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59" r:id="rId10"/>
    <p:sldId id="267" r:id="rId11"/>
    <p:sldId id="266" r:id="rId12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81589" autoAdjust="0"/>
  </p:normalViewPr>
  <p:slideViewPr>
    <p:cSldViewPr snapToGrid="0">
      <p:cViewPr>
        <p:scale>
          <a:sx n="40" d="100"/>
          <a:sy n="40" d="100"/>
        </p:scale>
        <p:origin x="1612" y="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740" y="4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9096B-A7BD-44AB-AC8A-D3C3A75D174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3AE39-EF47-4E06-8B75-9C44CF49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6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64C64E-0CCB-48F0-A250-2FAFE4E3C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ndustry-illustration.com/highresolution/l_0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71514"/>
            <a:ext cx="508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3218" y="274639"/>
            <a:ext cx="2779183" cy="6180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433" y="274639"/>
            <a:ext cx="8138584" cy="6180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4" y="1290639"/>
            <a:ext cx="5408084" cy="5164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717" y="1290639"/>
            <a:ext cx="5410200" cy="5164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683000" y="-50800"/>
            <a:ext cx="43095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i="1" dirty="0"/>
              <a:t>ENEE 3587</a:t>
            </a:r>
            <a:endParaRPr lang="en-US" sz="1400" dirty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434" y="1290639"/>
            <a:ext cx="11021484" cy="51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0" y="6629400"/>
            <a:ext cx="9156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900"/>
              <a:t>Dr. Alsamman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666368" y="656123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AB552D-FB9A-4A29-B9DE-CB44FD21965E}" type="slidenum">
              <a:rPr lang="en-US" sz="1400" smtClean="0"/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accent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DDB8E4-3C24-4C1F-ABFF-29EB0141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Purpose I/O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61F2D3-005C-4C0C-B0BD-AD1D847AF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ENEE 3587 </a:t>
            </a:r>
          </a:p>
          <a:p>
            <a:r>
              <a:rPr lang="en-US" dirty="0" err="1"/>
              <a:t>Microp</a:t>
            </a:r>
            <a:r>
              <a:rPr lang="en-US" dirty="0"/>
              <a:t> Interfacing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7A79-9AB1-4C12-BDE4-DF386312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PORTx</a:t>
            </a:r>
            <a:r>
              <a:rPr lang="en-US" dirty="0"/>
              <a:t> vs </a:t>
            </a:r>
            <a:r>
              <a:rPr lang="en-US" dirty="0" err="1"/>
              <a:t>PINx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E0C4-8052-4109-B330-EF4EB09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PINxn</a:t>
            </a:r>
            <a:r>
              <a:rPr lang="en-US" dirty="0">
                <a:latin typeface="Arial" panose="020B0604020202020204" pitchFamily="34" charset="0"/>
              </a:rPr>
              <a:t> enables access to the physical value on each Port x pin n.  </a:t>
            </a:r>
          </a:p>
          <a:p>
            <a:r>
              <a:rPr lang="en-US" dirty="0">
                <a:latin typeface="Arial" panose="020B0604020202020204" pitchFamily="34" charset="0"/>
              </a:rPr>
              <a:t>Reading </a:t>
            </a:r>
            <a:r>
              <a:rPr lang="en-US" dirty="0" err="1">
                <a:latin typeface="Arial" panose="020B0604020202020204" pitchFamily="34" charset="0"/>
              </a:rPr>
              <a:t>PORTx</a:t>
            </a:r>
            <a:r>
              <a:rPr lang="en-US" dirty="0">
                <a:latin typeface="Arial" panose="020B0604020202020204" pitchFamily="34" charset="0"/>
              </a:rPr>
              <a:t>: Data Latch is read associated with PORT x is read</a:t>
            </a:r>
          </a:p>
          <a:p>
            <a:r>
              <a:rPr lang="en-US" dirty="0">
                <a:latin typeface="Arial" panose="020B0604020202020204" pitchFamily="34" charset="0"/>
              </a:rPr>
              <a:t>Reading </a:t>
            </a:r>
            <a:r>
              <a:rPr lang="en-US" dirty="0" err="1">
                <a:latin typeface="Arial" panose="020B0604020202020204" pitchFamily="34" charset="0"/>
              </a:rPr>
              <a:t>PINx</a:t>
            </a:r>
            <a:r>
              <a:rPr lang="en-US" dirty="0">
                <a:latin typeface="Arial" panose="020B0604020202020204" pitchFamily="34" charset="0"/>
              </a:rPr>
              <a:t>: the logical values present of the pins are read.</a:t>
            </a:r>
          </a:p>
          <a:p>
            <a:r>
              <a:rPr lang="en-US" dirty="0">
                <a:latin typeface="Arial" panose="020B0604020202020204" pitchFamily="34" charset="0"/>
              </a:rPr>
              <a:t>These should be the same: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If there is a difference between the </a:t>
            </a:r>
            <a:r>
              <a:rPr lang="en-US" dirty="0" err="1">
                <a:latin typeface="Arial" panose="020B0604020202020204" pitchFamily="34" charset="0"/>
              </a:rPr>
              <a:t>PORTxn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PINxn</a:t>
            </a:r>
            <a:r>
              <a:rPr lang="en-US" dirty="0">
                <a:latin typeface="Arial" panose="020B0604020202020204" pitchFamily="34" charset="0"/>
              </a:rPr>
              <a:t> then the input is faulty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8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0065-78BD-4744-A0FC-23D8E56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Alternate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EF09-B539-4EB0-9E2A-51874C74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port also have alternate functions</a:t>
            </a:r>
          </a:p>
          <a:p>
            <a:pPr lvl="1"/>
            <a:r>
              <a:rPr lang="en-US" dirty="0"/>
              <a:t>See datasheets pp 75 - 95</a:t>
            </a:r>
          </a:p>
          <a:p>
            <a:r>
              <a:rPr lang="en-US" dirty="0"/>
              <a:t>You must decide whether you are using port pin for GPIO or alternate functions</a:t>
            </a:r>
          </a:p>
        </p:txBody>
      </p:sp>
    </p:spTree>
    <p:extLst>
      <p:ext uri="{BB962C8B-B14F-4D97-AF65-F5344CB8AC3E}">
        <p14:creationId xmlns:p14="http://schemas.microsoft.com/office/powerpoint/2010/main" val="11648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40BB-56AE-40A2-B8C4-2F89D4AE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IO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D0AC-10C1-4ED0-873B-F698E34D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pins, functions, control are mapped to IO registers in memory </a:t>
            </a:r>
          </a:p>
          <a:p>
            <a:pPr lvl="1"/>
            <a:r>
              <a:rPr lang="en-US" dirty="0"/>
              <a:t>Simply write to or read an IO register to  </a:t>
            </a:r>
          </a:p>
          <a:p>
            <a:pPr lvl="2"/>
            <a:r>
              <a:rPr lang="en-US" dirty="0"/>
              <a:t>read signals from, produce signals on to pins, </a:t>
            </a:r>
          </a:p>
          <a:p>
            <a:pPr lvl="2"/>
            <a:r>
              <a:rPr lang="en-US" dirty="0"/>
              <a:t>set pin functions, </a:t>
            </a:r>
          </a:p>
          <a:p>
            <a:pPr lvl="2"/>
            <a:r>
              <a:rPr lang="en-US" dirty="0"/>
              <a:t>control pin operation,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6994-1CF1-4CA8-B052-9F02F2D1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746" y="2740229"/>
            <a:ext cx="4117779" cy="2827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58D8A-1B91-497D-9D28-EEA1980C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89" y="2567230"/>
            <a:ext cx="1210214" cy="299109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38A3FA-7116-416B-9050-9151B7B005BC}"/>
              </a:ext>
            </a:extLst>
          </p:cNvPr>
          <p:cNvSpPr/>
          <p:nvPr/>
        </p:nvSpPr>
        <p:spPr>
          <a:xfrm>
            <a:off x="6956855" y="3429000"/>
            <a:ext cx="5091741" cy="611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7714-A63D-4B74-ADF8-C66B9921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1016-67E2-4C9A-9AD5-CFA7269A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Ports </a:t>
            </a:r>
          </a:p>
          <a:p>
            <a:r>
              <a:rPr lang="en-US" dirty="0"/>
              <a:t>Used for input/output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22E71-EAAD-4100-8330-0CB96EF8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92" y="2774100"/>
            <a:ext cx="8134768" cy="21972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879983-FB00-41CF-A592-FA38F364FC64}"/>
              </a:ext>
            </a:extLst>
          </p:cNvPr>
          <p:cNvSpPr/>
          <p:nvPr/>
        </p:nvSpPr>
        <p:spPr>
          <a:xfrm>
            <a:off x="1828800" y="4324350"/>
            <a:ext cx="8267700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08990-5523-4C59-9D49-AF5288AB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739637"/>
            <a:ext cx="6191568" cy="537872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C24D6B-777F-4BAA-9087-B71BB1AF1BB7}"/>
              </a:ext>
            </a:extLst>
          </p:cNvPr>
          <p:cNvSpPr/>
          <p:nvPr/>
        </p:nvSpPr>
        <p:spPr>
          <a:xfrm>
            <a:off x="4908550" y="5168900"/>
            <a:ext cx="3429000" cy="996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BED9BC-DFC5-4DC2-AD01-9086E7F73124}"/>
              </a:ext>
            </a:extLst>
          </p:cNvPr>
          <p:cNvSpPr/>
          <p:nvPr/>
        </p:nvSpPr>
        <p:spPr>
          <a:xfrm>
            <a:off x="3105150" y="3117850"/>
            <a:ext cx="1498600" cy="142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6637BB-DBB5-4182-9612-7A419CE73801}"/>
              </a:ext>
            </a:extLst>
          </p:cNvPr>
          <p:cNvSpPr/>
          <p:nvPr/>
        </p:nvSpPr>
        <p:spPr>
          <a:xfrm>
            <a:off x="4711700" y="692150"/>
            <a:ext cx="3276600" cy="958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66744-7EF1-4082-93C0-C787F57E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3" y="1104900"/>
            <a:ext cx="11569437" cy="4660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B04EB-2561-4D16-93B2-9183D03E696A}"/>
              </a:ext>
            </a:extLst>
          </p:cNvPr>
          <p:cNvSpPr txBox="1"/>
          <p:nvPr/>
        </p:nvSpPr>
        <p:spPr>
          <a:xfrm>
            <a:off x="3945411" y="605790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from the datasheets pp 399-403</a:t>
            </a:r>
          </a:p>
        </p:txBody>
      </p:sp>
    </p:spTree>
    <p:extLst>
      <p:ext uri="{BB962C8B-B14F-4D97-AF65-F5344CB8AC3E}">
        <p14:creationId xmlns:p14="http://schemas.microsoft.com/office/powerpoint/2010/main" val="40241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221B-64B6-4C19-97AC-00DDCC4F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C9A0-414E-4670-AE42-4141269C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8-bit IO GPIO pins</a:t>
            </a:r>
          </a:p>
          <a:p>
            <a:r>
              <a:rPr lang="en-US" dirty="0"/>
              <a:t>Ports A, B, C, D, E, F, G, H, J, K, L </a:t>
            </a:r>
          </a:p>
          <a:p>
            <a:r>
              <a:rPr lang="en-US" dirty="0"/>
              <a:t>Each port has a byte register: </a:t>
            </a:r>
            <a:r>
              <a:rPr lang="en-US" dirty="0" err="1"/>
              <a:t>PORTx</a:t>
            </a:r>
            <a:endParaRPr lang="en-US" dirty="0"/>
          </a:p>
          <a:p>
            <a:pPr lvl="1"/>
            <a:r>
              <a:rPr lang="en-US" dirty="0"/>
              <a:t>E.g. PORTA</a:t>
            </a:r>
          </a:p>
          <a:p>
            <a:r>
              <a:rPr lang="en-US" dirty="0"/>
              <a:t>Each port has direction register to control IO: </a:t>
            </a:r>
            <a:r>
              <a:rPr lang="en-US" dirty="0" err="1"/>
              <a:t>DDRx</a:t>
            </a:r>
            <a:endParaRPr lang="en-US" dirty="0"/>
          </a:p>
          <a:p>
            <a:pPr lvl="1"/>
            <a:r>
              <a:rPr lang="en-US" dirty="0"/>
              <a:t>E.g. DDRA byte register controls input/output function on PORTA</a:t>
            </a:r>
          </a:p>
          <a:p>
            <a:pPr lvl="1"/>
            <a:r>
              <a:rPr lang="en-US" dirty="0"/>
              <a:t>Use ‘1’ for output direction, ‘0’ input </a:t>
            </a:r>
          </a:p>
          <a:p>
            <a:r>
              <a:rPr lang="en-US" dirty="0"/>
              <a:t>Each port has read register </a:t>
            </a:r>
            <a:r>
              <a:rPr lang="en-US" dirty="0" err="1"/>
              <a:t>PINx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E.g. PINA</a:t>
            </a:r>
          </a:p>
          <a:p>
            <a:pPr lvl="1"/>
            <a:r>
              <a:rPr lang="en-US" dirty="0"/>
              <a:t>Provides actual voltage levels on the pins (helps detect faults or read data)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9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B7584-2635-45EA-87FB-7D3EC0A5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30" y="1183798"/>
            <a:ext cx="9517939" cy="44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9405-D100-4384-A377-BD93CB5C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8348-82C1-4851-8A5F-69585C7C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DDR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dirty="0" err="1"/>
              <a:t>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Direction register </a:t>
            </a: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PORT x</a:t>
            </a:r>
            <a:r>
              <a:rPr lang="en-US" dirty="0"/>
              <a:t>, pin n</a:t>
            </a:r>
          </a:p>
          <a:p>
            <a:r>
              <a:rPr lang="en-US" dirty="0" err="1">
                <a:solidFill>
                  <a:srgbClr val="0000FF"/>
                </a:solidFill>
              </a:rPr>
              <a:t>PORTx</a:t>
            </a:r>
            <a:r>
              <a:rPr lang="en-US" dirty="0" err="1"/>
              <a:t>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PORT x register</a:t>
            </a:r>
            <a:r>
              <a:rPr lang="en-US" dirty="0"/>
              <a:t>, pin n</a:t>
            </a:r>
          </a:p>
          <a:p>
            <a:pPr algn="l"/>
            <a:r>
              <a:rPr lang="en-US" dirty="0"/>
              <a:t>PUD = pull-up disable bit from register MUCR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23C02-CEBD-4A5B-A94F-AF0A8760D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89455"/>
              </p:ext>
            </p:extLst>
          </p:nvPr>
        </p:nvGraphicFramePr>
        <p:xfrm>
          <a:off x="1192133" y="4295274"/>
          <a:ext cx="9807733" cy="1828800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4108087777"/>
                    </a:ext>
                  </a:extLst>
                </a:gridCol>
                <a:gridCol w="1160451">
                  <a:extLst>
                    <a:ext uri="{9D8B030D-6E8A-4147-A177-3AD203B41FA5}">
                      <a16:colId xmlns:a16="http://schemas.microsoft.com/office/drawing/2014/main" val="2053628158"/>
                    </a:ext>
                  </a:extLst>
                </a:gridCol>
                <a:gridCol w="892654">
                  <a:extLst>
                    <a:ext uri="{9D8B030D-6E8A-4147-A177-3AD203B41FA5}">
                      <a16:colId xmlns:a16="http://schemas.microsoft.com/office/drawing/2014/main" val="4160480313"/>
                    </a:ext>
                  </a:extLst>
                </a:gridCol>
                <a:gridCol w="1160451">
                  <a:extLst>
                    <a:ext uri="{9D8B030D-6E8A-4147-A177-3AD203B41FA5}">
                      <a16:colId xmlns:a16="http://schemas.microsoft.com/office/drawing/2014/main" val="2317830537"/>
                    </a:ext>
                  </a:extLst>
                </a:gridCol>
                <a:gridCol w="981920">
                  <a:extLst>
                    <a:ext uri="{9D8B030D-6E8A-4147-A177-3AD203B41FA5}">
                      <a16:colId xmlns:a16="http://schemas.microsoft.com/office/drawing/2014/main" val="317657583"/>
                    </a:ext>
                  </a:extLst>
                </a:gridCol>
                <a:gridCol w="4650232">
                  <a:extLst>
                    <a:ext uri="{9D8B030D-6E8A-4147-A177-3AD203B41FA5}">
                      <a16:colId xmlns:a16="http://schemas.microsoft.com/office/drawing/2014/main" val="2582550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</a:rPr>
                        <a:t>DDRxn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</a:rPr>
                        <a:t>PORTxn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</a:rPr>
                        <a:t>PUD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</a:rPr>
                        <a:t>I/O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</a:rPr>
                        <a:t>Pull Up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 panose="020B0604020202020204" pitchFamily="34" charset="0"/>
                        </a:rPr>
                        <a:t>Comment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20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0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x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Input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No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 Tri-state (Hi-Z)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53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1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1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Input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No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 Tri-state (Hi-Z)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01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1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0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Input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Yes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 PAn will source current if ext. pulled low.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044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0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x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Output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No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 Push-pull Zero Output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118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1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x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Output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</a:rPr>
                        <a:t>No</a:t>
                      </a:r>
                      <a:endParaRPr lang="en-US" sz="2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 Push-pull One Output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5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9CA-D90D-4ED6-ABF5-10CECBA6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3870-C364-4E55-BFD9-22C6597F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DDRA = 0x00;   	// set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PortA</a:t>
            </a:r>
            <a:r>
              <a:rPr lang="en-US" sz="2000" dirty="0">
                <a:effectLst/>
                <a:latin typeface="Consolas" panose="020B0609020204030204" pitchFamily="49" charset="0"/>
              </a:rPr>
              <a:t> as input with internal pull-ups on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PORTA = 0xFF;   </a:t>
            </a:r>
          </a:p>
          <a:p>
            <a:pPr marL="0" indent="0">
              <a:buNone/>
            </a:pP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DDRA = 0x00; 		// set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PortA</a:t>
            </a:r>
            <a:r>
              <a:rPr lang="en-US" sz="2000" dirty="0">
                <a:effectLst/>
                <a:latin typeface="Consolas" panose="020B0609020204030204" pitchFamily="49" charset="0"/>
              </a:rPr>
              <a:t> as input with internal pull-ups off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PORTA = 0x00;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DDRA = 0xFF; 		// set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PortA</a:t>
            </a:r>
            <a:r>
              <a:rPr lang="en-US" sz="2000" dirty="0">
                <a:effectLst/>
                <a:latin typeface="Consolas" panose="020B0609020204030204" pitchFamily="49" charset="0"/>
              </a:rPr>
              <a:t> for output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PORTA = 0x00;</a:t>
            </a:r>
          </a:p>
          <a:p>
            <a:pPr marL="0" indent="0">
              <a:buNone/>
            </a:pP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DDRA = 0x0F;		// set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PortA</a:t>
            </a:r>
            <a:r>
              <a:rPr lang="en-US" sz="2000" dirty="0">
                <a:effectLst/>
                <a:latin typeface="Consolas" panose="020B0609020204030204" pitchFamily="49" charset="0"/>
              </a:rPr>
              <a:t> for both input and output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PORTA = 0xF0;     	// upper 4 =&gt; input,  lower 4 =&gt; output</a:t>
            </a:r>
          </a:p>
          <a:p>
            <a:pPr marL="0" indent="0">
              <a:buNone/>
            </a:pP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DDRA = 0xAA; 		// set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PortA</a:t>
            </a:r>
            <a:r>
              <a:rPr lang="en-US" sz="2000" dirty="0">
                <a:effectLst/>
                <a:latin typeface="Consolas" panose="020B0609020204030204" pitchFamily="49" charset="0"/>
              </a:rPr>
              <a:t> for both input and output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PORTA = 0x55;      	// pull-ups are on</a:t>
            </a:r>
          </a:p>
        </p:txBody>
      </p:sp>
    </p:spTree>
    <p:extLst>
      <p:ext uri="{BB962C8B-B14F-4D97-AF65-F5344CB8AC3E}">
        <p14:creationId xmlns:p14="http://schemas.microsoft.com/office/powerpoint/2010/main" val="6371318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460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Garamond</vt:lpstr>
      <vt:lpstr>Times New Roman</vt:lpstr>
      <vt:lpstr>Wingdings</vt:lpstr>
      <vt:lpstr>Default Design</vt:lpstr>
      <vt:lpstr>General Purpose I/O</vt:lpstr>
      <vt:lpstr>Memory Mapped IO Registers</vt:lpstr>
      <vt:lpstr>GPIO</vt:lpstr>
      <vt:lpstr>PowerPoint Presentation</vt:lpstr>
      <vt:lpstr>PowerPoint Presentation</vt:lpstr>
      <vt:lpstr>Ports</vt:lpstr>
      <vt:lpstr>PowerPoint Presentation</vt:lpstr>
      <vt:lpstr>Configuring PORT</vt:lpstr>
      <vt:lpstr>Examples</vt:lpstr>
      <vt:lpstr>PORTx vs PINx</vt:lpstr>
      <vt:lpstr>PORT Alternate Functions</vt:lpstr>
    </vt:vector>
  </TitlesOfParts>
  <Company>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Abdul Rahman Alsamman</cp:lastModifiedBy>
  <cp:revision>241</cp:revision>
  <cp:lastPrinted>2015-10-01T17:47:54Z</cp:lastPrinted>
  <dcterms:created xsi:type="dcterms:W3CDTF">2009-01-26T19:28:57Z</dcterms:created>
  <dcterms:modified xsi:type="dcterms:W3CDTF">2022-08-31T16:07:08Z</dcterms:modified>
</cp:coreProperties>
</file>