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2" r:id="rId6"/>
    <p:sldId id="263" r:id="rId7"/>
    <p:sldId id="275" r:id="rId8"/>
    <p:sldId id="276" r:id="rId9"/>
    <p:sldId id="277" r:id="rId10"/>
    <p:sldId id="264" r:id="rId11"/>
    <p:sldId id="265" r:id="rId12"/>
    <p:sldId id="266" r:id="rId13"/>
    <p:sldId id="267" r:id="rId14"/>
    <p:sldId id="268" r:id="rId15"/>
    <p:sldId id="279" r:id="rId16"/>
    <p:sldId id="278" r:id="rId17"/>
    <p:sldId id="269" r:id="rId18"/>
    <p:sldId id="270" r:id="rId19"/>
    <p:sldId id="271" r:id="rId20"/>
    <p:sldId id="281" r:id="rId21"/>
    <p:sldId id="280" r:id="rId22"/>
    <p:sldId id="272"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76" autoAdjust="0"/>
    <p:restoredTop sz="94723" autoAdjust="0"/>
  </p:normalViewPr>
  <p:slideViewPr>
    <p:cSldViewPr>
      <p:cViewPr varScale="1">
        <p:scale>
          <a:sx n="74" d="100"/>
          <a:sy n="74" d="100"/>
        </p:scale>
        <p:origin x="144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09348927-E650-4D1A-A77D-38D39A1B35F4}" type="datetimeFigureOut">
              <a:rPr lang="en-US" smtClean="0"/>
              <a:pPr/>
              <a:t>11/12/2018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ACDD599-2D5C-4F7D-9AA7-DF9F25C3E74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9348927-E650-4D1A-A77D-38D39A1B35F4}" type="datetimeFigureOut">
              <a:rPr lang="en-US" smtClean="0"/>
              <a:pPr/>
              <a:t>11/12/2018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CDD599-2D5C-4F7D-9AA7-DF9F25C3E74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9348927-E650-4D1A-A77D-38D39A1B35F4}" type="datetimeFigureOut">
              <a:rPr lang="en-US" smtClean="0"/>
              <a:pPr/>
              <a:t>11/12/2018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CDD599-2D5C-4F7D-9AA7-DF9F25C3E74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9348927-E650-4D1A-A77D-38D39A1B35F4}" type="datetimeFigureOut">
              <a:rPr lang="en-US" smtClean="0"/>
              <a:pPr/>
              <a:t>11/12/2018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CDD599-2D5C-4F7D-9AA7-DF9F25C3E74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9348927-E650-4D1A-A77D-38D39A1B35F4}" type="datetimeFigureOut">
              <a:rPr lang="en-US" smtClean="0"/>
              <a:pPr/>
              <a:t>11/12/2018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CDD599-2D5C-4F7D-9AA7-DF9F25C3E74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9348927-E650-4D1A-A77D-38D39A1B35F4}" type="datetimeFigureOut">
              <a:rPr lang="en-US" smtClean="0"/>
              <a:pPr/>
              <a:t>11/12/2018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CDD599-2D5C-4F7D-9AA7-DF9F25C3E74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09348927-E650-4D1A-A77D-38D39A1B35F4}" type="datetimeFigureOut">
              <a:rPr lang="en-US" smtClean="0"/>
              <a:pPr/>
              <a:t>11/12/2018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CDD599-2D5C-4F7D-9AA7-DF9F25C3E74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09348927-E650-4D1A-A77D-38D39A1B35F4}" type="datetimeFigureOut">
              <a:rPr lang="en-US" smtClean="0"/>
              <a:pPr/>
              <a:t>11/12/2018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CDD599-2D5C-4F7D-9AA7-DF9F25C3E74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348927-E650-4D1A-A77D-38D39A1B35F4}" type="datetimeFigureOut">
              <a:rPr lang="en-US" smtClean="0"/>
              <a:pPr/>
              <a:t>11/12/2018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CDD599-2D5C-4F7D-9AA7-DF9F25C3E74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9348927-E650-4D1A-A77D-38D39A1B35F4}" type="datetimeFigureOut">
              <a:rPr lang="en-US" smtClean="0"/>
              <a:pPr/>
              <a:t>11/12/2018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CDD599-2D5C-4F7D-9AA7-DF9F25C3E74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9348927-E650-4D1A-A77D-38D39A1B35F4}" type="datetimeFigureOut">
              <a:rPr lang="en-US" smtClean="0"/>
              <a:pPr/>
              <a:t>11/12/2018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ACDD599-2D5C-4F7D-9AA7-DF9F25C3E745}"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9348927-E650-4D1A-A77D-38D39A1B35F4}" type="datetimeFigureOut">
              <a:rPr lang="en-US" smtClean="0"/>
              <a:pPr/>
              <a:t>11/12/2018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ACDD599-2D5C-4F7D-9AA7-DF9F25C3E745}"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Title 13"/>
          <p:cNvSpPr>
            <a:spLocks noGrp="1"/>
          </p:cNvSpPr>
          <p:nvPr>
            <p:ph type="title"/>
          </p:nvPr>
        </p:nvSpPr>
        <p:spPr>
          <a:xfrm>
            <a:off x="428596" y="1070702"/>
            <a:ext cx="8229600" cy="1215290"/>
          </a:xfrm>
        </p:spPr>
        <p:txBody>
          <a:bodyPr>
            <a:normAutofit fontScale="90000"/>
          </a:bodyPr>
          <a:lstStyle/>
          <a:p>
            <a:r>
              <a:rPr lang="en-IN" dirty="0">
                <a:latin typeface="Times New Roman" pitchFamily="18" charset="0"/>
                <a:cs typeface="Times New Roman" pitchFamily="18" charset="0"/>
              </a:rPr>
              <a:t>Sentimental Analysis</a:t>
            </a:r>
            <a:br>
              <a:rPr lang="en-IN" dirty="0">
                <a:latin typeface="Times New Roman" pitchFamily="18" charset="0"/>
                <a:cs typeface="Times New Roman" pitchFamily="18" charset="0"/>
              </a:rPr>
            </a:br>
            <a:r>
              <a:rPr lang="en-IN" sz="2800" dirty="0">
                <a:latin typeface="Times New Roman" pitchFamily="18" charset="0"/>
                <a:cs typeface="Times New Roman" pitchFamily="18" charset="0"/>
              </a:rPr>
              <a:t>Using ensemble of Naive Bayesian, Logistic and Decision Tree Algorithm </a:t>
            </a:r>
            <a:endParaRPr lang="en-US" sz="2800" dirty="0"/>
          </a:p>
        </p:txBody>
      </p:sp>
      <p:sp>
        <p:nvSpPr>
          <p:cNvPr id="16" name="Content Placeholder 15"/>
          <p:cNvSpPr>
            <a:spLocks noGrp="1"/>
          </p:cNvSpPr>
          <p:nvPr>
            <p:ph sz="half" idx="1"/>
          </p:nvPr>
        </p:nvSpPr>
        <p:spPr>
          <a:xfrm>
            <a:off x="611560" y="2419748"/>
            <a:ext cx="4103316" cy="4223962"/>
          </a:xfrm>
        </p:spPr>
        <p:txBody>
          <a:bodyPr>
            <a:normAutofit/>
          </a:bodyPr>
          <a:lstStyle/>
          <a:p>
            <a:pPr>
              <a:buNone/>
            </a:pPr>
            <a:r>
              <a:rPr lang="en-IN" sz="2000" dirty="0">
                <a:latin typeface="Times New Roman" pitchFamily="18" charset="0"/>
                <a:cs typeface="Times New Roman" pitchFamily="18" charset="0"/>
              </a:rPr>
              <a:t>	Submitted by, </a:t>
            </a:r>
            <a:br>
              <a:rPr lang="en-IN" sz="2000" dirty="0">
                <a:latin typeface="Times New Roman" pitchFamily="18" charset="0"/>
                <a:cs typeface="Times New Roman" pitchFamily="18" charset="0"/>
              </a:rPr>
            </a:br>
            <a:endParaRPr lang="en-IN" sz="2000" dirty="0">
              <a:latin typeface="Times New Roman" pitchFamily="18" charset="0"/>
              <a:cs typeface="Times New Roman" pitchFamily="18" charset="0"/>
            </a:endParaRPr>
          </a:p>
          <a:p>
            <a:pPr>
              <a:buNone/>
            </a:pPr>
            <a:r>
              <a:rPr lang="en-IN" sz="2000" b="1" dirty="0">
                <a:latin typeface="Times New Roman" pitchFamily="18" charset="0"/>
                <a:cs typeface="Times New Roman" pitchFamily="18" charset="0"/>
              </a:rPr>
              <a:t>	</a:t>
            </a:r>
            <a:r>
              <a:rPr lang="en-IN" sz="1900" b="1" dirty="0" err="1">
                <a:latin typeface="Times New Roman" pitchFamily="18" charset="0"/>
                <a:cs typeface="Times New Roman" pitchFamily="18" charset="0"/>
              </a:rPr>
              <a:t>Sabyasachi</a:t>
            </a:r>
            <a:r>
              <a:rPr lang="en-IN" sz="1900" b="1" dirty="0">
                <a:latin typeface="Times New Roman" pitchFamily="18" charset="0"/>
                <a:cs typeface="Times New Roman" pitchFamily="18" charset="0"/>
              </a:rPr>
              <a:t> </a:t>
            </a:r>
            <a:r>
              <a:rPr lang="en-IN" sz="1900" b="1" dirty="0" err="1">
                <a:latin typeface="Times New Roman" pitchFamily="18" charset="0"/>
                <a:cs typeface="Times New Roman" pitchFamily="18" charset="0"/>
              </a:rPr>
              <a:t>Chakraborty</a:t>
            </a:r>
            <a:endParaRPr lang="en-US" sz="1900" dirty="0">
              <a:latin typeface="Times New Roman" pitchFamily="18" charset="0"/>
              <a:cs typeface="Times New Roman" pitchFamily="18" charset="0"/>
            </a:endParaRPr>
          </a:p>
          <a:p>
            <a:pPr>
              <a:buNone/>
            </a:pPr>
            <a:r>
              <a:rPr lang="en-IN" sz="1900" b="1" dirty="0">
                <a:latin typeface="Times New Roman" pitchFamily="18" charset="0"/>
                <a:cs typeface="Times New Roman" pitchFamily="18" charset="0"/>
              </a:rPr>
              <a:t>	</a:t>
            </a:r>
            <a:r>
              <a:rPr lang="en-IN" sz="1900" dirty="0">
                <a:latin typeface="Times New Roman" pitchFamily="18" charset="0"/>
                <a:cs typeface="Times New Roman" pitchFamily="18" charset="0"/>
              </a:rPr>
              <a:t>18MCA0234</a:t>
            </a:r>
          </a:p>
          <a:p>
            <a:endParaRPr lang="en-US" sz="1900" dirty="0">
              <a:latin typeface="Times New Roman" pitchFamily="18" charset="0"/>
              <a:cs typeface="Times New Roman" pitchFamily="18" charset="0"/>
            </a:endParaRPr>
          </a:p>
          <a:p>
            <a:pPr>
              <a:buNone/>
            </a:pPr>
            <a:r>
              <a:rPr lang="en-IN" sz="1900" b="1" dirty="0">
                <a:latin typeface="Times New Roman" pitchFamily="18" charset="0"/>
                <a:cs typeface="Times New Roman" pitchFamily="18" charset="0"/>
              </a:rPr>
              <a:t>	</a:t>
            </a:r>
            <a:r>
              <a:rPr lang="en-IN" sz="1900" b="1" dirty="0" err="1">
                <a:latin typeface="Times New Roman" pitchFamily="18" charset="0"/>
                <a:cs typeface="Times New Roman" pitchFamily="18" charset="0"/>
              </a:rPr>
              <a:t>Pratik</a:t>
            </a:r>
            <a:r>
              <a:rPr lang="en-IN" sz="1900" b="1" dirty="0">
                <a:latin typeface="Times New Roman" pitchFamily="18" charset="0"/>
                <a:cs typeface="Times New Roman" pitchFamily="18" charset="0"/>
              </a:rPr>
              <a:t> Kumar </a:t>
            </a:r>
            <a:r>
              <a:rPr lang="en-IN" sz="1900" b="1" dirty="0" err="1">
                <a:latin typeface="Times New Roman" pitchFamily="18" charset="0"/>
                <a:cs typeface="Times New Roman" pitchFamily="18" charset="0"/>
              </a:rPr>
              <a:t>Dutta</a:t>
            </a:r>
            <a:endParaRPr lang="en-US" sz="1900" dirty="0">
              <a:latin typeface="Times New Roman" pitchFamily="18" charset="0"/>
              <a:cs typeface="Times New Roman" pitchFamily="18" charset="0"/>
            </a:endParaRPr>
          </a:p>
          <a:p>
            <a:pPr>
              <a:buNone/>
            </a:pPr>
            <a:r>
              <a:rPr lang="en-IN" sz="1900" b="1" dirty="0">
                <a:latin typeface="Times New Roman" pitchFamily="18" charset="0"/>
                <a:cs typeface="Times New Roman" pitchFamily="18" charset="0"/>
              </a:rPr>
              <a:t>	</a:t>
            </a:r>
            <a:r>
              <a:rPr lang="en-IN" sz="1900" dirty="0">
                <a:latin typeface="Times New Roman" pitchFamily="18" charset="0"/>
                <a:cs typeface="Times New Roman" pitchFamily="18" charset="0"/>
              </a:rPr>
              <a:t>18MCA0203</a:t>
            </a:r>
          </a:p>
          <a:p>
            <a:endParaRPr lang="en-IN" sz="1900" dirty="0">
              <a:latin typeface="Times New Roman" pitchFamily="18" charset="0"/>
              <a:cs typeface="Times New Roman" pitchFamily="18" charset="0"/>
            </a:endParaRPr>
          </a:p>
          <a:p>
            <a:pPr>
              <a:buNone/>
            </a:pPr>
            <a:r>
              <a:rPr lang="en-IN" sz="1900" b="1" dirty="0">
                <a:latin typeface="Times New Roman" pitchFamily="18" charset="0"/>
                <a:cs typeface="Times New Roman" pitchFamily="18" charset="0"/>
              </a:rPr>
              <a:t>	</a:t>
            </a:r>
            <a:r>
              <a:rPr lang="en-IN" sz="1900" b="1" dirty="0" err="1">
                <a:latin typeface="Times New Roman" pitchFamily="18" charset="0"/>
                <a:cs typeface="Times New Roman" pitchFamily="18" charset="0"/>
              </a:rPr>
              <a:t>Sahil</a:t>
            </a:r>
            <a:r>
              <a:rPr lang="en-IN" sz="1900" b="1" dirty="0">
                <a:latin typeface="Times New Roman" pitchFamily="18" charset="0"/>
                <a:cs typeface="Times New Roman" pitchFamily="18" charset="0"/>
              </a:rPr>
              <a:t> </a:t>
            </a:r>
            <a:r>
              <a:rPr lang="en-IN" sz="1900" b="1" dirty="0" err="1">
                <a:latin typeface="Times New Roman" pitchFamily="18" charset="0"/>
                <a:cs typeface="Times New Roman" pitchFamily="18" charset="0"/>
              </a:rPr>
              <a:t>Gandhe</a:t>
            </a:r>
            <a:endParaRPr lang="en-US" sz="1900" b="1" dirty="0">
              <a:latin typeface="Times New Roman" pitchFamily="18" charset="0"/>
              <a:cs typeface="Times New Roman" pitchFamily="18" charset="0"/>
            </a:endParaRPr>
          </a:p>
          <a:p>
            <a:pPr>
              <a:buNone/>
            </a:pPr>
            <a:r>
              <a:rPr lang="en-IN" sz="1900" b="1" dirty="0">
                <a:latin typeface="Times New Roman" pitchFamily="18" charset="0"/>
                <a:cs typeface="Times New Roman" pitchFamily="18" charset="0"/>
              </a:rPr>
              <a:t>	</a:t>
            </a:r>
            <a:r>
              <a:rPr lang="en-IN" sz="1900" dirty="0">
                <a:latin typeface="Times New Roman" pitchFamily="18" charset="0"/>
                <a:cs typeface="Times New Roman" pitchFamily="18" charset="0"/>
              </a:rPr>
              <a:t>18MCA0207</a:t>
            </a:r>
            <a:endParaRPr lang="en-US" sz="1900" dirty="0">
              <a:latin typeface="Times New Roman" pitchFamily="18" charset="0"/>
              <a:cs typeface="Times New Roman" pitchFamily="18" charset="0"/>
            </a:endParaRPr>
          </a:p>
          <a:p>
            <a:pPr>
              <a:buNone/>
            </a:pPr>
            <a:endParaRPr lang="en-US" dirty="0"/>
          </a:p>
        </p:txBody>
      </p:sp>
      <p:sp>
        <p:nvSpPr>
          <p:cNvPr id="15" name="Content Placeholder 14"/>
          <p:cNvSpPr>
            <a:spLocks noGrp="1"/>
          </p:cNvSpPr>
          <p:nvPr>
            <p:ph sz="half" idx="2"/>
          </p:nvPr>
        </p:nvSpPr>
        <p:spPr>
          <a:xfrm>
            <a:off x="4500562" y="2289025"/>
            <a:ext cx="4186238" cy="4354685"/>
          </a:xfrm>
        </p:spPr>
        <p:txBody>
          <a:bodyPr>
            <a:normAutofit/>
          </a:bodyPr>
          <a:lstStyle/>
          <a:p>
            <a:pPr>
              <a:buNone/>
            </a:pPr>
            <a:r>
              <a:rPr lang="en-IN" dirty="0"/>
              <a:t>	</a:t>
            </a:r>
            <a:r>
              <a:rPr lang="en-US" sz="1800" dirty="0"/>
              <a:t>Under the guidance of,</a:t>
            </a:r>
            <a:br>
              <a:rPr lang="en-IN" sz="1800" dirty="0"/>
            </a:br>
            <a:br>
              <a:rPr lang="en-IN" sz="1800" dirty="0"/>
            </a:br>
            <a:r>
              <a:rPr lang="en-US" sz="1800" b="1" dirty="0"/>
              <a:t>Dr. </a:t>
            </a:r>
            <a:r>
              <a:rPr lang="en-US" sz="1800" b="1" dirty="0" err="1"/>
              <a:t>Sumaiya</a:t>
            </a:r>
            <a:r>
              <a:rPr lang="en-US" sz="1800" b="1" dirty="0"/>
              <a:t> </a:t>
            </a:r>
            <a:r>
              <a:rPr lang="en-US" sz="1800" b="1" dirty="0" err="1"/>
              <a:t>Thaseen</a:t>
            </a:r>
            <a:r>
              <a:rPr lang="en-US" sz="1800" b="1" dirty="0"/>
              <a:t> I</a:t>
            </a:r>
            <a:r>
              <a:rPr lang="en-US" sz="1800" dirty="0"/>
              <a:t> </a:t>
            </a:r>
          </a:p>
          <a:p>
            <a:pPr>
              <a:buNone/>
            </a:pPr>
            <a:br>
              <a:rPr lang="en-US" sz="1800" dirty="0"/>
            </a:br>
            <a:r>
              <a:rPr lang="en-US" sz="1800" dirty="0"/>
              <a:t>(Associate Professor) </a:t>
            </a:r>
            <a:br>
              <a:rPr lang="en-US" sz="1800" dirty="0"/>
            </a:br>
            <a:r>
              <a:rPr lang="en-US" sz="1800" dirty="0"/>
              <a:t>School of Information Technology and Engineering</a:t>
            </a:r>
          </a:p>
        </p:txBody>
      </p:sp>
      <p:pic>
        <p:nvPicPr>
          <p:cNvPr id="17" name="Picture 16" descr="VIT-New-Logo.jpg"/>
          <p:cNvPicPr>
            <a:picLocks noChangeAspect="1"/>
          </p:cNvPicPr>
          <p:nvPr/>
        </p:nvPicPr>
        <p:blipFill>
          <a:blip r:embed="rId2"/>
          <a:stretch>
            <a:fillRect/>
          </a:stretch>
        </p:blipFill>
        <p:spPr>
          <a:xfrm>
            <a:off x="5357818" y="0"/>
            <a:ext cx="3786182" cy="128586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28596" y="500042"/>
            <a:ext cx="8229600" cy="1143000"/>
          </a:xfrm>
        </p:spPr>
        <p:txBody>
          <a:bodyPr/>
          <a:lstStyle/>
          <a:p>
            <a:r>
              <a:rPr lang="en-IN" sz="4500" dirty="0">
                <a:latin typeface="Times New Roman" pitchFamily="18" charset="0"/>
                <a:ea typeface="Tahoma" pitchFamily="34" charset="0"/>
                <a:cs typeface="Times New Roman" pitchFamily="18" charset="0"/>
              </a:rPr>
              <a:t>Advantages and Disadvantages</a:t>
            </a:r>
            <a:endParaRPr lang="en-US" sz="4500" dirty="0">
              <a:latin typeface="Times New Roman" pitchFamily="18" charset="0"/>
              <a:ea typeface="Tahoma" pitchFamily="34" charset="0"/>
              <a:cs typeface="Times New Roman" pitchFamily="18" charset="0"/>
            </a:endParaRPr>
          </a:p>
        </p:txBody>
      </p:sp>
      <p:graphicFrame>
        <p:nvGraphicFramePr>
          <p:cNvPr id="7" name="Content Placeholder 6"/>
          <p:cNvGraphicFramePr>
            <a:graphicFrameLocks noGrp="1"/>
          </p:cNvGraphicFramePr>
          <p:nvPr>
            <p:ph idx="1"/>
          </p:nvPr>
        </p:nvGraphicFramePr>
        <p:xfrm>
          <a:off x="428596" y="1714488"/>
          <a:ext cx="8472520" cy="4465320"/>
        </p:xfrm>
        <a:graphic>
          <a:graphicData uri="http://schemas.openxmlformats.org/drawingml/2006/table">
            <a:tbl>
              <a:tblPr firstRow="1" bandRow="1">
                <a:tableStyleId>{5C22544A-7EE6-4342-B048-85BDC9FD1C3A}</a:tableStyleId>
              </a:tblPr>
              <a:tblGrid>
                <a:gridCol w="2118130">
                  <a:extLst>
                    <a:ext uri="{9D8B030D-6E8A-4147-A177-3AD203B41FA5}">
                      <a16:colId xmlns:a16="http://schemas.microsoft.com/office/drawing/2014/main" val="20000"/>
                    </a:ext>
                  </a:extLst>
                </a:gridCol>
                <a:gridCol w="2118130">
                  <a:extLst>
                    <a:ext uri="{9D8B030D-6E8A-4147-A177-3AD203B41FA5}">
                      <a16:colId xmlns:a16="http://schemas.microsoft.com/office/drawing/2014/main" val="20001"/>
                    </a:ext>
                  </a:extLst>
                </a:gridCol>
                <a:gridCol w="2118130">
                  <a:extLst>
                    <a:ext uri="{9D8B030D-6E8A-4147-A177-3AD203B41FA5}">
                      <a16:colId xmlns:a16="http://schemas.microsoft.com/office/drawing/2014/main" val="20002"/>
                    </a:ext>
                  </a:extLst>
                </a:gridCol>
                <a:gridCol w="2118130">
                  <a:extLst>
                    <a:ext uri="{9D8B030D-6E8A-4147-A177-3AD203B41FA5}">
                      <a16:colId xmlns:a16="http://schemas.microsoft.com/office/drawing/2014/main" val="20003"/>
                    </a:ext>
                  </a:extLst>
                </a:gridCol>
              </a:tblGrid>
              <a:tr h="749040">
                <a:tc>
                  <a:txBody>
                    <a:bodyPr/>
                    <a:lstStyle/>
                    <a:p>
                      <a:r>
                        <a:rPr lang="en-IN" sz="2200" dirty="0">
                          <a:latin typeface="Times New Roman" pitchFamily="18" charset="0"/>
                          <a:cs typeface="Times New Roman" pitchFamily="18" charset="0"/>
                        </a:rPr>
                        <a:t>Authors</a:t>
                      </a:r>
                      <a:endParaRPr lang="en-US" sz="2200" dirty="0">
                        <a:latin typeface="Times New Roman" pitchFamily="18" charset="0"/>
                        <a:cs typeface="Times New Roman" pitchFamily="18" charset="0"/>
                      </a:endParaRPr>
                    </a:p>
                  </a:txBody>
                  <a:tcPr/>
                </a:tc>
                <a:tc>
                  <a:txBody>
                    <a:bodyPr/>
                    <a:lstStyle/>
                    <a:p>
                      <a:r>
                        <a:rPr lang="en-IN" sz="2200" dirty="0">
                          <a:latin typeface="Times New Roman" pitchFamily="18" charset="0"/>
                          <a:cs typeface="Times New Roman" pitchFamily="18" charset="0"/>
                        </a:rPr>
                        <a:t>Proposed Model</a:t>
                      </a:r>
                      <a:endParaRPr lang="en-US" sz="2200" dirty="0">
                        <a:latin typeface="Times New Roman" pitchFamily="18" charset="0"/>
                        <a:cs typeface="Times New Roman" pitchFamily="18" charset="0"/>
                      </a:endParaRPr>
                    </a:p>
                  </a:txBody>
                  <a:tcPr/>
                </a:tc>
                <a:tc>
                  <a:txBody>
                    <a:bodyPr/>
                    <a:lstStyle/>
                    <a:p>
                      <a:r>
                        <a:rPr lang="en-IN" sz="2200" dirty="0">
                          <a:latin typeface="Times New Roman" pitchFamily="18" charset="0"/>
                          <a:cs typeface="Times New Roman" pitchFamily="18" charset="0"/>
                        </a:rPr>
                        <a:t>Advantages</a:t>
                      </a:r>
                      <a:endParaRPr lang="en-US" sz="2200" dirty="0">
                        <a:latin typeface="Times New Roman" pitchFamily="18" charset="0"/>
                        <a:cs typeface="Times New Roman" pitchFamily="18" charset="0"/>
                      </a:endParaRPr>
                    </a:p>
                  </a:txBody>
                  <a:tcPr/>
                </a:tc>
                <a:tc>
                  <a:txBody>
                    <a:bodyPr/>
                    <a:lstStyle/>
                    <a:p>
                      <a:r>
                        <a:rPr lang="en-IN" sz="2200" dirty="0">
                          <a:latin typeface="Times New Roman" pitchFamily="18" charset="0"/>
                          <a:cs typeface="Times New Roman" pitchFamily="18" charset="0"/>
                        </a:rPr>
                        <a:t>Disadvantages</a:t>
                      </a:r>
                      <a:endParaRPr lang="en-US" sz="220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749040">
                <a:tc>
                  <a:txBody>
                    <a:bodyPr/>
                    <a:lstStyle/>
                    <a:p>
                      <a:r>
                        <a:rPr kumimoji="0" lang="en-US" sz="1500" b="0" i="0" kern="1200" dirty="0">
                          <a:solidFill>
                            <a:schemeClr val="dk1"/>
                          </a:solidFill>
                          <a:latin typeface="Times New Roman" pitchFamily="18" charset="0"/>
                          <a:ea typeface="+mn-ea"/>
                          <a:cs typeface="Times New Roman" pitchFamily="18" charset="0"/>
                        </a:rPr>
                        <a:t>[1]Wang, </a:t>
                      </a:r>
                      <a:r>
                        <a:rPr kumimoji="0" lang="en-US" sz="1500" b="0" i="0" kern="1200" dirty="0" err="1">
                          <a:solidFill>
                            <a:schemeClr val="dk1"/>
                          </a:solidFill>
                          <a:latin typeface="Times New Roman" pitchFamily="18" charset="0"/>
                          <a:ea typeface="+mn-ea"/>
                          <a:cs typeface="Times New Roman" pitchFamily="18" charset="0"/>
                        </a:rPr>
                        <a:t>Qiong</a:t>
                      </a:r>
                      <a:r>
                        <a:rPr kumimoji="0" lang="en-US" sz="1500" b="0" i="0" kern="1200" dirty="0">
                          <a:solidFill>
                            <a:schemeClr val="dk1"/>
                          </a:solidFill>
                          <a:latin typeface="Times New Roman" pitchFamily="18" charset="0"/>
                          <a:ea typeface="+mn-ea"/>
                          <a:cs typeface="Times New Roman" pitchFamily="18" charset="0"/>
                        </a:rPr>
                        <a:t>, et al.</a:t>
                      </a:r>
                      <a:endParaRPr lang="en-US" sz="1500" dirty="0">
                        <a:latin typeface="Times New Roman" pitchFamily="18" charset="0"/>
                        <a:cs typeface="Times New Roman" pitchFamily="18" charset="0"/>
                      </a:endParaRPr>
                    </a:p>
                  </a:txBody>
                  <a:tcPr/>
                </a:tc>
                <a:tc>
                  <a:txBody>
                    <a:bodyPr/>
                    <a:lstStyle/>
                    <a:p>
                      <a:r>
                        <a:rPr lang="en-US" sz="1500" dirty="0">
                          <a:latin typeface="Times New Roman" pitchFamily="18" charset="0"/>
                          <a:cs typeface="Times New Roman" pitchFamily="18" charset="0"/>
                        </a:rPr>
                        <a:t>Naive Bayesian classifier for rapid assignment of </a:t>
                      </a:r>
                      <a:r>
                        <a:rPr lang="en-US" sz="1500" dirty="0" err="1">
                          <a:latin typeface="Times New Roman" pitchFamily="18" charset="0"/>
                          <a:cs typeface="Times New Roman" pitchFamily="18" charset="0"/>
                        </a:rPr>
                        <a:t>rRNA</a:t>
                      </a:r>
                      <a:r>
                        <a:rPr lang="en-US" sz="1500" dirty="0">
                          <a:latin typeface="Times New Roman" pitchFamily="18" charset="0"/>
                          <a:cs typeface="Times New Roman" pitchFamily="18" charset="0"/>
                        </a:rPr>
                        <a:t> sequences</a:t>
                      </a:r>
                    </a:p>
                  </a:txBody>
                  <a:tcPr/>
                </a:tc>
                <a:tc>
                  <a:txBody>
                    <a:bodyPr/>
                    <a:lstStyle/>
                    <a:p>
                      <a:r>
                        <a:rPr lang="en-US" sz="1500" dirty="0">
                          <a:latin typeface="Times New Roman" pitchFamily="18" charset="0"/>
                          <a:cs typeface="Times New Roman" pitchFamily="18" charset="0"/>
                        </a:rPr>
                        <a:t>Simple, fast, highly scalable model building and scoring.</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b="1" dirty="0">
                          <a:latin typeface="Times New Roman" pitchFamily="18" charset="0"/>
                          <a:cs typeface="Times New Roman" pitchFamily="18" charset="0"/>
                        </a:rPr>
                        <a:t>Naive Bayesian</a:t>
                      </a:r>
                      <a:r>
                        <a:rPr lang="en-US" sz="1500" b="1" baseline="0" dirty="0">
                          <a:latin typeface="Times New Roman" pitchFamily="18" charset="0"/>
                          <a:cs typeface="Times New Roman" pitchFamily="18" charset="0"/>
                        </a:rPr>
                        <a:t> </a:t>
                      </a:r>
                      <a:r>
                        <a:rPr lang="en-US" sz="1500" dirty="0">
                          <a:latin typeface="Times New Roman" pitchFamily="18" charset="0"/>
                          <a:cs typeface="Times New Roman" pitchFamily="18" charset="0"/>
                        </a:rPr>
                        <a:t>classifier  creates</a:t>
                      </a:r>
                      <a:r>
                        <a:rPr lang="en-US" sz="1500" baseline="0" dirty="0">
                          <a:latin typeface="Times New Roman" pitchFamily="18" charset="0"/>
                          <a:cs typeface="Times New Roman" pitchFamily="18" charset="0"/>
                        </a:rPr>
                        <a:t> </a:t>
                      </a:r>
                      <a:r>
                        <a:rPr lang="en-US" sz="1500" dirty="0">
                          <a:latin typeface="Times New Roman" pitchFamily="18" charset="0"/>
                          <a:cs typeface="Times New Roman" pitchFamily="18" charset="0"/>
                        </a:rPr>
                        <a:t>a strong assumption on the shape of data distribution.</a:t>
                      </a:r>
                    </a:p>
                    <a:p>
                      <a:endParaRPr lang="en-US" sz="15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749040">
                <a:tc>
                  <a:txBody>
                    <a:bodyPr/>
                    <a:lstStyle/>
                    <a:p>
                      <a:r>
                        <a:rPr lang="en-US" sz="1500" dirty="0">
                          <a:latin typeface="Times New Roman" pitchFamily="18" charset="0"/>
                          <a:cs typeface="Times New Roman" pitchFamily="18" charset="0"/>
                        </a:rPr>
                        <a:t>[2]</a:t>
                      </a:r>
                      <a:r>
                        <a:rPr lang="en-US" sz="1500" dirty="0" err="1">
                          <a:latin typeface="Times New Roman" pitchFamily="18" charset="0"/>
                          <a:cs typeface="Times New Roman" pitchFamily="18" charset="0"/>
                        </a:rPr>
                        <a:t>Jindal</a:t>
                      </a:r>
                      <a:r>
                        <a:rPr lang="en-US" sz="1500" dirty="0">
                          <a:latin typeface="Times New Roman" pitchFamily="18" charset="0"/>
                          <a:cs typeface="Times New Roman" pitchFamily="18" charset="0"/>
                        </a:rPr>
                        <a:t>, </a:t>
                      </a:r>
                      <a:r>
                        <a:rPr lang="en-US" sz="1500" dirty="0" err="1">
                          <a:latin typeface="Times New Roman" pitchFamily="18" charset="0"/>
                          <a:cs typeface="Times New Roman" pitchFamily="18" charset="0"/>
                        </a:rPr>
                        <a:t>Nitin</a:t>
                      </a:r>
                      <a:r>
                        <a:rPr lang="en-US" sz="1500" dirty="0">
                          <a:latin typeface="Times New Roman" pitchFamily="18" charset="0"/>
                          <a:cs typeface="Times New Roman" pitchFamily="18" charset="0"/>
                        </a:rPr>
                        <a:t>, and Bing Liu.</a:t>
                      </a:r>
                    </a:p>
                  </a:txBody>
                  <a:tcPr/>
                </a:tc>
                <a:tc>
                  <a:txBody>
                    <a:bodyPr/>
                    <a:lstStyle/>
                    <a:p>
                      <a:r>
                        <a:rPr lang="en-US" sz="1500" dirty="0">
                          <a:latin typeface="Times New Roman" pitchFamily="18" charset="0"/>
                          <a:cs typeface="Times New Roman" pitchFamily="18" charset="0"/>
                        </a:rPr>
                        <a:t>Review spam detection.</a:t>
                      </a:r>
                    </a:p>
                  </a:txBody>
                  <a:tcPr/>
                </a:tc>
                <a:tc>
                  <a:txBody>
                    <a:bodyPr/>
                    <a:lstStyle/>
                    <a:p>
                      <a:r>
                        <a:rPr lang="en-US" sz="1500" dirty="0">
                          <a:latin typeface="Times New Roman" pitchFamily="18" charset="0"/>
                          <a:cs typeface="Times New Roman" pitchFamily="18" charset="0"/>
                        </a:rPr>
                        <a:t>More robust</a:t>
                      </a:r>
                    </a:p>
                  </a:txBody>
                  <a:tcPr/>
                </a:tc>
                <a:tc>
                  <a:txBody>
                    <a:bodyPr/>
                    <a:lstStyle/>
                    <a:p>
                      <a:r>
                        <a:rPr lang="en-US" sz="1500" b="1" dirty="0">
                          <a:latin typeface="Times New Roman" pitchFamily="18" charset="0"/>
                          <a:cs typeface="Times New Roman" pitchFamily="18" charset="0"/>
                        </a:rPr>
                        <a:t>Logistic</a:t>
                      </a:r>
                      <a:r>
                        <a:rPr lang="en-US" sz="1500" b="1" baseline="0" dirty="0">
                          <a:latin typeface="Times New Roman" pitchFamily="18" charset="0"/>
                          <a:cs typeface="Times New Roman" pitchFamily="18" charset="0"/>
                        </a:rPr>
                        <a:t> Regression</a:t>
                      </a:r>
                      <a:r>
                        <a:rPr lang="en-US" sz="1500" b="1" dirty="0">
                          <a:latin typeface="Times New Roman" pitchFamily="18" charset="0"/>
                          <a:cs typeface="Times New Roman" pitchFamily="18" charset="0"/>
                        </a:rPr>
                        <a:t> </a:t>
                      </a:r>
                      <a:r>
                        <a:rPr lang="en-US" sz="1500" dirty="0">
                          <a:latin typeface="Times New Roman" pitchFamily="18" charset="0"/>
                          <a:cs typeface="Times New Roman" pitchFamily="18" charset="0"/>
                        </a:rPr>
                        <a:t>requires much more data to achieve stable, meaningful results.</a:t>
                      </a:r>
                    </a:p>
                  </a:txBody>
                  <a:tcPr/>
                </a:tc>
                <a:extLst>
                  <a:ext uri="{0D108BD9-81ED-4DB2-BD59-A6C34878D82A}">
                    <a16:rowId xmlns:a16="http://schemas.microsoft.com/office/drawing/2014/main" val="10002"/>
                  </a:ext>
                </a:extLst>
              </a:tr>
              <a:tr h="749040">
                <a:tc>
                  <a:txBody>
                    <a:bodyPr/>
                    <a:lstStyle/>
                    <a:p>
                      <a:r>
                        <a:rPr lang="en-US" sz="1500" dirty="0">
                          <a:latin typeface="Times New Roman" pitchFamily="18" charset="0"/>
                          <a:cs typeface="Times New Roman" pitchFamily="18" charset="0"/>
                        </a:rPr>
                        <a:t>[3]</a:t>
                      </a:r>
                      <a:r>
                        <a:rPr lang="en-US" sz="1500" dirty="0" err="1">
                          <a:latin typeface="Times New Roman" pitchFamily="18" charset="0"/>
                          <a:cs typeface="Times New Roman" pitchFamily="18" charset="0"/>
                        </a:rPr>
                        <a:t>Jotheeswaran</a:t>
                      </a:r>
                      <a:r>
                        <a:rPr lang="en-US" sz="1500" dirty="0">
                          <a:latin typeface="Times New Roman" pitchFamily="18" charset="0"/>
                          <a:cs typeface="Times New Roman" pitchFamily="18" charset="0"/>
                        </a:rPr>
                        <a:t>, </a:t>
                      </a:r>
                      <a:r>
                        <a:rPr lang="en-US" sz="1500" dirty="0" err="1">
                          <a:latin typeface="Times New Roman" pitchFamily="18" charset="0"/>
                          <a:cs typeface="Times New Roman" pitchFamily="18" charset="0"/>
                        </a:rPr>
                        <a:t>Jeevanandam</a:t>
                      </a:r>
                      <a:r>
                        <a:rPr lang="en-US" sz="1500" dirty="0">
                          <a:latin typeface="Times New Roman" pitchFamily="18" charset="0"/>
                          <a:cs typeface="Times New Roman" pitchFamily="18" charset="0"/>
                        </a:rPr>
                        <a:t>, and S. </a:t>
                      </a:r>
                      <a:r>
                        <a:rPr lang="en-US" sz="1500" dirty="0" err="1">
                          <a:latin typeface="Times New Roman" pitchFamily="18" charset="0"/>
                          <a:cs typeface="Times New Roman" pitchFamily="18" charset="0"/>
                        </a:rPr>
                        <a:t>Koteeswaran</a:t>
                      </a:r>
                      <a:endParaRPr lang="en-US" sz="1500" dirty="0">
                        <a:latin typeface="Times New Roman" pitchFamily="18" charset="0"/>
                        <a:cs typeface="Times New Roman" pitchFamily="18" charset="0"/>
                      </a:endParaRPr>
                    </a:p>
                  </a:txBody>
                  <a:tcPr/>
                </a:tc>
                <a:tc>
                  <a:txBody>
                    <a:bodyPr/>
                    <a:lstStyle/>
                    <a:p>
                      <a:r>
                        <a:rPr lang="en-US" sz="1500" dirty="0">
                          <a:latin typeface="Times New Roman" pitchFamily="18" charset="0"/>
                          <a:cs typeface="Times New Roman" pitchFamily="18" charset="0"/>
                        </a:rPr>
                        <a:t>Decision tree based feature selection and multilayer </a:t>
                      </a:r>
                      <a:r>
                        <a:rPr lang="en-US" sz="1500" dirty="0" err="1">
                          <a:latin typeface="Times New Roman" pitchFamily="18" charset="0"/>
                          <a:cs typeface="Times New Roman" pitchFamily="18" charset="0"/>
                        </a:rPr>
                        <a:t>perceptron</a:t>
                      </a:r>
                      <a:r>
                        <a:rPr lang="en-US" sz="1500" dirty="0">
                          <a:latin typeface="Times New Roman" pitchFamily="18" charset="0"/>
                          <a:cs typeface="Times New Roman" pitchFamily="18" charset="0"/>
                        </a:rPr>
                        <a:t> for sentiment analysis</a:t>
                      </a:r>
                    </a:p>
                  </a:txBody>
                  <a:tcPr/>
                </a:tc>
                <a:tc>
                  <a:txBody>
                    <a:bodyPr/>
                    <a:lstStyle/>
                    <a:p>
                      <a:r>
                        <a:rPr lang="en-US" sz="1500" b="0" dirty="0">
                          <a:latin typeface="Times New Roman" pitchFamily="18" charset="0"/>
                          <a:cs typeface="Times New Roman" pitchFamily="18" charset="0"/>
                        </a:rPr>
                        <a:t>Decision trees implicitly perform variable screening or feature selection</a:t>
                      </a:r>
                    </a:p>
                  </a:txBody>
                  <a:tcPr/>
                </a:tc>
                <a:tc>
                  <a:txBody>
                    <a:bodyPr/>
                    <a:lstStyle/>
                    <a:p>
                      <a:r>
                        <a:rPr lang="en-US" sz="1500" dirty="0">
                          <a:latin typeface="Times New Roman" pitchFamily="18" charset="0"/>
                          <a:cs typeface="Times New Roman" pitchFamily="18" charset="0"/>
                        </a:rPr>
                        <a:t>Based on heuristic algorithms which fail to offer an assurance of returning the globally optimal </a:t>
                      </a:r>
                      <a:r>
                        <a:rPr lang="en-US" sz="1500" b="1" dirty="0">
                          <a:latin typeface="Times New Roman" pitchFamily="18" charset="0"/>
                          <a:cs typeface="Times New Roman" pitchFamily="18" charset="0"/>
                        </a:rPr>
                        <a:t>decision tree</a:t>
                      </a:r>
                      <a:r>
                        <a:rPr lang="en-US" sz="1500" dirty="0">
                          <a:latin typeface="Times New Roman" pitchFamily="18" charset="0"/>
                          <a:cs typeface="Times New Roman" pitchFamily="18" charset="0"/>
                        </a:rPr>
                        <a:t>.</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642918"/>
            <a:ext cx="8229600" cy="1143000"/>
          </a:xfrm>
        </p:spPr>
        <p:txBody>
          <a:bodyPr>
            <a:normAutofit/>
          </a:bodyPr>
          <a:lstStyle/>
          <a:p>
            <a:r>
              <a:rPr lang="en-IN" sz="4500" dirty="0">
                <a:latin typeface="Times New Roman" pitchFamily="18" charset="0"/>
                <a:cs typeface="Times New Roman" pitchFamily="18" charset="0"/>
              </a:rPr>
              <a:t>Proposed Model</a:t>
            </a:r>
            <a:endParaRPr lang="en-US" sz="4500" dirty="0">
              <a:latin typeface="Times New Roman" pitchFamily="18" charset="0"/>
              <a:cs typeface="Times New Roman" pitchFamily="18" charset="0"/>
            </a:endParaRPr>
          </a:p>
        </p:txBody>
      </p:sp>
      <p:sp>
        <p:nvSpPr>
          <p:cNvPr id="3" name="Content Placeholder 2"/>
          <p:cNvSpPr>
            <a:spLocks noGrp="1"/>
          </p:cNvSpPr>
          <p:nvPr>
            <p:ph idx="1"/>
          </p:nvPr>
        </p:nvSpPr>
        <p:spPr>
          <a:xfrm>
            <a:off x="428596" y="2000240"/>
            <a:ext cx="8229600" cy="4389120"/>
          </a:xfrm>
        </p:spPr>
        <p:txBody>
          <a:bodyPr>
            <a:normAutofit/>
          </a:bodyPr>
          <a:lstStyle/>
          <a:p>
            <a:pPr algn="just"/>
            <a:r>
              <a:rPr lang="en-IN" dirty="0">
                <a:latin typeface="Times New Roman" pitchFamily="18" charset="0"/>
                <a:cs typeface="Times New Roman" pitchFamily="18" charset="0"/>
              </a:rPr>
              <a:t>The model is an assembled model of Naive Bayesian, Decision Tree and logistic regression.</a:t>
            </a:r>
          </a:p>
          <a:p>
            <a:pPr algn="just"/>
            <a:r>
              <a:rPr lang="en-IN" dirty="0">
                <a:latin typeface="Times New Roman" pitchFamily="18" charset="0"/>
                <a:cs typeface="Times New Roman" pitchFamily="18" charset="0"/>
              </a:rPr>
              <a:t>All the three classifiers are supervised which requires the class label for training an testing the data.</a:t>
            </a:r>
          </a:p>
          <a:p>
            <a:pPr algn="just"/>
            <a:r>
              <a:rPr lang="en-IN" dirty="0">
                <a:latin typeface="Times New Roman" pitchFamily="18" charset="0"/>
                <a:cs typeface="Times New Roman" pitchFamily="18" charset="0"/>
              </a:rPr>
              <a:t>The advantage of using ensemble model is to improve the accuracy prediction.</a:t>
            </a:r>
          </a:p>
          <a:p>
            <a:pPr algn="just"/>
            <a:r>
              <a:rPr lang="en-IN" dirty="0">
                <a:latin typeface="Times New Roman" pitchFamily="18" charset="0"/>
                <a:cs typeface="Times New Roman" pitchFamily="18" charset="0"/>
              </a:rPr>
              <a:t>Weighted average has been  used to predict the final accuracy from all the three classifiers.</a:t>
            </a:r>
          </a:p>
          <a:p>
            <a:pPr>
              <a:buNone/>
            </a:pPr>
            <a:endParaRPr lang="en-US" sz="22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480"/>
            <a:ext cx="8229600" cy="1143000"/>
          </a:xfrm>
        </p:spPr>
        <p:txBody>
          <a:bodyPr>
            <a:normAutofit/>
          </a:bodyPr>
          <a:lstStyle/>
          <a:p>
            <a:r>
              <a:rPr lang="en-IN" sz="4500" dirty="0">
                <a:latin typeface="Times New Roman" pitchFamily="18" charset="0"/>
                <a:cs typeface="Times New Roman" pitchFamily="18" charset="0"/>
              </a:rPr>
              <a:t>Proposed Architecture</a:t>
            </a:r>
            <a:endParaRPr lang="en-US" sz="45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None/>
            </a:pPr>
            <a:r>
              <a:rPr lang="en-IN" dirty="0"/>
              <a:t>	</a:t>
            </a:r>
            <a:endParaRPr lang="en-US" dirty="0"/>
          </a:p>
        </p:txBody>
      </p:sp>
      <p:pic>
        <p:nvPicPr>
          <p:cNvPr id="8194" name="Picture 2"/>
          <p:cNvPicPr>
            <a:picLocks noChangeAspect="1" noChangeArrowheads="1"/>
          </p:cNvPicPr>
          <p:nvPr/>
        </p:nvPicPr>
        <p:blipFill>
          <a:blip r:embed="rId2"/>
          <a:srcRect/>
          <a:stretch>
            <a:fillRect/>
          </a:stretch>
        </p:blipFill>
        <p:spPr bwMode="auto">
          <a:xfrm>
            <a:off x="2428860" y="1857364"/>
            <a:ext cx="4357718" cy="4544859"/>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500" dirty="0">
                <a:latin typeface="Times New Roman" pitchFamily="18" charset="0"/>
                <a:cs typeface="Times New Roman" pitchFamily="18" charset="0"/>
              </a:rPr>
              <a:t>Modules</a:t>
            </a:r>
            <a:endParaRPr lang="en-US" sz="4500"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algn="just"/>
            <a:r>
              <a:rPr lang="en-IN" dirty="0">
                <a:latin typeface="Times New Roman" pitchFamily="18" charset="0"/>
                <a:cs typeface="Times New Roman" pitchFamily="18" charset="0"/>
              </a:rPr>
              <a:t>1. Data Pre-processing</a:t>
            </a:r>
          </a:p>
          <a:p>
            <a:pPr algn="just"/>
            <a:r>
              <a:rPr lang="en-IN" dirty="0">
                <a:latin typeface="Times New Roman" pitchFamily="18" charset="0"/>
                <a:cs typeface="Times New Roman" pitchFamily="18" charset="0"/>
              </a:rPr>
              <a:t>2. Finding the polarity for ensemble model</a:t>
            </a:r>
          </a:p>
          <a:p>
            <a:pPr algn="just"/>
            <a:r>
              <a:rPr lang="en-IN" dirty="0">
                <a:latin typeface="Times New Roman" pitchFamily="18" charset="0"/>
                <a:cs typeface="Times New Roman" pitchFamily="18" charset="0"/>
              </a:rPr>
              <a:t>3. Naive Bayesian prediction</a:t>
            </a:r>
          </a:p>
          <a:p>
            <a:pPr algn="just"/>
            <a:r>
              <a:rPr lang="en-IN" dirty="0">
                <a:latin typeface="Times New Roman" pitchFamily="18" charset="0"/>
                <a:cs typeface="Times New Roman" pitchFamily="18" charset="0"/>
              </a:rPr>
              <a:t>4. Decision Tree prediction</a:t>
            </a:r>
          </a:p>
          <a:p>
            <a:pPr algn="just"/>
            <a:r>
              <a:rPr lang="en-IN" dirty="0">
                <a:latin typeface="Times New Roman" pitchFamily="18" charset="0"/>
                <a:cs typeface="Times New Roman" pitchFamily="18" charset="0"/>
              </a:rPr>
              <a:t>5. Logistic Regression prediction</a:t>
            </a:r>
          </a:p>
          <a:p>
            <a:pPr algn="just"/>
            <a:r>
              <a:rPr lang="en-IN" dirty="0">
                <a:latin typeface="Times New Roman" pitchFamily="18" charset="0"/>
                <a:cs typeface="Times New Roman" pitchFamily="18" charset="0"/>
              </a:rPr>
              <a:t>6. Combining the result using Average of  three classifiers</a:t>
            </a:r>
          </a:p>
          <a:p>
            <a:pPr algn="just"/>
            <a:r>
              <a:rPr lang="en-IN" dirty="0">
                <a:latin typeface="Times New Roman" pitchFamily="18" charset="0"/>
                <a:cs typeface="Times New Roman" pitchFamily="18" charset="0"/>
              </a:rPr>
              <a:t>7. Analyze the performance</a:t>
            </a:r>
            <a:endParaRPr lang="en-US"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0764"/>
            <a:ext cx="8229600" cy="1143000"/>
          </a:xfrm>
        </p:spPr>
        <p:txBody>
          <a:bodyPr>
            <a:normAutofit/>
          </a:bodyPr>
          <a:lstStyle/>
          <a:p>
            <a:r>
              <a:rPr lang="en-IN" sz="4500" dirty="0">
                <a:latin typeface="Times New Roman" pitchFamily="18" charset="0"/>
                <a:cs typeface="Times New Roman" pitchFamily="18" charset="0"/>
              </a:rPr>
              <a:t>Performance Metrics</a:t>
            </a:r>
            <a:endParaRPr lang="en-US" sz="45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13764"/>
            <a:ext cx="8229600" cy="5183588"/>
          </a:xfrm>
        </p:spPr>
        <p:txBody>
          <a:bodyPr>
            <a:noAutofit/>
          </a:bodyPr>
          <a:lstStyle/>
          <a:p>
            <a:pPr lvl="0"/>
            <a:r>
              <a:rPr lang="en-IN" sz="2000" b="1" dirty="0">
                <a:latin typeface="Times New Roman" pitchFamily="18" charset="0"/>
                <a:cs typeface="Times New Roman" pitchFamily="18" charset="0"/>
              </a:rPr>
              <a:t>Accuracy:  </a:t>
            </a:r>
            <a:r>
              <a:rPr lang="en-US" sz="2000" dirty="0">
                <a:latin typeface="Times New Roman" pitchFamily="18" charset="0"/>
                <a:cs typeface="Times New Roman" pitchFamily="18" charset="0"/>
              </a:rPr>
              <a:t>Result of calculation or specification conforms to the correct value or a standard of three algorithms. Accuracy is used as a metric for evaluating the usefulness of one classifier.  </a:t>
            </a:r>
            <a:r>
              <a:rPr lang="en-IN" dirty="0">
                <a:latin typeface="Times New Roman" pitchFamily="18" charset="0"/>
                <a:cs typeface="Times New Roman" pitchFamily="18" charset="0"/>
              </a:rPr>
              <a:t> </a:t>
            </a:r>
          </a:p>
          <a:p>
            <a:pPr marL="0" indent="0">
              <a:buNone/>
            </a:pPr>
            <a:r>
              <a:rPr lang="en-IN" sz="2000" b="1" dirty="0">
                <a:latin typeface="Times New Roman" pitchFamily="18" charset="0"/>
                <a:cs typeface="Times New Roman" pitchFamily="18" charset="0"/>
              </a:rPr>
              <a:t>                       Accuracy = TP+TN/TP+FP+FN+TN</a:t>
            </a:r>
            <a:endParaRPr lang="en-US" sz="2000" b="1" dirty="0">
              <a:latin typeface="Times New Roman" pitchFamily="18" charset="0"/>
              <a:cs typeface="Times New Roman" pitchFamily="18" charset="0"/>
            </a:endParaRPr>
          </a:p>
          <a:p>
            <a:r>
              <a:rPr lang="en-IN" sz="2000" b="1" dirty="0">
                <a:latin typeface="Times New Roman" pitchFamily="18" charset="0"/>
                <a:cs typeface="Times New Roman" pitchFamily="18" charset="0"/>
              </a:rPr>
              <a:t>Precision: </a:t>
            </a:r>
            <a:r>
              <a:rPr lang="en-IN" dirty="0">
                <a:latin typeface="Times New Roman" pitchFamily="18" charset="0"/>
                <a:cs typeface="Times New Roman" pitchFamily="18" charset="0"/>
              </a:rPr>
              <a:t> </a:t>
            </a:r>
            <a:r>
              <a:rPr lang="en-IN" sz="2000" dirty="0">
                <a:latin typeface="Times New Roman" pitchFamily="18" charset="0"/>
                <a:cs typeface="Times New Roman" pitchFamily="18" charset="0"/>
              </a:rPr>
              <a:t>Precision is the ratio of correctly predicted positive observations to the total predicted positive observations</a:t>
            </a:r>
          </a:p>
          <a:p>
            <a:pPr marL="0" indent="0">
              <a:buNone/>
            </a:pPr>
            <a:r>
              <a:rPr lang="en-IN" sz="2000" b="1" dirty="0">
                <a:latin typeface="Times New Roman" pitchFamily="18" charset="0"/>
                <a:cs typeface="Times New Roman" pitchFamily="18" charset="0"/>
              </a:rPr>
              <a:t>	        Precision = TP/TP+FP</a:t>
            </a:r>
            <a:r>
              <a:rPr lang="en-US" sz="2000" dirty="0">
                <a:latin typeface="Times New Roman" pitchFamily="18" charset="0"/>
                <a:cs typeface="Times New Roman" pitchFamily="18" charset="0"/>
              </a:rPr>
              <a:t> </a:t>
            </a:r>
          </a:p>
          <a:p>
            <a:r>
              <a:rPr lang="en-US" sz="2000" b="1" dirty="0">
                <a:latin typeface="Times New Roman" pitchFamily="18" charset="0"/>
                <a:cs typeface="Times New Roman" pitchFamily="18" charset="0"/>
              </a:rPr>
              <a:t>Recall:</a:t>
            </a:r>
            <a:r>
              <a:rPr lang="en-US" sz="2000" dirty="0">
                <a:latin typeface="Times New Roman" pitchFamily="18" charset="0"/>
                <a:cs typeface="Times New Roman" pitchFamily="18" charset="0"/>
              </a:rPr>
              <a:t> Recall section defines that deals with the culmination, or affect ability, of a classifier and measures for output. </a:t>
            </a:r>
            <a:br>
              <a:rPr lang="en-IN" sz="2000" b="1" dirty="0">
                <a:latin typeface="Times New Roman" pitchFamily="18" charset="0"/>
                <a:cs typeface="Times New Roman" pitchFamily="18" charset="0"/>
              </a:rPr>
            </a:br>
            <a:r>
              <a:rPr lang="en-IN" sz="2000" b="1" dirty="0">
                <a:latin typeface="Times New Roman" pitchFamily="18" charset="0"/>
                <a:cs typeface="Times New Roman" pitchFamily="18" charset="0"/>
              </a:rPr>
              <a:t>	         Recall = TP/TP+FN     </a:t>
            </a:r>
          </a:p>
          <a:p>
            <a:pPr marL="0" indent="0">
              <a:buNone/>
            </a:pPr>
            <a:r>
              <a:rPr lang="en-IN" sz="2000" b="1" dirty="0">
                <a:latin typeface="Times New Roman" pitchFamily="18" charset="0"/>
                <a:cs typeface="Times New Roman" pitchFamily="18" charset="0"/>
              </a:rPr>
              <a:t>	Here, 	TP= True Positive</a:t>
            </a:r>
          </a:p>
          <a:p>
            <a:pPr marL="0" indent="0">
              <a:buNone/>
            </a:pPr>
            <a:r>
              <a:rPr lang="en-IN" sz="2000" b="1" dirty="0">
                <a:latin typeface="Times New Roman" pitchFamily="18" charset="0"/>
                <a:cs typeface="Times New Roman" pitchFamily="18" charset="0"/>
              </a:rPr>
              <a:t>             		TN=True Negative</a:t>
            </a:r>
          </a:p>
          <a:p>
            <a:pPr marL="0" indent="0">
              <a:buNone/>
            </a:pPr>
            <a:r>
              <a:rPr lang="en-IN" sz="2000" b="1" dirty="0">
                <a:latin typeface="Times New Roman" pitchFamily="18" charset="0"/>
                <a:cs typeface="Times New Roman" pitchFamily="18" charset="0"/>
              </a:rPr>
              <a:t>             		FP=False Positive</a:t>
            </a:r>
          </a:p>
          <a:p>
            <a:pPr marL="0" indent="0">
              <a:buNone/>
            </a:pPr>
            <a:r>
              <a:rPr lang="en-IN" sz="2000" b="1" dirty="0">
                <a:latin typeface="Times New Roman" pitchFamily="18" charset="0"/>
                <a:cs typeface="Times New Roman" pitchFamily="18" charset="0"/>
              </a:rPr>
              <a:t>             		FN=False Negative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500" dirty="0">
                <a:latin typeface="Times New Roman" pitchFamily="18" charset="0"/>
                <a:cs typeface="Times New Roman" pitchFamily="18" charset="0"/>
              </a:rPr>
              <a:t>Performance Metrics – Content</a:t>
            </a:r>
            <a:endParaRPr lang="en-US" sz="4500" dirty="0">
              <a:latin typeface="Times New Roman" pitchFamily="18" charset="0"/>
              <a:ea typeface="Tahoma" pitchFamily="34" charset="0"/>
              <a:cs typeface="Times New Roman" pitchFamily="18" charset="0"/>
            </a:endParaRPr>
          </a:p>
        </p:txBody>
      </p:sp>
      <p:sp>
        <p:nvSpPr>
          <p:cNvPr id="3" name="Content Placeholder 2"/>
          <p:cNvSpPr>
            <a:spLocks noGrp="1"/>
          </p:cNvSpPr>
          <p:nvPr>
            <p:ph idx="1"/>
          </p:nvPr>
        </p:nvSpPr>
        <p:spPr/>
        <p:txBody>
          <a:bodyPr/>
          <a:lstStyle/>
          <a:p>
            <a:pPr algn="just">
              <a:buNone/>
            </a:pPr>
            <a:r>
              <a:rPr lang="en-IN" dirty="0">
                <a:latin typeface="Times New Roman" pitchFamily="18" charset="0"/>
                <a:cs typeface="Times New Roman" pitchFamily="18" charset="0"/>
              </a:rPr>
              <a:t>Followings are the implementation steps for the analysis –</a:t>
            </a:r>
          </a:p>
          <a:p>
            <a:pPr algn="just"/>
            <a:r>
              <a:rPr lang="en-IN" dirty="0">
                <a:latin typeface="Times New Roman" pitchFamily="18" charset="0"/>
                <a:cs typeface="Times New Roman" pitchFamily="18" charset="0"/>
              </a:rPr>
              <a:t>Dataset has been taken (In this case twitter dataset)</a:t>
            </a:r>
          </a:p>
          <a:p>
            <a:pPr algn="just"/>
            <a:r>
              <a:rPr lang="en-IN" dirty="0">
                <a:latin typeface="Times New Roman" pitchFamily="18" charset="0"/>
                <a:cs typeface="Times New Roman" pitchFamily="18" charset="0"/>
              </a:rPr>
              <a:t>Performed </a:t>
            </a:r>
            <a:r>
              <a:rPr lang="en-IN" b="1" dirty="0">
                <a:latin typeface="Times New Roman" pitchFamily="18" charset="0"/>
                <a:cs typeface="Times New Roman" pitchFamily="18" charset="0"/>
              </a:rPr>
              <a:t>Cleaning</a:t>
            </a:r>
            <a:r>
              <a:rPr lang="en-IN" dirty="0">
                <a:latin typeface="Times New Roman" pitchFamily="18" charset="0"/>
                <a:cs typeface="Times New Roman" pitchFamily="18" charset="0"/>
              </a:rPr>
              <a:t> of Dataset to reduce unnecessary words or information</a:t>
            </a:r>
          </a:p>
          <a:p>
            <a:pPr algn="just"/>
            <a:r>
              <a:rPr lang="en-IN" dirty="0">
                <a:latin typeface="Times New Roman" pitchFamily="18" charset="0"/>
                <a:cs typeface="Times New Roman" pitchFamily="18" charset="0"/>
              </a:rPr>
              <a:t>Performed </a:t>
            </a:r>
            <a:r>
              <a:rPr lang="en-IN" b="1" dirty="0">
                <a:latin typeface="Times New Roman" pitchFamily="18" charset="0"/>
                <a:cs typeface="Times New Roman" pitchFamily="18" charset="0"/>
              </a:rPr>
              <a:t>Polarity</a:t>
            </a:r>
            <a:r>
              <a:rPr lang="en-IN" dirty="0">
                <a:latin typeface="Times New Roman" pitchFamily="18" charset="0"/>
                <a:cs typeface="Times New Roman" pitchFamily="18" charset="0"/>
              </a:rPr>
              <a:t> of ensemble model to get the Positive (True), Negative (False) and Neutral (Balanced) Data.</a:t>
            </a:r>
          </a:p>
          <a:p>
            <a:pPr algn="just"/>
            <a:r>
              <a:rPr lang="en-IN" b="1" dirty="0">
                <a:latin typeface="Times New Roman" pitchFamily="18" charset="0"/>
                <a:cs typeface="Times New Roman" pitchFamily="18" charset="0"/>
              </a:rPr>
              <a:t>Accuracy</a:t>
            </a:r>
            <a:r>
              <a:rPr lang="en-IN" dirty="0">
                <a:latin typeface="Times New Roman" pitchFamily="18" charset="0"/>
                <a:cs typeface="Times New Roman" pitchFamily="18" charset="0"/>
              </a:rPr>
              <a:t> check by three individual algorithm techniques (Naive Bayesian, Logistic Regression, Decision Tree)</a:t>
            </a:r>
          </a:p>
          <a:p>
            <a:pPr algn="just"/>
            <a:r>
              <a:rPr lang="en-IN" dirty="0">
                <a:latin typeface="Times New Roman" pitchFamily="18" charset="0"/>
                <a:cs typeface="Times New Roman" pitchFamily="18" charset="0"/>
              </a:rPr>
              <a:t>Combining the result using </a:t>
            </a:r>
            <a:r>
              <a:rPr lang="en-IN" b="1" dirty="0">
                <a:latin typeface="Times New Roman" pitchFamily="18" charset="0"/>
                <a:cs typeface="Times New Roman" pitchFamily="18" charset="0"/>
              </a:rPr>
              <a:t>Average</a:t>
            </a:r>
            <a:r>
              <a:rPr lang="en-IN" dirty="0">
                <a:latin typeface="Times New Roman" pitchFamily="18" charset="0"/>
                <a:cs typeface="Times New Roman" pitchFamily="18" charset="0"/>
              </a:rPr>
              <a:t> of  three classifiers</a:t>
            </a:r>
          </a:p>
          <a:p>
            <a:pPr algn="just"/>
            <a:endParaRPr lang="en-US"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500" dirty="0">
                <a:latin typeface="Times New Roman" pitchFamily="18" charset="0"/>
                <a:cs typeface="Times New Roman" pitchFamily="18" charset="0"/>
              </a:rPr>
              <a:t>Polarity of Ensemble Model</a:t>
            </a:r>
            <a:endParaRPr lang="en-US" sz="4500" dirty="0">
              <a:latin typeface="Times New Roman" pitchFamily="18" charset="0"/>
              <a:cs typeface="Times New Roman" pitchFamily="18" charset="0"/>
            </a:endParaRPr>
          </a:p>
        </p:txBody>
      </p:sp>
      <p:pic>
        <p:nvPicPr>
          <p:cNvPr id="4" name="Content Placeholder 3"/>
          <p:cNvPicPr>
            <a:picLocks noGrp="1"/>
          </p:cNvPicPr>
          <p:nvPr>
            <p:ph idx="1"/>
          </p:nvPr>
        </p:nvPicPr>
        <p:blipFill>
          <a:blip r:embed="rId2"/>
          <a:srcRect/>
          <a:stretch>
            <a:fillRect/>
          </a:stretch>
        </p:blipFill>
        <p:spPr bwMode="auto">
          <a:xfrm>
            <a:off x="514350" y="2428868"/>
            <a:ext cx="8115300" cy="3500462"/>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500" dirty="0">
                <a:latin typeface="Times New Roman" pitchFamily="18" charset="0"/>
                <a:cs typeface="Times New Roman" pitchFamily="18" charset="0"/>
              </a:rPr>
              <a:t>Performance Metrics - Accuracy</a:t>
            </a:r>
            <a:endParaRPr lang="en-US" sz="4500" dirty="0"/>
          </a:p>
        </p:txBody>
      </p:sp>
      <p:sp>
        <p:nvSpPr>
          <p:cNvPr id="7" name="Content Placeholder 6"/>
          <p:cNvSpPr>
            <a:spLocks noGrp="1"/>
          </p:cNvSpPr>
          <p:nvPr>
            <p:ph sz="half" idx="2"/>
          </p:nvPr>
        </p:nvSpPr>
        <p:spPr>
          <a:xfrm>
            <a:off x="500034" y="2143116"/>
            <a:ext cx="7358114" cy="1143008"/>
          </a:xfrm>
        </p:spPr>
        <p:txBody>
          <a:bodyPr>
            <a:normAutofit/>
          </a:bodyPr>
          <a:lstStyle/>
          <a:p>
            <a:pPr>
              <a:buNone/>
            </a:pPr>
            <a:r>
              <a:rPr lang="en-IN" dirty="0">
                <a:latin typeface="Times New Roman" pitchFamily="18" charset="0"/>
                <a:cs typeface="Times New Roman" pitchFamily="18" charset="0"/>
              </a:rPr>
              <a:t>Accuracy check Naive Bayesian Classifier - </a:t>
            </a:r>
            <a:endParaRPr lang="en-US" dirty="0">
              <a:latin typeface="Times New Roman" pitchFamily="18" charset="0"/>
              <a:cs typeface="Times New Roman" pitchFamily="18" charset="0"/>
            </a:endParaRPr>
          </a:p>
        </p:txBody>
      </p:sp>
      <p:pic>
        <p:nvPicPr>
          <p:cNvPr id="10" name="Content Placeholder 9" descr="C:\Users\KIIT\Downloads\Naive.PNG"/>
          <p:cNvPicPr>
            <a:picLocks noGrp="1"/>
          </p:cNvPicPr>
          <p:nvPr>
            <p:ph sz="half" idx="1"/>
          </p:nvPr>
        </p:nvPicPr>
        <p:blipFill>
          <a:blip r:embed="rId2"/>
          <a:srcRect/>
          <a:stretch>
            <a:fillRect/>
          </a:stretch>
        </p:blipFill>
        <p:spPr bwMode="auto">
          <a:xfrm>
            <a:off x="1214414" y="3500438"/>
            <a:ext cx="6572296" cy="178595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500" dirty="0">
                <a:latin typeface="Times New Roman" pitchFamily="18" charset="0"/>
                <a:cs typeface="Times New Roman" pitchFamily="18" charset="0"/>
              </a:rPr>
              <a:t>Performance Metrics - Accuracy</a:t>
            </a:r>
            <a:endParaRPr lang="en-US" sz="4500" dirty="0"/>
          </a:p>
        </p:txBody>
      </p:sp>
      <p:sp>
        <p:nvSpPr>
          <p:cNvPr id="4" name="Content Placeholder 3"/>
          <p:cNvSpPr>
            <a:spLocks noGrp="1"/>
          </p:cNvSpPr>
          <p:nvPr>
            <p:ph sz="half" idx="1"/>
          </p:nvPr>
        </p:nvSpPr>
        <p:spPr>
          <a:xfrm>
            <a:off x="428596" y="2071678"/>
            <a:ext cx="7715304" cy="1000132"/>
          </a:xfrm>
        </p:spPr>
        <p:txBody>
          <a:bodyPr/>
          <a:lstStyle/>
          <a:p>
            <a:pPr>
              <a:buNone/>
            </a:pPr>
            <a:r>
              <a:rPr lang="en-IN" dirty="0">
                <a:latin typeface="Times New Roman" pitchFamily="18" charset="0"/>
                <a:cs typeface="Times New Roman" pitchFamily="18" charset="0"/>
              </a:rPr>
              <a:t>Accuracy check by Logistic Regression - </a:t>
            </a:r>
            <a:endParaRPr lang="en-US" dirty="0">
              <a:latin typeface="Times New Roman" pitchFamily="18" charset="0"/>
              <a:cs typeface="Times New Roman" pitchFamily="18" charset="0"/>
            </a:endParaRPr>
          </a:p>
          <a:p>
            <a:pPr>
              <a:buNone/>
            </a:pPr>
            <a:endParaRPr lang="en-US" dirty="0"/>
          </a:p>
        </p:txBody>
      </p:sp>
      <p:pic>
        <p:nvPicPr>
          <p:cNvPr id="1026" name="Picture 2" descr="accuracy of confusion matrix">
            <a:extLst>
              <a:ext uri="{FF2B5EF4-FFF2-40B4-BE49-F238E27FC236}">
                <a16:creationId xmlns:a16="http://schemas.microsoft.com/office/drawing/2014/main" id="{314B9489-0EDA-4952-AB61-29668C280B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4264" y="2857496"/>
            <a:ext cx="4192314"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 name="Content Placeholder 9"/>
          <p:cNvPicPr>
            <a:picLocks noGrp="1"/>
          </p:cNvPicPr>
          <p:nvPr>
            <p:ph sz="half" idx="2"/>
          </p:nvPr>
        </p:nvPicPr>
        <p:blipFill>
          <a:blip r:embed="rId3"/>
          <a:srcRect/>
          <a:stretch>
            <a:fillRect/>
          </a:stretch>
        </p:blipFill>
        <p:spPr bwMode="auto">
          <a:xfrm>
            <a:off x="1214414" y="3929066"/>
            <a:ext cx="6643734" cy="2286016"/>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500" dirty="0">
                <a:latin typeface="Times New Roman" pitchFamily="18" charset="0"/>
                <a:cs typeface="Times New Roman" pitchFamily="18" charset="0"/>
              </a:rPr>
              <a:t>Performance Metrics - Accuracy</a:t>
            </a:r>
            <a:endParaRPr lang="en-US" sz="4500" dirty="0"/>
          </a:p>
        </p:txBody>
      </p:sp>
      <p:sp>
        <p:nvSpPr>
          <p:cNvPr id="3" name="Content Placeholder 2"/>
          <p:cNvSpPr>
            <a:spLocks noGrp="1"/>
          </p:cNvSpPr>
          <p:nvPr>
            <p:ph sz="half" idx="1"/>
          </p:nvPr>
        </p:nvSpPr>
        <p:spPr>
          <a:xfrm>
            <a:off x="357158" y="2062961"/>
            <a:ext cx="7615262" cy="1366039"/>
          </a:xfrm>
        </p:spPr>
        <p:txBody>
          <a:bodyPr/>
          <a:lstStyle/>
          <a:p>
            <a:pPr>
              <a:buNone/>
            </a:pPr>
            <a:r>
              <a:rPr lang="en-IN" dirty="0"/>
              <a:t> </a:t>
            </a:r>
            <a:r>
              <a:rPr lang="en-IN" dirty="0">
                <a:latin typeface="Times New Roman" pitchFamily="18" charset="0"/>
                <a:cs typeface="Times New Roman" pitchFamily="18" charset="0"/>
              </a:rPr>
              <a:t>Accuracy check by Decision Tree - </a:t>
            </a:r>
            <a:endParaRPr lang="en-US" dirty="0">
              <a:latin typeface="Times New Roman" pitchFamily="18" charset="0"/>
              <a:cs typeface="Times New Roman" pitchFamily="18" charset="0"/>
            </a:endParaRPr>
          </a:p>
          <a:p>
            <a:pPr>
              <a:buNone/>
            </a:pPr>
            <a:endParaRPr lang="en-US" dirty="0"/>
          </a:p>
        </p:txBody>
      </p:sp>
      <p:pic>
        <p:nvPicPr>
          <p:cNvPr id="8" name="Content Placeholder 7" descr="C:\Users\KIIT\Downloads\Decission (1).PNG"/>
          <p:cNvPicPr>
            <a:picLocks noGrp="1"/>
          </p:cNvPicPr>
          <p:nvPr>
            <p:ph sz="half" idx="2"/>
          </p:nvPr>
        </p:nvPicPr>
        <p:blipFill>
          <a:blip r:embed="rId2"/>
          <a:srcRect/>
          <a:stretch>
            <a:fillRect/>
          </a:stretch>
        </p:blipFill>
        <p:spPr bwMode="auto">
          <a:xfrm>
            <a:off x="1643042" y="3429000"/>
            <a:ext cx="5929354" cy="2643206"/>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00034" y="1142984"/>
            <a:ext cx="8229600" cy="989856"/>
          </a:xfrm>
        </p:spPr>
        <p:txBody>
          <a:bodyPr>
            <a:normAutofit fontScale="90000"/>
          </a:bodyPr>
          <a:lstStyle/>
          <a:p>
            <a:r>
              <a:rPr lang="en-US" dirty="0">
                <a:latin typeface="Times New Roman" pitchFamily="18" charset="0"/>
                <a:ea typeface="Tahoma" pitchFamily="34" charset="0"/>
                <a:cs typeface="Times New Roman" pitchFamily="18" charset="0"/>
              </a:rPr>
              <a:t>Abstract</a:t>
            </a:r>
            <a:br>
              <a:rPr lang="en-US" dirty="0"/>
            </a:br>
            <a:endParaRPr lang="en-US" dirty="0"/>
          </a:p>
        </p:txBody>
      </p:sp>
      <p:sp>
        <p:nvSpPr>
          <p:cNvPr id="6" name="Content Placeholder 5"/>
          <p:cNvSpPr>
            <a:spLocks noGrp="1"/>
          </p:cNvSpPr>
          <p:nvPr>
            <p:ph idx="1"/>
          </p:nvPr>
        </p:nvSpPr>
        <p:spPr>
          <a:xfrm>
            <a:off x="457200" y="1714488"/>
            <a:ext cx="8229600" cy="4610112"/>
          </a:xfrm>
        </p:spPr>
        <p:txBody>
          <a:bodyPr>
            <a:normAutofit/>
          </a:bodyPr>
          <a:lstStyle/>
          <a:p>
            <a:pPr algn="just">
              <a:buNone/>
            </a:pPr>
            <a:r>
              <a:rPr lang="en-US" dirty="0">
                <a:latin typeface="Times New Roman" pitchFamily="18" charset="0"/>
                <a:cs typeface="Times New Roman" pitchFamily="18" charset="0"/>
              </a:rPr>
              <a:t>   In this presentation, a sentimental analysis is performed using an ensemble of Naive Bayesian Classification, Logistic Regression and Decision Tree Algorithm. In this technique, the polarity (state of having two opposite opinions) of the expressions is calculated. With this approach, the system is able to automatically predict the approximate outcome for a large subset of sentiment expressions by deploying efficient algorithms that are significantly better and thereby achieving results in </a:t>
            </a:r>
            <a:r>
              <a:rPr lang="en-IN" dirty="0">
                <a:latin typeface="Times New Roman" pitchFamily="18" charset="0"/>
                <a:cs typeface="Times New Roman" pitchFamily="18" charset="0"/>
              </a:rPr>
              <a:t>minimal span of time.</a:t>
            </a:r>
            <a:endParaRPr lang="en-US" dirty="0">
              <a:latin typeface="Times New Roman" pitchFamily="18" charset="0"/>
              <a:cs typeface="Times New Roman" pitchFamily="18" charset="0"/>
            </a:endParaRPr>
          </a:p>
          <a:p>
            <a:pPr algn="just">
              <a:buNone/>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804" y="1142992"/>
            <a:ext cx="8229600" cy="1143000"/>
          </a:xfrm>
        </p:spPr>
        <p:txBody>
          <a:bodyPr>
            <a:normAutofit fontScale="90000"/>
          </a:bodyPr>
          <a:lstStyle/>
          <a:p>
            <a:r>
              <a:rPr lang="en-IN" sz="5400" dirty="0">
                <a:latin typeface="Times New Roman" pitchFamily="18" charset="0"/>
                <a:cs typeface="Times New Roman" pitchFamily="18" charset="0"/>
              </a:rPr>
              <a:t>Performance Metrics – Average of ensemble </a:t>
            </a:r>
            <a:endParaRPr lang="en-US" dirty="0"/>
          </a:p>
        </p:txBody>
      </p:sp>
      <p:sp>
        <p:nvSpPr>
          <p:cNvPr id="3" name="Content Placeholder 2"/>
          <p:cNvSpPr>
            <a:spLocks noGrp="1"/>
          </p:cNvSpPr>
          <p:nvPr>
            <p:ph sz="half" idx="1"/>
          </p:nvPr>
        </p:nvSpPr>
        <p:spPr>
          <a:xfrm>
            <a:off x="457200" y="2420151"/>
            <a:ext cx="8115328" cy="1437477"/>
          </a:xfrm>
        </p:spPr>
        <p:txBody>
          <a:bodyPr/>
          <a:lstStyle/>
          <a:p>
            <a:r>
              <a:rPr lang="en-IN" dirty="0"/>
              <a:t>Final accuracy of ensemble model - </a:t>
            </a:r>
            <a:endParaRPr lang="en-US" dirty="0"/>
          </a:p>
        </p:txBody>
      </p:sp>
      <p:pic>
        <p:nvPicPr>
          <p:cNvPr id="5" name="Content Placeholder 4" descr="C:\Users\KIIT\Downloads\Average.PNG"/>
          <p:cNvPicPr>
            <a:picLocks noGrp="1"/>
          </p:cNvPicPr>
          <p:nvPr>
            <p:ph sz="half" idx="2"/>
          </p:nvPr>
        </p:nvPicPr>
        <p:blipFill>
          <a:blip r:embed="rId2"/>
          <a:srcRect/>
          <a:stretch>
            <a:fillRect/>
          </a:stretch>
        </p:blipFill>
        <p:spPr bwMode="auto">
          <a:xfrm>
            <a:off x="1214414" y="3857628"/>
            <a:ext cx="6643734" cy="2071702"/>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480"/>
            <a:ext cx="8229600" cy="1143000"/>
          </a:xfrm>
        </p:spPr>
        <p:txBody>
          <a:bodyPr/>
          <a:lstStyle/>
          <a:p>
            <a:r>
              <a:rPr lang="en-IN" sz="4500" dirty="0">
                <a:latin typeface="Times New Roman" pitchFamily="18" charset="0"/>
                <a:cs typeface="Times New Roman" pitchFamily="18" charset="0"/>
              </a:rPr>
              <a:t>Conclusion</a:t>
            </a:r>
            <a:endParaRPr lang="en-US" sz="4500" dirty="0">
              <a:latin typeface="Times New Roman" pitchFamily="18" charset="0"/>
              <a:cs typeface="Times New Roman" pitchFamily="18" charset="0"/>
            </a:endParaRPr>
          </a:p>
        </p:txBody>
      </p:sp>
      <p:sp>
        <p:nvSpPr>
          <p:cNvPr id="3" name="Content Placeholder 2"/>
          <p:cNvSpPr>
            <a:spLocks noGrp="1"/>
          </p:cNvSpPr>
          <p:nvPr>
            <p:ph idx="1"/>
          </p:nvPr>
        </p:nvSpPr>
        <p:spPr>
          <a:xfrm>
            <a:off x="357158" y="2071678"/>
            <a:ext cx="8229600" cy="4389120"/>
          </a:xfrm>
        </p:spPr>
        <p:txBody>
          <a:bodyPr>
            <a:normAutofit/>
          </a:bodyPr>
          <a:lstStyle/>
          <a:p>
            <a:pPr algn="just">
              <a:buNone/>
            </a:pPr>
            <a:r>
              <a:rPr lang="en-US" dirty="0"/>
              <a:t>	</a:t>
            </a:r>
          </a:p>
          <a:p>
            <a:pPr algn="just">
              <a:buNone/>
            </a:pPr>
            <a:r>
              <a:rPr lang="en-US" dirty="0">
                <a:latin typeface="Times New Roman" pitchFamily="18" charset="0"/>
                <a:cs typeface="Times New Roman" pitchFamily="18" charset="0"/>
              </a:rPr>
              <a:t>   Sentimental Analysis is performed by collecting the tweets and individual pacifiers such as Naive Bayesian Classifier, Decision Tree, and Logistic Regression. The individual three classifier accuracies of 70% for Naive Bayesian Classifier, 71% for Logistic Regression and 66% for Decision Tree Algorithm are obtained. Final accuracy result of 69% is obtain after merging three classifiers together.</a:t>
            </a:r>
          </a:p>
          <a:p>
            <a:pPr algn="just">
              <a:buNone/>
            </a:pPr>
            <a:r>
              <a:rPr lang="en-US" dirty="0"/>
              <a:t>	</a:t>
            </a:r>
            <a:endParaRPr lang="en-US"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98821-245C-4B4B-ACBE-48DB8787C7D7}"/>
              </a:ext>
            </a:extLst>
          </p:cNvPr>
          <p:cNvSpPr>
            <a:spLocks noGrp="1"/>
          </p:cNvSpPr>
          <p:nvPr>
            <p:ph type="title"/>
          </p:nvPr>
        </p:nvSpPr>
        <p:spPr>
          <a:xfrm>
            <a:off x="428596" y="500042"/>
            <a:ext cx="8229600" cy="1143000"/>
          </a:xfrm>
        </p:spPr>
        <p:txBody>
          <a:bodyPr>
            <a:normAutofit/>
          </a:bodyPr>
          <a:lstStyle/>
          <a:p>
            <a:r>
              <a:rPr lang="en-IN" sz="4500"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8DD65C86-5141-47FD-9FF4-8F5851D7BA5B}"/>
              </a:ext>
            </a:extLst>
          </p:cNvPr>
          <p:cNvSpPr>
            <a:spLocks noGrp="1"/>
          </p:cNvSpPr>
          <p:nvPr>
            <p:ph idx="1"/>
          </p:nvPr>
        </p:nvSpPr>
        <p:spPr>
          <a:xfrm>
            <a:off x="457200" y="1714488"/>
            <a:ext cx="8229600" cy="4857784"/>
          </a:xfrm>
        </p:spPr>
        <p:txBody>
          <a:bodyPr>
            <a:normAutofit fontScale="92500"/>
          </a:bodyPr>
          <a:lstStyle/>
          <a:p>
            <a:pPr marL="0" indent="0"/>
            <a:r>
              <a:rPr lang="en-IN" sz="2800" dirty="0">
                <a:latin typeface="Times New Roman" panose="02020603050405020304" pitchFamily="18" charset="0"/>
                <a:cs typeface="Times New Roman" panose="02020603050405020304" pitchFamily="18" charset="0"/>
              </a:rPr>
              <a:t>[1]Wang, </a:t>
            </a:r>
            <a:r>
              <a:rPr lang="en-IN" sz="2800" dirty="0" err="1">
                <a:latin typeface="Times New Roman" panose="02020603050405020304" pitchFamily="18" charset="0"/>
                <a:cs typeface="Times New Roman" panose="02020603050405020304" pitchFamily="18" charset="0"/>
              </a:rPr>
              <a:t>Qiong</a:t>
            </a:r>
            <a:r>
              <a:rPr lang="en-IN" sz="2800" dirty="0">
                <a:latin typeface="Times New Roman" panose="02020603050405020304" pitchFamily="18" charset="0"/>
                <a:cs typeface="Times New Roman" panose="02020603050405020304" pitchFamily="18" charset="0"/>
              </a:rPr>
              <a:t>, et al. "Naive Bayesian classifier for rapid assignment of rRNA sequences into the new bacterial taxonomy." Applied and environmental microbiology 73.16 (2007): 5261-5267.</a:t>
            </a:r>
          </a:p>
          <a:p>
            <a:pPr marL="0" indent="0"/>
            <a:r>
              <a:rPr lang="en-IN" sz="2800" dirty="0">
                <a:latin typeface="Times New Roman" panose="02020603050405020304" pitchFamily="18" charset="0"/>
                <a:cs typeface="Times New Roman" panose="02020603050405020304" pitchFamily="18" charset="0"/>
              </a:rPr>
              <a:t>[2] Jindal, Nitin, and Bing Liu. "Review spam detection." Proceedings of the 16th international conference on World Wide Web. ACM, 2007.</a:t>
            </a:r>
          </a:p>
          <a:p>
            <a:pPr marL="0" indent="0"/>
            <a:r>
              <a:rPr lang="en-IN" sz="2800" dirty="0">
                <a:latin typeface="Times New Roman" panose="02020603050405020304" pitchFamily="18" charset="0"/>
                <a:cs typeface="Times New Roman" panose="02020603050405020304" pitchFamily="18" charset="0"/>
              </a:rPr>
              <a:t>[3] </a:t>
            </a:r>
            <a:r>
              <a:rPr lang="en-IN" sz="2800" dirty="0" err="1">
                <a:latin typeface="Times New Roman" panose="02020603050405020304" pitchFamily="18" charset="0"/>
                <a:cs typeface="Times New Roman" panose="02020603050405020304" pitchFamily="18" charset="0"/>
              </a:rPr>
              <a:t>Jotheeswaran</a:t>
            </a:r>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Jeevanandam</a:t>
            </a:r>
            <a:r>
              <a:rPr lang="en-IN" sz="2800" dirty="0">
                <a:latin typeface="Times New Roman" panose="02020603050405020304" pitchFamily="18" charset="0"/>
                <a:cs typeface="Times New Roman" panose="02020603050405020304" pitchFamily="18" charset="0"/>
              </a:rPr>
              <a:t>, and S. </a:t>
            </a:r>
            <a:r>
              <a:rPr lang="en-IN" sz="2800" dirty="0" err="1">
                <a:latin typeface="Times New Roman" panose="02020603050405020304" pitchFamily="18" charset="0"/>
                <a:cs typeface="Times New Roman" panose="02020603050405020304" pitchFamily="18" charset="0"/>
              </a:rPr>
              <a:t>Koteeswaran</a:t>
            </a:r>
            <a:r>
              <a:rPr lang="en-IN" sz="2800" dirty="0">
                <a:latin typeface="Times New Roman" panose="02020603050405020304" pitchFamily="18" charset="0"/>
                <a:cs typeface="Times New Roman" panose="02020603050405020304" pitchFamily="18" charset="0"/>
              </a:rPr>
              <a:t>. Decision tree based feature selection and multilayer perceptron for sentiment analysis. ; ARPN Journal of Engineering and Applied Sciences 10.14 (2015): 5883-94.</a:t>
            </a:r>
          </a:p>
          <a:p>
            <a:pPr marL="0" indent="0">
              <a:buNone/>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514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242" y="1214430"/>
            <a:ext cx="8229600" cy="1143000"/>
          </a:xfrm>
        </p:spPr>
        <p:txBody>
          <a:bodyPr>
            <a:normAutofit fontScale="90000"/>
          </a:bodyPr>
          <a:lstStyle/>
          <a:p>
            <a:r>
              <a:rPr lang="en-IN" dirty="0">
                <a:latin typeface="Times New Roman" pitchFamily="18" charset="0"/>
                <a:cs typeface="Times New Roman" pitchFamily="18" charset="0"/>
              </a:rPr>
              <a:t>Introduction</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5" name="Content Placeholder 4"/>
          <p:cNvSpPr>
            <a:spLocks noGrp="1"/>
          </p:cNvSpPr>
          <p:nvPr>
            <p:ph idx="1"/>
          </p:nvPr>
        </p:nvSpPr>
        <p:spPr/>
        <p:txBody>
          <a:bodyPr>
            <a:normAutofit/>
          </a:bodyPr>
          <a:lstStyle/>
          <a:p>
            <a:pPr algn="just">
              <a:buNone/>
            </a:pPr>
            <a:r>
              <a:rPr lang="en-IN" dirty="0"/>
              <a:t>	</a:t>
            </a:r>
            <a:r>
              <a:rPr lang="en-US" dirty="0">
                <a:latin typeface="Times New Roman" pitchFamily="18" charset="0"/>
                <a:cs typeface="Times New Roman" pitchFamily="18" charset="0"/>
              </a:rPr>
              <a:t>Sentiment analysis is the task of identifying and categorizing opinions expressed in a piece of text, especially in order to determine whether the, product is positive, negative or neutral. </a:t>
            </a:r>
          </a:p>
          <a:p>
            <a:pPr algn="just">
              <a:buNone/>
            </a:pPr>
            <a:br>
              <a:rPr lang="en-US" dirty="0">
                <a:latin typeface="Times New Roman" pitchFamily="18" charset="0"/>
                <a:cs typeface="Times New Roman" pitchFamily="18" charset="0"/>
              </a:rPr>
            </a:br>
            <a:r>
              <a:rPr lang="en-US" dirty="0">
                <a:latin typeface="Times New Roman" pitchFamily="18" charset="0"/>
                <a:cs typeface="Times New Roman" pitchFamily="18" charset="0"/>
              </a:rPr>
              <a:t>Different application like e</a:t>
            </a:r>
            <a:r>
              <a:rPr lang="en-IN" dirty="0">
                <a:latin typeface="Times New Roman" pitchFamily="18" charset="0"/>
                <a:cs typeface="Times New Roman" pitchFamily="18" charset="0"/>
              </a:rPr>
              <a:t>motion detection and Crime identification, </a:t>
            </a:r>
            <a:r>
              <a:rPr lang="en-US" dirty="0">
                <a:latin typeface="Times New Roman" pitchFamily="18" charset="0"/>
                <a:cs typeface="Times New Roman" pitchFamily="18" charset="0"/>
              </a:rPr>
              <a:t>Age prediction, Selection and Multilayer </a:t>
            </a:r>
            <a:r>
              <a:rPr lang="en-US" dirty="0" err="1">
                <a:latin typeface="Times New Roman" pitchFamily="18" charset="0"/>
                <a:cs typeface="Times New Roman" pitchFamily="18" charset="0"/>
              </a:rPr>
              <a:t>perceptron</a:t>
            </a:r>
            <a:r>
              <a:rPr lang="en-US" dirty="0">
                <a:latin typeface="Times New Roman" pitchFamily="18" charset="0"/>
                <a:cs typeface="Times New Roman" pitchFamily="18" charset="0"/>
              </a:rPr>
              <a:t> </a:t>
            </a:r>
            <a:r>
              <a:rPr lang="en-IN" dirty="0">
                <a:latin typeface="Times New Roman" pitchFamily="18" charset="0"/>
                <a:cs typeface="Times New Roman" pitchFamily="18" charset="0"/>
              </a:rPr>
              <a:t>can be done using:  1. Naive Bayesian, 2. Logistic Regression  and  3.  </a:t>
            </a:r>
            <a:r>
              <a:rPr lang="en-US" dirty="0">
                <a:latin typeface="Times New Roman" pitchFamily="18" charset="0"/>
                <a:cs typeface="Times New Roman" pitchFamily="18" charset="0"/>
              </a:rPr>
              <a:t>Decision Tree</a:t>
            </a:r>
            <a:r>
              <a:rPr lang="en-IN" dirty="0">
                <a:latin typeface="Times New Roman" pitchFamily="18" charset="0"/>
                <a:cs typeface="Times New Roman" pitchFamily="18" charset="0"/>
              </a:rPr>
              <a:t> Algorithms. </a:t>
            </a:r>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500" dirty="0">
                <a:latin typeface="Times New Roman" pitchFamily="18" charset="0"/>
                <a:cs typeface="Times New Roman" pitchFamily="18" charset="0"/>
              </a:rPr>
              <a:t>Literature Survey</a:t>
            </a:r>
            <a:endParaRPr lang="en-US" sz="4500" dirty="0"/>
          </a:p>
        </p:txBody>
      </p:sp>
      <p:sp>
        <p:nvSpPr>
          <p:cNvPr id="5" name="Content Placeholder 4"/>
          <p:cNvSpPr>
            <a:spLocks noGrp="1"/>
          </p:cNvSpPr>
          <p:nvPr>
            <p:ph idx="1"/>
          </p:nvPr>
        </p:nvSpPr>
        <p:spPr>
          <a:xfrm>
            <a:off x="457200" y="1935480"/>
            <a:ext cx="8401080" cy="4389120"/>
          </a:xfrm>
        </p:spPr>
        <p:txBody>
          <a:bodyPr>
            <a:normAutofit/>
          </a:bodyPr>
          <a:lstStyle/>
          <a:p>
            <a:pPr marL="514350" indent="-514350" algn="just">
              <a:buAutoNum type="arabicPeriod"/>
            </a:pPr>
            <a:r>
              <a:rPr lang="en-US" b="1" dirty="0">
                <a:latin typeface="Times New Roman" pitchFamily="18" charset="0"/>
                <a:cs typeface="Times New Roman" pitchFamily="18" charset="0"/>
              </a:rPr>
              <a:t>Naive Bayesian Classifier - Rapid Assignment of rRNA Sequences </a:t>
            </a:r>
            <a:r>
              <a:rPr lang="en-US" dirty="0">
                <a:latin typeface="Times New Roman" pitchFamily="18" charset="0"/>
                <a:cs typeface="Times New Roman" pitchFamily="18" charset="0"/>
              </a:rPr>
              <a:t>:</a:t>
            </a:r>
          </a:p>
          <a:p>
            <a:pPr marL="514350" indent="-514350" algn="just"/>
            <a:r>
              <a:rPr lang="en-IN" dirty="0">
                <a:latin typeface="Times New Roman" pitchFamily="18" charset="0"/>
                <a:cs typeface="Times New Roman" pitchFamily="18" charset="0"/>
              </a:rPr>
              <a:t>Different </a:t>
            </a:r>
            <a:r>
              <a:rPr lang="en-US" dirty="0">
                <a:latin typeface="Times New Roman" pitchFamily="18" charset="0"/>
                <a:cs typeface="Times New Roman" pitchFamily="18" charset="0"/>
              </a:rPr>
              <a:t>Rapid Assignment of</a:t>
            </a:r>
            <a:r>
              <a:rPr lang="en-IN" dirty="0">
                <a:latin typeface="Times New Roman" pitchFamily="18" charset="0"/>
                <a:cs typeface="Times New Roman" pitchFamily="18" charset="0"/>
              </a:rPr>
              <a:t> rRNA sequences are implemented by Naïve Bayesian Classifier algorithm.[1]</a:t>
            </a:r>
          </a:p>
          <a:p>
            <a:pPr marL="514350" indent="-514350" algn="just"/>
            <a:r>
              <a:rPr lang="en-IN" dirty="0">
                <a:latin typeface="Times New Roman" pitchFamily="18" charset="0"/>
                <a:cs typeface="Times New Roman" pitchFamily="18" charset="0"/>
              </a:rPr>
              <a:t>Accuracy level is 95%. </a:t>
            </a:r>
          </a:p>
          <a:p>
            <a:pPr marL="514350" indent="-514350" algn="just"/>
            <a:r>
              <a:rPr lang="en-IN" dirty="0">
                <a:latin typeface="Times New Roman" pitchFamily="18" charset="0"/>
                <a:cs typeface="Times New Roman" pitchFamily="18" charset="0"/>
              </a:rPr>
              <a:t>RDP (</a:t>
            </a:r>
            <a:r>
              <a:rPr lang="en-US" dirty="0"/>
              <a:t>The Ribosomal Database Project</a:t>
            </a:r>
            <a:r>
              <a:rPr lang="en-IN" dirty="0">
                <a:latin typeface="Times New Roman" pitchFamily="18" charset="0"/>
                <a:cs typeface="Times New Roman" pitchFamily="18" charset="0"/>
              </a:rPr>
              <a:t>) Classifier which </a:t>
            </a:r>
            <a:r>
              <a:rPr lang="en-US" dirty="0"/>
              <a:t>provides data, tools, and services related to </a:t>
            </a:r>
            <a:r>
              <a:rPr lang="en-US" dirty="0" err="1"/>
              <a:t>rRNA</a:t>
            </a:r>
            <a:r>
              <a:rPr lang="en-US" dirty="0"/>
              <a:t> sequences to the research community</a:t>
            </a:r>
            <a:r>
              <a:rPr lang="en-IN" dirty="0">
                <a:latin typeface="Times New Roman" pitchFamily="18" charset="0"/>
                <a:cs typeface="Times New Roman" pitchFamily="18" charset="0"/>
              </a:rPr>
              <a:t> was tested with a corpus (a collection of written text) of 23,095 RNA sequences.</a:t>
            </a:r>
            <a:endParaRPr 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IN" sz="4500" dirty="0">
                <a:latin typeface="Times New Roman" pitchFamily="18" charset="0"/>
                <a:cs typeface="Times New Roman" pitchFamily="18" charset="0"/>
              </a:rPr>
              <a:t>Literature Survey</a:t>
            </a:r>
            <a:endParaRPr lang="en-US" sz="4500" dirty="0"/>
          </a:p>
        </p:txBody>
      </p:sp>
      <p:sp>
        <p:nvSpPr>
          <p:cNvPr id="6" name="Content Placeholder 5"/>
          <p:cNvSpPr>
            <a:spLocks noGrp="1"/>
          </p:cNvSpPr>
          <p:nvPr>
            <p:ph idx="1"/>
          </p:nvPr>
        </p:nvSpPr>
        <p:spPr/>
        <p:txBody>
          <a:bodyPr>
            <a:normAutofit lnSpcReduction="10000"/>
          </a:bodyPr>
          <a:lstStyle/>
          <a:p>
            <a:pPr marL="457200" indent="-457200" algn="just">
              <a:buAutoNum type="arabicPeriod" startAt="2"/>
            </a:pPr>
            <a:r>
              <a:rPr lang="en-IN" b="1" dirty="0">
                <a:latin typeface="Times New Roman" pitchFamily="18" charset="0"/>
                <a:cs typeface="Times New Roman" pitchFamily="18" charset="0"/>
              </a:rPr>
              <a:t>Logistic Regression - Spam Recognition using Logistic Regression :</a:t>
            </a:r>
            <a:endParaRPr lang="en-US" b="1" dirty="0">
              <a:latin typeface="Times New Roman" pitchFamily="18" charset="0"/>
              <a:cs typeface="Times New Roman" pitchFamily="18" charset="0"/>
            </a:endParaRPr>
          </a:p>
          <a:p>
            <a:pPr marL="457200" indent="-457200" algn="just"/>
            <a:r>
              <a:rPr lang="en-IN" dirty="0">
                <a:latin typeface="Times New Roman" pitchFamily="18" charset="0"/>
                <a:cs typeface="Times New Roman" pitchFamily="18" charset="0"/>
              </a:rPr>
              <a:t>Spamming is the misuse of Email to send unwanted bulk message described by author [2]. </a:t>
            </a:r>
          </a:p>
          <a:p>
            <a:pPr marL="457200" indent="-457200" algn="just"/>
            <a:r>
              <a:rPr lang="en-IN" dirty="0">
                <a:latin typeface="Times New Roman" pitchFamily="18" charset="0"/>
                <a:cs typeface="Times New Roman" pitchFamily="18" charset="0"/>
              </a:rPr>
              <a:t>It is a serious problem for an organization and different email users.</a:t>
            </a:r>
          </a:p>
          <a:p>
            <a:pPr marL="457200" indent="-457200" algn="just"/>
            <a:r>
              <a:rPr lang="en-IN" dirty="0">
                <a:latin typeface="Times New Roman" pitchFamily="18" charset="0"/>
                <a:cs typeface="Times New Roman" pitchFamily="18" charset="0"/>
              </a:rPr>
              <a:t>Web threats like hacking, internet worms which directly damage our information, spam can damage users information indirectly.</a:t>
            </a:r>
          </a:p>
          <a:p>
            <a:pPr marL="457200" indent="-457200" algn="just"/>
            <a:r>
              <a:rPr lang="en-IN" dirty="0">
                <a:latin typeface="Times New Roman" pitchFamily="18" charset="0"/>
                <a:cs typeface="Times New Roman" pitchFamily="18" charset="0"/>
              </a:rPr>
              <a:t>It may increase server load, decreases network performanc</a:t>
            </a:r>
            <a:r>
              <a:rPr lang="en-IN" sz="2200" dirty="0">
                <a:latin typeface="Times New Roman" pitchFamily="18" charset="0"/>
                <a:cs typeface="Times New Roman" pitchFamily="18" charset="0"/>
              </a:rPr>
              <a:t>e.</a:t>
            </a:r>
            <a:endParaRPr lang="en-US" sz="2400" dirty="0">
              <a:latin typeface="Times New Roman" pitchFamily="18" charset="0"/>
              <a:cs typeface="Times New Roman" pitchFamily="18" charset="0"/>
            </a:endParaRP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500042"/>
            <a:ext cx="8229600" cy="1143000"/>
          </a:xfrm>
        </p:spPr>
        <p:txBody>
          <a:bodyPr>
            <a:normAutofit/>
          </a:bodyPr>
          <a:lstStyle/>
          <a:p>
            <a:r>
              <a:rPr lang="en-IN" sz="4500" dirty="0">
                <a:latin typeface="Times New Roman" pitchFamily="18" charset="0"/>
                <a:cs typeface="Times New Roman" pitchFamily="18" charset="0"/>
              </a:rPr>
              <a:t>Literature Survey</a:t>
            </a:r>
            <a:endParaRPr lang="en-US" sz="4500" dirty="0"/>
          </a:p>
        </p:txBody>
      </p:sp>
      <p:sp>
        <p:nvSpPr>
          <p:cNvPr id="6" name="Content Placeholder 5"/>
          <p:cNvSpPr>
            <a:spLocks noGrp="1"/>
          </p:cNvSpPr>
          <p:nvPr>
            <p:ph idx="1"/>
          </p:nvPr>
        </p:nvSpPr>
        <p:spPr>
          <a:xfrm>
            <a:off x="500034" y="1857364"/>
            <a:ext cx="8229600" cy="4636792"/>
          </a:xfrm>
        </p:spPr>
        <p:txBody>
          <a:bodyPr>
            <a:normAutofit fontScale="92500" lnSpcReduction="20000"/>
          </a:bodyPr>
          <a:lstStyle/>
          <a:p>
            <a:pPr algn="just">
              <a:buNone/>
            </a:pPr>
            <a:r>
              <a:rPr lang="en-IN" b="1" dirty="0">
                <a:solidFill>
                  <a:srgbClr val="00B0F0"/>
                </a:solidFill>
                <a:latin typeface="Times New Roman" pitchFamily="18" charset="0"/>
                <a:cs typeface="Times New Roman" pitchFamily="18" charset="0"/>
              </a:rPr>
              <a:t>3.	</a:t>
            </a:r>
            <a:r>
              <a:rPr lang="en-IN" sz="2800" b="1" dirty="0">
                <a:latin typeface="Times New Roman" pitchFamily="18" charset="0"/>
                <a:cs typeface="Times New Roman" pitchFamily="18" charset="0"/>
              </a:rPr>
              <a:t>Decision Tree Algorithm Feature selection and Multilayer </a:t>
            </a:r>
            <a:r>
              <a:rPr lang="en-IN" sz="2800" b="1" dirty="0" err="1">
                <a:latin typeface="Times New Roman" pitchFamily="18" charset="0"/>
                <a:cs typeface="Times New Roman" pitchFamily="18" charset="0"/>
              </a:rPr>
              <a:t>Perceptron</a:t>
            </a:r>
            <a:r>
              <a:rPr lang="en-IN" sz="2800" b="1" dirty="0">
                <a:latin typeface="Times New Roman" pitchFamily="18" charset="0"/>
                <a:cs typeface="Times New Roman" pitchFamily="18" charset="0"/>
              </a:rPr>
              <a:t> :</a:t>
            </a:r>
          </a:p>
          <a:p>
            <a:pPr algn="just"/>
            <a:r>
              <a:rPr lang="en-IN" sz="2800" dirty="0">
                <a:latin typeface="Times New Roman" pitchFamily="18" charset="0"/>
                <a:cs typeface="Times New Roman" pitchFamily="18" charset="0"/>
              </a:rPr>
              <a:t>A decision tree implementation picks out significant features.</a:t>
            </a:r>
          </a:p>
          <a:p>
            <a:pPr algn="just"/>
            <a:r>
              <a:rPr lang="en-IN" sz="2800" dirty="0">
                <a:latin typeface="Times New Roman" pitchFamily="18" charset="0"/>
                <a:cs typeface="Times New Roman" pitchFamily="18" charset="0"/>
              </a:rPr>
              <a:t>Decision tree induction creates a tree structure with internal nodes signifying a quality test.</a:t>
            </a:r>
          </a:p>
          <a:p>
            <a:pPr algn="just"/>
            <a:r>
              <a:rPr lang="en-IN" sz="2800" dirty="0">
                <a:latin typeface="Times New Roman" pitchFamily="18" charset="0"/>
                <a:cs typeface="Times New Roman" pitchFamily="18" charset="0"/>
              </a:rPr>
              <a:t>Internal nodes denotes branch representing test result and external node denotes class prediction.</a:t>
            </a:r>
          </a:p>
          <a:p>
            <a:pPr algn="just"/>
            <a:r>
              <a:rPr lang="en-IN" sz="2800" dirty="0">
                <a:latin typeface="Times New Roman" pitchFamily="18" charset="0"/>
                <a:cs typeface="Times New Roman" pitchFamily="18" charset="0"/>
              </a:rPr>
              <a:t>IMDB (Internet Movies Database) dataset is used to calculate the proposed method.</a:t>
            </a:r>
          </a:p>
          <a:p>
            <a:pPr algn="just"/>
            <a:r>
              <a:rPr lang="en-IN" sz="2800" dirty="0">
                <a:latin typeface="Times New Roman" pitchFamily="18" charset="0"/>
                <a:cs typeface="Times New Roman" pitchFamily="18" charset="0"/>
              </a:rPr>
              <a:t>Results showed that the Multilayer </a:t>
            </a:r>
            <a:r>
              <a:rPr lang="en-IN" sz="2800" dirty="0" err="1">
                <a:latin typeface="Times New Roman" pitchFamily="18" charset="0"/>
                <a:cs typeface="Times New Roman" pitchFamily="18" charset="0"/>
              </a:rPr>
              <a:t>Perceptron</a:t>
            </a:r>
            <a:r>
              <a:rPr lang="en-IN" sz="2800" dirty="0">
                <a:latin typeface="Times New Roman" pitchFamily="18" charset="0"/>
                <a:cs typeface="Times New Roman" pitchFamily="18" charset="0"/>
              </a:rPr>
              <a:t> (MLP) with planned feature selection improves the performance of MLP.</a:t>
            </a:r>
            <a:endParaRPr lang="en-US" sz="2800" dirty="0">
              <a:latin typeface="Times New Roman" pitchFamily="18" charset="0"/>
              <a:cs typeface="Times New Roman" pitchFamily="18" charset="0"/>
            </a:endParaRP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8CB11-F1FC-49DF-98CF-E8ABBFF30033}"/>
              </a:ext>
            </a:extLst>
          </p:cNvPr>
          <p:cNvSpPr>
            <a:spLocks noGrp="1"/>
          </p:cNvSpPr>
          <p:nvPr>
            <p:ph type="title"/>
          </p:nvPr>
        </p:nvSpPr>
        <p:spPr/>
        <p:txBody>
          <a:bodyPr>
            <a:normAutofit/>
          </a:bodyPr>
          <a:lstStyle/>
          <a:p>
            <a:r>
              <a:rPr lang="en-IN" sz="4500" dirty="0">
                <a:latin typeface="Times New Roman" pitchFamily="18" charset="0"/>
                <a:cs typeface="Times New Roman" pitchFamily="18" charset="0"/>
              </a:rPr>
              <a:t>Naive Bayes</a:t>
            </a:r>
          </a:p>
        </p:txBody>
      </p:sp>
      <p:sp>
        <p:nvSpPr>
          <p:cNvPr id="3" name="Content Placeholder 2">
            <a:extLst>
              <a:ext uri="{FF2B5EF4-FFF2-40B4-BE49-F238E27FC236}">
                <a16:creationId xmlns:a16="http://schemas.microsoft.com/office/drawing/2014/main" id="{C94DBFC5-EB5C-40EE-9278-0353F6751653}"/>
              </a:ext>
            </a:extLst>
          </p:cNvPr>
          <p:cNvSpPr>
            <a:spLocks noGrp="1"/>
          </p:cNvSpPr>
          <p:nvPr>
            <p:ph idx="1"/>
          </p:nvPr>
        </p:nvSpPr>
        <p:spPr/>
        <p:txBody>
          <a:bodyPr/>
          <a:lstStyle/>
          <a:p>
            <a:pPr>
              <a:buNone/>
            </a:pPr>
            <a:r>
              <a:rPr lang="en-IN" dirty="0">
                <a:latin typeface="Times New Roman" pitchFamily="18" charset="0"/>
                <a:cs typeface="Times New Roman" pitchFamily="18" charset="0"/>
              </a:rPr>
              <a:t>Naive Bayesian Classifier formula –</a:t>
            </a:r>
          </a:p>
          <a:p>
            <a:pPr>
              <a:buNone/>
            </a:pPr>
            <a:r>
              <a:rPr lang="en-IN" dirty="0">
                <a:latin typeface="Times New Roman" pitchFamily="18" charset="0"/>
                <a:cs typeface="Times New Roman" pitchFamily="18" charset="0"/>
              </a:rPr>
              <a:t>	</a:t>
            </a:r>
            <a:r>
              <a:rPr lang="en-US" i="1" dirty="0"/>
              <a:t>P (A|B) = </a:t>
            </a:r>
            <a:endParaRPr lang="en-IN" dirty="0">
              <a:latin typeface="Times New Roman" pitchFamily="18" charset="0"/>
              <a:cs typeface="Times New Roman" pitchFamily="18" charset="0"/>
            </a:endParaRPr>
          </a:p>
          <a:p>
            <a:pPr>
              <a:buNone/>
            </a:pPr>
            <a:r>
              <a:rPr lang="en-IN" dirty="0">
                <a:latin typeface="Times New Roman" pitchFamily="18" charset="0"/>
                <a:cs typeface="Times New Roman" pitchFamily="18" charset="0"/>
              </a:rPr>
              <a:t>					</a:t>
            </a:r>
            <a:r>
              <a:rPr lang="en-IN" sz="1600" dirty="0">
                <a:latin typeface="Times New Roman" pitchFamily="18" charset="0"/>
                <a:cs typeface="Times New Roman" pitchFamily="18" charset="0"/>
              </a:rPr>
              <a:t>P= Probability of two objects</a:t>
            </a:r>
            <a:br>
              <a:rPr lang="en-IN" sz="1600" dirty="0">
                <a:latin typeface="Times New Roman" pitchFamily="18" charset="0"/>
                <a:cs typeface="Times New Roman" pitchFamily="18" charset="0"/>
              </a:rPr>
            </a:br>
            <a:r>
              <a:rPr lang="en-IN" sz="1600" dirty="0">
                <a:latin typeface="Times New Roman" pitchFamily="18" charset="0"/>
                <a:cs typeface="Times New Roman" pitchFamily="18" charset="0"/>
              </a:rPr>
              <a:t>				A= First object</a:t>
            </a:r>
          </a:p>
          <a:p>
            <a:pPr>
              <a:buNone/>
            </a:pPr>
            <a:r>
              <a:rPr lang="en-IN" sz="1600" dirty="0">
                <a:latin typeface="Times New Roman" pitchFamily="18" charset="0"/>
                <a:cs typeface="Times New Roman" pitchFamily="18" charset="0"/>
              </a:rPr>
              <a:t>					B= Second object</a:t>
            </a:r>
          </a:p>
          <a:p>
            <a:pPr>
              <a:buNone/>
            </a:pPr>
            <a:r>
              <a:rPr lang="en-IN" dirty="0">
                <a:latin typeface="Times New Roman" pitchFamily="18" charset="0"/>
                <a:cs typeface="Times New Roman" pitchFamily="18" charset="0"/>
              </a:rPr>
              <a:t>An example - 					</a:t>
            </a:r>
          </a:p>
          <a:p>
            <a:pPr>
              <a:buNone/>
            </a:pPr>
            <a:r>
              <a:rPr lang="en-IN" sz="1600" dirty="0">
                <a:latin typeface="Times New Roman" pitchFamily="18" charset="0"/>
                <a:cs typeface="Times New Roman" pitchFamily="18" charset="0"/>
              </a:rPr>
              <a:t>								where,</a:t>
            </a:r>
          </a:p>
          <a:p>
            <a:pPr>
              <a:buNone/>
            </a:pPr>
            <a:r>
              <a:rPr lang="en-IN" sz="1600" dirty="0">
                <a:latin typeface="Times New Roman" pitchFamily="18" charset="0"/>
                <a:cs typeface="Times New Roman" pitchFamily="18" charset="0"/>
              </a:rPr>
              <a:t>								P=Probability</a:t>
            </a:r>
            <a:br>
              <a:rPr lang="en-IN" sz="1600" dirty="0">
                <a:latin typeface="Times New Roman" pitchFamily="18" charset="0"/>
                <a:cs typeface="Times New Roman" pitchFamily="18" charset="0"/>
              </a:rPr>
            </a:br>
            <a:r>
              <a:rPr lang="en-IN" sz="1600" dirty="0">
                <a:latin typeface="Times New Roman" pitchFamily="18" charset="0"/>
                <a:cs typeface="Times New Roman" pitchFamily="18" charset="0"/>
              </a:rPr>
              <a:t>							M=First Object							N=Second Object</a:t>
            </a:r>
          </a:p>
        </p:txBody>
      </p:sp>
      <p:pic>
        <p:nvPicPr>
          <p:cNvPr id="5" name="Picture 4"/>
          <p:cNvPicPr/>
          <p:nvPr/>
        </p:nvPicPr>
        <p:blipFill>
          <a:blip r:embed="rId2"/>
          <a:srcRect/>
          <a:stretch>
            <a:fillRect/>
          </a:stretch>
        </p:blipFill>
        <p:spPr bwMode="auto">
          <a:xfrm>
            <a:off x="2857488" y="4429132"/>
            <a:ext cx="3357586" cy="2000264"/>
          </a:xfrm>
          <a:prstGeom prst="rect">
            <a:avLst/>
          </a:prstGeom>
          <a:noFill/>
          <a:ln w="9525">
            <a:noFill/>
            <a:miter lim="800000"/>
            <a:headEnd/>
            <a:tailEnd/>
          </a:ln>
        </p:spPr>
      </p:pic>
      <p:sp>
        <p:nvSpPr>
          <p:cNvPr id="1331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3315"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143108" y="2357430"/>
            <a:ext cx="1643074" cy="768778"/>
          </a:xfrm>
          <a:prstGeom prst="rect">
            <a:avLst/>
          </a:prstGeom>
          <a:noFill/>
        </p:spPr>
      </p:pic>
    </p:spTree>
    <p:extLst>
      <p:ext uri="{BB962C8B-B14F-4D97-AF65-F5344CB8AC3E}">
        <p14:creationId xmlns:p14="http://schemas.microsoft.com/office/powerpoint/2010/main" val="890144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11754-39C6-45C7-97A9-4580AD0066D6}"/>
              </a:ext>
            </a:extLst>
          </p:cNvPr>
          <p:cNvSpPr>
            <a:spLocks noGrp="1"/>
          </p:cNvSpPr>
          <p:nvPr>
            <p:ph type="title"/>
          </p:nvPr>
        </p:nvSpPr>
        <p:spPr/>
        <p:txBody>
          <a:bodyPr>
            <a:normAutofit/>
          </a:bodyPr>
          <a:lstStyle/>
          <a:p>
            <a:r>
              <a:rPr lang="en-IN" sz="4500" dirty="0">
                <a:latin typeface="Times New Roman" pitchFamily="18" charset="0"/>
                <a:cs typeface="Times New Roman" pitchFamily="18" charset="0"/>
              </a:rPr>
              <a:t>Logistic Regression</a:t>
            </a:r>
          </a:p>
        </p:txBody>
      </p:sp>
      <p:sp>
        <p:nvSpPr>
          <p:cNvPr id="3" name="Content Placeholder 2">
            <a:extLst>
              <a:ext uri="{FF2B5EF4-FFF2-40B4-BE49-F238E27FC236}">
                <a16:creationId xmlns:a16="http://schemas.microsoft.com/office/drawing/2014/main" id="{29E78A5E-D26F-4712-AC74-8529BA2F1B4C}"/>
              </a:ext>
            </a:extLst>
          </p:cNvPr>
          <p:cNvSpPr>
            <a:spLocks noGrp="1"/>
          </p:cNvSpPr>
          <p:nvPr>
            <p:ph sz="half" idx="1"/>
          </p:nvPr>
        </p:nvSpPr>
        <p:spPr/>
        <p:txBody>
          <a:bodyPr/>
          <a:lstStyle/>
          <a:p>
            <a:pPr>
              <a:buNone/>
            </a:pPr>
            <a:r>
              <a:rPr lang="en-IN" dirty="0">
                <a:latin typeface="Times New Roman" pitchFamily="18" charset="0"/>
                <a:cs typeface="Times New Roman" pitchFamily="18" charset="0"/>
              </a:rPr>
              <a:t>Logistic Regression formula,</a:t>
            </a:r>
          </a:p>
          <a:p>
            <a:pPr>
              <a:buNone/>
            </a:pPr>
            <a:r>
              <a:rPr lang="en-IN" dirty="0">
                <a:latin typeface="Times New Roman" pitchFamily="18" charset="0"/>
                <a:cs typeface="Times New Roman" pitchFamily="18" charset="0"/>
              </a:rPr>
              <a:t> </a:t>
            </a:r>
          </a:p>
          <a:p>
            <a:pPr>
              <a:buNone/>
            </a:pPr>
            <a:r>
              <a:rPr lang="en-IN" sz="1600" dirty="0">
                <a:latin typeface="Times New Roman" pitchFamily="18" charset="0"/>
                <a:cs typeface="Times New Roman" pitchFamily="18" charset="0"/>
              </a:rPr>
              <a:t>P = Probability of  Positive Occurrence</a:t>
            </a:r>
          </a:p>
          <a:p>
            <a:pPr>
              <a:buNone/>
            </a:pPr>
            <a:r>
              <a:rPr lang="en-IN" sz="1600" dirty="0">
                <a:latin typeface="Times New Roman" pitchFamily="18" charset="0"/>
                <a:cs typeface="Times New Roman" pitchFamily="18" charset="0"/>
              </a:rPr>
              <a:t>a , b = Constant</a:t>
            </a:r>
          </a:p>
          <a:p>
            <a:pPr>
              <a:buNone/>
            </a:pPr>
            <a:r>
              <a:rPr lang="en-IN" sz="1600" dirty="0">
                <a:latin typeface="Times New Roman" pitchFamily="18" charset="0"/>
                <a:cs typeface="Times New Roman" pitchFamily="18" charset="0"/>
              </a:rPr>
              <a:t>e = Exponential </a:t>
            </a:r>
          </a:p>
          <a:p>
            <a:pPr>
              <a:buNone/>
            </a:pPr>
            <a:endParaRPr lang="en-IN" dirty="0">
              <a:latin typeface="Times New Roman" pitchFamily="18" charset="0"/>
              <a:cs typeface="Times New Roman" pitchFamily="18" charset="0"/>
            </a:endParaRPr>
          </a:p>
          <a:p>
            <a:pPr>
              <a:buNone/>
            </a:pPr>
            <a:r>
              <a:rPr lang="en-IN" dirty="0">
                <a:latin typeface="Times New Roman" pitchFamily="18" charset="0"/>
                <a:cs typeface="Times New Roman" pitchFamily="18" charset="0"/>
              </a:rPr>
              <a:t>An example – </a:t>
            </a:r>
          </a:p>
          <a:p>
            <a:pPr>
              <a:buNone/>
            </a:pPr>
            <a:r>
              <a:rPr lang="en-IN" sz="1600" dirty="0">
                <a:latin typeface="Times New Roman" pitchFamily="18" charset="0"/>
                <a:cs typeface="Times New Roman" pitchFamily="18" charset="0"/>
              </a:rPr>
              <a:t>The graph shows the curve drawn between probability occurrences of 0 and 1. </a:t>
            </a:r>
          </a:p>
          <a:p>
            <a:pPr>
              <a:buNone/>
            </a:pPr>
            <a:r>
              <a:rPr lang="en-IN" sz="1600" dirty="0">
                <a:latin typeface="Times New Roman" pitchFamily="18" charset="0"/>
                <a:cs typeface="Times New Roman" pitchFamily="18" charset="0"/>
              </a:rPr>
              <a:t>	 </a:t>
            </a:r>
          </a:p>
        </p:txBody>
      </p:sp>
      <p:pic>
        <p:nvPicPr>
          <p:cNvPr id="1030" name="Picture 6"/>
          <p:cNvPicPr>
            <a:picLocks noGrp="1" noChangeAspect="1" noChangeArrowheads="1"/>
          </p:cNvPicPr>
          <p:nvPr>
            <p:ph sz="half" idx="2"/>
          </p:nvPr>
        </p:nvPicPr>
        <p:blipFill>
          <a:blip r:embed="rId2"/>
          <a:srcRect/>
          <a:stretch>
            <a:fillRect/>
          </a:stretch>
        </p:blipFill>
        <p:spPr bwMode="auto">
          <a:xfrm>
            <a:off x="4643438" y="2071678"/>
            <a:ext cx="2483682" cy="1285884"/>
          </a:xfrm>
          <a:prstGeom prst="rect">
            <a:avLst/>
          </a:prstGeom>
          <a:noFill/>
          <a:ln w="9525">
            <a:noFill/>
            <a:miter lim="800000"/>
            <a:headEnd/>
            <a:tailEnd/>
          </a:ln>
          <a:effectLst/>
        </p:spPr>
      </p:pic>
      <p:pic>
        <p:nvPicPr>
          <p:cNvPr id="1032" name="Picture 8"/>
          <p:cNvPicPr>
            <a:picLocks noChangeAspect="1" noChangeArrowheads="1"/>
          </p:cNvPicPr>
          <p:nvPr/>
        </p:nvPicPr>
        <p:blipFill>
          <a:blip r:embed="rId3"/>
          <a:srcRect/>
          <a:stretch>
            <a:fillRect/>
          </a:stretch>
        </p:blipFill>
        <p:spPr bwMode="auto">
          <a:xfrm>
            <a:off x="4643438" y="3786190"/>
            <a:ext cx="3577639" cy="2571768"/>
          </a:xfrm>
          <a:prstGeom prst="rect">
            <a:avLst/>
          </a:prstGeom>
          <a:noFill/>
          <a:ln w="9525">
            <a:noFill/>
            <a:miter lim="800000"/>
            <a:headEnd/>
            <a:tailEnd/>
          </a:ln>
          <a:effectLst/>
        </p:spPr>
      </p:pic>
    </p:spTree>
    <p:extLst>
      <p:ext uri="{BB962C8B-B14F-4D97-AF65-F5344CB8AC3E}">
        <p14:creationId xmlns:p14="http://schemas.microsoft.com/office/powerpoint/2010/main" val="1136514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A5A51-7073-4A95-94EE-4C3427BE8BDD}"/>
              </a:ext>
            </a:extLst>
          </p:cNvPr>
          <p:cNvSpPr>
            <a:spLocks noGrp="1"/>
          </p:cNvSpPr>
          <p:nvPr>
            <p:ph type="title"/>
          </p:nvPr>
        </p:nvSpPr>
        <p:spPr/>
        <p:txBody>
          <a:bodyPr>
            <a:normAutofit/>
          </a:bodyPr>
          <a:lstStyle/>
          <a:p>
            <a:r>
              <a:rPr lang="en-IN" sz="4500" dirty="0">
                <a:latin typeface="Times New Roman" pitchFamily="18" charset="0"/>
                <a:cs typeface="Times New Roman" pitchFamily="18" charset="0"/>
              </a:rPr>
              <a:t>Decision Tree </a:t>
            </a:r>
          </a:p>
        </p:txBody>
      </p:sp>
      <p:pic>
        <p:nvPicPr>
          <p:cNvPr id="2050" name="Picture 2"/>
          <p:cNvPicPr>
            <a:picLocks noGrp="1" noChangeAspect="1" noChangeArrowheads="1"/>
          </p:cNvPicPr>
          <p:nvPr>
            <p:ph sz="half" idx="1"/>
          </p:nvPr>
        </p:nvPicPr>
        <p:blipFill>
          <a:blip r:embed="rId2"/>
          <a:stretch>
            <a:fillRect/>
          </a:stretch>
        </p:blipFill>
        <p:spPr bwMode="auto">
          <a:xfrm>
            <a:off x="4572000" y="4000504"/>
            <a:ext cx="3714776" cy="2541047"/>
          </a:xfrm>
          <a:prstGeom prst="rect">
            <a:avLst/>
          </a:prstGeom>
          <a:noFill/>
          <a:ln w="9525">
            <a:noFill/>
            <a:miter lim="800000"/>
            <a:headEnd/>
            <a:tailEnd/>
          </a:ln>
          <a:effectLst/>
        </p:spPr>
      </p:pic>
      <p:sp>
        <p:nvSpPr>
          <p:cNvPr id="4" name="Content Placeholder 3"/>
          <p:cNvSpPr>
            <a:spLocks noGrp="1"/>
          </p:cNvSpPr>
          <p:nvPr>
            <p:ph sz="half" idx="2"/>
          </p:nvPr>
        </p:nvSpPr>
        <p:spPr>
          <a:xfrm>
            <a:off x="428596" y="1928802"/>
            <a:ext cx="8143932" cy="4434840"/>
          </a:xfrm>
        </p:spPr>
        <p:txBody>
          <a:bodyPr>
            <a:normAutofit/>
          </a:bodyPr>
          <a:lstStyle/>
          <a:p>
            <a:pPr marL="382588" indent="-382588">
              <a:defRPr/>
            </a:pPr>
            <a:r>
              <a:rPr lang="en-US" sz="2800" i="1" dirty="0">
                <a:latin typeface="Times New Roman" pitchFamily="18" charset="0"/>
                <a:cs typeface="Times New Roman" pitchFamily="18" charset="0"/>
              </a:rPr>
              <a:t>Entropy</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S</a:t>
            </a:r>
            <a:r>
              <a:rPr lang="en-US" sz="2800" dirty="0">
                <a:latin typeface="Times New Roman" pitchFamily="18" charset="0"/>
                <a:cs typeface="Times New Roman" pitchFamily="18" charset="0"/>
              </a:rPr>
              <a:t>) = </a:t>
            </a:r>
            <a:r>
              <a:rPr lang="en-US" sz="2800" i="1" dirty="0">
                <a:latin typeface="Times New Roman" pitchFamily="18" charset="0"/>
                <a:cs typeface="Times New Roman" pitchFamily="18" charset="0"/>
              </a:rPr>
              <a:t>p</a:t>
            </a:r>
            <a:r>
              <a:rPr lang="en-US" sz="2800" baseline="-25000" dirty="0">
                <a:latin typeface="Times New Roman" pitchFamily="18" charset="0"/>
                <a:cs typeface="Times New Roman" pitchFamily="18" charset="0"/>
              </a:rPr>
              <a:t>+</a:t>
            </a:r>
            <a:r>
              <a:rPr lang="en-US" sz="2800" dirty="0">
                <a:latin typeface="Times New Roman" pitchFamily="18" charset="0"/>
                <a:cs typeface="Times New Roman" pitchFamily="18" charset="0"/>
              </a:rPr>
              <a:t>(-log</a:t>
            </a:r>
            <a:r>
              <a:rPr lang="en-US" sz="2800" baseline="-25000" dirty="0">
                <a:latin typeface="Times New Roman" pitchFamily="18" charset="0"/>
                <a:cs typeface="Times New Roman" pitchFamily="18" charset="0"/>
              </a:rPr>
              <a:t>2</a:t>
            </a:r>
            <a:r>
              <a:rPr lang="en-US" sz="2800" i="1" dirty="0">
                <a:latin typeface="Times New Roman" pitchFamily="18" charset="0"/>
                <a:cs typeface="Times New Roman" pitchFamily="18" charset="0"/>
              </a:rPr>
              <a:t>p</a:t>
            </a:r>
            <a:r>
              <a:rPr lang="en-US" sz="2800" baseline="-25000" dirty="0">
                <a:latin typeface="Times New Roman" pitchFamily="18" charset="0"/>
                <a:cs typeface="Times New Roman" pitchFamily="18" charset="0"/>
              </a:rPr>
              <a:t>+</a:t>
            </a:r>
            <a:r>
              <a:rPr lang="en-US" sz="2800" dirty="0">
                <a:latin typeface="Times New Roman" pitchFamily="18" charset="0"/>
                <a:cs typeface="Times New Roman" pitchFamily="18" charset="0"/>
              </a:rPr>
              <a:t>) + </a:t>
            </a:r>
            <a:r>
              <a:rPr lang="en-US" sz="2800" i="1" dirty="0">
                <a:latin typeface="Times New Roman" pitchFamily="18" charset="0"/>
                <a:cs typeface="Times New Roman" pitchFamily="18" charset="0"/>
              </a:rPr>
              <a:t>p</a:t>
            </a:r>
            <a:r>
              <a:rPr lang="en-US" sz="2800" baseline="-25000" dirty="0">
                <a:latin typeface="Times New Roman" pitchFamily="18" charset="0"/>
                <a:cs typeface="Times New Roman" pitchFamily="18" charset="0"/>
              </a:rPr>
              <a:t>-</a:t>
            </a:r>
            <a:r>
              <a:rPr lang="en-US" sz="2800" dirty="0">
                <a:latin typeface="Times New Roman" pitchFamily="18" charset="0"/>
                <a:cs typeface="Times New Roman" pitchFamily="18" charset="0"/>
              </a:rPr>
              <a:t>(-log</a:t>
            </a:r>
            <a:r>
              <a:rPr lang="en-US" sz="2800" baseline="-25000" dirty="0">
                <a:latin typeface="Times New Roman" pitchFamily="18" charset="0"/>
                <a:cs typeface="Times New Roman" pitchFamily="18" charset="0"/>
              </a:rPr>
              <a:t>2</a:t>
            </a:r>
            <a:r>
              <a:rPr lang="en-US" sz="2800" i="1" dirty="0">
                <a:latin typeface="Times New Roman" pitchFamily="18" charset="0"/>
                <a:cs typeface="Times New Roman" pitchFamily="18" charset="0"/>
              </a:rPr>
              <a:t>p</a:t>
            </a:r>
            <a:r>
              <a:rPr lang="en-US" sz="2800" baseline="-25000" dirty="0">
                <a:latin typeface="Times New Roman" pitchFamily="18" charset="0"/>
                <a:cs typeface="Times New Roman" pitchFamily="18" charset="0"/>
              </a:rPr>
              <a:t>-</a:t>
            </a:r>
            <a:r>
              <a:rPr lang="en-US" sz="2800" dirty="0">
                <a:latin typeface="Times New Roman" pitchFamily="18" charset="0"/>
                <a:cs typeface="Times New Roman" pitchFamily="18" charset="0"/>
              </a:rPr>
              <a:t>) = -</a:t>
            </a:r>
            <a:r>
              <a:rPr lang="en-US" sz="2800" i="1" dirty="0">
                <a:latin typeface="Times New Roman" pitchFamily="18" charset="0"/>
                <a:cs typeface="Times New Roman" pitchFamily="18" charset="0"/>
              </a:rPr>
              <a:t>p</a:t>
            </a:r>
            <a:r>
              <a:rPr lang="en-US" sz="2800" baseline="-25000" dirty="0">
                <a:latin typeface="Times New Roman" pitchFamily="18" charset="0"/>
                <a:cs typeface="Times New Roman" pitchFamily="18" charset="0"/>
              </a:rPr>
              <a:t>+</a:t>
            </a:r>
            <a:r>
              <a:rPr lang="en-US" sz="2800" dirty="0">
                <a:latin typeface="Times New Roman" pitchFamily="18" charset="0"/>
                <a:cs typeface="Times New Roman" pitchFamily="18" charset="0"/>
              </a:rPr>
              <a:t>log</a:t>
            </a:r>
            <a:r>
              <a:rPr lang="en-US" sz="2800" baseline="-25000" dirty="0">
                <a:latin typeface="Times New Roman" pitchFamily="18" charset="0"/>
                <a:cs typeface="Times New Roman" pitchFamily="18" charset="0"/>
              </a:rPr>
              <a:t>2</a:t>
            </a:r>
            <a:r>
              <a:rPr lang="en-US" sz="2800" i="1" dirty="0">
                <a:latin typeface="Times New Roman" pitchFamily="18" charset="0"/>
                <a:cs typeface="Times New Roman" pitchFamily="18" charset="0"/>
              </a:rPr>
              <a:t>p</a:t>
            </a:r>
            <a:r>
              <a:rPr lang="en-US" sz="2800" baseline="-25000" dirty="0">
                <a:latin typeface="Times New Roman" pitchFamily="18" charset="0"/>
                <a:cs typeface="Times New Roman" pitchFamily="18" charset="0"/>
              </a:rPr>
              <a:t>+</a:t>
            </a:r>
            <a:r>
              <a:rPr lang="en-US" sz="2800" dirty="0">
                <a:latin typeface="Times New Roman" pitchFamily="18" charset="0"/>
                <a:cs typeface="Times New Roman" pitchFamily="18" charset="0"/>
              </a:rPr>
              <a:t>- </a:t>
            </a:r>
            <a:r>
              <a:rPr lang="en-US" sz="2800" i="1" dirty="0">
                <a:latin typeface="Times New Roman" pitchFamily="18" charset="0"/>
                <a:cs typeface="Times New Roman" pitchFamily="18" charset="0"/>
              </a:rPr>
              <a:t>p</a:t>
            </a:r>
            <a:r>
              <a:rPr lang="en-US" sz="2800" baseline="-25000" dirty="0">
                <a:latin typeface="Times New Roman" pitchFamily="18" charset="0"/>
                <a:cs typeface="Times New Roman" pitchFamily="18" charset="0"/>
              </a:rPr>
              <a:t>-</a:t>
            </a:r>
            <a:r>
              <a:rPr lang="en-US" sz="2800" dirty="0">
                <a:latin typeface="Times New Roman" pitchFamily="18" charset="0"/>
                <a:cs typeface="Times New Roman" pitchFamily="18" charset="0"/>
              </a:rPr>
              <a:t>log</a:t>
            </a:r>
            <a:r>
              <a:rPr lang="en-US" sz="2800" baseline="-25000" dirty="0">
                <a:latin typeface="Times New Roman" pitchFamily="18" charset="0"/>
                <a:cs typeface="Times New Roman" pitchFamily="18" charset="0"/>
              </a:rPr>
              <a:t>2</a:t>
            </a:r>
            <a:r>
              <a:rPr lang="en-US" sz="2800" i="1" dirty="0">
                <a:latin typeface="Times New Roman" pitchFamily="18" charset="0"/>
                <a:cs typeface="Times New Roman" pitchFamily="18" charset="0"/>
              </a:rPr>
              <a:t>p</a:t>
            </a:r>
            <a:endParaRPr lang="en-US" sz="2800" i="1" baseline="-25000" dirty="0">
              <a:latin typeface="Times New Roman" pitchFamily="18" charset="0"/>
              <a:cs typeface="Times New Roman" pitchFamily="18" charset="0"/>
            </a:endParaRPr>
          </a:p>
          <a:p>
            <a:pPr marL="382588" indent="-382588">
              <a:buNone/>
              <a:defRPr/>
            </a:pPr>
            <a:r>
              <a:rPr lang="en-IN" sz="2800" dirty="0">
                <a:latin typeface="Times New Roman" pitchFamily="18" charset="0"/>
                <a:cs typeface="Times New Roman" pitchFamily="18" charset="0"/>
              </a:rPr>
              <a:t>	</a:t>
            </a:r>
            <a:r>
              <a:rPr lang="en-IN" sz="1600" dirty="0">
                <a:latin typeface="Times New Roman" pitchFamily="18" charset="0"/>
                <a:cs typeface="Times New Roman" pitchFamily="18" charset="0"/>
              </a:rPr>
              <a:t>Where,</a:t>
            </a:r>
            <a:br>
              <a:rPr lang="en-IN" sz="2800" dirty="0">
                <a:latin typeface="Times New Roman" pitchFamily="18" charset="0"/>
                <a:cs typeface="Times New Roman" pitchFamily="18" charset="0"/>
              </a:rPr>
            </a:br>
            <a:r>
              <a:rPr lang="en-IN" sz="1600" dirty="0">
                <a:latin typeface="Times New Roman" pitchFamily="18" charset="0"/>
                <a:cs typeface="Times New Roman" pitchFamily="18" charset="0"/>
              </a:rPr>
              <a:t>P = Probability of positive occurrence</a:t>
            </a:r>
          </a:p>
          <a:p>
            <a:pPr marL="382588" indent="-382588">
              <a:buNone/>
              <a:defRPr/>
            </a:pPr>
            <a:r>
              <a:rPr lang="en-US" sz="1600" dirty="0">
                <a:latin typeface="Times New Roman" pitchFamily="18" charset="0"/>
                <a:cs typeface="Times New Roman" pitchFamily="18" charset="0"/>
              </a:rPr>
              <a:t>N.B - Can be generalized to more than two values</a:t>
            </a:r>
          </a:p>
          <a:p>
            <a:pPr marL="382588" indent="-382588">
              <a:buNone/>
              <a:defRPr/>
            </a:pPr>
            <a:endParaRPr lang="en-IN" sz="1600" dirty="0">
              <a:latin typeface="Times New Roman" pitchFamily="18" charset="0"/>
              <a:cs typeface="Times New Roman" pitchFamily="18" charset="0"/>
            </a:endParaRPr>
          </a:p>
          <a:p>
            <a:pPr marL="382588" indent="-382588">
              <a:buNone/>
              <a:defRPr/>
            </a:pPr>
            <a:r>
              <a:rPr lang="en-IN" dirty="0">
                <a:latin typeface="Times New Roman" pitchFamily="18" charset="0"/>
                <a:cs typeface="Times New Roman" pitchFamily="18" charset="0"/>
              </a:rPr>
              <a:t>An Example - </a:t>
            </a:r>
            <a:endParaRPr lang="en-US" dirty="0">
              <a:latin typeface="Times New Roman" pitchFamily="18" charset="0"/>
              <a:cs typeface="Times New Roman" pitchFamily="18" charset="0"/>
            </a:endParaRPr>
          </a:p>
          <a:p>
            <a:pPr marL="382588" indent="-382588">
              <a:buNone/>
              <a:defRPr/>
            </a:pPr>
            <a:endParaRPr lang="en-IN" sz="2800" i="1" dirty="0">
              <a:latin typeface="Times New Roman" pitchFamily="18" charset="0"/>
              <a:cs typeface="Times New Roman" pitchFamily="18" charset="0"/>
            </a:endParaRPr>
          </a:p>
          <a:p>
            <a:pPr marL="382588" indent="-382588">
              <a:buNone/>
              <a:defRPr/>
            </a:pPr>
            <a:r>
              <a:rPr lang="en-IN" sz="1600" i="1" dirty="0">
                <a:latin typeface="Times New Roman" pitchFamily="18" charset="0"/>
                <a:cs typeface="Times New Roman" pitchFamily="18" charset="0"/>
              </a:rPr>
              <a:t> </a:t>
            </a:r>
            <a:endParaRPr lang="en-US" sz="1600" i="1" dirty="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7771174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941</TotalTime>
  <Words>725</Words>
  <Application>Microsoft Office PowerPoint</Application>
  <PresentationFormat>On-screen Show (4:3)</PresentationFormat>
  <Paragraphs>127</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Calibri</vt:lpstr>
      <vt:lpstr>Constantia</vt:lpstr>
      <vt:lpstr>Tahoma</vt:lpstr>
      <vt:lpstr>Times New Roman</vt:lpstr>
      <vt:lpstr>Wingdings 2</vt:lpstr>
      <vt:lpstr>Flow</vt:lpstr>
      <vt:lpstr>Sentimental Analysis Using ensemble of Naive Bayesian, Logistic and Decision Tree Algorithm </vt:lpstr>
      <vt:lpstr>Abstract </vt:lpstr>
      <vt:lpstr>Introduction </vt:lpstr>
      <vt:lpstr>Literature Survey</vt:lpstr>
      <vt:lpstr>Literature Survey</vt:lpstr>
      <vt:lpstr>Literature Survey</vt:lpstr>
      <vt:lpstr>Naive Bayes</vt:lpstr>
      <vt:lpstr>Logistic Regression</vt:lpstr>
      <vt:lpstr>Decision Tree </vt:lpstr>
      <vt:lpstr>Advantages and Disadvantages</vt:lpstr>
      <vt:lpstr>Proposed Model</vt:lpstr>
      <vt:lpstr>Proposed Architecture</vt:lpstr>
      <vt:lpstr>Modules</vt:lpstr>
      <vt:lpstr>Performance Metrics</vt:lpstr>
      <vt:lpstr>Performance Metrics – Content</vt:lpstr>
      <vt:lpstr>Polarity of Ensemble Model</vt:lpstr>
      <vt:lpstr>Performance Metrics - Accuracy</vt:lpstr>
      <vt:lpstr>Performance Metrics - Accuracy</vt:lpstr>
      <vt:lpstr>Performance Metrics - Accuracy</vt:lpstr>
      <vt:lpstr>Performance Metrics – Average of ensemble </vt:lpstr>
      <vt:lpstr>Conclusion</vt:lpstr>
      <vt:lpstr>References</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Sentimental Analysis Using Naive Bayesian, Logistic and ARM Algorithm</dc:title>
  <dc:creator>Sabyasachi Chakraborty</dc:creator>
  <cp:lastModifiedBy>Pratik Kumar Dutta</cp:lastModifiedBy>
  <cp:revision>130</cp:revision>
  <dcterms:created xsi:type="dcterms:W3CDTF">2018-09-24T16:53:04Z</dcterms:created>
  <dcterms:modified xsi:type="dcterms:W3CDTF">2018-11-12T05:20:45Z</dcterms:modified>
</cp:coreProperties>
</file>