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78" r:id="rId6"/>
    <p:sldId id="275" r:id="rId7"/>
    <p:sldId id="276" r:id="rId8"/>
    <p:sldId id="277" r:id="rId9"/>
    <p:sldId id="265" r:id="rId10"/>
    <p:sldId id="266" r:id="rId11"/>
    <p:sldId id="267" r:id="rId12"/>
    <p:sldId id="268" r:id="rId13"/>
    <p:sldId id="259" r:id="rId14"/>
    <p:sldId id="279" r:id="rId15"/>
    <p:sldId id="28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5D0761-1F6B-463F-BCD4-DBDE88A89BB8}">
          <p14:sldIdLst>
            <p14:sldId id="256"/>
            <p14:sldId id="257"/>
            <p14:sldId id="258"/>
            <p14:sldId id="264"/>
            <p14:sldId id="278"/>
            <p14:sldId id="275"/>
            <p14:sldId id="276"/>
            <p14:sldId id="277"/>
            <p14:sldId id="265"/>
            <p14:sldId id="266"/>
            <p14:sldId id="267"/>
            <p14:sldId id="268"/>
            <p14:sldId id="259"/>
            <p14:sldId id="279"/>
            <p14:sldId id="280"/>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723" autoAdjust="0"/>
  </p:normalViewPr>
  <p:slideViewPr>
    <p:cSldViewPr>
      <p:cViewPr varScale="1">
        <p:scale>
          <a:sx n="74" d="100"/>
          <a:sy n="74"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9348927-E650-4D1A-A77D-38D39A1B35F4}" type="datetimeFigureOut">
              <a:rPr lang="en-US" smtClean="0"/>
              <a:pPr/>
              <a:t>4/1/2019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CDD599-2D5C-4F7D-9AA7-DF9F25C3E74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48927-E650-4D1A-A77D-38D39A1B35F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48927-E650-4D1A-A77D-38D39A1B35F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48927-E650-4D1A-A77D-38D39A1B35F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348927-E650-4D1A-A77D-38D39A1B35F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D599-2D5C-4F7D-9AA7-DF9F25C3E74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348927-E650-4D1A-A77D-38D39A1B35F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9348927-E650-4D1A-A77D-38D39A1B35F4}" type="datetimeFigureOut">
              <a:rPr lang="en-US" smtClean="0"/>
              <a:pPr/>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9348927-E650-4D1A-A77D-38D39A1B35F4}" type="datetimeFigureOut">
              <a:rPr lang="en-US" smtClean="0"/>
              <a:pPr/>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48927-E650-4D1A-A77D-38D39A1B35F4}" type="datetimeFigureOut">
              <a:rPr lang="en-US" smtClean="0"/>
              <a:pPr/>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348927-E650-4D1A-A77D-38D39A1B35F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DD599-2D5C-4F7D-9AA7-DF9F25C3E7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9348927-E650-4D1A-A77D-38D39A1B35F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CDD599-2D5C-4F7D-9AA7-DF9F25C3E74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9348927-E650-4D1A-A77D-38D39A1B35F4}" type="datetimeFigureOut">
              <a:rPr lang="en-US" smtClean="0"/>
              <a:pPr/>
              <a:t>4/1/2019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CDD599-2D5C-4F7D-9AA7-DF9F25C3E74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uthor/382435403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a:xfrm>
            <a:off x="428596" y="928670"/>
            <a:ext cx="8715404" cy="1215290"/>
          </a:xfrm>
        </p:spPr>
        <p:txBody>
          <a:bodyPr>
            <a:normAutofit fontScale="90000"/>
          </a:bodyPr>
          <a:lstStyle/>
          <a:p>
            <a:r>
              <a:rPr lang="en-US" b="1" dirty="0"/>
              <a:t>CRIME ANALYSIS USING SUPERVISED LEARNING</a:t>
            </a:r>
            <a:endParaRPr lang="en-US" sz="2800" dirty="0"/>
          </a:p>
        </p:txBody>
      </p:sp>
      <p:sp>
        <p:nvSpPr>
          <p:cNvPr id="16" name="Content Placeholder 15"/>
          <p:cNvSpPr>
            <a:spLocks noGrp="1"/>
          </p:cNvSpPr>
          <p:nvPr>
            <p:ph sz="half" idx="1"/>
          </p:nvPr>
        </p:nvSpPr>
        <p:spPr>
          <a:xfrm>
            <a:off x="611560" y="2276872"/>
            <a:ext cx="3884240" cy="4223962"/>
          </a:xfrm>
        </p:spPr>
        <p:txBody>
          <a:bodyPr>
            <a:normAutofit/>
          </a:bodyPr>
          <a:lstStyle/>
          <a:p>
            <a:pPr>
              <a:buNone/>
            </a:pPr>
            <a:r>
              <a:rPr lang="en-IN" sz="2000" dirty="0">
                <a:latin typeface="Times New Roman" pitchFamily="18" charset="0"/>
                <a:cs typeface="Times New Roman" pitchFamily="18" charset="0"/>
              </a:rPr>
              <a:t>	Submitted by, </a:t>
            </a:r>
            <a:br>
              <a:rPr lang="en-IN"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a:p>
            <a:pPr>
              <a:buNone/>
            </a:pPr>
            <a:r>
              <a:rPr lang="en-IN" sz="2400" b="1" dirty="0">
                <a:latin typeface="Times New Roman" pitchFamily="18" charset="0"/>
                <a:cs typeface="Times New Roman" pitchFamily="18" charset="0"/>
              </a:rPr>
              <a:t>	</a:t>
            </a:r>
            <a:r>
              <a:rPr lang="en-IN" sz="1900" b="1" dirty="0">
                <a:latin typeface="Times New Roman" pitchFamily="18" charset="0"/>
                <a:cs typeface="Times New Roman" pitchFamily="18" charset="0"/>
              </a:rPr>
              <a:t>SABYASACHI CHAKRABORTY</a:t>
            </a:r>
            <a:endParaRPr lang="en-US"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Registration no </a:t>
            </a:r>
            <a:r>
              <a:rPr lang="en-IN" sz="1900" dirty="0">
                <a:latin typeface="Times New Roman" pitchFamily="18" charset="0"/>
                <a:cs typeface="Times New Roman" pitchFamily="18" charset="0"/>
              </a:rPr>
              <a:t>-</a:t>
            </a: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18MCA0234</a:t>
            </a:r>
          </a:p>
          <a:p>
            <a:endParaRPr lang="en-US"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PRATIK KUMAR DUTTA</a:t>
            </a:r>
            <a:endParaRPr lang="en-US"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Registration no </a:t>
            </a:r>
            <a:r>
              <a:rPr lang="en-IN" sz="1900" dirty="0">
                <a:latin typeface="Times New Roman" pitchFamily="18" charset="0"/>
                <a:cs typeface="Times New Roman" pitchFamily="18" charset="0"/>
              </a:rPr>
              <a:t>-</a:t>
            </a: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18MCA0203</a:t>
            </a:r>
          </a:p>
          <a:p>
            <a:endParaRPr lang="en-IN" sz="1900"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SAHIL </a:t>
            </a:r>
            <a:r>
              <a:rPr lang="en-IN" sz="1900" b="1" dirty="0"/>
              <a:t> GANDHE</a:t>
            </a:r>
            <a:endParaRPr lang="en-US" sz="1900" b="1" dirty="0">
              <a:latin typeface="Times New Roman" pitchFamily="18" charset="0"/>
              <a:cs typeface="Times New Roman" pitchFamily="18" charset="0"/>
            </a:endParaRPr>
          </a:p>
          <a:p>
            <a:pPr>
              <a:buNone/>
            </a:pPr>
            <a:r>
              <a:rPr lang="en-IN" sz="1900" b="1" dirty="0">
                <a:latin typeface="Times New Roman" pitchFamily="18" charset="0"/>
                <a:cs typeface="Times New Roman" pitchFamily="18" charset="0"/>
              </a:rPr>
              <a:t>	Registration no </a:t>
            </a:r>
            <a:r>
              <a:rPr lang="en-IN" sz="1900" dirty="0">
                <a:latin typeface="Times New Roman" pitchFamily="18" charset="0"/>
                <a:cs typeface="Times New Roman" pitchFamily="18" charset="0"/>
              </a:rPr>
              <a:t>-</a:t>
            </a: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18MCA0207</a:t>
            </a:r>
            <a:endParaRPr lang="en-US" sz="1900" dirty="0">
              <a:latin typeface="Times New Roman" pitchFamily="18" charset="0"/>
              <a:cs typeface="Times New Roman" pitchFamily="18" charset="0"/>
            </a:endParaRPr>
          </a:p>
          <a:p>
            <a:pPr>
              <a:buNone/>
            </a:pPr>
            <a:endParaRPr lang="en-US" dirty="0"/>
          </a:p>
        </p:txBody>
      </p:sp>
      <p:sp>
        <p:nvSpPr>
          <p:cNvPr id="15" name="Content Placeholder 14"/>
          <p:cNvSpPr>
            <a:spLocks noGrp="1"/>
          </p:cNvSpPr>
          <p:nvPr>
            <p:ph sz="half" idx="2"/>
          </p:nvPr>
        </p:nvSpPr>
        <p:spPr>
          <a:xfrm>
            <a:off x="4495800" y="2074711"/>
            <a:ext cx="4191000" cy="4354685"/>
          </a:xfrm>
        </p:spPr>
        <p:txBody>
          <a:bodyPr>
            <a:normAutofit/>
          </a:bodyPr>
          <a:lstStyle/>
          <a:p>
            <a:pPr>
              <a:buNone/>
            </a:pPr>
            <a:r>
              <a:rPr lang="en-IN" dirty="0"/>
              <a:t>	</a:t>
            </a:r>
            <a:r>
              <a:rPr lang="en-IN" sz="1800" dirty="0"/>
              <a:t>Guided by, </a:t>
            </a:r>
            <a:br>
              <a:rPr lang="en-IN" sz="1800" dirty="0"/>
            </a:br>
            <a:br>
              <a:rPr lang="en-IN" sz="1800" dirty="0"/>
            </a:br>
            <a:r>
              <a:rPr lang="en-US" sz="2000" b="1" dirty="0"/>
              <a:t>Prof. JAYAKUMAR S </a:t>
            </a:r>
          </a:p>
          <a:p>
            <a:pPr>
              <a:buNone/>
            </a:pPr>
            <a:r>
              <a:rPr lang="en-US" sz="2000" b="1" dirty="0"/>
              <a:t>    </a:t>
            </a:r>
            <a:r>
              <a:rPr lang="en-IN" sz="1800" b="1" dirty="0"/>
              <a:t>Assistant Professor </a:t>
            </a:r>
            <a:br>
              <a:rPr lang="en-IN" sz="1800" dirty="0"/>
            </a:br>
            <a:r>
              <a:rPr lang="en-IN" sz="1800" dirty="0"/>
              <a:t>School of Information Technology </a:t>
            </a:r>
          </a:p>
          <a:p>
            <a:pPr>
              <a:buNone/>
            </a:pPr>
            <a:r>
              <a:rPr lang="en-IN" sz="1800" dirty="0"/>
              <a:t>     </a:t>
            </a:r>
            <a:r>
              <a:rPr lang="en-US" sz="1800" dirty="0"/>
              <a:t>Vellore Institute of Technology </a:t>
            </a:r>
          </a:p>
        </p:txBody>
      </p:sp>
      <p:pic>
        <p:nvPicPr>
          <p:cNvPr id="17" name="Picture 16" descr="VIT-New-Logo.jpg"/>
          <p:cNvPicPr>
            <a:picLocks noChangeAspect="1"/>
          </p:cNvPicPr>
          <p:nvPr/>
        </p:nvPicPr>
        <p:blipFill>
          <a:blip r:embed="rId2"/>
          <a:stretch>
            <a:fillRect/>
          </a:stretch>
        </p:blipFill>
        <p:spPr>
          <a:xfrm>
            <a:off x="5357818" y="1"/>
            <a:ext cx="3786182" cy="928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143000"/>
          </a:xfrm>
        </p:spPr>
        <p:txBody>
          <a:bodyPr>
            <a:normAutofit/>
          </a:bodyPr>
          <a:lstStyle/>
          <a:p>
            <a:r>
              <a:rPr lang="en-IN" sz="4500" dirty="0">
                <a:latin typeface="Times New Roman" pitchFamily="18" charset="0"/>
                <a:cs typeface="Times New Roman" pitchFamily="18" charset="0"/>
              </a:rPr>
              <a:t>Proposed Architecture</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a:t>	</a:t>
            </a:r>
            <a:endParaRPr lang="en-US" dirty="0"/>
          </a:p>
        </p:txBody>
      </p:sp>
      <p:pic>
        <p:nvPicPr>
          <p:cNvPr id="6" name="Picture 5">
            <a:extLst>
              <a:ext uri="{FF2B5EF4-FFF2-40B4-BE49-F238E27FC236}">
                <a16:creationId xmlns:a16="http://schemas.microsoft.com/office/drawing/2014/main" id="{CA0F4132-AE5F-4116-8B94-816408213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2" y="2310618"/>
            <a:ext cx="9036496" cy="36388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500" dirty="0">
                <a:latin typeface="Times New Roman" pitchFamily="18" charset="0"/>
                <a:cs typeface="Times New Roman" pitchFamily="18" charset="0"/>
              </a:rPr>
              <a:t>Modules</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IN" sz="2200" dirty="0">
                <a:latin typeface="Times New Roman" pitchFamily="18" charset="0"/>
                <a:cs typeface="Times New Roman" pitchFamily="18" charset="0"/>
              </a:rPr>
              <a:t>1. Data Pre-processing</a:t>
            </a:r>
          </a:p>
          <a:p>
            <a:r>
              <a:rPr lang="en-IN" sz="2200" dirty="0">
                <a:latin typeface="Times New Roman" pitchFamily="18" charset="0"/>
                <a:cs typeface="Times New Roman" pitchFamily="18" charset="0"/>
              </a:rPr>
              <a:t>2. Naive Bayesian prediction</a:t>
            </a:r>
          </a:p>
          <a:p>
            <a:r>
              <a:rPr lang="en-IN" sz="2200" dirty="0">
                <a:latin typeface="Times New Roman" pitchFamily="18" charset="0"/>
                <a:cs typeface="Times New Roman" pitchFamily="18" charset="0"/>
              </a:rPr>
              <a:t>3. Random Forest prediction</a:t>
            </a:r>
          </a:p>
          <a:p>
            <a:r>
              <a:rPr lang="en-IN" sz="2200" dirty="0">
                <a:latin typeface="Times New Roman" pitchFamily="18" charset="0"/>
                <a:cs typeface="Times New Roman" pitchFamily="18" charset="0"/>
              </a:rPr>
              <a:t>4. </a:t>
            </a:r>
            <a:r>
              <a:rPr lang="en-IN" sz="2200" dirty="0"/>
              <a:t>Support Vector Machine</a:t>
            </a:r>
          </a:p>
          <a:p>
            <a:r>
              <a:rPr lang="en-IN" sz="2200" dirty="0">
                <a:latin typeface="Times New Roman" pitchFamily="18" charset="0"/>
                <a:cs typeface="Times New Roman" pitchFamily="18" charset="0"/>
              </a:rPr>
              <a:t>5. Compare the result based on accuracy</a:t>
            </a:r>
          </a:p>
          <a:p>
            <a:r>
              <a:rPr lang="en-IN" sz="2200" dirty="0">
                <a:latin typeface="Times New Roman" pitchFamily="18" charset="0"/>
                <a:cs typeface="Times New Roman" pitchFamily="18" charset="0"/>
              </a:rPr>
              <a:t>6. Analyze the performance</a:t>
            </a:r>
            <a:endParaRPr lang="en-US" sz="2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764"/>
            <a:ext cx="8229600" cy="1143000"/>
          </a:xfrm>
        </p:spPr>
        <p:txBody>
          <a:bodyPr>
            <a:normAutofit/>
          </a:bodyPr>
          <a:lstStyle/>
          <a:p>
            <a:r>
              <a:rPr lang="en-IN" sz="4500" dirty="0">
                <a:latin typeface="Times New Roman" pitchFamily="18" charset="0"/>
                <a:cs typeface="Times New Roman" pitchFamily="18" charset="0"/>
              </a:rPr>
              <a:t>Performance Metrics</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3764"/>
            <a:ext cx="8229600" cy="5183588"/>
          </a:xfrm>
        </p:spPr>
        <p:txBody>
          <a:bodyPr>
            <a:noAutofit/>
          </a:bodyPr>
          <a:lstStyle/>
          <a:p>
            <a:r>
              <a:rPr lang="en-IN" sz="2000" b="1" dirty="0">
                <a:latin typeface="Times New Roman" pitchFamily="18" charset="0"/>
                <a:cs typeface="Times New Roman" pitchFamily="18" charset="0"/>
              </a:rPr>
              <a:t>Accuracy: </a:t>
            </a:r>
            <a:r>
              <a:rPr lang="en-IN" dirty="0"/>
              <a:t> </a:t>
            </a:r>
            <a:r>
              <a:rPr lang="en-IN" sz="2000" dirty="0">
                <a:latin typeface="Times New Roman" panose="02020603050405020304" pitchFamily="18" charset="0"/>
                <a:cs typeface="Times New Roman" panose="02020603050405020304" pitchFamily="18" charset="0"/>
              </a:rPr>
              <a:t>Accuracy is the most intuitive performance measure and it is simply a ratio of correctly predicted observation to the total observations.</a:t>
            </a:r>
            <a:r>
              <a:rPr lang="en-IN"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                       Accuracy = TP+TN/TP+FP+FN+TN</a:t>
            </a:r>
            <a:endParaRPr lang="en-US" sz="2000" b="1" dirty="0">
              <a:latin typeface="Times New Roman" panose="02020603050405020304" pitchFamily="18" charset="0"/>
              <a:cs typeface="Times New Roman" pitchFamily="18" charset="0"/>
            </a:endParaRPr>
          </a:p>
          <a:p>
            <a:r>
              <a:rPr lang="en-IN" sz="2000" b="1" dirty="0">
                <a:latin typeface="Times New Roman" pitchFamily="18" charset="0"/>
                <a:cs typeface="Times New Roman" pitchFamily="18" charset="0"/>
              </a:rPr>
              <a:t>Precision: </a:t>
            </a:r>
            <a:r>
              <a:rPr lang="en-IN" dirty="0"/>
              <a:t> </a:t>
            </a:r>
            <a:r>
              <a:rPr lang="en-IN" sz="2000" dirty="0">
                <a:latin typeface="Times New Roman" panose="02020603050405020304" pitchFamily="18" charset="0"/>
                <a:cs typeface="Times New Roman" panose="02020603050405020304" pitchFamily="18" charset="0"/>
              </a:rPr>
              <a:t>Precision is the ratio of correctly predicted positive observations to the total predicted positive observations</a:t>
            </a:r>
          </a:p>
          <a:p>
            <a:pPr marL="0" indent="0">
              <a:buNone/>
            </a:pPr>
            <a:r>
              <a:rPr lang="en-IN" sz="2000" b="1" dirty="0">
                <a:latin typeface="Times New Roman" panose="02020603050405020304" pitchFamily="18" charset="0"/>
                <a:cs typeface="Times New Roman" panose="02020603050405020304" pitchFamily="18" charset="0"/>
              </a:rPr>
              <a:t>	        Precision = TP/TP+FP</a:t>
            </a:r>
          </a:p>
          <a:p>
            <a:r>
              <a:rPr lang="en-IN" sz="2000" b="1" dirty="0">
                <a:latin typeface="Times New Roman" panose="02020603050405020304" pitchFamily="18" charset="0"/>
                <a:cs typeface="Times New Roman" panose="02020603050405020304" pitchFamily="18" charset="0"/>
              </a:rPr>
              <a:t>Recall:</a:t>
            </a:r>
            <a:r>
              <a:rPr lang="en-US" sz="2000" dirty="0">
                <a:latin typeface="Times New Roman" pitchFamily="18" charset="0"/>
                <a:cs typeface="Times New Roman" pitchFamily="18" charset="0"/>
              </a:rPr>
              <a:t> </a:t>
            </a:r>
            <a:r>
              <a:rPr lang="en-IN" dirty="0"/>
              <a:t>  </a:t>
            </a:r>
            <a:r>
              <a:rPr lang="en-IN" sz="2000" dirty="0">
                <a:latin typeface="Times New Roman" panose="02020603050405020304" pitchFamily="18" charset="0"/>
                <a:cs typeface="Times New Roman" panose="02020603050405020304" pitchFamily="18" charset="0"/>
              </a:rPr>
              <a:t>Recall is the ratio of correctly predicted positive observations to the all observations in actual class</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a:t> Recall = TP/TP+FN     </a:t>
            </a:r>
          </a:p>
          <a:p>
            <a:pPr marL="0" indent="0">
              <a:buNone/>
            </a:pPr>
            <a:r>
              <a:rPr lang="en-IN" sz="2000" b="1" dirty="0"/>
              <a:t>Here, TP= True Positive</a:t>
            </a:r>
          </a:p>
          <a:p>
            <a:pPr marL="0" indent="0">
              <a:buNone/>
            </a:pPr>
            <a:r>
              <a:rPr lang="en-IN" sz="2000" b="1" dirty="0"/>
              <a:t>             TN=True Negative</a:t>
            </a:r>
          </a:p>
          <a:p>
            <a:pPr marL="0" indent="0">
              <a:buNone/>
            </a:pPr>
            <a:r>
              <a:rPr lang="en-IN" sz="2000" b="1" dirty="0"/>
              <a:t>             FP=False Positive</a:t>
            </a:r>
          </a:p>
          <a:p>
            <a:pPr marL="0" indent="0">
              <a:buNone/>
            </a:pPr>
            <a:r>
              <a:rPr lang="en-IN" sz="2000" b="1" dirty="0"/>
              <a:t>             FN=False Negative                   </a:t>
            </a:r>
            <a:endParaRPr lang="en-IN" sz="2000" b="1" dirty="0">
              <a:latin typeface="Times New Roman" panose="02020603050405020304"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34" y="1142984"/>
            <a:ext cx="8229600" cy="1143000"/>
          </a:xfrm>
        </p:spPr>
        <p:txBody>
          <a:bodyPr>
            <a:normAutofit fontScale="90000"/>
          </a:bodyPr>
          <a:lstStyle/>
          <a:p>
            <a:r>
              <a:rPr lang="en-US" dirty="0">
                <a:latin typeface="Times New Roman" pitchFamily="18" charset="0"/>
                <a:cs typeface="Times New Roman" pitchFamily="18" charset="0"/>
              </a:rPr>
              <a:t>Implementation Plan   </a:t>
            </a:r>
            <a:br>
              <a:rPr lang="en-US" dirty="0"/>
            </a:br>
            <a:endParaRPr lang="en-US" dirty="0"/>
          </a:p>
        </p:txBody>
      </p:sp>
      <p:sp>
        <p:nvSpPr>
          <p:cNvPr id="6" name="Content Placeholder 5"/>
          <p:cNvSpPr>
            <a:spLocks noGrp="1"/>
          </p:cNvSpPr>
          <p:nvPr>
            <p:ph idx="1"/>
          </p:nvPr>
        </p:nvSpPr>
        <p:spPr>
          <a:xfrm>
            <a:off x="414366" y="2205272"/>
            <a:ext cx="8229600" cy="3509744"/>
          </a:xfrm>
        </p:spPr>
        <p:txBody>
          <a:bodyPr>
            <a:normAutofit/>
          </a:bodyPr>
          <a:lstStyle/>
          <a:p>
            <a:pPr>
              <a:buNone/>
            </a:pPr>
            <a:r>
              <a:rPr lang="en-IN" dirty="0"/>
              <a:t>	</a:t>
            </a:r>
            <a:r>
              <a:rPr lang="en-IN" dirty="0">
                <a:latin typeface="Times New Roman" pitchFamily="18" charset="0"/>
                <a:cs typeface="Times New Roman" pitchFamily="18" charset="0"/>
              </a:rPr>
              <a:t>We implement the  </a:t>
            </a:r>
            <a:r>
              <a:rPr lang="en-US" dirty="0">
                <a:latin typeface="Times New Roman" pitchFamily="18" charset="0"/>
                <a:cs typeface="Times New Roman" pitchFamily="18" charset="0"/>
              </a:rPr>
              <a:t>Naïve Bayesian, Random Forest and </a:t>
            </a:r>
            <a:r>
              <a:rPr lang="en-IN" dirty="0"/>
              <a:t>Support Vector Machine on a dataset</a:t>
            </a:r>
            <a:r>
              <a:rPr lang="en-US" dirty="0">
                <a:latin typeface="Times New Roman" pitchFamily="18" charset="0"/>
                <a:cs typeface="Times New Roman" pitchFamily="18" charset="0"/>
              </a:rPr>
              <a:t>. First we train using dataset and based on the accuracy we choose</a:t>
            </a:r>
          </a:p>
          <a:p>
            <a:pPr>
              <a:buNone/>
            </a:pPr>
            <a:r>
              <a:rPr lang="en-US" dirty="0">
                <a:latin typeface="Times New Roman" pitchFamily="18" charset="0"/>
                <a:cs typeface="Times New Roman" pitchFamily="18" charset="0"/>
              </a:rPr>
              <a:t>    the best algorithm .</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If we can find after ensemble two or more algorithm it will  give best result the we will also implement ensemble technique.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E635-1779-41ED-90DD-D373EACCC8D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a:t>
            </a:r>
          </a:p>
        </p:txBody>
      </p:sp>
      <p:pic>
        <p:nvPicPr>
          <p:cNvPr id="1027" name="Picture 3">
            <a:extLst>
              <a:ext uri="{FF2B5EF4-FFF2-40B4-BE49-F238E27FC236}">
                <a16:creationId xmlns:a16="http://schemas.microsoft.com/office/drawing/2014/main" id="{3B0B6094-A6B2-497A-B491-962EF0FEB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67350"/>
            <a:ext cx="50768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BD0A77B-47C3-43DC-84FE-4BCB50FFC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841" y="3563725"/>
            <a:ext cx="4552950" cy="6381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a:extLst>
              <a:ext uri="{FF2B5EF4-FFF2-40B4-BE49-F238E27FC236}">
                <a16:creationId xmlns:a16="http://schemas.microsoft.com/office/drawing/2014/main" id="{84F3435C-D78B-4595-8B22-DE0FACDAF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841" y="4816574"/>
            <a:ext cx="3933825" cy="628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F7E70330-A26F-4B3D-AD2D-07C714064F07}"/>
              </a:ext>
            </a:extLst>
          </p:cNvPr>
          <p:cNvSpPr>
            <a:spLocks noChangeArrowheads="1"/>
          </p:cNvSpPr>
          <p:nvPr/>
        </p:nvSpPr>
        <p:spPr bwMode="auto">
          <a:xfrm>
            <a:off x="683568" y="1899901"/>
            <a:ext cx="18091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RANDOM FOREST:</a:t>
            </a:r>
            <a:endParaRPr kumimoji="0" lang="en-US" altLang="en-US" sz="1600" b="0" i="0" u="none" strike="noStrike" cap="none" normalizeH="0" baseline="0" dirty="0">
              <a:ln>
                <a:noFill/>
              </a:ln>
              <a:solidFill>
                <a:srgbClr val="92D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92D050"/>
              </a:solidFill>
              <a:effectLst/>
              <a:latin typeface="Arial" panose="020B0604020202020204" pitchFamily="34" charset="0"/>
            </a:endParaRPr>
          </a:p>
        </p:txBody>
      </p:sp>
      <p:sp>
        <p:nvSpPr>
          <p:cNvPr id="5" name="Rectangle 5">
            <a:extLst>
              <a:ext uri="{FF2B5EF4-FFF2-40B4-BE49-F238E27FC236}">
                <a16:creationId xmlns:a16="http://schemas.microsoft.com/office/drawing/2014/main" id="{C1BFFF46-730B-4C35-9EA3-3B3E3BDA65E7}"/>
              </a:ext>
            </a:extLst>
          </p:cNvPr>
          <p:cNvSpPr>
            <a:spLocks noChangeArrowheads="1"/>
          </p:cNvSpPr>
          <p:nvPr/>
        </p:nvSpPr>
        <p:spPr bwMode="auto">
          <a:xfrm>
            <a:off x="683568" y="3052401"/>
            <a:ext cx="14705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NAIVE BAYES</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38F9265D-C9C8-4DCB-8C25-5E26F60DEDF0}"/>
              </a:ext>
            </a:extLst>
          </p:cNvPr>
          <p:cNvSpPr>
            <a:spLocks noChangeArrowheads="1"/>
          </p:cNvSpPr>
          <p:nvPr/>
        </p:nvSpPr>
        <p:spPr bwMode="auto">
          <a:xfrm>
            <a:off x="882578" y="4278230"/>
            <a:ext cx="858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SVM</a:t>
            </a:r>
            <a:endParaRPr kumimoji="0" lang="en-US" altLang="en-US" sz="1600" b="0" i="0" u="none" strike="noStrike" cap="none" normalizeH="0" baseline="0" dirty="0">
              <a:ln>
                <a:noFill/>
              </a:ln>
              <a:solidFill>
                <a:srgbClr val="92D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92D050"/>
              </a:solidFill>
              <a:effectLst/>
              <a:latin typeface="Arial" panose="020B0604020202020204" pitchFamily="34" charset="0"/>
            </a:endParaRPr>
          </a:p>
        </p:txBody>
      </p:sp>
    </p:spTree>
    <p:extLst>
      <p:ext uri="{BB962C8B-B14F-4D97-AF65-F5344CB8AC3E}">
        <p14:creationId xmlns:p14="http://schemas.microsoft.com/office/powerpoint/2010/main" val="110789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1791-5CAF-4090-B44A-58470B81283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7A7F27FA-2C01-46CE-88FF-39237F4EF1E8}"/>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After comparing two techniques one by one with each other we can come to the conclusion that:</a:t>
            </a:r>
          </a:p>
          <a:p>
            <a:pPr marL="514350" indent="-514350">
              <a:buAutoNum type="arabicPeriod"/>
            </a:pPr>
            <a:r>
              <a:rPr lang="en-IN" dirty="0">
                <a:latin typeface="Times New Roman" panose="02020603050405020304" pitchFamily="18" charset="0"/>
                <a:cs typeface="Times New Roman" panose="02020603050405020304" pitchFamily="18" charset="0"/>
              </a:rPr>
              <a:t>SVM giving better accuracy like 80.72% among Random forest and Naïve Bayesian Classifier </a:t>
            </a:r>
          </a:p>
          <a:p>
            <a:pPr marL="514350" indent="-514350">
              <a:buAutoNum type="arabicPeriod"/>
            </a:pPr>
            <a:r>
              <a:rPr lang="en-IN" dirty="0">
                <a:latin typeface="Times New Roman" panose="02020603050405020304" pitchFamily="18" charset="0"/>
                <a:cs typeface="Times New Roman" panose="02020603050405020304" pitchFamily="18" charset="0"/>
              </a:rPr>
              <a:t>After SVM (Support Vector Machine) Random Forest giving better Accuracy with 80.12% </a:t>
            </a:r>
          </a:p>
          <a:p>
            <a:pPr marL="514350" indent="-514350">
              <a:buAutoNum type="arabicPeriod"/>
            </a:pPr>
            <a:r>
              <a:rPr lang="en-IN" dirty="0">
                <a:latin typeface="Times New Roman" panose="02020603050405020304" pitchFamily="18" charset="0"/>
                <a:cs typeface="Times New Roman" panose="02020603050405020304" pitchFamily="18" charset="0"/>
              </a:rPr>
              <a:t>At the End Naïve Bayesian Classifier comes with 76% Accuracy</a:t>
            </a:r>
          </a:p>
        </p:txBody>
      </p:sp>
    </p:spTree>
    <p:extLst>
      <p:ext uri="{BB962C8B-B14F-4D97-AF65-F5344CB8AC3E}">
        <p14:creationId xmlns:p14="http://schemas.microsoft.com/office/powerpoint/2010/main" val="417063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8821-245C-4B4B-ACBE-48DB8787C7D7}"/>
              </a:ext>
            </a:extLst>
          </p:cNvPr>
          <p:cNvSpPr>
            <a:spLocks noGrp="1"/>
          </p:cNvSpPr>
          <p:nvPr>
            <p:ph type="title"/>
          </p:nvPr>
        </p:nvSpPr>
        <p:spPr>
          <a:xfrm>
            <a:off x="251520" y="188640"/>
            <a:ext cx="8229600" cy="1143000"/>
          </a:xfrm>
        </p:spPr>
        <p:txBody>
          <a:bodyPr>
            <a:normAutofit/>
          </a:bodyPr>
          <a:lstStyle/>
          <a:p>
            <a:r>
              <a:rPr lang="en-IN" sz="45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DD65C86-5141-47FD-9FF4-8F5851D7BA5B}"/>
              </a:ext>
            </a:extLst>
          </p:cNvPr>
          <p:cNvSpPr>
            <a:spLocks noGrp="1"/>
          </p:cNvSpPr>
          <p:nvPr>
            <p:ph idx="1"/>
          </p:nvPr>
        </p:nvSpPr>
        <p:spPr>
          <a:xfrm>
            <a:off x="457200" y="1356048"/>
            <a:ext cx="8229600" cy="5169296"/>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[1]</a:t>
            </a:r>
            <a:r>
              <a:rPr lang="en-US" i="1" dirty="0"/>
              <a:t> </a:t>
            </a:r>
            <a:r>
              <a:rPr lang="en-US" i="1" dirty="0" err="1"/>
              <a:t>Sathyadevan</a:t>
            </a:r>
            <a:r>
              <a:rPr lang="en-US" i="1" dirty="0"/>
              <a:t>, </a:t>
            </a:r>
            <a:r>
              <a:rPr lang="en-US" i="1" dirty="0" err="1"/>
              <a:t>Shiju</a:t>
            </a:r>
            <a:r>
              <a:rPr lang="en-US" i="1" dirty="0"/>
              <a:t>, and Surya </a:t>
            </a:r>
            <a:r>
              <a:rPr lang="en-US" i="1" dirty="0" err="1"/>
              <a:t>Gangadharan</a:t>
            </a:r>
            <a:r>
              <a:rPr lang="en-US" i="1" dirty="0"/>
              <a:t>. "Crime analysis and prediction using data mining." 2014 First International Conference on Networks &amp; Soft Computing (ICNSC2014). IEEE, 2014.</a:t>
            </a:r>
            <a:endParaRPr lang="en-IN" dirty="0"/>
          </a:p>
          <a:p>
            <a:pPr marL="0" indent="0">
              <a:buNone/>
            </a:pPr>
            <a:r>
              <a:rPr lang="en-IN" sz="2800" dirty="0">
                <a:latin typeface="Times New Roman" panose="02020603050405020304" pitchFamily="18" charset="0"/>
                <a:cs typeface="Times New Roman" panose="02020603050405020304" pitchFamily="18" charset="0"/>
              </a:rPr>
              <a:t> [2] </a:t>
            </a:r>
            <a:r>
              <a:rPr lang="en-US" i="1" dirty="0"/>
              <a:t>Alves, L.G., Ribeiro, H.V. and Rodrigues, F.A., 2018. Crime prediction through urban metrics and statistical learning. </a:t>
            </a:r>
            <a:r>
              <a:rPr lang="en-US" i="1" dirty="0" err="1"/>
              <a:t>Physica</a:t>
            </a:r>
            <a:r>
              <a:rPr lang="en-US" i="1" dirty="0"/>
              <a:t> A: Statistical Mechanics and its Applications, 505, pp.435-443.</a:t>
            </a:r>
            <a:endParaRPr lang="en-IN" dirty="0"/>
          </a:p>
          <a:p>
            <a:pPr marL="0" indent="0">
              <a:buNone/>
            </a:pPr>
            <a:r>
              <a:rPr lang="en-IN" sz="2800" dirty="0">
                <a:latin typeface="Times New Roman" panose="02020603050405020304" pitchFamily="18" charset="0"/>
                <a:cs typeface="Times New Roman" panose="02020603050405020304" pitchFamily="18" charset="0"/>
              </a:rPr>
              <a:t>[3]</a:t>
            </a:r>
            <a:r>
              <a:rPr lang="en-US" i="1" dirty="0"/>
              <a:t> Al-</a:t>
            </a:r>
            <a:r>
              <a:rPr lang="en-US" i="1" dirty="0" err="1"/>
              <a:t>Janabi</a:t>
            </a:r>
            <a:r>
              <a:rPr lang="en-US" i="1" dirty="0"/>
              <a:t>, </a:t>
            </a:r>
            <a:r>
              <a:rPr lang="en-US" i="1" dirty="0" err="1"/>
              <a:t>Kadhim</a:t>
            </a:r>
            <a:r>
              <a:rPr lang="en-US" i="1" dirty="0"/>
              <a:t> B. </a:t>
            </a:r>
            <a:r>
              <a:rPr lang="en-US" i="1" dirty="0" err="1"/>
              <a:t>Swadi</a:t>
            </a:r>
            <a:r>
              <a:rPr lang="en-US" i="1" dirty="0"/>
              <a:t>. "A proposed framework for analyzing crime data set using decision tree and simple k-means mining algorithms." Journal of </a:t>
            </a:r>
            <a:r>
              <a:rPr lang="en-US" i="1" dirty="0" err="1"/>
              <a:t>Kufa</a:t>
            </a:r>
            <a:r>
              <a:rPr lang="en-US" i="1" dirty="0"/>
              <a:t> for Mathematics and Computer 1.3 (2011): 8-24.</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1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34" y="1142984"/>
            <a:ext cx="8229600" cy="989856"/>
          </a:xfrm>
        </p:spPr>
        <p:txBody>
          <a:bodyPr>
            <a:normAutofit fontScale="90000"/>
          </a:bodyPr>
          <a:lstStyle/>
          <a:p>
            <a:r>
              <a:rPr lang="en-US" dirty="0">
                <a:latin typeface="Times New Roman" pitchFamily="18" charset="0"/>
                <a:ea typeface="Tahoma" pitchFamily="34" charset="0"/>
                <a:cs typeface="Times New Roman" pitchFamily="18" charset="0"/>
              </a:rPr>
              <a:t>Abstract</a:t>
            </a:r>
            <a:br>
              <a:rPr lang="en-US" dirty="0"/>
            </a:br>
            <a:endParaRPr lang="en-US" dirty="0"/>
          </a:p>
        </p:txBody>
      </p:sp>
      <p:sp>
        <p:nvSpPr>
          <p:cNvPr id="6" name="Content Placeholder 5"/>
          <p:cNvSpPr>
            <a:spLocks noGrp="1"/>
          </p:cNvSpPr>
          <p:nvPr>
            <p:ph idx="1"/>
          </p:nvPr>
        </p:nvSpPr>
        <p:spPr>
          <a:xfrm>
            <a:off x="457200" y="1714488"/>
            <a:ext cx="8229600" cy="4610112"/>
          </a:xfrm>
        </p:spPr>
        <p:txBody>
          <a:bodyPr>
            <a:normAutofit lnSpcReduction="10000"/>
          </a:bodyPr>
          <a:lstStyle/>
          <a:p>
            <a:pPr algn="just">
              <a:buNone/>
            </a:pPr>
            <a:r>
              <a:rPr lang="en-US" dirty="0"/>
              <a:t>   </a:t>
            </a:r>
            <a:r>
              <a:rPr lang="en-US" i="1" dirty="0"/>
              <a:t>This presentation describes that Crime analysis is performed using comparison of Naive Bayesian Classification, Random Forest, </a:t>
            </a:r>
            <a:r>
              <a:rPr lang="en-IN" dirty="0"/>
              <a:t>Support Vector Machine(SVM) Algorithm</a:t>
            </a:r>
            <a:r>
              <a:rPr lang="en-US" i="1" dirty="0"/>
              <a:t>. In this technique, team has calculated and given the result of the accuracy for the provided terms and data. System is able to get prediction automatically with this approach and approximate outcome for a big division of Crime analyzed data and expressions by comparing and deploying efficient algorithms that are significantly better and thereby achieving results in </a:t>
            </a:r>
            <a:r>
              <a:rPr lang="en-IN" i="1" dirty="0"/>
              <a:t>minimal span of time.</a:t>
            </a:r>
            <a:endParaRPr lang="en-IN" dirty="0"/>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1143000"/>
          </a:xfrm>
        </p:spPr>
        <p:txBody>
          <a:bodyPr>
            <a:normAutofit fontScale="90000"/>
          </a:bodyPr>
          <a:lstStyle/>
          <a:p>
            <a:r>
              <a:rPr lang="en-IN" dirty="0">
                <a:latin typeface="Times New Roman" pitchFamily="18" charset="0"/>
                <a:cs typeface="Times New Roman" pitchFamily="18" charset="0"/>
              </a:rPr>
              <a:t>Introduction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lnSpcReduction="10000"/>
          </a:bodyPr>
          <a:lstStyle/>
          <a:p>
            <a:pPr algn="just"/>
            <a:r>
              <a:rPr lang="en-IN" dirty="0"/>
              <a:t>Data mining and machine learning have become a vital part of crime detection and prevention</a:t>
            </a:r>
            <a:r>
              <a:rPr lang="en-US" dirty="0"/>
              <a:t> </a:t>
            </a:r>
          </a:p>
          <a:p>
            <a:pPr algn="just"/>
            <a:r>
              <a:rPr lang="en-US" dirty="0"/>
              <a:t> Different application like Crime</a:t>
            </a:r>
            <a:r>
              <a:rPr lang="en-IN" dirty="0"/>
              <a:t> detection and Crime identification, </a:t>
            </a:r>
            <a:r>
              <a:rPr lang="en-US" dirty="0"/>
              <a:t>Crime prediction, Selection and Crime Rate analysis  </a:t>
            </a:r>
            <a:r>
              <a:rPr lang="en-IN" dirty="0"/>
              <a:t>can be done using:  1. Naive Bayesian, 2. Random Forest  and  3. Support Vector Machine</a:t>
            </a:r>
          </a:p>
          <a:p>
            <a:pPr algn="just"/>
            <a:r>
              <a:rPr lang="en-IN" dirty="0"/>
              <a:t>Based on accuracy we can easily find out the area where crime rate is more and can take proper action in those crime zone before any criminal activity.</a:t>
            </a:r>
          </a:p>
          <a:p>
            <a:pPr algn="just"/>
            <a:endParaRPr lang="en-IN" dirty="0"/>
          </a:p>
          <a:p>
            <a:pPr algn="just">
              <a:buNone/>
            </a:pPr>
            <a:r>
              <a:rPr lang="en-IN" dirty="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500042"/>
            <a:ext cx="8229600" cy="1143000"/>
          </a:xfrm>
        </p:spPr>
        <p:txBody>
          <a:bodyPr/>
          <a:lstStyle/>
          <a:p>
            <a:r>
              <a:rPr lang="en-IN" sz="4500" dirty="0">
                <a:latin typeface="Times New Roman" pitchFamily="18" charset="0"/>
                <a:ea typeface="Tahoma" pitchFamily="34" charset="0"/>
                <a:cs typeface="Times New Roman" pitchFamily="18" charset="0"/>
              </a:rPr>
              <a:t>Literature Survey</a:t>
            </a:r>
            <a:endParaRPr lang="en-US" sz="4500" dirty="0">
              <a:latin typeface="Times New Roman" pitchFamily="18" charset="0"/>
              <a:ea typeface="Tahoma" pitchFamily="34"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47752848"/>
              </p:ext>
            </p:extLst>
          </p:nvPr>
        </p:nvGraphicFramePr>
        <p:xfrm>
          <a:off x="395536" y="1714489"/>
          <a:ext cx="8424936" cy="5022613"/>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tblGrid>
              <a:tr h="838019">
                <a:tc>
                  <a:txBody>
                    <a:bodyPr/>
                    <a:lstStyle/>
                    <a:p>
                      <a:r>
                        <a:rPr lang="en-IN" sz="2200" dirty="0">
                          <a:latin typeface="Times New Roman" pitchFamily="18" charset="0"/>
                          <a:cs typeface="Times New Roman" pitchFamily="18" charset="0"/>
                        </a:rPr>
                        <a:t>Authors</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Proposed Model</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Advantages</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Disadvantages</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039144">
                <a:tc>
                  <a:txBody>
                    <a:bodyPr/>
                    <a:lstStyle/>
                    <a:p>
                      <a:pPr algn="just"/>
                      <a:r>
                        <a:rPr kumimoji="0" lang="en-US" sz="1400" b="0" i="0" u="none" kern="1200" dirty="0">
                          <a:solidFill>
                            <a:schemeClr val="dk1"/>
                          </a:solidFill>
                          <a:latin typeface="Times New Roman" pitchFamily="18" charset="0"/>
                          <a:ea typeface="+mn-ea"/>
                          <a:cs typeface="Times New Roman" pitchFamily="18" charset="0"/>
                        </a:rPr>
                        <a:t>[1]</a:t>
                      </a:r>
                      <a:r>
                        <a:rPr kumimoji="0" lang="en-US" sz="1400" b="0" u="sng"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Shiju</a:t>
                      </a:r>
                      <a:r>
                        <a:rPr kumimoji="0" lang="en-US" sz="1400" b="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a:t>
                      </a:r>
                      <a:r>
                        <a:rPr kumimoji="0" lang="en-US" sz="1400" b="0" u="sng"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Sathyadevan</a:t>
                      </a:r>
                      <a:r>
                        <a:rPr kumimoji="0" lang="en-US" sz="1400" b="0" u="none" kern="1200" dirty="0">
                          <a:solidFill>
                            <a:schemeClr val="tx1"/>
                          </a:solidFill>
                          <a:effectLst/>
                          <a:latin typeface="+mn-lt"/>
                          <a:ea typeface="+mn-ea"/>
                          <a:cs typeface="+mn-cs"/>
                        </a:rPr>
                        <a:t>, Surya </a:t>
                      </a:r>
                      <a:r>
                        <a:rPr kumimoji="0" lang="en-US" sz="1400" b="0" u="none" kern="1200" dirty="0" err="1">
                          <a:solidFill>
                            <a:schemeClr val="tx1"/>
                          </a:solidFill>
                          <a:effectLst/>
                          <a:latin typeface="+mn-lt"/>
                          <a:ea typeface="+mn-ea"/>
                          <a:cs typeface="+mn-cs"/>
                        </a:rPr>
                        <a:t>Gangadharan</a:t>
                      </a:r>
                      <a:r>
                        <a:rPr kumimoji="0" lang="en-US" sz="1400" b="0" u="none" kern="1200" dirty="0">
                          <a:solidFill>
                            <a:schemeClr val="tx1"/>
                          </a:solidFill>
                          <a:effectLst/>
                          <a:latin typeface="+mn-lt"/>
                          <a:ea typeface="+mn-ea"/>
                          <a:cs typeface="+mn-cs"/>
                        </a:rPr>
                        <a:t> S.</a:t>
                      </a:r>
                    </a:p>
                    <a:p>
                      <a:pPr algn="just"/>
                      <a:r>
                        <a:rPr kumimoji="0" lang="en-US" sz="1400" b="0" u="none" kern="1200" dirty="0">
                          <a:solidFill>
                            <a:schemeClr val="tx1"/>
                          </a:solidFill>
                          <a:effectLst/>
                          <a:latin typeface="+mn-lt"/>
                          <a:ea typeface="+mn-ea"/>
                          <a:cs typeface="+mn-cs"/>
                        </a:rPr>
                        <a:t>YEAR- 2014</a:t>
                      </a:r>
                      <a:endParaRPr lang="en-US" sz="1400" b="0" u="none" dirty="0">
                        <a:solidFill>
                          <a:schemeClr val="tx1"/>
                        </a:solidFill>
                        <a:latin typeface="Times New Roman" pitchFamily="18" charset="0"/>
                        <a:cs typeface="Times New Roman" pitchFamily="18" charset="0"/>
                      </a:endParaRPr>
                    </a:p>
                  </a:txBody>
                  <a:tcPr/>
                </a:tc>
                <a:tc>
                  <a:txBody>
                    <a:bodyPr/>
                    <a:lstStyle/>
                    <a:p>
                      <a:pPr algn="just"/>
                      <a:r>
                        <a:rPr lang="en-US" sz="1400" b="0" u="none" dirty="0"/>
                        <a:t>Crime analysis and prediction the probability using Naïve Bayesian classifier</a:t>
                      </a:r>
                      <a:endParaRPr lang="en-US" sz="1400" b="0" u="none" dirty="0">
                        <a:latin typeface="Times New Roman" pitchFamily="18" charset="0"/>
                        <a:cs typeface="Times New Roman" pitchFamily="18" charset="0"/>
                      </a:endParaRPr>
                    </a:p>
                  </a:txBody>
                  <a:tcPr/>
                </a:tc>
                <a:tc>
                  <a:txBody>
                    <a:bodyPr/>
                    <a:lstStyle/>
                    <a:p>
                      <a:pPr algn="just"/>
                      <a:r>
                        <a:rPr kumimoji="0" lang="en-US" sz="1400" b="0" u="none" kern="1200" dirty="0">
                          <a:solidFill>
                            <a:schemeClr val="dk1"/>
                          </a:solidFill>
                          <a:effectLst/>
                          <a:latin typeface="+mn-lt"/>
                          <a:ea typeface="+mn-ea"/>
                          <a:cs typeface="+mn-cs"/>
                        </a:rPr>
                        <a:t>This setting is motivated by many cases in which there exist laws that disallow a decision that is partly based on discrimination</a:t>
                      </a:r>
                      <a:endParaRPr lang="en-US" sz="1400" b="0" u="none" dirty="0">
                        <a:latin typeface="Times New Roman" pitchFamily="18" charset="0"/>
                        <a:cs typeface="Times New Roman" pitchFamily="18" charset="0"/>
                      </a:endParaRPr>
                    </a:p>
                  </a:txBody>
                  <a:tcPr/>
                </a:tc>
                <a:tc>
                  <a:txBody>
                    <a:bodyPr/>
                    <a:lstStyle/>
                    <a:p>
                      <a:pPr algn="just"/>
                      <a:r>
                        <a:rPr kumimoji="0" lang="en-US" sz="1400" b="0" u="none" kern="1200" dirty="0">
                          <a:solidFill>
                            <a:schemeClr val="dk1"/>
                          </a:solidFill>
                          <a:effectLst/>
                          <a:latin typeface="+mn-lt"/>
                          <a:ea typeface="+mn-ea"/>
                          <a:cs typeface="+mn-cs"/>
                        </a:rPr>
                        <a:t>Cannot handle large and complex dataset accurately</a:t>
                      </a:r>
                      <a:endParaRPr lang="en-US" sz="1400" b="0" u="none"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324912">
                <a:tc>
                  <a:txBody>
                    <a:bodyPr/>
                    <a:lstStyle/>
                    <a:p>
                      <a:r>
                        <a:rPr lang="en-US" sz="1400" b="0" dirty="0">
                          <a:latin typeface="Times New Roman" pitchFamily="18" charset="0"/>
                          <a:cs typeface="Times New Roman" pitchFamily="18" charset="0"/>
                        </a:rPr>
                        <a:t>[2]</a:t>
                      </a:r>
                      <a:r>
                        <a:rPr kumimoji="0" lang="en-US" sz="1400" b="0" kern="1200" dirty="0">
                          <a:solidFill>
                            <a:schemeClr val="dk1"/>
                          </a:solidFill>
                          <a:effectLst/>
                          <a:latin typeface="+mn-lt"/>
                          <a:ea typeface="+mn-ea"/>
                          <a:cs typeface="+mn-cs"/>
                        </a:rPr>
                        <a:t> Alves, Luiz GA, </a:t>
                      </a:r>
                      <a:r>
                        <a:rPr kumimoji="0" lang="en-US" sz="1400" b="0" kern="1200" dirty="0" err="1">
                          <a:solidFill>
                            <a:schemeClr val="dk1"/>
                          </a:solidFill>
                          <a:effectLst/>
                          <a:latin typeface="+mn-lt"/>
                          <a:ea typeface="+mn-ea"/>
                          <a:cs typeface="+mn-cs"/>
                        </a:rPr>
                        <a:t>Haroldo</a:t>
                      </a:r>
                      <a:r>
                        <a:rPr kumimoji="0" lang="en-US" sz="1400" b="0" kern="1200" dirty="0">
                          <a:solidFill>
                            <a:schemeClr val="dk1"/>
                          </a:solidFill>
                          <a:effectLst/>
                          <a:latin typeface="+mn-lt"/>
                          <a:ea typeface="+mn-ea"/>
                          <a:cs typeface="+mn-cs"/>
                        </a:rPr>
                        <a:t> V. Ribeiro </a:t>
                      </a:r>
                    </a:p>
                    <a:p>
                      <a:endParaRPr kumimoji="0" lang="en-US" sz="1400" b="0" kern="1200" dirty="0">
                        <a:solidFill>
                          <a:schemeClr val="dk1"/>
                        </a:solidFill>
                        <a:effectLst/>
                        <a:latin typeface="+mn-lt"/>
                        <a:ea typeface="+mn-ea"/>
                        <a:cs typeface="+mn-cs"/>
                      </a:endParaRPr>
                    </a:p>
                    <a:p>
                      <a:r>
                        <a:rPr kumimoji="0" lang="en-US" sz="1400" b="0" kern="1200" dirty="0">
                          <a:solidFill>
                            <a:schemeClr val="dk1"/>
                          </a:solidFill>
                          <a:effectLst/>
                          <a:latin typeface="+mn-lt"/>
                          <a:ea typeface="+mn-ea"/>
                          <a:cs typeface="+mn-cs"/>
                        </a:rPr>
                        <a:t>YEAR-2018</a:t>
                      </a:r>
                      <a:endParaRPr lang="en-US" sz="1400" b="0" dirty="0">
                        <a:latin typeface="Times New Roman" pitchFamily="18" charset="0"/>
                        <a:cs typeface="Times New Roman" pitchFamily="18" charset="0"/>
                      </a:endParaRPr>
                    </a:p>
                  </a:txBody>
                  <a:tcPr/>
                </a:tc>
                <a:tc>
                  <a:txBody>
                    <a:bodyPr/>
                    <a:lstStyle/>
                    <a:p>
                      <a:r>
                        <a:rPr lang="en-US" sz="1400" b="0" dirty="0"/>
                        <a:t>Crime prediction through urban metrics and statistical learning</a:t>
                      </a:r>
                      <a:endParaRPr lang="en-US" sz="1400" b="0"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produce more robust conclusions regarding the effects of urban indicators on crime, having potential applications for guiding public policies for crime control</a:t>
                      </a:r>
                      <a:endParaRPr lang="en-US" sz="1400" b="0" dirty="0">
                        <a:latin typeface="Times New Roman" pitchFamily="18" charset="0"/>
                        <a:cs typeface="Times New Roman" pitchFamily="18" charset="0"/>
                      </a:endParaRPr>
                    </a:p>
                  </a:txBody>
                  <a:tcPr/>
                </a:tc>
                <a:tc>
                  <a:txBody>
                    <a:bodyPr/>
                    <a:lstStyle/>
                    <a:p>
                      <a:pPr algn="just"/>
                      <a:r>
                        <a:rPr kumimoji="0" lang="en-US" sz="1400" kern="1200" dirty="0">
                          <a:solidFill>
                            <a:schemeClr val="dk1"/>
                          </a:solidFill>
                          <a:effectLst/>
                          <a:latin typeface="+mn-lt"/>
                          <a:ea typeface="+mn-ea"/>
                          <a:cs typeface="+mn-cs"/>
                        </a:rPr>
                        <a:t>While it is a hard task to extract causality from data, several linear models have been proposed to predict crime</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441394">
                <a:tc>
                  <a:txBody>
                    <a:bodyPr/>
                    <a:lstStyle/>
                    <a:p>
                      <a:r>
                        <a:rPr lang="en-US" sz="1500" dirty="0">
                          <a:latin typeface="Times New Roman" pitchFamily="18" charset="0"/>
                          <a:cs typeface="Times New Roman" pitchFamily="18" charset="0"/>
                        </a:rPr>
                        <a:t>[3</a:t>
                      </a:r>
                      <a:r>
                        <a:rPr lang="en-US" sz="1400" dirty="0">
                          <a:latin typeface="Times New Roman" pitchFamily="18" charset="0"/>
                          <a:cs typeface="Times New Roman" pitchFamily="18" charset="0"/>
                        </a:rPr>
                        <a:t>]</a:t>
                      </a:r>
                      <a:r>
                        <a:rPr kumimoji="0" lang="en-US" sz="1400" kern="1200" dirty="0">
                          <a:solidFill>
                            <a:schemeClr val="dk1"/>
                          </a:solidFill>
                          <a:effectLst/>
                          <a:latin typeface="+mn-lt"/>
                          <a:ea typeface="+mn-ea"/>
                          <a:cs typeface="+mn-cs"/>
                        </a:rPr>
                        <a:t> Al-</a:t>
                      </a:r>
                      <a:r>
                        <a:rPr kumimoji="0" lang="en-US" sz="1400" kern="1200" dirty="0" err="1">
                          <a:solidFill>
                            <a:schemeClr val="dk1"/>
                          </a:solidFill>
                          <a:effectLst/>
                          <a:latin typeface="+mn-lt"/>
                          <a:ea typeface="+mn-ea"/>
                          <a:cs typeface="+mn-cs"/>
                        </a:rPr>
                        <a:t>Janabi</a:t>
                      </a:r>
                      <a:r>
                        <a:rPr kumimoji="0" lang="en-US" sz="1400" kern="1200" dirty="0">
                          <a:solidFill>
                            <a:schemeClr val="dk1"/>
                          </a:solidFill>
                          <a:effectLst/>
                          <a:latin typeface="+mn-lt"/>
                          <a:ea typeface="+mn-ea"/>
                          <a:cs typeface="+mn-cs"/>
                        </a:rPr>
                        <a:t>, </a:t>
                      </a:r>
                      <a:r>
                        <a:rPr kumimoji="0" lang="en-US" sz="1400" kern="1200" dirty="0" err="1">
                          <a:solidFill>
                            <a:schemeClr val="dk1"/>
                          </a:solidFill>
                          <a:effectLst/>
                          <a:latin typeface="+mn-lt"/>
                          <a:ea typeface="+mn-ea"/>
                          <a:cs typeface="+mn-cs"/>
                        </a:rPr>
                        <a:t>Kadhim</a:t>
                      </a:r>
                      <a:r>
                        <a:rPr kumimoji="0" lang="en-US" sz="1400" kern="1200" dirty="0">
                          <a:solidFill>
                            <a:schemeClr val="dk1"/>
                          </a:solidFill>
                          <a:effectLst/>
                          <a:latin typeface="+mn-lt"/>
                          <a:ea typeface="+mn-ea"/>
                          <a:cs typeface="+mn-cs"/>
                        </a:rPr>
                        <a:t> B. </a:t>
                      </a:r>
                      <a:r>
                        <a:rPr kumimoji="0" lang="en-US" sz="1400" kern="1200" dirty="0" err="1">
                          <a:solidFill>
                            <a:schemeClr val="dk1"/>
                          </a:solidFill>
                          <a:effectLst/>
                          <a:latin typeface="+mn-lt"/>
                          <a:ea typeface="+mn-ea"/>
                          <a:cs typeface="+mn-cs"/>
                        </a:rPr>
                        <a:t>Swadi</a:t>
                      </a:r>
                      <a:endParaRPr kumimoji="0" lang="en-US" sz="1400" kern="1200" dirty="0">
                        <a:solidFill>
                          <a:schemeClr val="dk1"/>
                        </a:solidFill>
                        <a:effectLst/>
                        <a:latin typeface="+mn-lt"/>
                        <a:ea typeface="+mn-ea"/>
                        <a:cs typeface="+mn-cs"/>
                      </a:endParaRPr>
                    </a:p>
                    <a:p>
                      <a:endParaRPr kumimoji="0" lang="en-US" sz="1400" kern="1200" dirty="0">
                        <a:solidFill>
                          <a:schemeClr val="dk1"/>
                        </a:solidFill>
                        <a:effectLst/>
                        <a:latin typeface="+mn-lt"/>
                        <a:ea typeface="+mn-ea"/>
                        <a:cs typeface="+mn-cs"/>
                      </a:endParaRPr>
                    </a:p>
                    <a:p>
                      <a:r>
                        <a:rPr kumimoji="0" lang="en-US" sz="1400" kern="1200" dirty="0">
                          <a:solidFill>
                            <a:schemeClr val="dk1"/>
                          </a:solidFill>
                          <a:effectLst/>
                          <a:latin typeface="+mn-lt"/>
                          <a:ea typeface="+mn-ea"/>
                          <a:cs typeface="+mn-cs"/>
                        </a:rPr>
                        <a:t>YEAR-2011</a:t>
                      </a:r>
                      <a:endParaRPr lang="en-US" sz="1400" dirty="0">
                        <a:latin typeface="Times New Roman" pitchFamily="18" charset="0"/>
                        <a:cs typeface="Times New Roman" pitchFamily="18" charset="0"/>
                      </a:endParaRPr>
                    </a:p>
                  </a:txBody>
                  <a:tcPr/>
                </a:tc>
                <a:tc>
                  <a:txBody>
                    <a:bodyPr/>
                    <a:lstStyle/>
                    <a:p>
                      <a:r>
                        <a:rPr lang="en-US" sz="1400" b="0" dirty="0"/>
                        <a:t>Proposed Framework for Analyzing Crime Data Set Using Decision Tree</a:t>
                      </a:r>
                      <a:endParaRPr lang="en-US" sz="1400" b="0" dirty="0">
                        <a:latin typeface="Times New Roman" pitchFamily="18" charset="0"/>
                        <a:cs typeface="Times New Roman" pitchFamily="18" charset="0"/>
                      </a:endParaRPr>
                    </a:p>
                  </a:txBody>
                  <a:tcPr/>
                </a:tc>
                <a:tc>
                  <a:txBody>
                    <a:bodyPr/>
                    <a:lstStyle/>
                    <a:p>
                      <a:pPr algn="just"/>
                      <a:r>
                        <a:rPr kumimoji="0" lang="en-US" sz="1400" kern="1200" dirty="0">
                          <a:solidFill>
                            <a:schemeClr val="dk1"/>
                          </a:solidFill>
                          <a:effectLst/>
                          <a:latin typeface="+mn-lt"/>
                          <a:ea typeface="+mn-ea"/>
                          <a:cs typeface="+mn-cs"/>
                        </a:rPr>
                        <a:t>The preprocessed data were used to find out different crime and criminal trends and behaviors, and crimes and criminals were grouped into clusters according to their important attributes</a:t>
                      </a:r>
                      <a:endParaRPr lang="en-US" sz="1400" b="0" dirty="0">
                        <a:latin typeface="Times New Roman" pitchFamily="18" charset="0"/>
                        <a:cs typeface="Times New Roman" pitchFamily="18" charset="0"/>
                      </a:endParaRPr>
                    </a:p>
                  </a:txBody>
                  <a:tcPr/>
                </a:tc>
                <a:tc>
                  <a:txBody>
                    <a:bodyPr/>
                    <a:lstStyle/>
                    <a:p>
                      <a:pPr algn="just"/>
                      <a:r>
                        <a:rPr kumimoji="0" lang="en-US" sz="1400" kern="1200" dirty="0">
                          <a:solidFill>
                            <a:schemeClr val="dk1"/>
                          </a:solidFill>
                          <a:effectLst/>
                          <a:latin typeface="+mn-lt"/>
                          <a:ea typeface="+mn-ea"/>
                          <a:cs typeface="+mn-cs"/>
                        </a:rPr>
                        <a:t>Complex and involve high level mathematics that requires a statistical program to analyze the data</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4E47-BE90-4F3C-9FCC-08B669F17F9C}"/>
              </a:ext>
            </a:extLst>
          </p:cNvPr>
          <p:cNvSpPr>
            <a:spLocks noGrp="1"/>
          </p:cNvSpPr>
          <p:nvPr>
            <p:ph type="title"/>
          </p:nvPr>
        </p:nvSpPr>
        <p:spPr>
          <a:xfrm>
            <a:off x="457200" y="704088"/>
            <a:ext cx="8229600" cy="636680"/>
          </a:xfrm>
        </p:spPr>
        <p:txBody>
          <a:bodyPr>
            <a:normAutofit fontScale="90000"/>
          </a:bodyPr>
          <a:lstStyle/>
          <a:p>
            <a:r>
              <a:rPr lang="en-IN" sz="5400" dirty="0">
                <a:latin typeface="Times New Roman" pitchFamily="18" charset="0"/>
                <a:ea typeface="Tahoma" pitchFamily="34" charset="0"/>
                <a:cs typeface="Times New Roman" pitchFamily="18" charset="0"/>
              </a:rPr>
              <a:t>Literature Survey</a:t>
            </a:r>
            <a:endParaRPr lang="en-IN" dirty="0"/>
          </a:p>
        </p:txBody>
      </p:sp>
      <p:graphicFrame>
        <p:nvGraphicFramePr>
          <p:cNvPr id="5" name="Content Placeholder 6">
            <a:extLst>
              <a:ext uri="{FF2B5EF4-FFF2-40B4-BE49-F238E27FC236}">
                <a16:creationId xmlns:a16="http://schemas.microsoft.com/office/drawing/2014/main" id="{E57C15D8-6FF8-49D4-AF9A-02359256F89C}"/>
              </a:ext>
            </a:extLst>
          </p:cNvPr>
          <p:cNvGraphicFramePr>
            <a:graphicFrameLocks noGrp="1"/>
          </p:cNvGraphicFramePr>
          <p:nvPr>
            <p:ph idx="1"/>
            <p:extLst>
              <p:ext uri="{D42A27DB-BD31-4B8C-83A1-F6EECF244321}">
                <p14:modId xmlns:p14="http://schemas.microsoft.com/office/powerpoint/2010/main" val="3066281021"/>
              </p:ext>
            </p:extLst>
          </p:nvPr>
        </p:nvGraphicFramePr>
        <p:xfrm>
          <a:off x="215517" y="1332604"/>
          <a:ext cx="8712966" cy="4865068"/>
        </p:xfrm>
        <a:graphic>
          <a:graphicData uri="http://schemas.openxmlformats.org/drawingml/2006/table">
            <a:tbl>
              <a:tblPr firstRow="1" bandRow="1">
                <a:tableStyleId>{5C22544A-7EE6-4342-B048-85BDC9FD1C3A}</a:tableStyleId>
              </a:tblPr>
              <a:tblGrid>
                <a:gridCol w="1638336">
                  <a:extLst>
                    <a:ext uri="{9D8B030D-6E8A-4147-A177-3AD203B41FA5}">
                      <a16:colId xmlns:a16="http://schemas.microsoft.com/office/drawing/2014/main" val="20000"/>
                    </a:ext>
                  </a:extLst>
                </a:gridCol>
                <a:gridCol w="2234094">
                  <a:extLst>
                    <a:ext uri="{9D8B030D-6E8A-4147-A177-3AD203B41FA5}">
                      <a16:colId xmlns:a16="http://schemas.microsoft.com/office/drawing/2014/main" val="20001"/>
                    </a:ext>
                  </a:extLst>
                </a:gridCol>
                <a:gridCol w="2829852">
                  <a:extLst>
                    <a:ext uri="{9D8B030D-6E8A-4147-A177-3AD203B41FA5}">
                      <a16:colId xmlns:a16="http://schemas.microsoft.com/office/drawing/2014/main" val="20002"/>
                    </a:ext>
                  </a:extLst>
                </a:gridCol>
                <a:gridCol w="2010684">
                  <a:extLst>
                    <a:ext uri="{9D8B030D-6E8A-4147-A177-3AD203B41FA5}">
                      <a16:colId xmlns:a16="http://schemas.microsoft.com/office/drawing/2014/main" val="20003"/>
                    </a:ext>
                  </a:extLst>
                </a:gridCol>
              </a:tblGrid>
              <a:tr h="750268">
                <a:tc>
                  <a:txBody>
                    <a:bodyPr/>
                    <a:lstStyle/>
                    <a:p>
                      <a:r>
                        <a:rPr lang="en-IN" sz="2200" dirty="0">
                          <a:latin typeface="Times New Roman" pitchFamily="18" charset="0"/>
                          <a:cs typeface="Times New Roman" pitchFamily="18" charset="0"/>
                        </a:rPr>
                        <a:t>Authors</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Proposed Model</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Advantages</a:t>
                      </a:r>
                      <a:endParaRPr lang="en-US" sz="2200" dirty="0">
                        <a:latin typeface="Times New Roman" pitchFamily="18" charset="0"/>
                        <a:cs typeface="Times New Roman" pitchFamily="18" charset="0"/>
                      </a:endParaRPr>
                    </a:p>
                  </a:txBody>
                  <a:tcPr/>
                </a:tc>
                <a:tc>
                  <a:txBody>
                    <a:bodyPr/>
                    <a:lstStyle/>
                    <a:p>
                      <a:r>
                        <a:rPr lang="en-IN" sz="2200" dirty="0">
                          <a:latin typeface="Times New Roman" pitchFamily="18" charset="0"/>
                          <a:cs typeface="Times New Roman" pitchFamily="18" charset="0"/>
                        </a:rPr>
                        <a:t>Disadvantages</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265955">
                <a:tc>
                  <a:txBody>
                    <a:bodyPr/>
                    <a:lstStyle/>
                    <a:p>
                      <a:pPr algn="just"/>
                      <a:r>
                        <a:rPr kumimoji="0" lang="en-US" sz="1400" b="0" i="0" u="none" kern="1200" dirty="0">
                          <a:solidFill>
                            <a:schemeClr val="dk1"/>
                          </a:solidFill>
                          <a:latin typeface="Times New Roman" pitchFamily="18" charset="0"/>
                          <a:ea typeface="+mn-ea"/>
                          <a:cs typeface="Times New Roman" pitchFamily="18" charset="0"/>
                        </a:rPr>
                        <a:t>[4</a:t>
                      </a:r>
                      <a:r>
                        <a:rPr kumimoji="0" lang="en-US" sz="1400" b="0" kern="1200" dirty="0">
                          <a:solidFill>
                            <a:schemeClr val="dk1"/>
                          </a:solidFill>
                          <a:effectLst/>
                          <a:latin typeface="+mn-lt"/>
                          <a:ea typeface="+mn-ea"/>
                          <a:cs typeface="+mn-cs"/>
                        </a:rPr>
                        <a:t>Agrawal, R., </a:t>
                      </a:r>
                      <a:r>
                        <a:rPr kumimoji="0" lang="en-US" sz="1400" b="0" kern="1200" dirty="0" err="1">
                          <a:solidFill>
                            <a:schemeClr val="dk1"/>
                          </a:solidFill>
                          <a:effectLst/>
                          <a:latin typeface="+mn-lt"/>
                          <a:ea typeface="+mn-ea"/>
                          <a:cs typeface="+mn-cs"/>
                        </a:rPr>
                        <a:t>Imielinski</a:t>
                      </a:r>
                      <a:r>
                        <a:rPr kumimoji="0" lang="en-US" sz="1400" b="0" kern="1200" dirty="0">
                          <a:solidFill>
                            <a:schemeClr val="dk1"/>
                          </a:solidFill>
                          <a:effectLst/>
                          <a:latin typeface="+mn-lt"/>
                          <a:ea typeface="+mn-ea"/>
                          <a:cs typeface="+mn-cs"/>
                        </a:rPr>
                        <a:t>, T. and Swami, A</a:t>
                      </a:r>
                    </a:p>
                    <a:p>
                      <a:pPr algn="just"/>
                      <a:endParaRPr kumimoji="0" lang="en-US" sz="1400" b="0" kern="1200" dirty="0">
                        <a:solidFill>
                          <a:schemeClr val="dk1"/>
                        </a:solidFill>
                        <a:effectLst/>
                        <a:latin typeface="+mn-lt"/>
                        <a:ea typeface="+mn-ea"/>
                        <a:cs typeface="+mn-cs"/>
                      </a:endParaRPr>
                    </a:p>
                    <a:p>
                      <a:pPr algn="just"/>
                      <a:r>
                        <a:rPr kumimoji="0" lang="en-US" sz="1400" b="0" u="none" kern="1200" dirty="0">
                          <a:solidFill>
                            <a:schemeClr val="tx1"/>
                          </a:solidFill>
                          <a:effectLst/>
                          <a:latin typeface="+mn-lt"/>
                          <a:ea typeface="+mn-ea"/>
                          <a:cs typeface="+mn-cs"/>
                        </a:rPr>
                        <a:t>YEAR- 1993</a:t>
                      </a:r>
                      <a:endParaRPr lang="en-US" sz="1400" b="0" u="none" dirty="0">
                        <a:solidFill>
                          <a:schemeClr val="tx1"/>
                        </a:solidFill>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CLUSTERING AND ASSOCIATION RULE</a:t>
                      </a:r>
                      <a:endParaRPr lang="en-US" sz="1400" b="0" u="none"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Association-rule mining has been a powerful tool for discovering correlations among massive databases</a:t>
                      </a:r>
                      <a:endParaRPr lang="en-US" sz="1400" b="0" u="none"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Sometimes there are difficulties with efficiency, effectiveness and degree of autonomy in clustering methods</a:t>
                      </a:r>
                      <a:endParaRPr lang="en-US" sz="1400" b="0" u="none"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262507">
                <a:tc>
                  <a:txBody>
                    <a:bodyPr/>
                    <a:lstStyle/>
                    <a:p>
                      <a:r>
                        <a:rPr lang="en-US" sz="1400" b="0" dirty="0">
                          <a:latin typeface="Times New Roman" pitchFamily="18" charset="0"/>
                          <a:cs typeface="Times New Roman" pitchFamily="18" charset="0"/>
                        </a:rPr>
                        <a:t>[5]</a:t>
                      </a:r>
                      <a:r>
                        <a:rPr kumimoji="0" lang="en-US" sz="1400" b="0" kern="1200" dirty="0" err="1">
                          <a:solidFill>
                            <a:schemeClr val="dk1"/>
                          </a:solidFill>
                          <a:effectLst/>
                          <a:latin typeface="+mn-lt"/>
                          <a:ea typeface="+mn-ea"/>
                          <a:cs typeface="+mn-cs"/>
                        </a:rPr>
                        <a:t>Keyvanpour</a:t>
                      </a:r>
                      <a:r>
                        <a:rPr kumimoji="0" lang="en-US" sz="1400" b="0" kern="1200" dirty="0">
                          <a:solidFill>
                            <a:schemeClr val="dk1"/>
                          </a:solidFill>
                          <a:effectLst/>
                          <a:latin typeface="+mn-lt"/>
                          <a:ea typeface="+mn-ea"/>
                          <a:cs typeface="+mn-cs"/>
                        </a:rPr>
                        <a:t>, Mohammad Reza, Mostafa </a:t>
                      </a:r>
                      <a:r>
                        <a:rPr kumimoji="0" lang="en-US" sz="1400" b="0" kern="1200" dirty="0" err="1">
                          <a:solidFill>
                            <a:schemeClr val="dk1"/>
                          </a:solidFill>
                          <a:effectLst/>
                          <a:latin typeface="+mn-lt"/>
                          <a:ea typeface="+mn-ea"/>
                          <a:cs typeface="+mn-cs"/>
                        </a:rPr>
                        <a:t>Javideh</a:t>
                      </a:r>
                      <a:r>
                        <a:rPr kumimoji="0" lang="en-US" sz="1400" b="0" kern="1200" dirty="0">
                          <a:solidFill>
                            <a:schemeClr val="dk1"/>
                          </a:solidFill>
                          <a:effectLst/>
                          <a:latin typeface="+mn-lt"/>
                          <a:ea typeface="+mn-ea"/>
                          <a:cs typeface="+mn-cs"/>
                        </a:rPr>
                        <a:t>, and Mohammad Reza Ebrahimi. </a:t>
                      </a:r>
                    </a:p>
                    <a:p>
                      <a:r>
                        <a:rPr kumimoji="0" lang="en-US" sz="1400" b="0" kern="1200" dirty="0">
                          <a:solidFill>
                            <a:schemeClr val="dk1"/>
                          </a:solidFill>
                          <a:effectLst/>
                          <a:latin typeface="+mn-lt"/>
                          <a:ea typeface="+mn-ea"/>
                          <a:cs typeface="+mn-cs"/>
                        </a:rPr>
                        <a:t>YEAR-2011</a:t>
                      </a:r>
                      <a:endParaRPr lang="en-US" sz="1400" b="0" dirty="0">
                        <a:latin typeface="Times New Roman" pitchFamily="18" charset="0"/>
                        <a:cs typeface="Times New Roman" pitchFamily="18" charset="0"/>
                      </a:endParaRPr>
                    </a:p>
                  </a:txBody>
                  <a:tcPr/>
                </a:tc>
                <a:tc>
                  <a:txBody>
                    <a:bodyPr/>
                    <a:lstStyle/>
                    <a:p>
                      <a:r>
                        <a:rPr kumimoji="0" lang="en-US" sz="1400" b="0" kern="1200" dirty="0">
                          <a:solidFill>
                            <a:schemeClr val="dk1"/>
                          </a:solidFill>
                          <a:effectLst/>
                          <a:latin typeface="+mn-lt"/>
                          <a:ea typeface="+mn-ea"/>
                          <a:cs typeface="+mn-cs"/>
                        </a:rPr>
                        <a:t>CRIME MATCHING FRAMEWORK</a:t>
                      </a:r>
                      <a:endParaRPr lang="en-US" sz="1400" b="0"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government agency by digging and analyzing records of the financial transaction to build patterns that can detect money laundering or criminal activities</a:t>
                      </a:r>
                      <a:endParaRPr lang="en-US" sz="1400" b="0"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Complex and involve high level mathematics that requires a statistical program to analyze the data</a:t>
                      </a:r>
                      <a:endParaRPr lang="en-US" sz="14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298928">
                <a:tc>
                  <a:txBody>
                    <a:bodyPr/>
                    <a:lstStyle/>
                    <a:p>
                      <a:pPr algn="just"/>
                      <a:r>
                        <a:rPr lang="en-US" sz="1400" b="0" dirty="0">
                          <a:latin typeface="Times New Roman" pitchFamily="18" charset="0"/>
                          <a:cs typeface="Times New Roman" pitchFamily="18" charset="0"/>
                        </a:rPr>
                        <a:t>[6]</a:t>
                      </a:r>
                      <a:r>
                        <a:rPr kumimoji="0" lang="en-US" sz="1400" b="0" kern="1200" dirty="0">
                          <a:solidFill>
                            <a:schemeClr val="dk1"/>
                          </a:solidFill>
                          <a:effectLst/>
                          <a:latin typeface="+mn-lt"/>
                          <a:ea typeface="+mn-ea"/>
                          <a:cs typeface="+mn-cs"/>
                        </a:rPr>
                        <a:t> </a:t>
                      </a:r>
                      <a:r>
                        <a:rPr kumimoji="0" lang="en-US" sz="1400" b="0" kern="1200" dirty="0" err="1">
                          <a:solidFill>
                            <a:schemeClr val="dk1"/>
                          </a:solidFill>
                          <a:effectLst/>
                          <a:latin typeface="+mn-lt"/>
                          <a:ea typeface="+mn-ea"/>
                          <a:cs typeface="+mn-cs"/>
                        </a:rPr>
                        <a:t>Shyam</a:t>
                      </a:r>
                      <a:r>
                        <a:rPr kumimoji="0" lang="en-US" sz="1400" b="0" kern="1200" dirty="0">
                          <a:solidFill>
                            <a:schemeClr val="dk1"/>
                          </a:solidFill>
                          <a:effectLst/>
                          <a:latin typeface="+mn-lt"/>
                          <a:ea typeface="+mn-ea"/>
                          <a:cs typeface="+mn-cs"/>
                        </a:rPr>
                        <a:t> </a:t>
                      </a:r>
                      <a:r>
                        <a:rPr kumimoji="0" lang="en-US" sz="1400" b="0" kern="1200" dirty="0" err="1">
                          <a:solidFill>
                            <a:schemeClr val="dk1"/>
                          </a:solidFill>
                          <a:effectLst/>
                          <a:latin typeface="+mn-lt"/>
                          <a:ea typeface="+mn-ea"/>
                          <a:cs typeface="+mn-cs"/>
                        </a:rPr>
                        <a:t>Varan</a:t>
                      </a:r>
                      <a:r>
                        <a:rPr kumimoji="0" lang="en-US" sz="1400" b="0" kern="1200" dirty="0">
                          <a:solidFill>
                            <a:schemeClr val="dk1"/>
                          </a:solidFill>
                          <a:effectLst/>
                          <a:latin typeface="+mn-lt"/>
                          <a:ea typeface="+mn-ea"/>
                          <a:cs typeface="+mn-cs"/>
                        </a:rPr>
                        <a:t> Nath </a:t>
                      </a:r>
                    </a:p>
                    <a:p>
                      <a:pPr algn="just"/>
                      <a:endParaRPr kumimoji="0" lang="en-US" sz="1400" b="0" kern="1200" dirty="0">
                        <a:solidFill>
                          <a:schemeClr val="dk1"/>
                        </a:solidFill>
                        <a:effectLst/>
                        <a:latin typeface="+mn-lt"/>
                        <a:ea typeface="+mn-ea"/>
                        <a:cs typeface="+mn-cs"/>
                      </a:endParaRPr>
                    </a:p>
                    <a:p>
                      <a:pPr algn="just"/>
                      <a:r>
                        <a:rPr kumimoji="0" lang="en-US" sz="1400" b="0" kern="1200" dirty="0">
                          <a:solidFill>
                            <a:schemeClr val="dk1"/>
                          </a:solidFill>
                          <a:effectLst/>
                          <a:latin typeface="+mn-lt"/>
                          <a:ea typeface="+mn-ea"/>
                          <a:cs typeface="+mn-cs"/>
                        </a:rPr>
                        <a:t>YEAR-2006</a:t>
                      </a:r>
                      <a:endParaRPr lang="en-US" sz="1400" b="0"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Crime Pattern Detection Using Data Mining</a:t>
                      </a:r>
                      <a:endParaRPr lang="en-US" sz="1400" b="0"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to improve the productivity of the detectives and other law enforcement officers</a:t>
                      </a:r>
                      <a:endParaRPr lang="en-US" sz="1400" b="0" dirty="0">
                        <a:latin typeface="Times New Roman" pitchFamily="18" charset="0"/>
                        <a:cs typeface="Times New Roman" pitchFamily="18" charset="0"/>
                      </a:endParaRPr>
                    </a:p>
                  </a:txBody>
                  <a:tcPr/>
                </a:tc>
                <a:tc>
                  <a:txBody>
                    <a:bodyPr/>
                    <a:lstStyle/>
                    <a:p>
                      <a:pPr algn="just"/>
                      <a:r>
                        <a:rPr kumimoji="0" lang="en-US" sz="1400" b="0" kern="1200" dirty="0">
                          <a:solidFill>
                            <a:schemeClr val="dk1"/>
                          </a:solidFill>
                          <a:effectLst/>
                          <a:latin typeface="+mn-lt"/>
                          <a:ea typeface="+mn-ea"/>
                          <a:cs typeface="+mn-cs"/>
                        </a:rPr>
                        <a:t>Some of the limitations of our study includes that crime pattern analysis can only help the detective, not replace them</a:t>
                      </a:r>
                      <a:endParaRPr kumimoji="0" lang="en-IN" sz="1400" b="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11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CB11-F1FC-49DF-98CF-E8ABBFF30033}"/>
              </a:ext>
            </a:extLst>
          </p:cNvPr>
          <p:cNvSpPr>
            <a:spLocks noGrp="1"/>
          </p:cNvSpPr>
          <p:nvPr>
            <p:ph type="title"/>
          </p:nvPr>
        </p:nvSpPr>
        <p:spPr/>
        <p:txBody>
          <a:bodyPr>
            <a:normAutofit/>
          </a:bodyPr>
          <a:lstStyle/>
          <a:p>
            <a:r>
              <a:rPr lang="en-IN" sz="4500" dirty="0">
                <a:latin typeface="Times New Roman" pitchFamily="18" charset="0"/>
                <a:cs typeface="Times New Roman" pitchFamily="18" charset="0"/>
              </a:rPr>
              <a:t>Naive Bayes</a:t>
            </a:r>
          </a:p>
        </p:txBody>
      </p:sp>
      <p:sp>
        <p:nvSpPr>
          <p:cNvPr id="3" name="Content Placeholder 2">
            <a:extLst>
              <a:ext uri="{FF2B5EF4-FFF2-40B4-BE49-F238E27FC236}">
                <a16:creationId xmlns:a16="http://schemas.microsoft.com/office/drawing/2014/main" id="{C94DBFC5-EB5C-40EE-9278-0353F6751653}"/>
              </a:ext>
            </a:extLst>
          </p:cNvPr>
          <p:cNvSpPr>
            <a:spLocks noGrp="1"/>
          </p:cNvSpPr>
          <p:nvPr>
            <p:ph idx="1"/>
          </p:nvPr>
        </p:nvSpPr>
        <p:spPr/>
        <p:txBody>
          <a:bodyPr/>
          <a:lstStyle/>
          <a:p>
            <a:pPr>
              <a:buNone/>
            </a:pPr>
            <a:r>
              <a:rPr lang="en-IN" dirty="0">
                <a:latin typeface="Times New Roman" pitchFamily="18" charset="0"/>
                <a:cs typeface="Times New Roman" pitchFamily="18" charset="0"/>
              </a:rPr>
              <a:t>Naive Bayesian Classifier formula –</a:t>
            </a:r>
          </a:p>
          <a:p>
            <a:pPr>
              <a:buNone/>
            </a:pPr>
            <a:r>
              <a:rPr lang="en-IN" dirty="0">
                <a:latin typeface="Times New Roman" pitchFamily="18" charset="0"/>
                <a:cs typeface="Times New Roman" pitchFamily="18" charset="0"/>
              </a:rPr>
              <a:t>P= probability</a:t>
            </a:r>
          </a:p>
          <a:p>
            <a:pPr>
              <a:buNone/>
            </a:pPr>
            <a:r>
              <a:rPr lang="en-IN" dirty="0">
                <a:latin typeface="Times New Roman" pitchFamily="18" charset="0"/>
                <a:cs typeface="Times New Roman" pitchFamily="18" charset="0"/>
              </a:rPr>
              <a:t>A=first object</a:t>
            </a:r>
          </a:p>
          <a:p>
            <a:pPr>
              <a:buNone/>
            </a:pPr>
            <a:r>
              <a:rPr lang="en-IN" dirty="0">
                <a:latin typeface="Times New Roman" pitchFamily="18" charset="0"/>
                <a:cs typeface="Times New Roman" pitchFamily="18" charset="0"/>
              </a:rPr>
              <a:t>B= Second object</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An example - </a:t>
            </a:r>
          </a:p>
        </p:txBody>
      </p:sp>
      <p:pic>
        <p:nvPicPr>
          <p:cNvPr id="4" name="Picture 3"/>
          <p:cNvPicPr/>
          <p:nvPr/>
        </p:nvPicPr>
        <p:blipFill>
          <a:blip r:embed="rId2"/>
          <a:srcRect/>
          <a:stretch>
            <a:fillRect/>
          </a:stretch>
        </p:blipFill>
        <p:spPr bwMode="auto">
          <a:xfrm>
            <a:off x="2928926" y="2500306"/>
            <a:ext cx="3500462" cy="106386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143240" y="4071942"/>
            <a:ext cx="3000396" cy="2071702"/>
          </a:xfrm>
          <a:prstGeom prst="rect">
            <a:avLst/>
          </a:prstGeom>
          <a:noFill/>
          <a:ln w="9525">
            <a:noFill/>
            <a:miter lim="800000"/>
            <a:headEnd/>
            <a:tailEnd/>
          </a:ln>
        </p:spPr>
      </p:pic>
    </p:spTree>
    <p:extLst>
      <p:ext uri="{BB962C8B-B14F-4D97-AF65-F5344CB8AC3E}">
        <p14:creationId xmlns:p14="http://schemas.microsoft.com/office/powerpoint/2010/main" val="89014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1754-39C6-45C7-97A9-4580AD0066D6}"/>
              </a:ext>
            </a:extLst>
          </p:cNvPr>
          <p:cNvSpPr>
            <a:spLocks noGrp="1"/>
          </p:cNvSpPr>
          <p:nvPr>
            <p:ph type="title"/>
          </p:nvPr>
        </p:nvSpPr>
        <p:spPr/>
        <p:txBody>
          <a:bodyPr>
            <a:normAutofit/>
          </a:bodyPr>
          <a:lstStyle/>
          <a:p>
            <a:r>
              <a:rPr lang="en-IN" dirty="0"/>
              <a:t>Random Forest Algorithm</a:t>
            </a:r>
            <a:r>
              <a:rPr lang="en-IN" sz="4800" dirty="0">
                <a:latin typeface="Times New Roman" pitchFamily="18" charset="0"/>
                <a:cs typeface="Times New Roman" pitchFamily="18" charset="0"/>
              </a:rPr>
              <a:t>–</a:t>
            </a:r>
            <a:endParaRPr lang="en-IN" sz="45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9E78A5E-D26F-4712-AC74-8529BA2F1B4C}"/>
              </a:ext>
            </a:extLst>
          </p:cNvPr>
          <p:cNvSpPr>
            <a:spLocks noGrp="1"/>
          </p:cNvSpPr>
          <p:nvPr>
            <p:ph sz="half" idx="1"/>
          </p:nvPr>
        </p:nvSpPr>
        <p:spPr>
          <a:xfrm>
            <a:off x="251520" y="3647321"/>
            <a:ext cx="4244280" cy="2707603"/>
          </a:xfrm>
        </p:spPr>
        <p:txBody>
          <a:bodyPr>
            <a:normAutofit/>
          </a:bodyPr>
          <a:lstStyle/>
          <a:p>
            <a:pPr>
              <a:buNone/>
            </a:pPr>
            <a:r>
              <a:rPr lang="it-IT" dirty="0"/>
              <a:t>Using Gini Split / Gini Index</a:t>
            </a:r>
          </a:p>
          <a:p>
            <a:pPr>
              <a:buNone/>
            </a:pPr>
            <a:endParaRPr lang="en-IN" dirty="0"/>
          </a:p>
          <a:p>
            <a:pPr>
              <a:buNone/>
            </a:pPr>
            <a:endParaRPr lang="en-IN" dirty="0"/>
          </a:p>
          <a:p>
            <a:pPr>
              <a:buNone/>
            </a:pPr>
            <a:endParaRPr lang="en-IN" dirty="0"/>
          </a:p>
          <a:p>
            <a:pPr>
              <a:buNone/>
            </a:pPr>
            <a:r>
              <a:rPr lang="en-IN" dirty="0"/>
              <a:t>p= probability</a:t>
            </a:r>
          </a:p>
        </p:txBody>
      </p:sp>
      <p:sp>
        <p:nvSpPr>
          <p:cNvPr id="6" name="TextBox 5">
            <a:extLst>
              <a:ext uri="{FF2B5EF4-FFF2-40B4-BE49-F238E27FC236}">
                <a16:creationId xmlns:a16="http://schemas.microsoft.com/office/drawing/2014/main" id="{B7DEC0C3-97FB-4A75-AB24-39C2D5BADA22}"/>
              </a:ext>
            </a:extLst>
          </p:cNvPr>
          <p:cNvSpPr txBox="1"/>
          <p:nvPr/>
        </p:nvSpPr>
        <p:spPr>
          <a:xfrm>
            <a:off x="457200" y="1988840"/>
            <a:ext cx="8003232" cy="830997"/>
          </a:xfrm>
          <a:prstGeom prst="rect">
            <a:avLst/>
          </a:prstGeom>
          <a:noFill/>
        </p:spPr>
        <p:txBody>
          <a:bodyPr wrap="square" rtlCol="0">
            <a:spAutoFit/>
          </a:bodyPr>
          <a:lstStyle/>
          <a:p>
            <a:pPr algn="just"/>
            <a:r>
              <a:rPr lang="en-IN" sz="2400" i="1" dirty="0"/>
              <a:t>Random forest builds multiple decision trees and merges them together to get a more accurate and stable prediction</a:t>
            </a:r>
            <a:endParaRPr lang="en-IN" sz="2400" dirty="0"/>
          </a:p>
        </p:txBody>
      </p:sp>
      <p:pic>
        <p:nvPicPr>
          <p:cNvPr id="7" name="Picture 6">
            <a:extLst>
              <a:ext uri="{FF2B5EF4-FFF2-40B4-BE49-F238E27FC236}">
                <a16:creationId xmlns:a16="http://schemas.microsoft.com/office/drawing/2014/main" id="{CAD5B623-BF68-40F6-9791-4B78E99341E9}"/>
              </a:ext>
            </a:extLst>
          </p:cNvPr>
          <p:cNvPicPr>
            <a:picLocks noChangeAspect="1"/>
          </p:cNvPicPr>
          <p:nvPr/>
        </p:nvPicPr>
        <p:blipFill>
          <a:blip r:embed="rId2"/>
          <a:stretch>
            <a:fillRect/>
          </a:stretch>
        </p:blipFill>
        <p:spPr>
          <a:xfrm>
            <a:off x="4495800" y="3388406"/>
            <a:ext cx="4575026" cy="3136938"/>
          </a:xfrm>
          <a:prstGeom prst="rect">
            <a:avLst/>
          </a:prstGeom>
        </p:spPr>
      </p:pic>
      <p:pic>
        <p:nvPicPr>
          <p:cNvPr id="8" name="Picture 7">
            <a:extLst>
              <a:ext uri="{FF2B5EF4-FFF2-40B4-BE49-F238E27FC236}">
                <a16:creationId xmlns:a16="http://schemas.microsoft.com/office/drawing/2014/main" id="{1DB6D6CC-3D83-4B8C-9F06-4CDC9E2D1047}"/>
              </a:ext>
            </a:extLst>
          </p:cNvPr>
          <p:cNvPicPr>
            <a:picLocks noChangeAspect="1"/>
          </p:cNvPicPr>
          <p:nvPr/>
        </p:nvPicPr>
        <p:blipFill>
          <a:blip r:embed="rId3"/>
          <a:stretch>
            <a:fillRect/>
          </a:stretch>
        </p:blipFill>
        <p:spPr>
          <a:xfrm>
            <a:off x="963960" y="4221088"/>
            <a:ext cx="2819400" cy="1019175"/>
          </a:xfrm>
          <a:prstGeom prst="rect">
            <a:avLst/>
          </a:prstGeom>
        </p:spPr>
      </p:pic>
    </p:spTree>
    <p:extLst>
      <p:ext uri="{BB962C8B-B14F-4D97-AF65-F5344CB8AC3E}">
        <p14:creationId xmlns:p14="http://schemas.microsoft.com/office/powerpoint/2010/main" val="113651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5A51-7073-4A95-94EE-4C3427BE8BDD}"/>
              </a:ext>
            </a:extLst>
          </p:cNvPr>
          <p:cNvSpPr>
            <a:spLocks noGrp="1"/>
          </p:cNvSpPr>
          <p:nvPr>
            <p:ph type="title"/>
          </p:nvPr>
        </p:nvSpPr>
        <p:spPr/>
        <p:txBody>
          <a:bodyPr>
            <a:normAutofit/>
          </a:bodyPr>
          <a:lstStyle/>
          <a:p>
            <a:r>
              <a:rPr lang="en-IN" dirty="0"/>
              <a:t>Support Vector Machine</a:t>
            </a:r>
          </a:p>
        </p:txBody>
      </p:sp>
      <p:sp>
        <p:nvSpPr>
          <p:cNvPr id="4" name="Content Placeholder 3"/>
          <p:cNvSpPr>
            <a:spLocks noGrp="1"/>
          </p:cNvSpPr>
          <p:nvPr>
            <p:ph sz="half" idx="2"/>
          </p:nvPr>
        </p:nvSpPr>
        <p:spPr>
          <a:xfrm>
            <a:off x="428596" y="1928802"/>
            <a:ext cx="8319868" cy="2508310"/>
          </a:xfrm>
        </p:spPr>
        <p:txBody>
          <a:bodyPr>
            <a:normAutofit fontScale="40000" lnSpcReduction="20000"/>
          </a:bodyPr>
          <a:lstStyle/>
          <a:p>
            <a:pPr marL="0" indent="0" algn="just">
              <a:buNone/>
              <a:defRPr/>
            </a:pPr>
            <a:endParaRPr lang="en-IN" sz="7400" dirty="0"/>
          </a:p>
          <a:p>
            <a:pPr marL="0" indent="0" algn="just">
              <a:buNone/>
              <a:defRPr/>
            </a:pPr>
            <a:r>
              <a:rPr lang="en-IN" sz="7400" dirty="0"/>
              <a:t>Support Vector Machine(SVM) is a supervised machine learning algorithm which can be used for both classification or regression challenges</a:t>
            </a:r>
          </a:p>
          <a:p>
            <a:pPr marL="382588" indent="-382588" algn="just">
              <a:defRPr/>
            </a:pPr>
            <a:endParaRPr lang="en-IN" dirty="0">
              <a:latin typeface="Times New Roman" pitchFamily="18" charset="0"/>
              <a:cs typeface="Times New Roman" pitchFamily="18" charset="0"/>
            </a:endParaRPr>
          </a:p>
          <a:p>
            <a:pPr marL="382588" indent="-382588">
              <a:buNone/>
              <a:defRPr/>
            </a:pPr>
            <a:r>
              <a:rPr lang="en-IN" sz="2800" i="1" dirty="0">
                <a:latin typeface="Times New Roman" pitchFamily="18" charset="0"/>
                <a:cs typeface="Times New Roman" pitchFamily="18" charset="0"/>
              </a:rPr>
              <a:t> </a:t>
            </a:r>
            <a:r>
              <a:rPr lang="pl-PL" sz="6000" i="1" dirty="0"/>
              <a:t>h</a:t>
            </a:r>
            <a:r>
              <a:rPr lang="pl-PL" sz="6000" i="1" baseline="-25000" dirty="0"/>
              <a:t>w,b</a:t>
            </a:r>
            <a:r>
              <a:rPr lang="pl-PL" sz="6000" i="1" dirty="0"/>
              <a:t>(x) = g(w</a:t>
            </a:r>
            <a:r>
              <a:rPr lang="pl-PL" sz="6000" i="1" baseline="30000" dirty="0"/>
              <a:t> T</a:t>
            </a:r>
            <a:r>
              <a:rPr lang="pl-PL" sz="6000" i="1" dirty="0"/>
              <a:t> x + b)</a:t>
            </a:r>
            <a:endParaRPr lang="en-IN" sz="6000" dirty="0"/>
          </a:p>
          <a:p>
            <a:pPr marL="382588" indent="-382588">
              <a:buNone/>
              <a:defRPr/>
            </a:pPr>
            <a:endParaRPr lang="en-US" sz="2800" i="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23A7F7D-B423-4562-B287-C2B9C8BB6AE9}"/>
              </a:ext>
            </a:extLst>
          </p:cNvPr>
          <p:cNvPicPr>
            <a:picLocks noChangeAspect="1"/>
          </p:cNvPicPr>
          <p:nvPr/>
        </p:nvPicPr>
        <p:blipFill>
          <a:blip r:embed="rId2"/>
          <a:stretch>
            <a:fillRect/>
          </a:stretch>
        </p:blipFill>
        <p:spPr>
          <a:xfrm>
            <a:off x="5193178" y="4230794"/>
            <a:ext cx="3505200" cy="2352675"/>
          </a:xfrm>
          <a:prstGeom prst="rect">
            <a:avLst/>
          </a:prstGeom>
        </p:spPr>
      </p:pic>
    </p:spTree>
    <p:extLst>
      <p:ext uri="{BB962C8B-B14F-4D97-AF65-F5344CB8AC3E}">
        <p14:creationId xmlns:p14="http://schemas.microsoft.com/office/powerpoint/2010/main" val="277711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normAutofit/>
          </a:bodyPr>
          <a:lstStyle/>
          <a:p>
            <a:r>
              <a:rPr lang="en-IN" sz="4500" dirty="0">
                <a:latin typeface="Times New Roman" pitchFamily="18" charset="0"/>
                <a:cs typeface="Times New Roman" pitchFamily="18" charset="0"/>
              </a:rPr>
              <a:t>Proposed Model</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2000240"/>
            <a:ext cx="8229600" cy="3805024"/>
          </a:xfrm>
        </p:spPr>
        <p:txBody>
          <a:bodyPr>
            <a:normAutofit/>
          </a:bodyPr>
          <a:lstStyle/>
          <a:p>
            <a:r>
              <a:rPr lang="en-IN" sz="2200" dirty="0">
                <a:latin typeface="Times New Roman" pitchFamily="18" charset="0"/>
                <a:cs typeface="Times New Roman" pitchFamily="18" charset="0"/>
              </a:rPr>
              <a:t>In this model we analysis data based on Naive Bayesian, Random Forest and </a:t>
            </a:r>
            <a:r>
              <a:rPr lang="en-IN" sz="2000" dirty="0"/>
              <a:t>Support Vector Machine(SVM)</a:t>
            </a:r>
            <a:r>
              <a:rPr lang="en-IN" sz="2000" dirty="0">
                <a:latin typeface="Times New Roman" pitchFamily="18" charset="0"/>
                <a:cs typeface="Times New Roman" pitchFamily="18" charset="0"/>
              </a:rPr>
              <a:t>.</a:t>
            </a:r>
          </a:p>
          <a:p>
            <a:r>
              <a:rPr lang="en-IN" sz="2200" dirty="0">
                <a:latin typeface="Times New Roman" pitchFamily="18" charset="0"/>
                <a:cs typeface="Times New Roman" pitchFamily="18" charset="0"/>
              </a:rPr>
              <a:t>All the three classifiers are supervised which requires the class label for training an testing the data.</a:t>
            </a:r>
          </a:p>
          <a:p>
            <a:r>
              <a:rPr lang="en-IN" sz="2200" dirty="0">
                <a:latin typeface="Times New Roman" pitchFamily="18" charset="0"/>
                <a:cs typeface="Times New Roman" pitchFamily="18" charset="0"/>
              </a:rPr>
              <a:t>The advantage of using this model is to improve the accuracy prediction.</a:t>
            </a:r>
          </a:p>
          <a:p>
            <a:r>
              <a:rPr lang="en-IN" sz="2200" dirty="0">
                <a:latin typeface="Times New Roman" pitchFamily="18" charset="0"/>
                <a:cs typeface="Times New Roman" pitchFamily="18" charset="0"/>
              </a:rPr>
              <a:t>Weighted majority voting is used to predict the final accuracy from all the classifiers.</a:t>
            </a:r>
          </a:p>
          <a:p>
            <a:pPr>
              <a:buNone/>
            </a:pPr>
            <a:endParaRPr lang="en-US" sz="2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1035</TotalTime>
  <Words>802</Words>
  <Application>Microsoft Office PowerPoint</Application>
  <PresentationFormat>On-screen Show (4:3)</PresentationFormat>
  <Paragraphs>127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Constantia</vt:lpstr>
      <vt:lpstr>Times New Roman</vt:lpstr>
      <vt:lpstr>Wingdings 2</vt:lpstr>
      <vt:lpstr>Flow</vt:lpstr>
      <vt:lpstr>CRIME ANALYSIS USING SUPERVISED LEARNING</vt:lpstr>
      <vt:lpstr>Abstract </vt:lpstr>
      <vt:lpstr>Introduction </vt:lpstr>
      <vt:lpstr>Literature Survey</vt:lpstr>
      <vt:lpstr>Literature Survey</vt:lpstr>
      <vt:lpstr>Naive Bayes</vt:lpstr>
      <vt:lpstr>Random Forest Algorithm–</vt:lpstr>
      <vt:lpstr>Support Vector Machine</vt:lpstr>
      <vt:lpstr>Proposed Model</vt:lpstr>
      <vt:lpstr>Proposed Architecture</vt:lpstr>
      <vt:lpstr>Modules</vt:lpstr>
      <vt:lpstr>Performance Metrics</vt:lpstr>
      <vt:lpstr>Implementation Plan    </vt:lpstr>
      <vt:lpstr>Result</vt:lpstr>
      <vt:lpstr>Results</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Using Naive Bayesian, Logistic and ARM Algorithm</dc:title>
  <dc:creator>Sabyasachi Chakraborty</dc:creator>
  <cp:lastModifiedBy>Pratik Kumar Dutta</cp:lastModifiedBy>
  <cp:revision>124</cp:revision>
  <dcterms:created xsi:type="dcterms:W3CDTF">2018-09-24T16:53:04Z</dcterms:created>
  <dcterms:modified xsi:type="dcterms:W3CDTF">2019-04-01T09:50:25Z</dcterms:modified>
</cp:coreProperties>
</file>