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Pulse para desplazar la diapositiva</a:t>
            </a:r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F17799C-BFCE-4577-959A-BA4E62BD0CB1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437BE12-AB2D-41AF-8CFD-E9E98ADF578B}" type="slidenum">
              <a:rPr b="0" lang="es-A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s-ES" sz="8000" spc="-52" strike="noStrike">
                <a:solidFill>
                  <a:srgbClr val="262626"/>
                </a:solidFill>
                <a:latin typeface="Calibri Light"/>
              </a:rPr>
              <a:t>Haga clic para </a:t>
            </a:r>
            <a:r>
              <a:rPr b="0" lang="es-ES" sz="8000" spc="-52" strike="noStrike">
                <a:solidFill>
                  <a:srgbClr val="262626"/>
                </a:solidFill>
                <a:latin typeface="Calibri Light"/>
              </a:rPr>
              <a:t>modificar el </a:t>
            </a:r>
            <a:r>
              <a:rPr b="0" lang="es-ES" sz="8000" spc="-52" strike="noStrike">
                <a:solidFill>
                  <a:srgbClr val="262626"/>
                </a:solidFill>
                <a:latin typeface="Calibri Light"/>
              </a:rPr>
              <a:t>estilo de título </a:t>
            </a:r>
            <a:r>
              <a:rPr b="0" lang="es-ES" sz="8000" spc="-52" strike="noStrike">
                <a:solidFill>
                  <a:srgbClr val="262626"/>
                </a:solidFill>
                <a:latin typeface="Calibri Light"/>
              </a:rPr>
              <a:t>del patrón</a:t>
            </a:r>
            <a:endParaRPr b="0" lang="es-AR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210BA0D-3597-498A-B232-8991E6EA681D}" type="datetime">
              <a:rPr b="0" lang="es-AR" sz="900" spc="-1" strike="noStrike">
                <a:solidFill>
                  <a:srgbClr val="ffffff"/>
                </a:solidFill>
                <a:latin typeface="Calibri"/>
              </a:rPr>
              <a:t>15/10/21</a:t>
            </a:fld>
            <a:endParaRPr b="0" lang="es-AR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12C8C3-2191-4C85-8322-01B0341A0BF6}" type="slidenum">
              <a:rPr b="0" lang="es-A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es-AR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404040"/>
                </a:solidFill>
                <a:latin typeface="Calibri"/>
              </a:rPr>
              <a:t>Pulse para editar el formato de texto del esquema</a:t>
            </a:r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404040"/>
                </a:solidFill>
                <a:latin typeface="Calibri"/>
              </a:rPr>
              <a:t>Segundo nivel del esquema</a:t>
            </a:r>
            <a:endParaRPr b="0" lang="es-AR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404040"/>
                </a:solidFill>
                <a:latin typeface="Calibri"/>
              </a:rPr>
              <a:t>Tercer nivel del esquema</a:t>
            </a:r>
            <a:endParaRPr b="0" lang="es-AR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404040"/>
                </a:solidFill>
                <a:latin typeface="Calibri"/>
              </a:rPr>
              <a:t>Cuarto nivel del esquema</a:t>
            </a:r>
            <a:endParaRPr b="0" lang="es-AR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404040"/>
                </a:solidFill>
                <a:latin typeface="Calibri"/>
              </a:rPr>
              <a:t>Quinto nivel del esquema</a:t>
            </a:r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404040"/>
                </a:solidFill>
                <a:latin typeface="Calibri"/>
              </a:rPr>
              <a:t>Sexto nivel del esquema</a:t>
            </a:r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404040"/>
                </a:solidFill>
                <a:latin typeface="Calibri"/>
              </a:rPr>
              <a:t>Séptimo nivel del esquema</a:t>
            </a:r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Haga clic para modificar el estilo de título del patrón</a:t>
            </a:r>
            <a:endParaRPr b="0" lang="es-A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Haga clic para modificar el estilo de texto del patrón</a:t>
            </a:r>
            <a:endParaRPr b="0" lang="es-AR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800" spc="-1" strike="noStrike">
                <a:solidFill>
                  <a:srgbClr val="404040"/>
                </a:solidFill>
                <a:latin typeface="Calibri"/>
              </a:rPr>
              <a:t>Segundo nivel</a:t>
            </a:r>
            <a:endParaRPr b="0" lang="es-AR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Tercer nivel</a:t>
            </a:r>
            <a:endParaRPr b="0" lang="es-AR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Cuarto nivel</a:t>
            </a:r>
            <a:endParaRPr b="0" lang="es-AR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Quinto nivel</a:t>
            </a:r>
            <a:endParaRPr b="0" lang="es-AR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34063A9-5584-4277-BC78-D3AA64724EDE}" type="datetime">
              <a:rPr b="0" lang="es-AR" sz="900" spc="-1" strike="noStrike">
                <a:solidFill>
                  <a:srgbClr val="ffffff"/>
                </a:solidFill>
                <a:latin typeface="Calibri"/>
              </a:rPr>
              <a:t>15/10/21</a:t>
            </a:fld>
            <a:endParaRPr b="0" lang="es-AR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806AEF8-6BD0-4E3B-8E87-72E2FBC5CC1A}" type="slidenum">
              <a:rPr b="0" lang="es-A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es-AR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592280" y="13132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s-AR" sz="6600" spc="-52" strike="noStrike">
                <a:solidFill>
                  <a:srgbClr val="262626"/>
                </a:solidFill>
                <a:latin typeface="Adobe Fan Heiti Std B"/>
                <a:ea typeface="Adobe Fan Heiti Std B"/>
              </a:rPr>
              <a:t>Base de datos - Globo</a:t>
            </a:r>
            <a:endParaRPr b="0" lang="es-AR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AR" sz="4800" spc="-52" strike="noStrike">
                <a:solidFill>
                  <a:srgbClr val="404040"/>
                </a:solidFill>
                <a:latin typeface="Adobe Fan Heiti Std B"/>
                <a:ea typeface="Adobe Fan Heiti Std B"/>
              </a:rPr>
              <a:t>STORED FUNCTIONS</a:t>
            </a:r>
            <a:endParaRPr b="0" lang="es-A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97280" y="1737360"/>
            <a:ext cx="90619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cambiarPrecio(idProducto INT,precioNuevo INT): modifica el precio de un producto, cambia el precio total en todos los pedidos que estén activos y devuelve la cantidad de documentos actualizados.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97280" y="3616200"/>
            <a:ext cx="864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2) Busca todos los pedidos que estén activos y contengan el producto. 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34" name="Imagen 9" descr=""/>
          <p:cNvPicPr/>
          <p:nvPr/>
        </p:nvPicPr>
        <p:blipFill>
          <a:blip r:embed="rId1"/>
          <a:stretch/>
        </p:blipFill>
        <p:spPr>
          <a:xfrm>
            <a:off x="1097280" y="2990880"/>
            <a:ext cx="8771400" cy="64584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1097280" y="2678400"/>
            <a:ext cx="864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1) Hace un update en la tabla producto.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1097280" y="5349600"/>
            <a:ext cx="11201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3) Por cada fila que obtiene calcula el nuevo precio total </a:t>
            </a:r>
            <a:r>
              <a:rPr b="0" lang="es-AR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 precioNuevo * cantidad = </a:t>
            </a: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2349 * 10 = 23490 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37" name="Imagen 13" descr=""/>
          <p:cNvPicPr/>
          <p:nvPr/>
        </p:nvPicPr>
        <p:blipFill>
          <a:blip r:embed="rId2"/>
          <a:stretch/>
        </p:blipFill>
        <p:spPr>
          <a:xfrm>
            <a:off x="1097280" y="3913560"/>
            <a:ext cx="9043920" cy="1399680"/>
          </a:xfrm>
          <a:prstGeom prst="rect">
            <a:avLst/>
          </a:prstGeom>
          <a:ln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1097280" y="5862960"/>
            <a:ext cx="864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4) Inserta el nuevo precio total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39" name="Imagen 15" descr=""/>
          <p:cNvPicPr/>
          <p:nvPr/>
        </p:nvPicPr>
        <p:blipFill>
          <a:blip r:embed="rId3"/>
          <a:stretch/>
        </p:blipFill>
        <p:spPr>
          <a:xfrm>
            <a:off x="1097280" y="6227640"/>
            <a:ext cx="8902800" cy="60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AR" sz="4800" spc="-52" strike="noStrike">
                <a:solidFill>
                  <a:srgbClr val="404040"/>
                </a:solidFill>
                <a:latin typeface="Adobe Fan Heiti Std B"/>
                <a:ea typeface="Adobe Fan Heiti Std B"/>
              </a:rPr>
              <a:t>STORED FUNCTIONS</a:t>
            </a:r>
            <a:endParaRPr b="0" lang="es-A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97280" y="1694520"/>
            <a:ext cx="90619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plataGanada(IN idEmpresa INT,OUT monto INT): recibe un código de empresa y devuelve la plata que ganó por las comisiones. 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097280" y="2437920"/>
            <a:ext cx="864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1) Busca la comisión de la empresa.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43" name="Imagen 9" descr=""/>
          <p:cNvPicPr/>
          <p:nvPr/>
        </p:nvPicPr>
        <p:blipFill>
          <a:blip r:embed="rId1"/>
          <a:stretch/>
        </p:blipFill>
        <p:spPr>
          <a:xfrm>
            <a:off x="1105920" y="2728080"/>
            <a:ext cx="9262080" cy="69192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1097280" y="3358080"/>
            <a:ext cx="864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2) Busca todos los productos de la empresa recibida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45" name="Imagen 11" descr=""/>
          <p:cNvPicPr/>
          <p:nvPr/>
        </p:nvPicPr>
        <p:blipFill>
          <a:blip r:embed="rId2"/>
          <a:stretch/>
        </p:blipFill>
        <p:spPr>
          <a:xfrm>
            <a:off x="1097280" y="3715560"/>
            <a:ext cx="11151720" cy="539280"/>
          </a:xfrm>
          <a:prstGeom prst="rect">
            <a:avLst/>
          </a:prstGeom>
          <a:ln>
            <a:noFill/>
          </a:ln>
        </p:spPr>
      </p:pic>
      <p:sp>
        <p:nvSpPr>
          <p:cNvPr id="146" name="CustomShape 5"/>
          <p:cNvSpPr/>
          <p:nvPr/>
        </p:nvSpPr>
        <p:spPr>
          <a:xfrm>
            <a:off x="1097280" y="4183200"/>
            <a:ext cx="8646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3) Por cada producto que obtiene de la consulta anterior se fija los precios totales de los productos.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1097280" y="5939280"/>
            <a:ext cx="8646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4) Por cada precio_total que obtiene, le suma al monto el porcentaje de comisión Por ejemplo, en el primer caso: </a:t>
            </a: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monto = monto + 1405 * 0,05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48" name="Imagen 2" descr=""/>
          <p:cNvPicPr/>
          <p:nvPr/>
        </p:nvPicPr>
        <p:blipFill>
          <a:blip r:embed="rId3"/>
          <a:stretch/>
        </p:blipFill>
        <p:spPr>
          <a:xfrm>
            <a:off x="1097280" y="4793400"/>
            <a:ext cx="8607960" cy="111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AR" sz="4800" spc="-52" strike="noStrike">
                <a:solidFill>
                  <a:srgbClr val="404040"/>
                </a:solidFill>
                <a:latin typeface="Adobe Fan Heiti Std B"/>
                <a:ea typeface="Adobe Fan Heiti Std B"/>
              </a:rPr>
              <a:t>MODELO</a:t>
            </a:r>
            <a:endParaRPr b="0" lang="es-AR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Imagen 3" descr=""/>
          <p:cNvPicPr/>
          <p:nvPr/>
        </p:nvPicPr>
        <p:blipFill>
          <a:blip r:embed="rId1"/>
          <a:srcRect l="159" t="0" r="0" b="1667"/>
          <a:stretch/>
        </p:blipFill>
        <p:spPr>
          <a:xfrm>
            <a:off x="838080" y="2135160"/>
            <a:ext cx="4994640" cy="3576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0" name="Imagen 4" descr=""/>
          <p:cNvPicPr/>
          <p:nvPr/>
        </p:nvPicPr>
        <p:blipFill>
          <a:blip r:embed="rId2"/>
          <a:stretch/>
        </p:blipFill>
        <p:spPr>
          <a:xfrm>
            <a:off x="7500240" y="1866960"/>
            <a:ext cx="3044520" cy="4399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AR" sz="4800" spc="-52" strike="noStrike">
                <a:solidFill>
                  <a:srgbClr val="404040"/>
                </a:solidFill>
                <a:latin typeface="Adobe Fan Heiti Std B"/>
                <a:ea typeface="Adobe Fan Heiti Std B"/>
              </a:rPr>
              <a:t>MODELO</a:t>
            </a:r>
            <a:endParaRPr b="0" lang="es-AR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Imagen 2" descr=""/>
          <p:cNvPicPr/>
          <p:nvPr/>
        </p:nvPicPr>
        <p:blipFill>
          <a:blip r:embed="rId1"/>
          <a:stretch/>
        </p:blipFill>
        <p:spPr>
          <a:xfrm>
            <a:off x="1889280" y="1968480"/>
            <a:ext cx="2332440" cy="4136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" name="Imagen 5" descr=""/>
          <p:cNvPicPr/>
          <p:nvPr/>
        </p:nvPicPr>
        <p:blipFill>
          <a:blip r:embed="rId2"/>
          <a:stretch/>
        </p:blipFill>
        <p:spPr>
          <a:xfrm>
            <a:off x="4547160" y="3213360"/>
            <a:ext cx="7136280" cy="1598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523880" y="2965320"/>
            <a:ext cx="9143640" cy="926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26000"/>
          </a:bodyPr>
          <a:p>
            <a:pPr>
              <a:lnSpc>
                <a:spcPct val="85000"/>
              </a:lnSpc>
            </a:pPr>
            <a:r>
              <a:rPr b="0" lang="es-AR" sz="8000" spc="-52" strike="noStrike">
                <a:solidFill>
                  <a:srgbClr val="262626"/>
                </a:solidFill>
                <a:latin typeface="Adobe Fan Heiti Std B"/>
                <a:ea typeface="Adobe Fan Heiti Std B"/>
              </a:rPr>
              <a:t>STORED PROCEDURES</a:t>
            </a:r>
            <a:endParaRPr b="0" lang="es-AR" sz="8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AR" sz="4800" spc="-52" strike="noStrike">
                <a:solidFill>
                  <a:srgbClr val="404040"/>
                </a:solidFill>
                <a:latin typeface="Adobe Fan Heiti Std B"/>
                <a:ea typeface="Adobe Fan Heiti Std B"/>
              </a:rPr>
              <a:t>STORED PROCEDURES</a:t>
            </a:r>
            <a:endParaRPr b="0" lang="es-A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690560"/>
            <a:ext cx="90619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2000" spc="-1" strike="noStrike" u="sng">
                <a:solidFill>
                  <a:srgbClr val="000000"/>
                </a:solidFill>
                <a:uFillTx/>
                <a:latin typeface="Calibri"/>
              </a:rPr>
              <a:t>borrarProductos</a:t>
            </a: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(IN empresa VARCHAR(30)): recibe el nombre de la empresa y borra sus productos que no estén en pedidos activos.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38080" y="2693160"/>
            <a:ext cx="86464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Hace un query en producto que trae todos los productos de la empresa recibida por parametro. </a:t>
            </a: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db.producto.find({“empresa.razonSocial”:”Nike”},{_id:0,id:1})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838080" y="3951000"/>
            <a:ext cx="8646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2) Por cada id de producto de la consulta anterior se fija que el producto no esté en ningún pedido activo.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838080" y="5208840"/>
            <a:ext cx="1109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  <a:ea typeface="Calibri"/>
              </a:rPr>
              <a:t>3) </a:t>
            </a:r>
            <a:r>
              <a:rPr b="0" lang="es-AR" sz="1800" spc="-1" strike="noStrike">
                <a:solidFill>
                  <a:srgbClr val="000000"/>
                </a:solidFill>
                <a:latin typeface="Calibri"/>
                <a:ea typeface="Calibri"/>
              </a:rPr>
              <a:t>Si la consulta anterior no devuelva nada lo borra</a:t>
            </a:r>
            <a:r>
              <a:rPr b="0" lang="es-AR" sz="1800" spc="-1" strike="noStrike">
                <a:solidFill>
                  <a:srgbClr val="000000"/>
                </a:solidFill>
                <a:latin typeface="Calibri"/>
                <a:ea typeface="Calibri"/>
              </a:rPr>
              <a:t>. </a:t>
            </a:r>
            <a:r>
              <a:rPr b="1" lang="es-AR" sz="1800" spc="-1" strike="noStrike">
                <a:solidFill>
                  <a:srgbClr val="000000"/>
                </a:solidFill>
                <a:latin typeface="Calibri"/>
                <a:ea typeface="Calibri"/>
              </a:rPr>
              <a:t>db.producto.deleteOne({id : 3})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10" name="Imagen 4" descr=""/>
          <p:cNvPicPr/>
          <p:nvPr/>
        </p:nvPicPr>
        <p:blipFill>
          <a:blip r:embed="rId1"/>
          <a:srcRect l="0" t="45844" r="80556" b="0"/>
          <a:stretch/>
        </p:blipFill>
        <p:spPr>
          <a:xfrm>
            <a:off x="936000" y="3600000"/>
            <a:ext cx="2837880" cy="432000"/>
          </a:xfrm>
          <a:prstGeom prst="rect">
            <a:avLst/>
          </a:prstGeom>
          <a:ln>
            <a:noFill/>
          </a:ln>
        </p:spPr>
      </p:pic>
      <p:pic>
        <p:nvPicPr>
          <p:cNvPr id="111" name="Imagen 5" descr=""/>
          <p:cNvPicPr/>
          <p:nvPr/>
        </p:nvPicPr>
        <p:blipFill>
          <a:blip r:embed="rId2"/>
          <a:stretch/>
        </p:blipFill>
        <p:spPr>
          <a:xfrm>
            <a:off x="942120" y="4597200"/>
            <a:ext cx="9454320" cy="520560"/>
          </a:xfrm>
          <a:prstGeom prst="rect">
            <a:avLst/>
          </a:prstGeom>
          <a:ln>
            <a:noFill/>
          </a:ln>
        </p:spPr>
      </p:pic>
      <p:pic>
        <p:nvPicPr>
          <p:cNvPr id="112" name="Imagen 9" descr=""/>
          <p:cNvPicPr/>
          <p:nvPr/>
        </p:nvPicPr>
        <p:blipFill>
          <a:blip r:embed="rId3"/>
          <a:srcRect l="0" t="36302" r="0" b="0"/>
          <a:stretch/>
        </p:blipFill>
        <p:spPr>
          <a:xfrm>
            <a:off x="942120" y="5578200"/>
            <a:ext cx="10546200" cy="58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AR" sz="4800" spc="-52" strike="noStrike">
                <a:solidFill>
                  <a:srgbClr val="404040"/>
                </a:solidFill>
                <a:latin typeface="Adobe Fan Heiti Std B"/>
                <a:ea typeface="Adobe Fan Heiti Std B"/>
              </a:rPr>
              <a:t>STORED PROCEDURES</a:t>
            </a:r>
            <a:endParaRPr b="0" lang="es-A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690560"/>
            <a:ext cx="90619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pedidosGlover(): retorna los pedidos activos de los glovers que tengan menos de 20 horas acumuladas.</a:t>
            </a:r>
            <a:endParaRPr b="0" lang="es-AR" sz="2000" spc="-1" strike="noStrike">
              <a:latin typeface="Arial"/>
            </a:endParaRPr>
          </a:p>
        </p:txBody>
      </p:sp>
      <p:pic>
        <p:nvPicPr>
          <p:cNvPr id="115" name="Imagen 2" descr=""/>
          <p:cNvPicPr/>
          <p:nvPr/>
        </p:nvPicPr>
        <p:blipFill>
          <a:blip r:embed="rId1"/>
          <a:stretch/>
        </p:blipFill>
        <p:spPr>
          <a:xfrm>
            <a:off x="838080" y="3483000"/>
            <a:ext cx="10655640" cy="187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AR" sz="4800" spc="-52" strike="noStrike">
                <a:solidFill>
                  <a:srgbClr val="404040"/>
                </a:solidFill>
                <a:latin typeface="Adobe Fan Heiti Std B"/>
                <a:ea typeface="Adobe Fan Heiti Std B"/>
              </a:rPr>
              <a:t>STORED PROCEDURES</a:t>
            </a:r>
            <a:endParaRPr b="0" lang="es-A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690560"/>
            <a:ext cx="90619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incrementarComision(): Incrementa 10 a la comisión de la empresa cuyo producto esta en el pedido más caro.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8080" y="2420640"/>
            <a:ext cx="864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1) Busca el id del producto más caro vendido.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838080" y="4332960"/>
            <a:ext cx="8646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2) Incrementa 10 a la comisión de la empresa del producto obtenido en la consulta anterior. 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20" name="Imagen5" descr=""/>
          <p:cNvPicPr/>
          <p:nvPr/>
        </p:nvPicPr>
        <p:blipFill>
          <a:blip r:embed="rId1"/>
          <a:stretch/>
        </p:blipFill>
        <p:spPr>
          <a:xfrm>
            <a:off x="838080" y="5274720"/>
            <a:ext cx="9840600" cy="907200"/>
          </a:xfrm>
          <a:prstGeom prst="rect">
            <a:avLst/>
          </a:prstGeom>
          <a:ln>
            <a:noFill/>
          </a:ln>
        </p:spPr>
      </p:pic>
      <p:pic>
        <p:nvPicPr>
          <p:cNvPr id="121" name="Imagen 2" descr=""/>
          <p:cNvPicPr/>
          <p:nvPr/>
        </p:nvPicPr>
        <p:blipFill>
          <a:blip r:embed="rId2"/>
          <a:stretch/>
        </p:blipFill>
        <p:spPr>
          <a:xfrm>
            <a:off x="838080" y="3048480"/>
            <a:ext cx="10616400" cy="98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523880" y="2965320"/>
            <a:ext cx="9143640" cy="926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26000"/>
          </a:bodyPr>
          <a:p>
            <a:pPr>
              <a:lnSpc>
                <a:spcPct val="85000"/>
              </a:lnSpc>
            </a:pPr>
            <a:r>
              <a:rPr b="0" lang="es-AR" sz="8000" spc="-52" strike="noStrike">
                <a:solidFill>
                  <a:srgbClr val="262626"/>
                </a:solidFill>
                <a:latin typeface="Adobe Fan Heiti Std B"/>
                <a:ea typeface="Adobe Fan Heiti Std B"/>
              </a:rPr>
              <a:t>STORED FUNCTIONS</a:t>
            </a:r>
            <a:endParaRPr b="0" lang="es-AR" sz="8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AR" sz="4800" spc="-52" strike="noStrike">
                <a:solidFill>
                  <a:srgbClr val="404040"/>
                </a:solidFill>
                <a:latin typeface="Adobe Fan Heiti Std B"/>
                <a:ea typeface="Adobe Fan Heiti Std B"/>
              </a:rPr>
              <a:t>STORED FUNCTIONS</a:t>
            </a:r>
            <a:endParaRPr b="0" lang="es-A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690560"/>
            <a:ext cx="90619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agregarProductos( idPedido INT, idProducto INT, cantidad INT):se le pasa una id de pedido, de producto y la cantidad, y hace un insert en los detalles del pedido. Después devuelve el precio total del pedido.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838080" y="2693160"/>
            <a:ext cx="864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1) Busca el nombre y precio del producto.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838080" y="4064760"/>
            <a:ext cx="864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2) Hace el insert en los detalles de la consulta.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838080" y="5436720"/>
            <a:ext cx="864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3) Calcula el precio total del pedido. 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28" name="Imagen 2" descr=""/>
          <p:cNvPicPr/>
          <p:nvPr/>
        </p:nvPicPr>
        <p:blipFill>
          <a:blip r:embed="rId1"/>
          <a:stretch/>
        </p:blipFill>
        <p:spPr>
          <a:xfrm>
            <a:off x="838080" y="3220920"/>
            <a:ext cx="10900440" cy="685440"/>
          </a:xfrm>
          <a:prstGeom prst="rect">
            <a:avLst/>
          </a:prstGeom>
          <a:ln>
            <a:noFill/>
          </a:ln>
        </p:spPr>
      </p:pic>
      <p:pic>
        <p:nvPicPr>
          <p:cNvPr id="129" name="Imagen 5" descr=""/>
          <p:cNvPicPr/>
          <p:nvPr/>
        </p:nvPicPr>
        <p:blipFill>
          <a:blip r:embed="rId2"/>
          <a:stretch/>
        </p:blipFill>
        <p:spPr>
          <a:xfrm>
            <a:off x="838080" y="5805720"/>
            <a:ext cx="10163880" cy="741240"/>
          </a:xfrm>
          <a:prstGeom prst="rect">
            <a:avLst/>
          </a:prstGeom>
          <a:ln>
            <a:noFill/>
          </a:ln>
        </p:spPr>
      </p:pic>
      <p:pic>
        <p:nvPicPr>
          <p:cNvPr id="130" name="Imagen 7" descr=""/>
          <p:cNvPicPr/>
          <p:nvPr/>
        </p:nvPicPr>
        <p:blipFill>
          <a:blip r:embed="rId3"/>
          <a:stretch/>
        </p:blipFill>
        <p:spPr>
          <a:xfrm>
            <a:off x="838080" y="4598640"/>
            <a:ext cx="8865000" cy="67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1010</TotalTime>
  <Application>LibreOffice/6.4.7.2$Linux_X86_64 LibreOffice_project/40$Build-2</Application>
  <Words>425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2021-10-11T18:13:35Z</dcterms:created>
  <dc:creator>windows7</dc:creator>
  <dc:description/>
  <dc:language>es-AR</dc:language>
  <cp:lastModifiedBy/>
  <dcterms:modified xsi:type="dcterms:W3CDTF">2021-10-15T10:37:29Z</dcterms:modified>
  <cp:revision>42</cp:revision>
  <dc:subject/>
  <dc:title>Base de datos - Glovo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