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6548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cs.odu.edu/~hany/teaching/cs495-f12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lbIqL-lN1B4&amp;feature=player_detailpage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cs.od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ythonforbeginner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ythonforbeginner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ythonforbeginner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reddi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introtopython.org/" TargetMode="External"/><Relationship Id="rId5" Type="http://schemas.openxmlformats.org/officeDocument/2006/relationships/hyperlink" Target="http://www.cs.cornell.edu/courses/cs1110/2012fa/" TargetMode="External"/><Relationship Id="rId6" Type="http://schemas.openxmlformats.org/officeDocument/2006/relationships/hyperlink" Target="http://ocw.mit.edu/courses/electrical-engineering-and-computer-science/6-189-a-gentle-introduction-to-programming-using-python-january-iap-2011/lectures/" TargetMode="External"/><Relationship Id="rId7" Type="http://schemas.openxmlformats.org/officeDocument/2006/relationships/hyperlink" Target="http://courses.cms.caltech.edu/cs11/material/python/index.html" TargetMode="External"/><Relationship Id="rId8" Type="http://schemas.openxmlformats.org/officeDocument/2006/relationships/hyperlink" Target="http://www.cs.cornell.edu/courses/cs2043/2012sp/" TargetMode="External"/><Relationship Id="rId9" Type="http://schemas.openxmlformats.org/officeDocument/2006/relationships/hyperlink" Target="http://www-cs-faculty.stanford.edu/~nick/python-in-one-easy-lesson/" TargetMode="External"/><Relationship Id="rId10" Type="http://schemas.openxmlformats.org/officeDocument/2006/relationships/hyperlink" Target="http://www.pythonforbeginners.com/python-on-the-web/how-to-use-urllib2-in-python/" TargetMode="External"/><Relationship Id="rId11" Type="http://schemas.openxmlformats.org/officeDocument/2006/relationships/hyperlink" Target="http://www.pythonforbeginners.com/python-on-the-web/beautifulsoup-4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38112" y="352875"/>
            <a:ext cx="80771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9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Science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71600" y="3952262"/>
            <a:ext cx="6400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</a:p>
          <a:p>
            <a:pPr marL="0" marR="0" lvl="0" indent="0" rtl="0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3702830" y="1876873"/>
            <a:ext cx="17477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</a:p>
        </p:txBody>
      </p:sp>
      <p:sp>
        <p:nvSpPr>
          <p:cNvPr id="88" name="Shape 88"/>
          <p:cNvSpPr/>
          <p:nvPr/>
        </p:nvSpPr>
        <p:spPr>
          <a:xfrm>
            <a:off x="2958750" y="3301475"/>
            <a:ext cx="3226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 432/532 Spring 2017</a:t>
            </a:r>
          </a:p>
        </p:txBody>
      </p:sp>
      <p:sp>
        <p:nvSpPr>
          <p:cNvPr id="89" name="Shape 89"/>
          <p:cNvSpPr/>
          <p:nvPr/>
        </p:nvSpPr>
        <p:spPr>
          <a:xfrm>
            <a:off x="2442525" y="6101850"/>
            <a:ext cx="46958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Originally prepared by </a:t>
            </a: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  <p:sp>
        <p:nvSpPr>
          <p:cNvPr id="90" name="Shape 90"/>
          <p:cNvSpPr/>
          <p:nvPr/>
        </p:nvSpPr>
        <p:spPr>
          <a:xfrm>
            <a:off x="3672375" y="2650675"/>
            <a:ext cx="18087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01/19/2017</a:t>
            </a:r>
          </a:p>
        </p:txBody>
      </p:sp>
      <p:sp>
        <p:nvSpPr>
          <p:cNvPr id="91" name="Shape 91"/>
          <p:cNvSpPr/>
          <p:nvPr/>
        </p:nvSpPr>
        <p:spPr>
          <a:xfrm>
            <a:off x="2762624" y="5284375"/>
            <a:ext cx="3628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Sawood Alam &lt;salam@cs.odu.edu&gt;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85800" y="1447800"/>
            <a:ext cx="7772400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Hello World!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85800" y="1447800"/>
            <a:ext cx="7772400" cy="288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5800" y="4687432"/>
            <a:ext cx="7772400" cy="112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85800" y="4706030"/>
            <a:ext cx="7772400" cy="95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print "hello world"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38761D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</a:t>
            </a:r>
            <a:r>
              <a:rPr lang="en-US" b="1">
                <a:solidFill>
                  <a:schemeClr val="dk2"/>
                </a:solidFill>
              </a:rPr>
              <a:t> 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Integer: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Float: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87.23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"abc", 'abc'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Boolean: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1447799"/>
            <a:ext cx="8566617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"Python" + "Rocks" → "PythonRocks"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Repetition: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* 2		 → "PythonPython"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Slicing: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"Python"[2:3]		 → "th"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Size: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len("Python")		 → 6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"Python"[2]			 → 't'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"x" in "Python"		 → False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Comparison: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&lt; "ZOO"	 → True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(lexicographically)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13400" y="1295400"/>
            <a:ext cx="8044800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equivalent of array or vector in c++.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[0, 1, 2, 3, 4]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size 5.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[ ]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X.append(5)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becomes [0, 1, 2, 3, 4, 5]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len(X)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length of X which is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85800" y="1447800"/>
            <a:ext cx="8153399" cy="4462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1, 2, 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[5][1]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mylist[1:3]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mylist[:2]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5800" y="1447800"/>
            <a:ext cx="8153399" cy="3600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'a', "hello", 1, 2, ['b', 'c', 'd']]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mylist[3:]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['b', 'c', 'd']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mylist.remove(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</a:t>
            </a:r>
          </a:p>
          <a:p>
            <a:pPr marL="457200" lvl="1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"hello", 1, 2, ['b', 'c', 'd']]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525" y="1447800"/>
            <a:ext cx="8743200" cy="273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→ Reverse elements in list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Add element to end of list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Sort elements in list ascending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→ Find first occurrence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Removes last element in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Tuple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4825" y="1447800"/>
            <a:ext cx="8496899" cy="255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(0, 1, 2, 3, 4)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5.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X[3])     #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10724" y="76200"/>
            <a:ext cx="88955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</a:t>
            </a:r>
            <a:r>
              <a:rPr lang="en-US" b="1">
                <a:solidFill>
                  <a:schemeClr val="dk2"/>
                </a:solidFill>
              </a:rPr>
              <a:t>uple vs. List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85800" y="1447800"/>
            <a:ext cx="7772400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mutable, tuples are immutable.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resized, tuples can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are slightly faster than lists.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Dictionary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85800" y="1447800"/>
            <a:ext cx="7772400" cy="45858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indexed by a string.</a:t>
            </a:r>
          </a:p>
          <a:p>
            <a:pPr marL="4572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Denoted by { }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90,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25}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  <a:p>
            <a:pPr marR="0" lvl="1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75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.keys())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Original Lectures</a:t>
            </a:r>
          </a:p>
        </p:txBody>
      </p:sp>
      <p:sp>
        <p:nvSpPr>
          <p:cNvPr id="98" name="Shape 98"/>
          <p:cNvSpPr/>
          <p:nvPr/>
        </p:nvSpPr>
        <p:spPr>
          <a:xfrm>
            <a:off x="313650" y="2688750"/>
            <a:ext cx="8516700" cy="1480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495 Python and Web Mining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http://www.cs.odu.edu/~hany/teaching/cs495-f12/</a:t>
            </a:r>
          </a:p>
        </p:txBody>
      </p:sp>
      <p:sp>
        <p:nvSpPr>
          <p:cNvPr id="99" name="Shape 99"/>
          <p:cNvSpPr/>
          <p:nvPr/>
        </p:nvSpPr>
        <p:spPr>
          <a:xfrm>
            <a:off x="2853000" y="4987150"/>
            <a:ext cx="34380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r>
              <a:rPr lang="en-US" b="1">
                <a:solidFill>
                  <a:schemeClr val="dk2"/>
                </a:solidFill>
              </a:rPr>
              <a:t>: Dictionary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525" y="1447800"/>
            <a:ext cx="8636999" cy="45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 = {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7}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ict.has_key(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→ False  (To check if the dictionary has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key)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ict.keys()     (Gets a list of all keys)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ict.values()  (Gets a list of all values)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ict.items()   (Gets a list of all key-value pairs)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ict[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14   → Assignment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5800" y="1447800"/>
            <a:ext cx="77724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declare.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assign.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strongly typed.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= reference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 &gt;&gt;&gt; X = 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 = X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Y.append(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X)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5800" y="1447800"/>
            <a:ext cx="7772400" cy="4893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Message: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Message: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3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5800" y="1447800"/>
            <a:ext cx="7772400" cy="38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914400" lvl="2" indent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eval(x)</a:t>
            </a:r>
          </a:p>
          <a:p>
            <a:pPr marL="914400" lvl="2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b="1">
                <a:solidFill>
                  <a:schemeClr val="dk2"/>
                </a:solidFill>
              </a:rPr>
              <a:t>: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chemeClr val="dk2"/>
                </a:solidFill>
              </a:rPr>
              <a:t>Read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5800" y="1447800"/>
            <a:ext cx="7772400" cy="336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.readline()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1636375" y="251460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3505200" y="2528455"/>
            <a:ext cx="175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6005944" y="2360075"/>
            <a:ext cx="0" cy="23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5731725" y="2526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one line at a time</a:t>
            </a:r>
          </a:p>
        </p:txBody>
      </p:sp>
      <p:cxnSp>
        <p:nvCxnSpPr>
          <p:cNvPr id="273" name="Shape 273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File: Write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 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.write(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how are you?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>
            <a:off x="5015344" y="3214317"/>
            <a:ext cx="0" cy="23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6" name="Shape 286"/>
          <p:cNvSpPr txBox="1"/>
          <p:nvPr/>
        </p:nvSpPr>
        <p:spPr>
          <a:xfrm>
            <a:off x="3962400" y="3380500"/>
            <a:ext cx="255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string to the file</a:t>
            </a:r>
          </a:p>
        </p:txBody>
      </p:sp>
      <p:cxnSp>
        <p:nvCxnSpPr>
          <p:cNvPr id="287" name="Shape 287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8" name="Shape 288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636375" y="251460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6386944" y="2360075"/>
            <a:ext cx="0" cy="23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6112725" y="2526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5800" y="1447800"/>
            <a:ext cx="7772400" cy="36625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else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elif / else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in file iterations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85800" y="1447800"/>
            <a:ext cx="8077199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must be terminated with a colon ":"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loop is the following indented section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==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scored a hundred!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&gt; 80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an awesome student!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and study!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while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85800" y="1447800"/>
            <a:ext cx="8077199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i = 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&lt; 10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print(i)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i = i + 1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for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1447800"/>
            <a:ext cx="80771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 range(10)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print(i)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['hany', 'john', 'smith', 'aly', 'max']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print(name)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Outline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Programming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learn how to: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Python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high quality code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numerous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libraries and APIs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Loops: Inside vs. Outside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24000" y="1447800"/>
            <a:ext cx="4196700" cy="4093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for i in range(3):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print("Iteration {}".format(i))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print("Done!")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0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1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2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667400" y="1447800"/>
            <a:ext cx="4196700" cy="4093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/>
              <a:t>for i in range(3):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/>
              <a:t>    print("Iteration {}".format(i))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/>
              <a:t>print("Done!")</a:t>
            </a:r>
          </a:p>
          <a:p>
            <a:pPr marL="0" marR="0" lvl="0" indent="-69850" algn="l" rtl="0">
              <a:spcBef>
                <a:spcPts val="0"/>
              </a:spcBef>
              <a:buNone/>
            </a:pPr>
            <a:endParaRPr sz="2400"/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0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1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2</a:t>
            </a:r>
          </a:p>
          <a:p>
            <a:pPr marL="0" marR="0" lvl="0" indent="-69850" algn="l" rtl="0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</a:t>
            </a:r>
            <a:r>
              <a:rPr lang="en-US" b="1">
                <a:solidFill>
                  <a:schemeClr val="dk2"/>
                </a:solidFill>
              </a:rPr>
              <a:t>or in File Iterations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85800" y="1447800"/>
            <a:ext cx="8077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f = open ("my_ file.txt", "r")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in f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print(line)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pass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do nothing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&gt; 80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less than 80!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break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loop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name)</a:t>
            </a:r>
          </a:p>
          <a:p>
            <a:pPr marL="914400" marR="0" lvl="3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3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before “aly”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continue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85800" y="1447800"/>
            <a:ext cx="8077199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skip this iteration of the loop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name)</a:t>
            </a:r>
          </a:p>
          <a:p>
            <a:pPr marL="914400" marR="0" lvl="3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except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533400" y="1981200"/>
            <a:ext cx="841421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let’s dig some more into </a:t>
            </a:r>
            <a:r>
              <a:rPr lang="en-US" sz="54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77850" y="1066800"/>
            <a:ext cx="8828400" cy="483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have learned how to write regular small code in python.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finding the biggest number in a list: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mylist: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the code is a bit more complicated and long?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the code as one blob is bad!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read and comprehend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debug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Non-reusable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600200" y="1917917"/>
            <a:ext cx="6781800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my_funtion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 stuff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85800" y="3733800"/>
            <a:ext cx="2286000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main program</a:t>
            </a:r>
          </a:p>
        </p:txBody>
      </p:sp>
      <p:sp>
        <p:nvSpPr>
          <p:cNvPr id="384" name="Shape 384"/>
          <p:cNvSpPr/>
          <p:nvPr/>
        </p:nvSpPr>
        <p:spPr>
          <a:xfrm>
            <a:off x="5791200" y="3733800"/>
            <a:ext cx="2251363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Magic box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2971800" y="4191000"/>
            <a:ext cx="2819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2971799" y="5105400"/>
            <a:ext cx="2819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7" name="Shape 387"/>
          <p:cNvSpPr txBox="1"/>
          <p:nvPr/>
        </p:nvSpPr>
        <p:spPr>
          <a:xfrm>
            <a:off x="3200400" y="3733800"/>
            <a:ext cx="213359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parameters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work with….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352800" y="5193267"/>
            <a:ext cx="2133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results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02675" y="1066800"/>
            <a:ext cx="8629800" cy="22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25583" y="1752600"/>
            <a:ext cx="8280344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62200" y="3810000"/>
            <a:ext cx="54102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Taming the beast!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85800" y="1066800"/>
            <a:ext cx="77724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you can make the function getMaxNumber as you wish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Testing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10175" y="1066800"/>
            <a:ext cx="5700900" cy="552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def getMaxNumber(list_x):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Returns the maximum number from the supplied list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getMaxNumber([4, 7, 2, 5])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7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9, 2])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9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-7, -1])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-1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maxnum = 0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for num in list_x: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    if (num&gt;maxnum):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        maxnum = num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return maxnum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if __name__ == '__main__':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import doctest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doctest.testmod()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marL="0" marR="0" lvl="2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Testing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10175" y="1066800"/>
            <a:ext cx="5700900" cy="552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def getMaxNumber(list_x):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Returns the maximum number from the supplied list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getMaxNumber([4, 7, 2, 5])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7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9, 2])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9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-7, -1])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-1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maxnum = 0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for num in list_x: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    if (num&gt;maxnum):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        maxnum = num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return maxnum</a:t>
            </a:r>
          </a:p>
          <a:p>
            <a:pPr marL="0" marR="0" lvl="0" indent="-69850" algn="l" rtl="0">
              <a:spcBef>
                <a:spcPts val="0"/>
              </a:spcBef>
              <a:buNone/>
            </a:pPr>
            <a:endParaRPr sz="1800"/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if __name__ == '__main__':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import doctest</a:t>
            </a:r>
          </a:p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US" sz="1800"/>
              <a:t>    doctest.testmod()</a:t>
            </a:r>
          </a:p>
          <a:p>
            <a:pPr marL="0" marR="0" lvl="0" indent="-69850" algn="l" rtl="0">
              <a:spcBef>
                <a:spcPts val="0"/>
              </a:spcBef>
              <a:buNone/>
            </a:pPr>
            <a:endParaRPr sz="1800"/>
          </a:p>
          <a:p>
            <a:pPr marL="0" marR="0" lvl="2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17" name="Shape 417"/>
          <p:cNvSpPr txBox="1"/>
          <p:nvPr/>
        </p:nvSpPr>
        <p:spPr>
          <a:xfrm>
            <a:off x="3894775" y="2769425"/>
            <a:ext cx="5069100" cy="2892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$ python max_num.py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**********************************************************************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File "</a:t>
            </a:r>
            <a:r>
              <a:rPr lang="en-US">
                <a:solidFill>
                  <a:schemeClr val="dk1"/>
                </a:solidFill>
              </a:rPr>
              <a:t>max_num</a:t>
            </a:r>
            <a:r>
              <a:rPr lang="en-US"/>
              <a:t>.py", line 8, in __main__.getMaxNumber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Failed 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getMaxNumber([-3, -7, -1])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Expected: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-1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Got: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**********************************************************************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1 items had failures: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1 of   3 in __main__.getMaxNumber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***Test Failed*** 1 failures.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85800" y="1066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Or…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max(list_x)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Shape 425" descr="http://www.arkanddove.com/rom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3141782"/>
            <a:ext cx="5088080" cy="314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200" y="1066800"/>
            <a:ext cx="8280299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AWESOME!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85800" y="1066800"/>
            <a:ext cx="7772400" cy="5693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returning several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getMaxNumberAndIndex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index = -1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0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 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index = i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i + 1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index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4300" y="1066800"/>
            <a:ext cx="9099600" cy="267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call it like this: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getMaxNumberAndIndex(mylist)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{}".format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Class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91925" y="952300"/>
            <a:ext cx="8784600" cy="58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 = 0					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class variable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__init__(self, name):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Initializer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self.name = name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None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Student.count += 1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updateGrade(self, grade):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Instance method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grade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__name__ == "__main__":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Execute only if script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Student("John Doe")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s.updateGrade("A+")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s.grade					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#=&gt; "A+"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Student.count			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85800" y="1231879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85800" y="1447800"/>
            <a:ext cx="7772400" cy="32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an open source programming language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C/C++ but with the difference in speed is negligible for most applications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the late 1980s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685800" y="1231879"/>
            <a:ext cx="7772400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have to learn to live with it!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85800" y="1231879"/>
            <a:ext cx="8229600" cy="4678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the narrator of your own code, so make it interesting!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reeman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http://www.youtube.com/watch?v=lbIqL-lN1B4&amp;feature=player_detailpage#t=77s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3020290"/>
            <a:ext cx="3775364" cy="251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08574" y="826800"/>
            <a:ext cx="8606700" cy="520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92857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start with 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end at the end of the line.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function getMaxNumberAndIndex will be called next to retrieve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biggest number in list 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mylist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the index of that number.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US" sz="2800">
                <a:solidFill>
                  <a:schemeClr val="dk1"/>
                </a:solidFill>
              </a:rPr>
              <a:t>d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getMaxNumberAndIndex(mylist)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's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{}".format(idx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files end with  "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.py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a python file you write: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python myprogram.py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09375" y="1231875"/>
            <a:ext cx="8406000" cy="419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the file “a script”, set the file permission to be executable and add this shebang in the beginning: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#!/usr/bin/python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better yet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#!/usr/bin/env python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Shape 511"/>
          <p:cNvCxnSpPr/>
          <p:nvPr/>
        </p:nvCxnSpPr>
        <p:spPr>
          <a:xfrm rot="10800000">
            <a:off x="3810000" y="28194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5145350" y="2590800"/>
            <a:ext cx="3454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path to Python installation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on the </a:t>
            </a:r>
            <a:r>
              <a:rPr lang="en-US" sz="3959" b="1">
                <a:solidFill>
                  <a:schemeClr val="dk2"/>
                </a:solidFill>
              </a:rPr>
              <a:t>S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houlders of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iants!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have to reinvent the wheel…..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someone has already done it better!</a:t>
            </a:r>
          </a:p>
        </p:txBody>
      </p:sp>
      <p:pic>
        <p:nvPicPr>
          <p:cNvPr id="520" name="Shape 520" descr="http://noteandpoint.com/presimages/bsg-full.jpg"/>
          <p:cNvPicPr preferRelativeResize="0"/>
          <p:nvPr/>
        </p:nvPicPr>
        <p:blipFill rotWithShape="1">
          <a:blip r:embed="rId4">
            <a:alphaModFix/>
          </a:blip>
          <a:srcRect b="10637"/>
          <a:stretch/>
        </p:blipFill>
        <p:spPr>
          <a:xfrm>
            <a:off x="1828800" y="2364544"/>
            <a:ext cx="5943599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895600" y="2895600"/>
            <a:ext cx="3886200" cy="2646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Shape 54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685800" y="1231879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call the math library that has the perfect implementation of square root.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math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math.sqrt(9.0)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math import sqrt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sqrt(9.0)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Python?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1447800"/>
            <a:ext cx="7772400" cy="521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scripting language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development and prototyping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testing functionality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Pluggable to other C/C++/Java code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hundreds of libraries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convert variable types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easy to read as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space is part of the syntax!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17425" y="1231875"/>
            <a:ext cx="8782500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import all functions in a library we use the wildcard: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string import *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upon importing "from" several files, there might be two modules named the same in different libraries.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b="1">
                <a:solidFill>
                  <a:schemeClr val="dk2"/>
                </a:solidFill>
              </a:rPr>
              <a:t>P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rograms are </a:t>
            </a:r>
            <a:r>
              <a:rPr lang="en-US" b="1">
                <a:solidFill>
                  <a:schemeClr val="dk2"/>
                </a:solidFill>
              </a:rPr>
              <a:t>Y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b="1">
                <a:solidFill>
                  <a:schemeClr val="dk2"/>
                </a:solidFill>
              </a:rPr>
              <a:t>B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utlers!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Batman! Your programs are your Alfreds!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 them work: 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5919" y="1714500"/>
            <a:ext cx="368807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Command-Line Arguments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command line arguments: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sys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 are in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sys.argv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55325" y="152400"/>
            <a:ext cx="88361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959" b="1">
                <a:solidFill>
                  <a:schemeClr val="dk2"/>
                </a:solidFill>
              </a:rPr>
              <a:t>H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lang="en-US" sz="3959" b="1">
                <a:solidFill>
                  <a:schemeClr val="dk2"/>
                </a:solidFill>
              </a:rPr>
              <a:t>W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</a:t>
            </a:r>
            <a:r>
              <a:rPr lang="en-US" sz="3959" b="1">
                <a:solidFill>
                  <a:schemeClr val="dk2"/>
                </a:solidFill>
              </a:rPr>
              <a:t>Y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3959" b="1">
                <a:solidFill>
                  <a:schemeClr val="dk2"/>
                </a:solidFill>
              </a:rPr>
              <a:t>P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33400" y="2813208"/>
            <a:ext cx="8458200" cy="2215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Kabooom!?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85800" y="1231879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What if the user wrote 0?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685800" y="1231879"/>
            <a:ext cx="8229600" cy="3847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Remember: User input is evil!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85800" y="1231879"/>
            <a:ext cx="8229600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say: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something wrong happens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print("Something wrong happened, please check it!")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85800" y="1231879"/>
            <a:ext cx="8229600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you have an idea what exception could it be: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print("You Evil User!.....you inserted a zero!")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685800" y="1143000"/>
            <a:ext cx="8229600" cy="525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several exceptions you are afraid of: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print("You Evil User!.....you inserted a zero!")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errors happening in the input process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print("Something went wrong with how you enter words")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b="1">
                <a:solidFill>
                  <a:schemeClr val="dk2"/>
                </a:solidFill>
              </a:rPr>
              <a:t>v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s. Statement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990600" y="2133600"/>
            <a:ext cx="182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/>
          <p:nvPr/>
        </p:nvSpPr>
        <p:spPr>
          <a:xfrm>
            <a:off x="5181598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5714998" y="2133600"/>
            <a:ext cx="182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339436" y="2168235"/>
            <a:ext cx="408016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something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 value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(5/3)+2.9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19598" y="2166877"/>
            <a:ext cx="468041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something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an action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Barcelona FC is Awesome!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Shape 61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Generators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457200" y="1231875"/>
            <a:ext cx="8458200" cy="531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fib():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= b = 1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True: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yield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a, b = b, a + b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fib()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3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685800" y="1231879"/>
            <a:ext cx="82296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range(start, end, increment)</a:t>
            </a:r>
          </a:p>
          <a:p>
            <a:pPr marL="914400" marR="0" lvl="1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design a specific loop with that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variable values using multiple assignment</a:t>
            </a:r>
          </a:p>
          <a:p>
            <a:pPr marL="914400" marR="0" lvl="1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 b = b, 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85800" y="1231874"/>
            <a:ext cx="8229600" cy="352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operators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loops</a:t>
            </a:r>
          </a:p>
          <a:p>
            <a:pPr marL="8001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line in lines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line not in lines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conditions</a:t>
            </a:r>
          </a:p>
          <a:p>
            <a:pPr marL="8001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item in list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item not in list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85800" y="1231875"/>
            <a:ext cx="8229600" cy="514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squares = []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squares.append(x**2)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Can be written like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squares = [x**2 for x in range(10)]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A more complex example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[(x, y) for x in [1,2,3] for y in [3,1,4] if x != y]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685800" y="1231879"/>
            <a:ext cx="8229600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readline() → reads a line from file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readlines() → reads all the file as a list of lines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→ reads all the file as one string.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seek(offset, start)  → start could be: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→ beginning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→ current location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→ end of file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Shape 65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Libraries: </a:t>
            </a:r>
            <a:r>
              <a:rPr lang="en-US" b="1">
                <a:solidFill>
                  <a:schemeClr val="dk2"/>
                </a:solidFill>
              </a:rPr>
              <a:t>url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685800" y="1231875"/>
            <a:ext cx="8229600" cy="121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Python module that can be used for interacting with remote resources</a:t>
            </a:r>
          </a:p>
        </p:txBody>
      </p:sp>
      <p:sp>
        <p:nvSpPr>
          <p:cNvPr id="656" name="Shape 656"/>
          <p:cNvSpPr/>
          <p:nvPr/>
        </p:nvSpPr>
        <p:spPr>
          <a:xfrm>
            <a:off x="393425" y="2896100"/>
            <a:ext cx="8491200" cy="138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with urllib.request.urlopen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http://www.cs.odu.edu/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do something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url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esponse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63" name="Shape 663"/>
          <p:cNvSpPr/>
          <p:nvPr/>
        </p:nvSpPr>
        <p:spPr>
          <a:xfrm>
            <a:off x="457200" y="1443900"/>
            <a:ext cx="8360100" cy="25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http://python.org/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"URL: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res.geturl())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esponse code: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res.code)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res.info()[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"Server: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res.info()[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'server'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"Headers: 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.format(res.info())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Shape 66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urllib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</a:p>
        </p:txBody>
      </p:sp>
      <p:sp>
        <p:nvSpPr>
          <p:cNvPr id="670" name="Shape 670"/>
          <p:cNvSpPr/>
          <p:nvPr/>
        </p:nvSpPr>
        <p:spPr>
          <a:xfrm>
            <a:off x="563875" y="1535150"/>
            <a:ext cx="7476300" cy="395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1800" b="0" i="0" u="sng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puts the request together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urllib.request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.Request(url)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Sends the request and catches the response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Shape 67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urllib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lang="en-US" b="1">
                <a:solidFill>
                  <a:schemeClr val="dk2"/>
                </a:solidFill>
              </a:rPr>
              <a:t>P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  <p:sp>
        <p:nvSpPr>
          <p:cNvPr id="677" name="Shape 677"/>
          <p:cNvSpPr/>
          <p:nvPr/>
        </p:nvSpPr>
        <p:spPr>
          <a:xfrm>
            <a:off x="457199" y="1190675"/>
            <a:ext cx="7952400" cy="45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urllib.parse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Font typeface="Consolas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18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urllib.parse.urlencode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(query_args).encode('ascii')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req = urllib.request.Request(url, 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lvl="0" rtl="0">
              <a:spcBef>
                <a:spcPts val="0"/>
              </a:spcBef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html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Shape 68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 txBox="1">
            <a:spLocks noGrp="1"/>
          </p:cNvSpPr>
          <p:nvPr>
            <p:ph type="ctrTitle"/>
          </p:nvPr>
        </p:nvSpPr>
        <p:spPr>
          <a:xfrm>
            <a:off x="457200" y="1219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959" b="1">
                <a:solidFill>
                  <a:schemeClr val="dk2"/>
                </a:solidFill>
              </a:rPr>
              <a:t>H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lang="en-US" sz="3959" b="1">
                <a:solidFill>
                  <a:schemeClr val="dk2"/>
                </a:solidFill>
              </a:rPr>
              <a:t>W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the </a:t>
            </a:r>
            <a:r>
              <a:rPr lang="en-US" sz="3959" b="1">
                <a:solidFill>
                  <a:schemeClr val="dk2"/>
                </a:solidFill>
              </a:rPr>
              <a:t>S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erver </a:t>
            </a:r>
            <a:r>
              <a:rPr lang="en-US" sz="3959" b="1">
                <a:solidFill>
                  <a:schemeClr val="dk2"/>
                </a:solidFill>
              </a:rPr>
              <a:t>T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ells, </a:t>
            </a:r>
            <a:r>
              <a:rPr lang="en-US" sz="3959" b="1">
                <a:solidFill>
                  <a:schemeClr val="dk2"/>
                </a:solidFill>
              </a:rPr>
              <a:t>“Y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en-US" sz="3959" b="1">
                <a:solidFill>
                  <a:schemeClr val="dk2"/>
                </a:solidFill>
              </a:rPr>
              <a:t>C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959" b="1">
                <a:solidFill>
                  <a:schemeClr val="dk2"/>
                </a:solidFill>
              </a:rPr>
              <a:t>'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lang="en-US" sz="3959" b="1">
                <a:solidFill>
                  <a:schemeClr val="dk2"/>
                </a:solidFill>
              </a:rPr>
              <a:t>T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lang="en-US" sz="3959" b="1">
                <a:solidFill>
                  <a:schemeClr val="dk2"/>
                </a:solidFill>
              </a:rPr>
              <a:t>P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age!</a:t>
            </a:r>
            <a:r>
              <a:rPr lang="en-US" sz="3959" b="1">
                <a:solidFill>
                  <a:schemeClr val="dk2"/>
                </a:solidFill>
              </a:rPr>
              <a:t>”</a:t>
            </a:r>
          </a:p>
        </p:txBody>
      </p:sp>
      <p:pic>
        <p:nvPicPr>
          <p:cNvPr id="684" name="Shape 684" descr="http://ethanrussell.com/americanstory/wp-content/uploads/2011/11/hammer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2971800"/>
            <a:ext cx="628649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Similarity with C </a:t>
            </a:r>
            <a:r>
              <a:rPr lang="en-US" b="1">
                <a:solidFill>
                  <a:schemeClr val="dk2"/>
                </a:solidFill>
              </a:rPr>
              <a:t>S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85800" y="1447800"/>
            <a:ext cx="8051700" cy="45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Mostly similar to C/C++ syntax but with several exceptions.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spaces for indentation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blocks</a:t>
            </a:r>
          </a:p>
          <a:p>
            <a:pPr marL="8001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begin with “:”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type declaration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++, -- operators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&amp;&amp; and ||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switch/case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Shape 68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url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91" name="Shape 691"/>
          <p:cNvSpPr/>
          <p:nvPr/>
        </p:nvSpPr>
        <p:spPr>
          <a:xfrm>
            <a:off x="457199" y="1190675"/>
            <a:ext cx="7952400" cy="45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urllib.parse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Font typeface="Consolas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18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{'User-Agent':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'Mozilla 5.10'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Consolas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urllib.parse.urlencode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(query_args).encode('ascii')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req = urllib.request.Request(url, data,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lvl="0" rtl="0">
              <a:spcBef>
                <a:spcPts val="0"/>
              </a:spcBef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html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329825" y="5882050"/>
            <a:ext cx="7746000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# Try a nicer third-party HTTP library named ‘requests’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Beautiful Soup: HTML/XML Parser</a:t>
            </a:r>
          </a:p>
        </p:txBody>
      </p:sp>
      <p:sp>
        <p:nvSpPr>
          <p:cNvPr id="699" name="Shape 699"/>
          <p:cNvSpPr/>
          <p:nvPr/>
        </p:nvSpPr>
        <p:spPr>
          <a:xfrm>
            <a:off x="457200" y="2609150"/>
            <a:ext cx="8280300" cy="273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bs4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BeautifulSoup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http://www.reddit.com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redditHtml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soup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BeautifulSoup(redditHtml)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links </a:t>
            </a:r>
            <a:r>
              <a:rPr lang="en-US" sz="18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soup.find_all(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(links.get(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'href'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416575" y="1596850"/>
            <a:ext cx="8223300" cy="94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# Installation is needed before you could use any third-party library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$ pip install beautifulsoup4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Shape 705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Jupyter Notebook</a:t>
            </a:r>
          </a:p>
        </p:txBody>
      </p:sp>
      <p:pic>
        <p:nvPicPr>
          <p:cNvPr id="707" name="Shape 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50" y="1219199"/>
            <a:ext cx="7560000" cy="49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85800" y="1447800"/>
            <a:ext cx="77724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http://introtopython.org/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http://www.cs.cornell.edu/courses/cs1110/2012fa/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http://ocw.mit.edu/courses/electrical-engineering-and-computer-science/6-189-a-gentle-introduction-to-programming-using-python-january-iap-2011/lectures/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http://courses.cms.caltech.edu/cs11/material/python/index.html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http://www.cs.cornell.edu/courses/cs2043/2012sp/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http://www-cs-faculty.stanford.edu/~nick/python-in-one-easy-lesson/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http://www.pythonforbeginners.com/python-on-the-web/how-to-use-urllib2-in-python/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http://www.pythonforbeginners.com/python-on-the-web/beautifulsoup-4-python/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 a Nutshell, 2nd Edition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Alex Martelli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Starting &amp; Exiting Python REPL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685800" y="4154032"/>
            <a:ext cx="7772400" cy="11233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85800" y="4154030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   ctrl + 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[user@host ~]$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3745</Words>
  <Application>Microsoft Macintosh PowerPoint</Application>
  <PresentationFormat>On-screen Show (4:3)</PresentationFormat>
  <Paragraphs>699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Questrial</vt:lpstr>
      <vt:lpstr>Office Theme</vt:lpstr>
      <vt:lpstr>Web Science</vt:lpstr>
      <vt:lpstr>Original Lectures</vt:lpstr>
      <vt:lpstr>Lecture Outline</vt:lpstr>
      <vt:lpstr>Python</vt:lpstr>
      <vt:lpstr>Python</vt:lpstr>
      <vt:lpstr>Why Python?</vt:lpstr>
      <vt:lpstr>Expression vs. Statement</vt:lpstr>
      <vt:lpstr>Similarity with C Syntax</vt:lpstr>
      <vt:lpstr>Starting &amp; Exiting Python REPL</vt:lpstr>
      <vt:lpstr>Our Hello World!</vt:lpstr>
      <vt:lpstr>Simple Data Types</vt:lpstr>
      <vt:lpstr>Simple Data Types: String</vt:lpstr>
      <vt:lpstr>Compound Data Types: List</vt:lpstr>
      <vt:lpstr>Compound Data Types: List</vt:lpstr>
      <vt:lpstr>Compound Data Types: List</vt:lpstr>
      <vt:lpstr>Compound Data Types: List</vt:lpstr>
      <vt:lpstr>Compound Data Types: Tuple</vt:lpstr>
      <vt:lpstr>Compound Data Types: Tuple vs. List</vt:lpstr>
      <vt:lpstr>Compound Data Types: Dictionary</vt:lpstr>
      <vt:lpstr>Compound Data Types: Dictionary</vt:lpstr>
      <vt:lpstr>Variables</vt:lpstr>
      <vt:lpstr>Input / Output</vt:lpstr>
      <vt:lpstr>Input / Output</vt:lpstr>
      <vt:lpstr>File: Read</vt:lpstr>
      <vt:lpstr>File: Write</vt:lpstr>
      <vt:lpstr>Control Flow</vt:lpstr>
      <vt:lpstr>Conditions</vt:lpstr>
      <vt:lpstr>Loops: while</vt:lpstr>
      <vt:lpstr>Loops: for</vt:lpstr>
      <vt:lpstr>Loops: Inside vs. Outside</vt:lpstr>
      <vt:lpstr>Loops: for in File Iterations</vt:lpstr>
      <vt:lpstr>Control Flow Keywords: pass</vt:lpstr>
      <vt:lpstr>Control Flow Keywords: break</vt:lpstr>
      <vt:lpstr>Control Flow Keywords: continue</vt:lpstr>
      <vt:lpstr>PowerPoint Presentation</vt:lpstr>
      <vt:lpstr>Functions</vt:lpstr>
      <vt:lpstr>Functions</vt:lpstr>
      <vt:lpstr>Functions</vt:lpstr>
      <vt:lpstr>Functions</vt:lpstr>
      <vt:lpstr>Functions</vt:lpstr>
      <vt:lpstr>Testing</vt:lpstr>
      <vt:lpstr>Testing</vt:lpstr>
      <vt:lpstr>Functions</vt:lpstr>
      <vt:lpstr>Functions</vt:lpstr>
      <vt:lpstr>Functions</vt:lpstr>
      <vt:lpstr>Functions</vt:lpstr>
      <vt:lpstr>Functions</vt:lpstr>
      <vt:lpstr>Class</vt:lpstr>
      <vt:lpstr>Writing Clean Code</vt:lpstr>
      <vt:lpstr>Writing Clean Code</vt:lpstr>
      <vt:lpstr>Writing Clean Code</vt:lpstr>
      <vt:lpstr>Writing Clean Code</vt:lpstr>
      <vt:lpstr>Writing Clean Code</vt:lpstr>
      <vt:lpstr>Creating Python Files</vt:lpstr>
      <vt:lpstr>Creating Python Files</vt:lpstr>
      <vt:lpstr>Building on the Shoulders of Giants!</vt:lpstr>
      <vt:lpstr>Modules</vt:lpstr>
      <vt:lpstr>Modules</vt:lpstr>
      <vt:lpstr>Modules</vt:lpstr>
      <vt:lpstr>Modules</vt:lpstr>
      <vt:lpstr>Your Programs are Your Butlers!</vt:lpstr>
      <vt:lpstr>Command-Line Arguments</vt:lpstr>
      <vt:lpstr>What Happens When Your Program Goes</vt:lpstr>
      <vt:lpstr>Bad Scenario</vt:lpstr>
      <vt:lpstr>Bad Scenario</vt:lpstr>
      <vt:lpstr>Bad Scenario</vt:lpstr>
      <vt:lpstr>Precautions: Exception Handling</vt:lpstr>
      <vt:lpstr>Precautions: Exception Handling</vt:lpstr>
      <vt:lpstr>Precautions: Exception Handling</vt:lpstr>
      <vt:lpstr>Generators</vt:lpstr>
      <vt:lpstr>Python Tips and Tricks</vt:lpstr>
      <vt:lpstr>Python Tips and Tricks</vt:lpstr>
      <vt:lpstr>Python Tips and Tricks</vt:lpstr>
      <vt:lpstr>Python Tips and Tricks</vt:lpstr>
      <vt:lpstr>Python Libraries: urllib</vt:lpstr>
      <vt:lpstr>urllib Response Headers</vt:lpstr>
      <vt:lpstr>urllib Requests</vt:lpstr>
      <vt:lpstr>urllib Request Parameters</vt:lpstr>
      <vt:lpstr>What Happens When the Server Tells, “You Can't Get This Page!”</vt:lpstr>
      <vt:lpstr>urllib Request Headers</vt:lpstr>
      <vt:lpstr>Beautiful Soup: HTML/XML Parser</vt:lpstr>
      <vt:lpstr>Jupyter Notebook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cp:lastModifiedBy>Office 2004 Test Drive User</cp:lastModifiedBy>
  <cp:revision>1</cp:revision>
  <dcterms:modified xsi:type="dcterms:W3CDTF">2017-01-20T15:10:08Z</dcterms:modified>
</cp:coreProperties>
</file>