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2" autoAdjust="0"/>
    <p:restoredTop sz="86647" autoAdjust="0"/>
  </p:normalViewPr>
  <p:slideViewPr>
    <p:cSldViewPr snapToGrid="0">
      <p:cViewPr varScale="1">
        <p:scale>
          <a:sx n="78" d="100"/>
          <a:sy n="78" d="100"/>
        </p:scale>
        <p:origin x="108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these papers are focused on the topic of Content Extraction.</a:t>
            </a:r>
          </a:p>
          <a:p>
            <a:r>
              <a:rPr lang="en-US" dirty="0"/>
              <a:t>CE is useful</a:t>
            </a:r>
            <a:r>
              <a:rPr lang="en-US" baseline="0" dirty="0"/>
              <a:t> for displaying websites on mobile devices ( or any space constrained device), speech rendering for the visually impaired, Information Retrieval, and web mining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strategy introduced by “DOM-based Content Extraction of HTML Documents” is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openXML</a:t>
            </a:r>
            <a:r>
              <a:rPr lang="en-US" dirty="0"/>
              <a:t>,</a:t>
            </a:r>
            <a:r>
              <a:rPr lang="en-US" baseline="0" dirty="0"/>
              <a:t> HTML parser</a:t>
            </a:r>
          </a:p>
          <a:p>
            <a:r>
              <a:rPr lang="en-US" baseline="0" dirty="0"/>
              <a:t>It corrects the HTML so even badly created pages can be processed</a:t>
            </a:r>
          </a:p>
          <a:p>
            <a:r>
              <a:rPr lang="en-US" baseline="0" dirty="0"/>
              <a:t>The filtering techniques go through the DOM tree recursively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2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strategy introduced by “DOM-based Content Extraction of HTML Documents” is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9/14/2017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9/14/2017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9/14/2017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9/14/2017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9/14/2017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Extraction: </a:t>
            </a:r>
            <a:br>
              <a:rPr lang="en-US" dirty="0"/>
            </a:br>
            <a:r>
              <a:rPr lang="en-US" dirty="0"/>
              <a:t>A Paper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Miranda Smith</a:t>
            </a:r>
          </a:p>
          <a:p>
            <a:r>
              <a:rPr lang="en-US" dirty="0"/>
              <a:t>CS 834</a:t>
            </a:r>
          </a:p>
          <a:p>
            <a:r>
              <a:rPr lang="en-US" dirty="0"/>
              <a:t>9/15/2017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Content Code Vector ( CCV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vs Code</a:t>
            </a:r>
          </a:p>
          <a:p>
            <a:r>
              <a:rPr lang="en-US" dirty="0"/>
              <a:t>“Vector of Code Elements”</a:t>
            </a:r>
          </a:p>
          <a:p>
            <a:r>
              <a:rPr lang="en-US" dirty="0"/>
              <a:t>Token based </a:t>
            </a:r>
          </a:p>
          <a:p>
            <a:r>
              <a:rPr lang="en-US" dirty="0"/>
              <a:t>Character based</a:t>
            </a:r>
          </a:p>
          <a:p>
            <a:r>
              <a:rPr lang="en-US" dirty="0"/>
              <a:t>Adapted Character based</a:t>
            </a:r>
          </a:p>
          <a:p>
            <a:pPr lvl="1"/>
            <a:r>
              <a:rPr lang="en-US" dirty="0"/>
              <a:t>Ignores anchor tags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rgbClr val="FFFF00"/>
                </a:solidFill>
              </a:rPr>
              <a:t>&lt;b&gt; </a:t>
            </a:r>
            <a:r>
              <a:rPr lang="en-US" dirty="0"/>
              <a:t>This text is bold </a:t>
            </a:r>
            <a:r>
              <a:rPr lang="en-US" dirty="0">
                <a:solidFill>
                  <a:srgbClr val="FFFF00"/>
                </a:solidFill>
              </a:rPr>
              <a:t>&lt;/b&gt;</a:t>
            </a:r>
          </a:p>
          <a:p>
            <a:pPr marL="4572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" indent="0">
              <a:buNone/>
            </a:pPr>
            <a:r>
              <a:rPr lang="en-US" dirty="0"/>
              <a:t>0 1 1 1 1 0</a:t>
            </a:r>
          </a:p>
          <a:p>
            <a:pPr marL="45720" indent="0">
              <a:buNone/>
            </a:pPr>
            <a:r>
              <a:rPr lang="en-US" dirty="0"/>
              <a:t>0 0 0 1 1 1 1 1 1 1 1 1 1 1 1 1 1 0 0 0 0</a:t>
            </a:r>
          </a:p>
        </p:txBody>
      </p:sp>
    </p:spTree>
    <p:extLst>
      <p:ext uri="{BB962C8B-B14F-4D97-AF65-F5344CB8AC3E}">
        <p14:creationId xmlns:p14="http://schemas.microsoft.com/office/powerpoint/2010/main" val="418679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Code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content vs code for its neighborhood</a:t>
            </a:r>
          </a:p>
          <a:p>
            <a:r>
              <a:rPr lang="en-US" dirty="0"/>
              <a:t>Calculate ratio for every element in CCV</a:t>
            </a:r>
          </a:p>
          <a:p>
            <a:pPr lvl="1"/>
            <a:r>
              <a:rPr lang="en-US" dirty="0"/>
              <a:t>Iteratively</a:t>
            </a:r>
          </a:p>
          <a:p>
            <a:r>
              <a:rPr lang="en-US" dirty="0"/>
              <a:t>Select elements as main content based off a threshold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82872"/>
            <a:ext cx="11315700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9546" y="6230747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Gottron</a:t>
            </a:r>
            <a:r>
              <a:rPr lang="en-US" dirty="0"/>
              <a:t> (2008)</a:t>
            </a:r>
          </a:p>
        </p:txBody>
      </p:sp>
    </p:spTree>
    <p:extLst>
      <p:ext uri="{BB962C8B-B14F-4D97-AF65-F5344CB8AC3E}">
        <p14:creationId xmlns:p14="http://schemas.microsoft.com/office/powerpoint/2010/main" val="22197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Code Blurring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ACCB Performed consistently better than DSC</a:t>
            </a:r>
          </a:p>
          <a:p>
            <a:pPr lvl="1"/>
            <a:r>
              <a:rPr lang="en-US" dirty="0"/>
              <a:t>DSC = Document Slope Curves</a:t>
            </a:r>
          </a:p>
          <a:p>
            <a:pPr lvl="1"/>
            <a:r>
              <a:rPr lang="en-US" dirty="0"/>
              <a:t>Best technique of a previous comparison paper</a:t>
            </a:r>
          </a:p>
          <a:p>
            <a:r>
              <a:rPr lang="en-US" dirty="0"/>
              <a:t>TCCB comparably fast</a:t>
            </a:r>
          </a:p>
          <a:p>
            <a:r>
              <a:rPr lang="en-US" dirty="0"/>
              <a:t>ACCB and CCB reasonably fast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Does not work well for wiki documents</a:t>
            </a:r>
          </a:p>
          <a:p>
            <a:r>
              <a:rPr lang="en-US" dirty="0"/>
              <a:t>Ignores highly formatted main content</a:t>
            </a:r>
          </a:p>
          <a:p>
            <a:pPr lvl="1"/>
            <a:r>
              <a:rPr lang="en-US" dirty="0"/>
              <a:t>Headlines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Code Blurring vs DOM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for Content Extraction</a:t>
            </a:r>
          </a:p>
          <a:p>
            <a:r>
              <a:rPr lang="en-US" dirty="0"/>
              <a:t>Content Code Blurring performs better and faster than the DOM based approach </a:t>
            </a:r>
          </a:p>
        </p:txBody>
      </p:sp>
    </p:spTree>
    <p:extLst>
      <p:ext uri="{BB962C8B-B14F-4D97-AF65-F5344CB8AC3E}">
        <p14:creationId xmlns:p14="http://schemas.microsoft.com/office/powerpoint/2010/main" val="11057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Gupta, S., Kaiser, G., </a:t>
            </a:r>
            <a:r>
              <a:rPr lang="en-US" dirty="0" err="1"/>
              <a:t>Neistadt</a:t>
            </a:r>
            <a:r>
              <a:rPr lang="en-US" dirty="0"/>
              <a:t>, D., &amp; Grimm, P. (2003, May). DOM-based content extraction of HTML documents. In 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 (pp. 207-214). ACM.</a:t>
            </a:r>
          </a:p>
          <a:p>
            <a:r>
              <a:rPr lang="en-US" dirty="0" err="1"/>
              <a:t>Gottron</a:t>
            </a:r>
            <a:r>
              <a:rPr lang="en-US" dirty="0"/>
              <a:t>, T. (2008, September). Content code blurring: A new approach to content extraction. In </a:t>
            </a:r>
            <a:r>
              <a:rPr lang="en-US" i="1" dirty="0"/>
              <a:t>Database and Expert Systems Application, 2008. DEXA'08. 19th International Workshop on</a:t>
            </a:r>
            <a:r>
              <a:rPr lang="en-US" dirty="0"/>
              <a:t> (pp. 29-33). IEEE.</a:t>
            </a:r>
          </a:p>
        </p:txBody>
      </p:sp>
    </p:spTree>
    <p:extLst>
      <p:ext uri="{BB962C8B-B14F-4D97-AF65-F5344CB8AC3E}">
        <p14:creationId xmlns:p14="http://schemas.microsoft.com/office/powerpoint/2010/main" val="32454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Extraction</a:t>
            </a:r>
          </a:p>
          <a:p>
            <a:r>
              <a:rPr lang="en-US" dirty="0"/>
              <a:t>DOM-based Content Extraction of HTML Documents (2003)</a:t>
            </a:r>
          </a:p>
          <a:p>
            <a:pPr lvl="1"/>
            <a:r>
              <a:rPr lang="en-US" dirty="0" err="1"/>
              <a:t>Suhit</a:t>
            </a:r>
            <a:r>
              <a:rPr lang="en-US" dirty="0"/>
              <a:t> Gupta, Gail Kaiser, David </a:t>
            </a:r>
            <a:r>
              <a:rPr lang="en-US" dirty="0" err="1"/>
              <a:t>Neistadt</a:t>
            </a:r>
            <a:r>
              <a:rPr lang="en-US" dirty="0"/>
              <a:t>, Peter Grimm </a:t>
            </a:r>
          </a:p>
          <a:p>
            <a:r>
              <a:rPr lang="en-US" dirty="0"/>
              <a:t>Content Code Blurring: A New Approach to Content Extraction (2008)</a:t>
            </a:r>
          </a:p>
          <a:p>
            <a:pPr lvl="1"/>
            <a:r>
              <a:rPr lang="en-US" dirty="0"/>
              <a:t>Thomas </a:t>
            </a:r>
            <a:r>
              <a:rPr lang="en-US" dirty="0" err="1"/>
              <a:t>Gottron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Isolating the main content of a page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Mobile devices</a:t>
            </a:r>
          </a:p>
          <a:p>
            <a:pPr lvl="1"/>
            <a:r>
              <a:rPr lang="en-US" dirty="0"/>
              <a:t> Speech rendering</a:t>
            </a:r>
          </a:p>
          <a:p>
            <a:pPr lvl="1"/>
            <a:r>
              <a:rPr lang="en-US" dirty="0"/>
              <a:t> IR</a:t>
            </a:r>
          </a:p>
          <a:p>
            <a:pPr lvl="1"/>
            <a:r>
              <a:rPr lang="en-US" dirty="0"/>
              <a:t> Web mining</a:t>
            </a:r>
          </a:p>
        </p:txBody>
      </p:sp>
    </p:spTree>
    <p:extLst>
      <p:ext uri="{BB962C8B-B14F-4D97-AF65-F5344CB8AC3E}">
        <p14:creationId xmlns:p14="http://schemas.microsoft.com/office/powerpoint/2010/main" val="32675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Content Extraction of 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Goal : Remove non-content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Create DOM tree from HTML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Filtering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Tag Ignoring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Advertisement Remover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Link List Remover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Empty Table Remover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Link Retainer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DOM tree from 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Birger Eriksson - Own work, CC BY-SA 3.0, https://commons.wikimedia.org/w/index.php?curid=18034500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389458"/>
            <a:ext cx="5774669" cy="59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Tag Ignoring</a:t>
            </a:r>
          </a:p>
          <a:p>
            <a:pPr lvl="2"/>
            <a:r>
              <a:rPr lang="en-US" dirty="0"/>
              <a:t>Images</a:t>
            </a:r>
          </a:p>
          <a:p>
            <a:pPr lvl="2"/>
            <a:r>
              <a:rPr lang="en-US" dirty="0"/>
              <a:t>Links</a:t>
            </a:r>
          </a:p>
          <a:p>
            <a:pPr lvl="2"/>
            <a:r>
              <a:rPr lang="en-US" dirty="0"/>
              <a:t>Scripts</a:t>
            </a:r>
          </a:p>
          <a:p>
            <a:pPr lvl="2"/>
            <a:r>
              <a:rPr lang="en-US" dirty="0"/>
              <a:t>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Advertisement Removal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’ and ‘</a:t>
            </a:r>
            <a:r>
              <a:rPr lang="en-US" dirty="0" err="1"/>
              <a:t>href</a:t>
            </a:r>
            <a:r>
              <a:rPr lang="en-US" dirty="0"/>
              <a:t>’ tags</a:t>
            </a:r>
          </a:p>
          <a:p>
            <a:pPr lvl="2"/>
            <a:r>
              <a:rPr lang="en-US" dirty="0"/>
              <a:t>Black list</a:t>
            </a:r>
          </a:p>
          <a:p>
            <a:pPr lvl="1"/>
            <a:r>
              <a:rPr lang="en-US" dirty="0"/>
              <a:t>Link List Removal</a:t>
            </a:r>
          </a:p>
          <a:p>
            <a:pPr lvl="2"/>
            <a:r>
              <a:rPr lang="en-US" dirty="0"/>
              <a:t>Tables cells </a:t>
            </a:r>
          </a:p>
          <a:p>
            <a:pPr lvl="2"/>
            <a:r>
              <a:rPr lang="en-US" dirty="0"/>
              <a:t>Ratio Linked-Non Linked words</a:t>
            </a:r>
          </a:p>
          <a:p>
            <a:pPr lvl="1"/>
            <a:r>
              <a:rPr lang="en-US" dirty="0"/>
              <a:t>Empty Table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Link Retainer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 Information</a:t>
            </a:r>
          </a:p>
          <a:p>
            <a:r>
              <a:rPr lang="en-US" dirty="0"/>
              <a:t>Retain </a:t>
            </a:r>
            <a:r>
              <a:rPr lang="en-US" dirty="0" err="1"/>
              <a:t>Browsability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based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Highly customizable</a:t>
            </a:r>
          </a:p>
          <a:p>
            <a:r>
              <a:rPr lang="en-US" dirty="0"/>
              <a:t>Handle most web pages</a:t>
            </a:r>
          </a:p>
          <a:p>
            <a:r>
              <a:rPr lang="en-US" dirty="0"/>
              <a:t>Best on pages with large blocks of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Worst case run time 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Worst on pages with little or no textual information or mostly links</a:t>
            </a:r>
          </a:p>
          <a:p>
            <a:r>
              <a:rPr lang="en-US" dirty="0"/>
              <a:t>Scalability is limited due to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Code Blurring: A New Approach to Content Extraction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Goal: Find main text through homogenously formatted sections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Content Code Vector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i="1" dirty="0"/>
              <a:t>Content Code Ratio </a:t>
            </a:r>
            <a:r>
              <a:rPr lang="en-US" dirty="0"/>
              <a:t>for each element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Create Regions based on CCR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Keep only regions with high ratio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i="1" dirty="0"/>
          </a:p>
          <a:p>
            <a:pPr marL="502920" indent="-457200">
              <a:buFont typeface="+mj-lt"/>
              <a:buAutoNum type="arabicPeriod"/>
            </a:pPr>
            <a:endParaRPr lang="en-US" i="1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240</TotalTime>
  <Words>606</Words>
  <Application>Microsoft Office PowerPoint</Application>
  <PresentationFormat>Widescreen</PresentationFormat>
  <Paragraphs>108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Banded Design Teal 16x9</vt:lpstr>
      <vt:lpstr>Content Extraction:  A Paper Presentation</vt:lpstr>
      <vt:lpstr>Table of Contents</vt:lpstr>
      <vt:lpstr>Content Extraction</vt:lpstr>
      <vt:lpstr>DOM-based Content Extraction of HTML Documents</vt:lpstr>
      <vt:lpstr>Create DOM tree from HTML</vt:lpstr>
      <vt:lpstr>Filters</vt:lpstr>
      <vt:lpstr>Removed Link Retainer</vt:lpstr>
      <vt:lpstr>DOM based Approach</vt:lpstr>
      <vt:lpstr>Content Code Blurring: A New Approach to Content Extraction </vt:lpstr>
      <vt:lpstr>Create Content Code Vector ( CCV )</vt:lpstr>
      <vt:lpstr>Content Code Ratio</vt:lpstr>
      <vt:lpstr>Content Code Blurring Approach</vt:lpstr>
      <vt:lpstr>Content Code Blurring vs DOM Based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Extraction:  A Paper Presentation</dc:title>
  <dc:creator>Miranda S</dc:creator>
  <cp:lastModifiedBy>Miranda S</cp:lastModifiedBy>
  <cp:revision>16</cp:revision>
  <dcterms:created xsi:type="dcterms:W3CDTF">2017-09-14T04:41:53Z</dcterms:created>
  <dcterms:modified xsi:type="dcterms:W3CDTF">2017-09-14T13:22:18Z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