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5"/>
  </p:notesMasterIdLst>
  <p:sldIdLst>
    <p:sldId id="259" r:id="rId2"/>
    <p:sldId id="260" r:id="rId3"/>
    <p:sldId id="263" r:id="rId4"/>
    <p:sldId id="264" r:id="rId5"/>
    <p:sldId id="268" r:id="rId6"/>
    <p:sldId id="265" r:id="rId7"/>
    <p:sldId id="266" r:id="rId8"/>
    <p:sldId id="269" r:id="rId9"/>
    <p:sldId id="267" r:id="rId10"/>
    <p:sldId id="270" r:id="rId11"/>
    <p:sldId id="271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 Miranda Smith</a:t>
            </a:r>
            <a:br>
              <a:rPr lang="en-US" dirty="0" smtClean="0"/>
            </a:br>
            <a:r>
              <a:rPr lang="en-US" dirty="0" smtClean="0"/>
              <a:t>CS 834 Info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700" dirty="0" smtClean="0"/>
              <a:t>Topic-Sensitive </a:t>
            </a:r>
            <a:r>
              <a:rPr lang="en-US" sz="5700" dirty="0"/>
              <a:t>PageRank</a:t>
            </a:r>
            <a:r>
              <a:rPr lang="en-US" sz="5700" dirty="0" smtClean="0"/>
              <a:t>.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Taher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H.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Haveliwala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2002. 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 Proceedings of the 11th international conference on World Wide Web.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0"/>
            <a:ext cx="5181600" cy="5108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700" dirty="0" err="1"/>
              <a:t>TwitterRank</a:t>
            </a:r>
            <a:r>
              <a:rPr lang="en-US" sz="4700" dirty="0"/>
              <a:t>: Finding Topic-sensitive Influential </a:t>
            </a:r>
            <a:r>
              <a:rPr lang="en-US" sz="4700" dirty="0" err="1"/>
              <a:t>Twitterers</a:t>
            </a:r>
            <a:r>
              <a:rPr lang="en-US" sz="4700" dirty="0"/>
              <a:t>. 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Jianshu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Weng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-Peng Lim, Jing Jiang, and Qi He. 2010. 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 Proceedings of the third ACM international conference on Web search and data mining.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1388" cy="4351338"/>
          </a:xfrm>
        </p:spPr>
        <p:txBody>
          <a:bodyPr/>
          <a:lstStyle/>
          <a:p>
            <a:r>
              <a:rPr lang="en-US" dirty="0" smtClean="0"/>
              <a:t>User Study</a:t>
            </a:r>
          </a:p>
          <a:p>
            <a:r>
              <a:rPr lang="en-US" dirty="0" smtClean="0"/>
              <a:t>10 Queries</a:t>
            </a:r>
          </a:p>
          <a:p>
            <a:r>
              <a:rPr lang="en-US" dirty="0" smtClean="0"/>
              <a:t>Asked which results relevant</a:t>
            </a:r>
          </a:p>
          <a:p>
            <a:r>
              <a:rPr lang="en-US" dirty="0" smtClean="0"/>
              <a:t>Asked which Ranking system preferred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1" y="1419458"/>
            <a:ext cx="6746789" cy="47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32" y="105029"/>
            <a:ext cx="9443394" cy="66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TwitterRank</a:t>
            </a:r>
            <a:r>
              <a:rPr lang="en-US" dirty="0" smtClean="0"/>
              <a:t>: Finding Topic-sensitive Influential </a:t>
            </a:r>
            <a:r>
              <a:rPr lang="en-US" dirty="0" err="1" smtClean="0"/>
              <a:t>Twitterers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Homophily</a:t>
            </a:r>
            <a:r>
              <a:rPr lang="en-US" dirty="0" smtClean="0"/>
              <a:t> Exists in Twitter</a:t>
            </a:r>
          </a:p>
          <a:p>
            <a:r>
              <a:rPr lang="en-US" dirty="0" smtClean="0"/>
              <a:t>Explain what Twitter Rank is</a:t>
            </a:r>
          </a:p>
          <a:p>
            <a:r>
              <a:rPr lang="en-US" dirty="0" smtClean="0"/>
              <a:t>How Twitter Rank works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TSPR vs </a:t>
            </a:r>
            <a:r>
              <a:rPr lang="en-US" dirty="0" err="1" smtClean="0"/>
              <a:t>TwitterRank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they related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Topic-Sensitive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Page Rank</a:t>
            </a:r>
          </a:p>
          <a:p>
            <a:r>
              <a:rPr lang="en-US" dirty="0" smtClean="0"/>
              <a:t>Difference between Topic Sensitive PageRank</a:t>
            </a:r>
          </a:p>
          <a:p>
            <a:r>
              <a:rPr lang="en-US" dirty="0" smtClean="0"/>
              <a:t>Explain how calculated</a:t>
            </a:r>
          </a:p>
          <a:p>
            <a:r>
              <a:rPr lang="en-US" dirty="0" smtClean="0"/>
              <a:t>Results of how accurate</a:t>
            </a:r>
          </a:p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If page A has a link to page B, then A is saying that B is important</a:t>
            </a:r>
          </a:p>
          <a:p>
            <a:r>
              <a:rPr lang="en-US" dirty="0" smtClean="0"/>
              <a:t>Random Surfer Model</a:t>
            </a:r>
          </a:p>
          <a:p>
            <a:pPr lvl="1"/>
            <a:r>
              <a:rPr lang="en-US" dirty="0" smtClean="0"/>
              <a:t>Start at random page </a:t>
            </a:r>
          </a:p>
          <a:p>
            <a:pPr lvl="1"/>
            <a:r>
              <a:rPr lang="en-US" dirty="0" smtClean="0"/>
              <a:t>Select, at random, link to follow</a:t>
            </a:r>
          </a:p>
          <a:p>
            <a:pPr lvl="1"/>
            <a:r>
              <a:rPr lang="en-US" dirty="0" smtClean="0"/>
              <a:t>Or jump to total new page</a:t>
            </a:r>
          </a:p>
          <a:p>
            <a:pPr lvl="1"/>
            <a:r>
              <a:rPr lang="en-US" dirty="0" smtClean="0"/>
              <a:t>PageRank= probability that surfer lands on page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PageRank Definition</a:t>
            </a:r>
          </a:p>
        </p:txBody>
      </p:sp>
      <p:graphicFrame>
        <p:nvGraphicFramePr>
          <p:cNvPr id="78850" name="Object 3"/>
          <p:cNvGraphicFramePr>
            <a:graphicFrameLocks noChangeAspect="1"/>
          </p:cNvGraphicFramePr>
          <p:nvPr/>
        </p:nvGraphicFramePr>
        <p:xfrm>
          <a:off x="2260601" y="2662238"/>
          <a:ext cx="751681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298700" imgH="495300" progId="Equation.3">
                  <p:embed/>
                </p:oleObj>
              </mc:Choice>
              <mc:Fallback>
                <p:oleObj name="Equation" r:id="rId4" imgW="2298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1" y="2662238"/>
                        <a:ext cx="751681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851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2447132" y="4029869"/>
            <a:ext cx="838200" cy="398463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2" name="TextBox 7"/>
          <p:cNvSpPr txBox="1">
            <a:spLocks noChangeArrowheads="1"/>
          </p:cNvSpPr>
          <p:nvPr/>
        </p:nvSpPr>
        <p:spPr bwMode="auto">
          <a:xfrm>
            <a:off x="1524000" y="4800601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400">
                <a:latin typeface="Calibri" panose="020F0502020204030204" pitchFamily="34" charset="0"/>
              </a:rPr>
              <a:t>PageRank of </a:t>
            </a:r>
            <a:br>
              <a:rPr lang="en-US" sz="2400">
                <a:latin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</a:rPr>
              <a:t>page </a:t>
            </a:r>
            <a:r>
              <a:rPr lang="en-US" sz="2400" i="1">
                <a:latin typeface="Calibri" panose="020F0502020204030204" pitchFamily="34" charset="0"/>
              </a:rPr>
              <a:t>P</a:t>
            </a:r>
            <a:r>
              <a:rPr lang="en-US" sz="2400" i="1" baseline="-25000"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78853" name="TextBox 8"/>
          <p:cNvSpPr txBox="1">
            <a:spLocks noChangeArrowheads="1"/>
          </p:cNvSpPr>
          <p:nvPr/>
        </p:nvSpPr>
        <p:spPr bwMode="auto">
          <a:xfrm>
            <a:off x="4953000" y="548640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400" i="1">
                <a:latin typeface="Calibri" panose="020F0502020204030204" pitchFamily="34" charset="0"/>
              </a:rPr>
              <a:t>B</a:t>
            </a:r>
            <a:r>
              <a:rPr lang="en-US" sz="2400" i="1" baseline="-25000">
                <a:latin typeface="Calibri" panose="020F0502020204030204" pitchFamily="34" charset="0"/>
              </a:rPr>
              <a:t>Pi</a:t>
            </a:r>
            <a:r>
              <a:rPr lang="en-US" sz="2400">
                <a:latin typeface="Calibri" panose="020F0502020204030204" pitchFamily="34" charset="0"/>
              </a:rPr>
              <a:t> is set of all pages pointing to </a:t>
            </a:r>
            <a:r>
              <a:rPr lang="en-US" sz="2400" i="1">
                <a:latin typeface="Calibri" panose="020F0502020204030204" pitchFamily="34" charset="0"/>
              </a:rPr>
              <a:t>P</a:t>
            </a:r>
            <a:r>
              <a:rPr lang="en-US" sz="2400" i="1" baseline="-25000">
                <a:latin typeface="Calibri" panose="020F0502020204030204" pitchFamily="34" charset="0"/>
              </a:rPr>
              <a:t>i</a:t>
            </a:r>
          </a:p>
        </p:txBody>
      </p:sp>
      <p:cxnSp>
        <p:nvCxnSpPr>
          <p:cNvPr id="78854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6400800" y="4038600"/>
            <a:ext cx="1447800" cy="12954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ight Brace 11"/>
          <p:cNvSpPr/>
          <p:nvPr/>
        </p:nvSpPr>
        <p:spPr>
          <a:xfrm rot="16200000">
            <a:off x="8039100" y="952500"/>
            <a:ext cx="304800" cy="31242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8856" name="TextBox 12"/>
          <p:cNvSpPr txBox="1">
            <a:spLocks noChangeArrowheads="1"/>
          </p:cNvSpPr>
          <p:nvPr/>
        </p:nvSpPr>
        <p:spPr bwMode="auto">
          <a:xfrm>
            <a:off x="6781800" y="144780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400">
                <a:latin typeface="Calibri" panose="020F0502020204030204" pitchFamily="34" charset="0"/>
              </a:rPr>
              <a:t>Sum of PR of all pages pointing to </a:t>
            </a:r>
            <a:r>
              <a:rPr lang="en-US" sz="2400" i="1">
                <a:latin typeface="Calibri" panose="020F0502020204030204" pitchFamily="34" charset="0"/>
              </a:rPr>
              <a:t>P</a:t>
            </a:r>
            <a:r>
              <a:rPr lang="en-US" sz="2400" i="1" baseline="-25000">
                <a:latin typeface="Calibri" panose="020F0502020204030204" pitchFamily="34" charset="0"/>
              </a:rPr>
              <a:t>i</a:t>
            </a:r>
          </a:p>
        </p:txBody>
      </p:sp>
      <p:cxnSp>
        <p:nvCxnSpPr>
          <p:cNvPr id="7885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8686800" y="4572000"/>
            <a:ext cx="762000" cy="3048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7848600" y="518160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400">
                <a:latin typeface="Calibri" panose="020F0502020204030204" pitchFamily="34" charset="0"/>
              </a:rPr>
              <a:t>Number of </a:t>
            </a:r>
            <a:br>
              <a:rPr lang="en-US" sz="2400">
                <a:latin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</a:rPr>
              <a:t>outlinks from </a:t>
            </a:r>
            <a:r>
              <a:rPr lang="en-US" sz="2400" i="1">
                <a:latin typeface="Calibri" panose="020F0502020204030204" pitchFamily="34" charset="0"/>
              </a:rPr>
              <a:t>P</a:t>
            </a:r>
            <a:r>
              <a:rPr lang="en-US" sz="2400" i="1" baseline="-25000">
                <a:latin typeface="Calibri" panose="020F0502020204030204" pitchFamily="34" charset="0"/>
              </a:rPr>
              <a:t>j</a:t>
            </a:r>
          </a:p>
        </p:txBody>
      </p:sp>
      <p:sp>
        <p:nvSpPr>
          <p:cNvPr id="78859" name="TextBox 19"/>
          <p:cNvSpPr txBox="1">
            <a:spLocks noChangeArrowheads="1"/>
          </p:cNvSpPr>
          <p:nvPr/>
        </p:nvSpPr>
        <p:spPr bwMode="auto">
          <a:xfrm>
            <a:off x="2514600" y="1524001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400">
                <a:latin typeface="Calibri" panose="020F0502020204030204" pitchFamily="34" charset="0"/>
              </a:rPr>
              <a:t>Teleportation probability</a:t>
            </a:r>
            <a:endParaRPr lang="en-US" sz="2400" i="1" baseline="-25000">
              <a:latin typeface="Calibri" panose="020F0502020204030204" pitchFamily="34" charset="0"/>
            </a:endParaRPr>
          </a:p>
        </p:txBody>
      </p:sp>
      <p:cxnSp>
        <p:nvCxnSpPr>
          <p:cNvPr id="78860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3810000" y="2438400"/>
            <a:ext cx="381000" cy="3810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4152900" y="4381500"/>
            <a:ext cx="457200" cy="762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2" name="TextBox 25"/>
          <p:cNvSpPr txBox="1">
            <a:spLocks noChangeArrowheads="1"/>
          </p:cNvSpPr>
          <p:nvPr/>
        </p:nvSpPr>
        <p:spPr bwMode="auto">
          <a:xfrm>
            <a:off x="3429000" y="4724401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400">
                <a:latin typeface="Calibri" panose="020F0502020204030204" pitchFamily="34" charset="0"/>
              </a:rPr>
              <a:t>Total num of pages</a:t>
            </a:r>
            <a:endParaRPr lang="en-US" sz="2400" i="1" baseline="-2500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437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Nelson cs532 week 5 PowerPoint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also be defined as a matrix</a:t>
            </a:r>
          </a:p>
          <a:p>
            <a:r>
              <a:rPr lang="en-US" dirty="0" smtClean="0"/>
              <a:t>D uniform dampening factor</a:t>
            </a:r>
          </a:p>
          <a:p>
            <a:r>
              <a:rPr lang="en-US" dirty="0" smtClean="0"/>
              <a:t>L() out degree of a page</a:t>
            </a:r>
          </a:p>
          <a:p>
            <a:r>
              <a:rPr lang="en-US" dirty="0" smtClean="0"/>
              <a:t>PR() PageRank of a page</a:t>
            </a:r>
            <a:endParaRPr lang="en-US" dirty="0"/>
          </a:p>
        </p:txBody>
      </p:sp>
      <p:pic>
        <p:nvPicPr>
          <p:cNvPr id="9" name="Picture 6" descr="pagerank-sum-to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511" y="4596714"/>
            <a:ext cx="7689108" cy="7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3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Topic Sensitive PageRank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multiple </a:t>
            </a:r>
            <a:r>
              <a:rPr lang="en-US" dirty="0" err="1" smtClean="0"/>
              <a:t>PageRanks</a:t>
            </a:r>
            <a:r>
              <a:rPr lang="en-US" dirty="0" smtClean="0"/>
              <a:t> for every page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how calculated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preselected topics</a:t>
            </a:r>
          </a:p>
          <a:p>
            <a:pPr lvl="1"/>
            <a:r>
              <a:rPr lang="en-US" dirty="0" smtClean="0"/>
              <a:t>16 top-level categories of Open Directory Project</a:t>
            </a:r>
          </a:p>
          <a:p>
            <a:r>
              <a:rPr lang="en-US" dirty="0" smtClean="0"/>
              <a:t>Train classifier on URLs under each category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Sensitive Page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also be defined as a matrix</a:t>
            </a:r>
          </a:p>
          <a:p>
            <a:r>
              <a:rPr lang="en-US" dirty="0" smtClean="0"/>
              <a:t>D </a:t>
            </a:r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dirty="0" smtClean="0"/>
              <a:t>uniform dampening factor</a:t>
            </a:r>
          </a:p>
          <a:p>
            <a:r>
              <a:rPr lang="en-US" dirty="0" smtClean="0"/>
              <a:t>L() out degree of a page</a:t>
            </a:r>
          </a:p>
          <a:p>
            <a:r>
              <a:rPr lang="en-US" dirty="0" smtClean="0"/>
              <a:t>PR() PageRank of a page</a:t>
            </a:r>
            <a:endParaRPr lang="en-US" dirty="0"/>
          </a:p>
        </p:txBody>
      </p:sp>
      <p:pic>
        <p:nvPicPr>
          <p:cNvPr id="9" name="Picture 6" descr="pagerank-sum-to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133" y="4316628"/>
            <a:ext cx="7689108" cy="7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48" y="1690688"/>
            <a:ext cx="3810000" cy="14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719" y="182562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=set of URLs in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2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Query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7" y="1690688"/>
            <a:ext cx="7661960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611" y="2356021"/>
            <a:ext cx="2056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= ‘Golf’</a:t>
            </a:r>
          </a:p>
          <a:p>
            <a:r>
              <a:rPr lang="en-US" sz="2400" dirty="0" smtClean="0"/>
              <a:t>Distribution of </a:t>
            </a:r>
          </a:p>
          <a:p>
            <a:r>
              <a:rPr lang="en-US" sz="2400" dirty="0" smtClean="0"/>
              <a:t>topic weights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3611" y="6075144"/>
            <a:ext cx="6304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Topic-Sensitive Page Rank </a:t>
            </a:r>
            <a:r>
              <a:rPr lang="en-US" dirty="0" err="1" smtClean="0"/>
              <a:t>Haveliwala</a:t>
            </a:r>
            <a:endParaRPr lang="en-US" dirty="0" smtClean="0"/>
          </a:p>
          <a:p>
            <a:r>
              <a:rPr lang="en-US" dirty="0" smtClean="0"/>
              <a:t>http://infolab.stanford.edu/~taherh/papers/slides/tspr-slides.pdf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316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Theme</vt:lpstr>
      <vt:lpstr>Microsoft Equation</vt:lpstr>
      <vt:lpstr>Presented by: Miranda Smith CS 834 Info Retrieval</vt:lpstr>
      <vt:lpstr>Topic-Sensitive PageRank</vt:lpstr>
      <vt:lpstr>Page Rank</vt:lpstr>
      <vt:lpstr>PageRank Definition</vt:lpstr>
      <vt:lpstr>Page rank</vt:lpstr>
      <vt:lpstr>Difference between Topic Sensitive PageRank</vt:lpstr>
      <vt:lpstr>Explain how calculated </vt:lpstr>
      <vt:lpstr>Topic Sensitive Page rank</vt:lpstr>
      <vt:lpstr>Classify Query</vt:lpstr>
      <vt:lpstr>Evaluation</vt:lpstr>
      <vt:lpstr>PowerPoint Presentation</vt:lpstr>
      <vt:lpstr>TwitterRank: Finding Topic-sensitive Influential Twitterers</vt:lpstr>
      <vt:lpstr>TSPR vs TwitterRank</vt:lpstr>
    </vt:vector>
  </TitlesOfParts>
  <Company>ODU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smith</cp:lastModifiedBy>
  <cp:revision>18</cp:revision>
  <dcterms:created xsi:type="dcterms:W3CDTF">2017-10-11T14:46:39Z</dcterms:created>
  <dcterms:modified xsi:type="dcterms:W3CDTF">2017-10-11T21:36:54Z</dcterms:modified>
</cp:coreProperties>
</file>