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3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2" r:id="rId13"/>
    <p:sldId id="261" r:id="rId14"/>
    <p:sldId id="276" r:id="rId15"/>
    <p:sldId id="279" r:id="rId16"/>
    <p:sldId id="274" r:id="rId17"/>
    <p:sldId id="277" r:id="rId18"/>
    <p:sldId id="275" r:id="rId19"/>
    <p:sldId id="278" r:id="rId20"/>
    <p:sldId id="27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800" dirty="0"/>
              <a:t>Information Retrieval System Evaluation:</a:t>
            </a:r>
          </a:p>
          <a:p>
            <a:pPr marL="0" indent="0" algn="ctr">
              <a:buNone/>
            </a:pPr>
            <a:r>
              <a:rPr lang="en-US" sz="5800" dirty="0"/>
              <a:t>Effort, Sensitivity, and Reliability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 Sanderson and Justin Zobel. 2005.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28th annual international ACM SIGIR conference on Research and development in information retrieval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1"/>
            <a:ext cx="5181600" cy="510229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800" dirty="0"/>
              <a:t>A Comparison of Statistical Significance Tests for Information Retrieval Evaluation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 D. Smucker, James Allan, and Ben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Carterette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2007.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sixteenth ACM conference on Conference on information and knowledge management 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402-94ED-4883-A6E1-0905A648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380"/>
          </a:xfrm>
        </p:spPr>
        <p:txBody>
          <a:bodyPr>
            <a:normAutofit/>
          </a:bodyPr>
          <a:lstStyle/>
          <a:p>
            <a:r>
              <a:rPr lang="en-US" dirty="0"/>
              <a:t>P@10 better for new collections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A62219-43A4-4270-AC8A-3F6C7D67A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956" y="1335505"/>
            <a:ext cx="5258047" cy="468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4AE4-172C-4672-B6A6-7790412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BFAEC-37EB-422B-BC6E-20C3B6E0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86" y="1335504"/>
            <a:ext cx="4591637" cy="468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4CF4B-E59D-4618-AB71-CBBA46E03FD9}"/>
              </a:ext>
            </a:extLst>
          </p:cNvPr>
          <p:cNvSpPr txBox="1"/>
          <p:nvPr/>
        </p:nvSpPr>
        <p:spPr>
          <a:xfrm>
            <a:off x="954922" y="6088772"/>
            <a:ext cx="495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rates for 25% relative difference in P@10 and MAP against topic size.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7802E-F250-4C58-8A30-0F3633214149}"/>
              </a:ext>
            </a:extLst>
          </p:cNvPr>
          <p:cNvSpPr txBox="1"/>
          <p:nvPr/>
        </p:nvSpPr>
        <p:spPr>
          <a:xfrm>
            <a:off x="6304964" y="6033184"/>
            <a:ext cx="49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against assessor effort. </a:t>
            </a:r>
          </a:p>
        </p:txBody>
      </p:sp>
    </p:spTree>
    <p:extLst>
      <p:ext uri="{BB962C8B-B14F-4D97-AF65-F5344CB8AC3E}">
        <p14:creationId xmlns:p14="http://schemas.microsoft.com/office/powerpoint/2010/main" val="27823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9F0-4451-4226-8752-3037CA4F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Hypothesize number of topics more important than pool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BADC-53B7-490F-BB31-7D3BB127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 effort to create</a:t>
            </a:r>
          </a:p>
          <a:p>
            <a:pPr lvl="1"/>
            <a:r>
              <a:rPr lang="en-US" sz="3200" dirty="0"/>
              <a:t>400 topics at depth 10</a:t>
            </a:r>
          </a:p>
          <a:p>
            <a:pPr lvl="1"/>
            <a:r>
              <a:rPr lang="en-US" sz="3200" dirty="0"/>
              <a:t>50 topics to depth of 100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AE2C-9438-47DB-849C-6ADF6B87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199-0843-439A-9248-8BD8C62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5A39-60C2-4552-BE35-FD19895E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more reliable</a:t>
            </a:r>
          </a:p>
          <a:p>
            <a:r>
              <a:rPr lang="en-US" dirty="0"/>
              <a:t>For 50 topics</a:t>
            </a:r>
          </a:p>
          <a:p>
            <a:pPr lvl="1"/>
            <a:r>
              <a:rPr lang="en-US" dirty="0"/>
              <a:t>At best once significance is observed with t-test the result is significant</a:t>
            </a:r>
          </a:p>
          <a:p>
            <a:pPr lvl="1"/>
            <a:r>
              <a:rPr lang="en-US" dirty="0"/>
              <a:t>At worst once significance is observed with t-test and MAP relative difference of 10% is significant</a:t>
            </a:r>
          </a:p>
          <a:p>
            <a:r>
              <a:rPr lang="en-US" dirty="0"/>
              <a:t>For existing collections MAP is better</a:t>
            </a:r>
          </a:p>
          <a:p>
            <a:r>
              <a:rPr lang="en-US" dirty="0"/>
              <a:t>Creating new collections P@10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CB5E-648B-4AAD-BF06-3963415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26C-0355-4CFE-916F-4E33BED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statistical significance tests for information retrieval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B7E7-556A-496F-81AF-D666970E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940"/>
            <a:ext cx="10515600" cy="4998707"/>
          </a:xfrm>
        </p:spPr>
        <p:txBody>
          <a:bodyPr/>
          <a:lstStyle/>
          <a:p>
            <a:r>
              <a:rPr lang="en-US" dirty="0"/>
              <a:t>A comparison of the 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Wilcoxon</a:t>
            </a:r>
          </a:p>
          <a:p>
            <a:pPr lvl="1"/>
            <a:r>
              <a:rPr lang="en-US" dirty="0"/>
              <a:t>Sign</a:t>
            </a:r>
          </a:p>
          <a:p>
            <a:pPr lvl="1"/>
            <a:r>
              <a:rPr lang="en-US" dirty="0"/>
              <a:t>Randomization</a:t>
            </a:r>
          </a:p>
          <a:p>
            <a:pPr lvl="1"/>
            <a:r>
              <a:rPr lang="en-US" dirty="0"/>
              <a:t>Bootstrap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DA20-B241-4AD2-8571-4BAEF48F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0EC-8A72-42B1-B290-202E2F8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vs Wilcoxon vs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3D02-1CD0-481C-BF7F-59E38192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 and B measured on 50 topics</a:t>
            </a:r>
          </a:p>
          <a:p>
            <a:r>
              <a:rPr lang="en-US" dirty="0"/>
              <a:t>NULL = Any permutations of the system labels is equally likely</a:t>
            </a:r>
          </a:p>
          <a:p>
            <a:r>
              <a:rPr lang="en-US" dirty="0"/>
              <a:t>Create all permutations, calculate MAP for each </a:t>
            </a:r>
          </a:p>
          <a:p>
            <a:pPr lvl="1"/>
            <a:r>
              <a:rPr lang="en-US" dirty="0"/>
              <a:t>Alternative is to sample from all permutations</a:t>
            </a:r>
          </a:p>
          <a:p>
            <a:pPr lvl="1"/>
            <a:r>
              <a:rPr lang="en-US" dirty="0"/>
              <a:t>100K instead of 20M</a:t>
            </a:r>
          </a:p>
          <a:p>
            <a:pPr lvl="1"/>
            <a:r>
              <a:rPr lang="en-US" dirty="0"/>
              <a:t>P 0.05 ± 0.001</a:t>
            </a:r>
          </a:p>
          <a:p>
            <a:pPr lvl="1"/>
            <a:r>
              <a:rPr lang="en-US" dirty="0"/>
              <a:t>P 0.01 ± 0.00045</a:t>
            </a:r>
          </a:p>
          <a:p>
            <a:r>
              <a:rPr lang="en-US" dirty="0"/>
              <a:t>Wilcoxon and sign test are simplified versions that don’t use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62FB-8FB5-4E90-9E3B-A45BBFB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82EB-E70D-40C9-855B-939ADEAC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6396-D61B-4F32-A998-A10794A1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runs on TREC collections 3 &amp; 5-8</a:t>
            </a:r>
          </a:p>
          <a:p>
            <a:r>
              <a:rPr lang="en-US" dirty="0"/>
              <a:t>Calculated MAP difference for each pair</a:t>
            </a:r>
          </a:p>
          <a:p>
            <a:r>
              <a:rPr lang="en-US" dirty="0"/>
              <a:t>Calculated P value for each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7DAF-0520-41C4-8E75-EBBF6F31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D000-6545-4C70-BE3A-A5CA988C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Rand, t-test, and bootstrap ≈0.01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40259-A78D-46F2-A09D-07FEEF25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14" y="2077587"/>
            <a:ext cx="7590971" cy="4643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3636-A554-48B2-B44D-6CE580A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19D2E-4809-470C-B83E-9C17E217B868}"/>
              </a:ext>
            </a:extLst>
          </p:cNvPr>
          <p:cNvSpPr/>
          <p:nvPr/>
        </p:nvSpPr>
        <p:spPr>
          <a:xfrm>
            <a:off x="3645568" y="2526632"/>
            <a:ext cx="2827421" cy="9023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38CC-93DA-437C-83CA-F92C3DB6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and Sign test not good approximations of Randomization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CF629-BD47-4D49-AA2D-A6BB5F32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011"/>
            <a:ext cx="10515600" cy="41885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5F84-805B-4D72-83A5-F49DC5E7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4754-B976-44CD-BD8C-573186D8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has more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B03F4-8E9B-46DE-93EB-24A240DF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626" y="1618344"/>
            <a:ext cx="5061574" cy="5103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512E-5371-4BD7-8268-E9F21BFA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AB39-E1EF-41C6-8A2A-397B4169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vs Bootstrap vs Rand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7B12C-D610-4B80-8F1D-084087CCC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74822"/>
              </p:ext>
            </p:extLst>
          </p:nvPr>
        </p:nvGraphicFramePr>
        <p:xfrm>
          <a:off x="838200" y="2877979"/>
          <a:ext cx="10515600" cy="2291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296435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5017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7705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609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Assumes scores from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Assumes results from 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use difference between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54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4476-9862-4AB9-8C08-9A00AF3D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0317-B442-4FE2-9BB6-1A3D4CB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Information Retrieval System Evaluation:</a:t>
            </a:r>
            <a:br>
              <a:rPr lang="en-US" dirty="0"/>
            </a:br>
            <a:r>
              <a:rPr lang="en-US" dirty="0"/>
              <a:t>Effort, Sensitivity,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2EC-A0D4-45F3-B8DA-7AD62959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comparison of the t-test, Wilcoxon, and sign tests</a:t>
            </a:r>
          </a:p>
          <a:p>
            <a:r>
              <a:rPr lang="en-US" dirty="0"/>
              <a:t>Compare MAP and P@10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70A8-8F15-49E8-B04A-B2E55EEF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E1D7-0702-4149-82A6-575AD81D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B9C8-A4AE-4B3B-B259-37F8924B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Randomization, bootstrap, and t-test produce comparable results</a:t>
            </a:r>
          </a:p>
          <a:p>
            <a:r>
              <a:rPr lang="en-US" dirty="0"/>
              <a:t>Avoid Wilcoxon or sign test</a:t>
            </a:r>
          </a:p>
          <a:p>
            <a:endParaRPr lang="en-US" dirty="0"/>
          </a:p>
          <a:p>
            <a:r>
              <a:rPr lang="en-US" dirty="0"/>
              <a:t>They recommend Randomization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1B6F8-8093-4A0A-96A4-B7B0A847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199-0843-439A-9248-8BD8C62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8DD414-E7CD-4DAB-9C73-ADA3A684A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Information Retrieval System Evaluation:</a:t>
            </a:r>
          </a:p>
          <a:p>
            <a:pPr algn="ctr"/>
            <a:r>
              <a:rPr lang="en-US" dirty="0"/>
              <a:t>Effort, Sensitivity,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5A39-60C2-4552-BE35-FD19895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T-test more reliable</a:t>
            </a:r>
          </a:p>
          <a:p>
            <a:r>
              <a:rPr lang="en-US" dirty="0"/>
              <a:t>Found specific ranges for when a result is reliable</a:t>
            </a:r>
          </a:p>
          <a:p>
            <a:r>
              <a:rPr lang="en-US" dirty="0"/>
              <a:t>Compared MAP and P@10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71F7A0-C794-4865-9DF4-6CFB3B7B8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Comparison of Statistical Significance Tests for Information Retrieval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B38F6-82E2-4EAE-935B-1C65A1285B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Compared Randomization, bootstrap, t-test, Wilcoxon , and sign test </a:t>
            </a:r>
          </a:p>
          <a:p>
            <a:r>
              <a:rPr lang="en-US" dirty="0"/>
              <a:t>Randomization, bootstrap and t-test practically the same</a:t>
            </a:r>
          </a:p>
          <a:p>
            <a:r>
              <a:rPr lang="en-US" dirty="0"/>
              <a:t>Prefer Randomization because it has less assumptions about the data and is more flexible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CB5E-648B-4AAD-BF06-3963415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2E41-51AB-40A8-B73C-D8C33E1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B9EE-2AD4-4AEB-85B9-A02EAD4D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collection of documents</a:t>
            </a:r>
          </a:p>
          <a:p>
            <a:r>
              <a:rPr lang="en-US" dirty="0"/>
              <a:t>Write a set of topics</a:t>
            </a:r>
          </a:p>
          <a:p>
            <a:r>
              <a:rPr lang="en-US" dirty="0"/>
              <a:t>Create relevance judgements</a:t>
            </a:r>
          </a:p>
          <a:p>
            <a:r>
              <a:rPr lang="en-US" dirty="0"/>
              <a:t>Measure effectiveness with mean average precision, MAP</a:t>
            </a:r>
          </a:p>
          <a:p>
            <a:r>
              <a:rPr lang="en-US" dirty="0"/>
              <a:t>Run significance test on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F768-6EDF-41CC-8C85-74C399E8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9D9-1BAD-40F6-A318-1A9499FF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949C-0E11-4229-9ED8-C471B1C0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5132"/>
          </a:xfrm>
        </p:spPr>
        <p:txBody>
          <a:bodyPr/>
          <a:lstStyle/>
          <a:p>
            <a:r>
              <a:rPr lang="en-US" dirty="0"/>
              <a:t>Absolute difference in MAP of 5-6% for 2 systems run on 50 topics to be 95% confident that the results could be reproduced</a:t>
            </a:r>
          </a:p>
          <a:p>
            <a:r>
              <a:rPr lang="en-US" dirty="0"/>
              <a:t>Impact of significance tests on error rates? </a:t>
            </a:r>
          </a:p>
          <a:p>
            <a:r>
              <a:rPr lang="en-US" dirty="0"/>
              <a:t>P@10 not as reliable as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9CB5-9B5E-44CE-BE29-BF91D105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0F092-BEFA-4058-9186-8C54EF170022}"/>
              </a:ext>
            </a:extLst>
          </p:cNvPr>
          <p:cNvSpPr txBox="1"/>
          <p:nvPr/>
        </p:nvSpPr>
        <p:spPr>
          <a:xfrm>
            <a:off x="838200" y="554476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Voorhees, E.M., Buckley, C. (2002) The effect of topic set size on retrieval experiment error, in </a:t>
            </a:r>
            <a:r>
              <a:rPr lang="en-US" i="1" dirty="0"/>
              <a:t>Proc. ACM SIGIR</a:t>
            </a:r>
            <a:r>
              <a:rPr lang="en-US" dirty="0"/>
              <a:t>, 316-323.</a:t>
            </a:r>
          </a:p>
          <a:p>
            <a:r>
              <a:rPr lang="en-US" dirty="0"/>
              <a:t>Tague-Sutcliffe, J., </a:t>
            </a:r>
            <a:r>
              <a:rPr lang="en-US" dirty="0" err="1"/>
              <a:t>Blustein</a:t>
            </a:r>
            <a:r>
              <a:rPr lang="en-US" dirty="0"/>
              <a:t> (1994) A Statistical Analysis of the </a:t>
            </a:r>
            <a:r>
              <a:rPr lang="it-IT" dirty="0"/>
              <a:t>TREC-3 Data, in </a:t>
            </a:r>
            <a:r>
              <a:rPr lang="it-IT" i="1" dirty="0"/>
              <a:t>Proc. TREC-3</a:t>
            </a:r>
            <a:r>
              <a:rPr lang="it-IT" dirty="0"/>
              <a:t>, 385-398.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3A0-3700-41EB-9E47-1A37C5E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1264"/>
          </a:xfrm>
        </p:spPr>
        <p:txBody>
          <a:bodyPr/>
          <a:lstStyle/>
          <a:p>
            <a:r>
              <a:rPr lang="en-US" dirty="0"/>
              <a:t>Relative difference in MAP must be &gt;25%</a:t>
            </a:r>
            <a:br>
              <a:rPr lang="en-US" dirty="0"/>
            </a:br>
            <a:r>
              <a:rPr lang="en-US" dirty="0"/>
              <a:t>without significance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6330-BB4F-4FA4-BCAD-2DCAB283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89D80-40F5-4853-BB8B-78983CBF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3263"/>
            <a:ext cx="6205814" cy="43858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40288-E770-4438-8DFE-67DDD7D0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83263"/>
            <a:ext cx="5974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B200-1C2D-40B9-91EC-BC9D3E8C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difference in MAP must be &gt; 7-8%</a:t>
            </a:r>
            <a:br>
              <a:rPr lang="en-US" dirty="0"/>
            </a:br>
            <a:r>
              <a:rPr lang="en-US" dirty="0"/>
              <a:t>with t-test p=&lt; 0.05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5077D-9A9A-44E2-9077-3E4D7AFCD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11" y="1560869"/>
            <a:ext cx="7283554" cy="5297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9F7-6E46-41EF-8D28-F5F046D2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AA2-DF7E-4175-B048-5DA364F8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more accurate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848691-D639-4FB1-8490-4AB727F79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414421"/>
              </p:ext>
            </p:extLst>
          </p:nvPr>
        </p:nvGraphicFramePr>
        <p:xfrm>
          <a:off x="5310779" y="3320574"/>
          <a:ext cx="6172200" cy="1285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41483601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9802439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25449625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45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Wilcoxon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167595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MAP to be confident with p =&lt;0.05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17-8%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16-10%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13-7%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307725828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76005-DA44-437E-8611-EF4009CF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T-test violates assumptions about data being tested is from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A9AC-8ADB-493A-ABB2-9E0D4AA8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C4A-E8BF-4141-8E9B-21BCD4AD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48316"/>
          </a:xfrm>
        </p:spPr>
        <p:txBody>
          <a:bodyPr/>
          <a:lstStyle/>
          <a:p>
            <a:r>
              <a:rPr lang="en-US" dirty="0"/>
              <a:t>Lower bound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A4C49-5CF4-4DAF-B2E3-70BE1C26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61832"/>
            <a:ext cx="6172200" cy="472481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062E-382D-465C-8B30-1DFDDD36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Topic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% difference in MAP is significant if t-test p=&lt;0.05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B460-B694-45A0-A945-26F49267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6871D6-256B-47AB-9A97-27C6A56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more reliable than p@10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353C-D082-4297-956E-7A9132A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1381735-E67F-4896-BE1B-1077415D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2" y="2362126"/>
            <a:ext cx="5994104" cy="4359349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4898E9-C2FD-40B6-A4BB-D1494ED8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362126"/>
            <a:ext cx="6067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676</Words>
  <Application>Microsoft Office PowerPoint</Application>
  <PresentationFormat>Widescreen</PresentationFormat>
  <Paragraphs>128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Presented by: Miranda Smith CS 834 Info Retrieval</vt:lpstr>
      <vt:lpstr>Information Retrieval System Evaluation: Effort, Sensitivity, and Reliability</vt:lpstr>
      <vt:lpstr>Testing process</vt:lpstr>
      <vt:lpstr>Previous Conclusions</vt:lpstr>
      <vt:lpstr>Relative difference in MAP must be &gt;25% without significance test</vt:lpstr>
      <vt:lpstr>Relative difference in MAP must be &gt; 7-8% with t-test p=&lt; 0.05</vt:lpstr>
      <vt:lpstr>T-test more accurate</vt:lpstr>
      <vt:lpstr>Lower bound</vt:lpstr>
      <vt:lpstr>MAP more reliable than p@10</vt:lpstr>
      <vt:lpstr>P@10 better for new collections</vt:lpstr>
      <vt:lpstr>Hypothesize number of topics more important than pool depth</vt:lpstr>
      <vt:lpstr>Contributions</vt:lpstr>
      <vt:lpstr>A comparison of statistical significance tests for information retrieval evaluation.</vt:lpstr>
      <vt:lpstr>Randomization vs Wilcoxon vs Sign</vt:lpstr>
      <vt:lpstr>Data Collection</vt:lpstr>
      <vt:lpstr>Rand, t-test, and bootstrap ≈0.01 RMSE</vt:lpstr>
      <vt:lpstr>Wilcoxon and Sign test not good approximations of Randomization</vt:lpstr>
      <vt:lpstr>Randomization has more outliers</vt:lpstr>
      <vt:lpstr>T-test vs Bootstrap vs Rand</vt:lpstr>
      <vt:lpstr>Conclusions</vt:lpstr>
      <vt:lpstr>Contributions Comparison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75</cp:revision>
  <dcterms:created xsi:type="dcterms:W3CDTF">2017-10-11T14:46:39Z</dcterms:created>
  <dcterms:modified xsi:type="dcterms:W3CDTF">2017-11-30T20:13:55Z</dcterms:modified>
</cp:coreProperties>
</file>