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9"/>
  </p:notesMasterIdLst>
  <p:sldIdLst>
    <p:sldId id="259" r:id="rId2"/>
    <p:sldId id="260" r:id="rId3"/>
    <p:sldId id="266" r:id="rId4"/>
    <p:sldId id="261" r:id="rId5"/>
    <p:sldId id="267" r:id="rId6"/>
    <p:sldId id="269" r:id="rId7"/>
    <p:sldId id="268" r:id="rId8"/>
    <p:sldId id="264" r:id="rId9"/>
    <p:sldId id="271" r:id="rId10"/>
    <p:sldId id="270" r:id="rId11"/>
    <p:sldId id="272" r:id="rId12"/>
    <p:sldId id="265" r:id="rId13"/>
    <p:sldId id="274" r:id="rId14"/>
    <p:sldId id="275" r:id="rId15"/>
    <p:sldId id="276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800" dirty="0"/>
              <a:t>Dependence Language Model for Information Retrieval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Jianfeng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Gao, Jian-Yun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Guangyuan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Wu,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Guihong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Cao. 2004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27th annual international ACM SIGIR conference on Research and development in information retrieval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1"/>
            <a:ext cx="5181600" cy="51022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800" dirty="0"/>
              <a:t>A Markov </a:t>
            </a:r>
            <a:r>
              <a:rPr lang="en-US" sz="5800" dirty="0" smtClean="0"/>
              <a:t>Random </a:t>
            </a:r>
            <a:r>
              <a:rPr lang="en-US" sz="5800" dirty="0"/>
              <a:t>F</a:t>
            </a:r>
            <a:r>
              <a:rPr lang="en-US" sz="5800" dirty="0" smtClean="0"/>
              <a:t>ield </a:t>
            </a:r>
            <a:r>
              <a:rPr lang="en-US" sz="5800" dirty="0"/>
              <a:t>M</a:t>
            </a:r>
            <a:r>
              <a:rPr lang="en-US" sz="5800" dirty="0" smtClean="0"/>
              <a:t>odel </a:t>
            </a:r>
            <a:r>
              <a:rPr lang="en-US" sz="5800" dirty="0"/>
              <a:t>for </a:t>
            </a:r>
            <a:r>
              <a:rPr lang="en-US" sz="5800" dirty="0" smtClean="0"/>
              <a:t>Term </a:t>
            </a:r>
            <a:r>
              <a:rPr lang="en-US" sz="5800" dirty="0"/>
              <a:t>D</a:t>
            </a:r>
            <a:r>
              <a:rPr lang="en-US" sz="5800" dirty="0" smtClean="0"/>
              <a:t>ependencies</a:t>
            </a:r>
            <a:endParaRPr lang="en-US" sz="5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Donald Metzler and W. Bruce Croft.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2005.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28th annual international ACM SIGIR conference on Research and development in information retrieval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/>
          <a:lstStyle/>
          <a:p>
            <a:r>
              <a:rPr lang="en-US" dirty="0" smtClean="0"/>
              <a:t>New language model incorporating term dependence</a:t>
            </a:r>
          </a:p>
          <a:p>
            <a:r>
              <a:rPr lang="en-US" dirty="0" smtClean="0"/>
              <a:t>Outperforms unigram dependence model</a:t>
            </a:r>
          </a:p>
          <a:p>
            <a:r>
              <a:rPr lang="en-US" dirty="0" smtClean="0"/>
              <a:t>In practice bigram language model is good approximation</a:t>
            </a:r>
          </a:p>
          <a:p>
            <a:pPr lvl="1"/>
            <a:r>
              <a:rPr lang="en-US" dirty="0" smtClean="0"/>
              <a:t>Only slightly worse performance</a:t>
            </a:r>
          </a:p>
          <a:p>
            <a:pPr lvl="1"/>
            <a:r>
              <a:rPr lang="en-US" dirty="0" smtClean="0"/>
              <a:t>Less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Markov Random Field for 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framework for modeling term dependencies with Markov Random Fields</a:t>
            </a:r>
          </a:p>
          <a:p>
            <a:r>
              <a:rPr lang="en-US" dirty="0" smtClean="0"/>
              <a:t>Explain Gao’s good results when historically Term Dependence Models have poor results</a:t>
            </a:r>
          </a:p>
          <a:p>
            <a:r>
              <a:rPr lang="en-US" dirty="0" smtClean="0"/>
              <a:t>2 hypothesis</a:t>
            </a:r>
          </a:p>
          <a:p>
            <a:pPr lvl="1"/>
            <a:r>
              <a:rPr lang="en-US" dirty="0" smtClean="0"/>
              <a:t>Dependence </a:t>
            </a:r>
            <a:r>
              <a:rPr lang="en-US" dirty="0"/>
              <a:t>models will be more effective for larger collections than smaller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Incorporating </a:t>
            </a:r>
            <a:r>
              <a:rPr lang="en-US" dirty="0"/>
              <a:t>several types of evidence (features) into a dependence model will further improve effectiveness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6F985-00CB-411F-B09A-844B5F57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</a:t>
            </a:r>
            <a:r>
              <a:rPr lang="en-US" dirty="0"/>
              <a:t>Random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D63F7-732C-4FC6-86E9-5D614941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dependencies between more than just a pair of terms</a:t>
            </a:r>
          </a:p>
          <a:p>
            <a:r>
              <a:rPr lang="en-US" dirty="0" smtClean="0"/>
              <a:t>Constructed from a graph G</a:t>
            </a:r>
          </a:p>
          <a:p>
            <a:pPr lvl="1"/>
            <a:r>
              <a:rPr lang="en-US" dirty="0" smtClean="0"/>
              <a:t>Contains document D and query nodes q</a:t>
            </a:r>
            <a:r>
              <a:rPr lang="en-US" baseline="-25000" dirty="0" smtClean="0"/>
              <a:t>i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Link shows dependence</a:t>
            </a:r>
            <a:endParaRPr lang="en-US" baseline="-250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ACFBC3-31E2-4031-82EB-4BD7F984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27726"/>
            <a:ext cx="7686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graph of query term dependencies to model</a:t>
            </a:r>
          </a:p>
          <a:p>
            <a:r>
              <a:rPr lang="en-US" dirty="0" smtClean="0"/>
              <a:t>Define set of potential functions over the cliques of that graph</a:t>
            </a:r>
          </a:p>
          <a:p>
            <a:r>
              <a:rPr lang="en-US" dirty="0" smtClean="0"/>
              <a:t>Rank documents in descending order of</a:t>
            </a:r>
          </a:p>
          <a:p>
            <a:pPr lvl="1"/>
            <a:r>
              <a:rPr lang="en-US" dirty="0" smtClean="0"/>
              <a:t>     estimated from relevance distribution describing related documents and queries</a:t>
            </a:r>
          </a:p>
          <a:p>
            <a:r>
              <a:rPr lang="en-US" dirty="0" smtClean="0"/>
              <a:t>General enough could emulate most other retrieval models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2844655"/>
            <a:ext cx="151447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3311380"/>
            <a:ext cx="400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77" y="1690688"/>
            <a:ext cx="9813645" cy="3100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676" y="5070109"/>
            <a:ext cx="28729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 </a:t>
            </a:r>
            <a:r>
              <a:rPr lang="en-US" sz="2800" dirty="0" smtClean="0"/>
              <a:t>Independence</a:t>
            </a:r>
            <a:endParaRPr lang="en-US" sz="28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1463" y="5088255"/>
            <a:ext cx="36486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 Dependence</a:t>
            </a:r>
            <a:endParaRPr lang="en-US" sz="28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0976" y="5070108"/>
            <a:ext cx="2626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Full </a:t>
            </a:r>
            <a:r>
              <a:rPr lang="en-US" sz="2800" dirty="0" smtClean="0"/>
              <a:t>Dependence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9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Lambda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1326"/>
          </a:xfrm>
        </p:spPr>
        <p:txBody>
          <a:bodyPr/>
          <a:lstStyle/>
          <a:p>
            <a:r>
              <a:rPr lang="en-US" dirty="0" smtClean="0"/>
              <a:t>Made up of multiple parameters</a:t>
            </a:r>
          </a:p>
          <a:p>
            <a:r>
              <a:rPr lang="en-US" dirty="0" smtClean="0"/>
              <a:t>Train by directly maximizing mean average precision, not the parameter</a:t>
            </a:r>
          </a:p>
          <a:p>
            <a:r>
              <a:rPr lang="en-US" dirty="0" smtClean="0"/>
              <a:t>Found to always be concave (or close)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2913188"/>
            <a:ext cx="4720936" cy="34431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776951"/>
            <a:ext cx="5930900" cy="257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coordinate-level hill  climbing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6F985-00CB-411F-B09A-844B5F57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ACFBC3-31E2-4031-82EB-4BD7F984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6" y="1870075"/>
            <a:ext cx="11680968" cy="1890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4459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3" y="2927927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8739" y="2372690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8739" y="2670019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57611" y="2927927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57611" y="3131127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general term dependence model that can use arbitrary text features (lambda function)</a:t>
            </a:r>
          </a:p>
          <a:p>
            <a:r>
              <a:rPr lang="en-US" dirty="0" smtClean="0"/>
              <a:t>Can mimic most other models based on parameters</a:t>
            </a:r>
          </a:p>
          <a:p>
            <a:r>
              <a:rPr lang="en-US" dirty="0"/>
              <a:t>Significant improvement on larger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Explains that Gao got good results because of testing on larger collections compared to previous studies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E7317-06EE-48AA-BDAC-51732CBF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dependence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72E25-7C1E-471D-A06C-EDFCAB7D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Pull words out of a “bucket” according to </a:t>
            </a:r>
            <a:r>
              <a:rPr lang="en-US" sz="4000" dirty="0" smtClean="0"/>
              <a:t>probability distribution over words in document</a:t>
            </a:r>
            <a:endParaRPr lang="en-US" sz="4000" dirty="0"/>
          </a:p>
          <a:p>
            <a:r>
              <a:rPr lang="en-US" sz="4000" dirty="0"/>
              <a:t>Rank documents by probability that the document can generate the query </a:t>
            </a:r>
          </a:p>
          <a:p>
            <a:r>
              <a:rPr lang="en-US" sz="4000" dirty="0"/>
              <a:t>Assumes independence between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FE4CC-F8CC-4857-869F-0CB0A7F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274C-29CA-40D3-A0AB-3641495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8DD70D-90A8-48A0-AE52-1AE64048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Does not capture more distant dependencies</a:t>
            </a:r>
          </a:p>
          <a:p>
            <a:pPr lvl="1"/>
            <a:r>
              <a:rPr lang="en-US" sz="4000" dirty="0" smtClean="0"/>
              <a:t>“Are </a:t>
            </a:r>
            <a:r>
              <a:rPr lang="en-US" sz="4000" b="1" dirty="0" smtClean="0"/>
              <a:t>Lincolns</a:t>
            </a:r>
            <a:r>
              <a:rPr lang="en-US" sz="4000" dirty="0" smtClean="0"/>
              <a:t> the </a:t>
            </a:r>
            <a:r>
              <a:rPr lang="en-US" sz="4000" dirty="0"/>
              <a:t>most reliable </a:t>
            </a:r>
            <a:r>
              <a:rPr lang="en-US" sz="4000" b="1" dirty="0"/>
              <a:t>cars</a:t>
            </a:r>
            <a:r>
              <a:rPr lang="en-US" sz="4000" dirty="0"/>
              <a:t>”</a:t>
            </a:r>
          </a:p>
          <a:p>
            <a:r>
              <a:rPr lang="en-US" sz="4000" dirty="0"/>
              <a:t>Many noisy dependencies</a:t>
            </a:r>
          </a:p>
          <a:p>
            <a:pPr lvl="1"/>
            <a:r>
              <a:rPr lang="en-US" sz="4000" dirty="0"/>
              <a:t>Going to link all adjacent words regardless of strength of </a:t>
            </a:r>
            <a:r>
              <a:rPr lang="en-US" sz="4000" dirty="0" smtClean="0"/>
              <a:t>dependency</a:t>
            </a:r>
          </a:p>
          <a:p>
            <a:pPr lvl="1"/>
            <a:r>
              <a:rPr lang="en-US" sz="4000" dirty="0" smtClean="0"/>
              <a:t>“</a:t>
            </a:r>
            <a:r>
              <a:rPr lang="en-US" sz="4000" b="1" dirty="0" smtClean="0"/>
              <a:t>Status</a:t>
            </a:r>
            <a:r>
              <a:rPr lang="en-US" sz="4000" dirty="0" smtClean="0"/>
              <a:t> of </a:t>
            </a:r>
            <a:r>
              <a:rPr lang="en-US" sz="4000" b="1" dirty="0" smtClean="0"/>
              <a:t>nuclear</a:t>
            </a:r>
            <a:r>
              <a:rPr lang="en-US" sz="4000" dirty="0" smtClean="0"/>
              <a:t> proliferation treaties”</a:t>
            </a:r>
            <a:endParaRPr lang="en-US" sz="4000" dirty="0"/>
          </a:p>
          <a:p>
            <a:pPr lvl="1"/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D52B2-8833-4D34-9534-D46F57F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DC387-C0EC-4BD3-91BF-12FBBFB4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72D523-7509-4940-AD4C-19B25568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bigram</a:t>
            </a:r>
          </a:p>
          <a:p>
            <a:r>
              <a:rPr lang="en-US" dirty="0"/>
              <a:t>New dependency structure called linkage</a:t>
            </a:r>
          </a:p>
          <a:p>
            <a:r>
              <a:rPr lang="en-US" dirty="0"/>
              <a:t>Term dependencies form an acyclic, planer graph, linking two related terms</a:t>
            </a:r>
          </a:p>
          <a:p>
            <a:r>
              <a:rPr lang="en-US" dirty="0"/>
              <a:t>Only consider strongest linkages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F6203B-E877-4D26-AB2B-6002E33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96" y="4332531"/>
            <a:ext cx="7432607" cy="22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2E975-CA5A-4595-AB99-B667EC31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in Queries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38942DD-1BFA-44A0-A4A8-B13CC85B7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51" y="1828800"/>
            <a:ext cx="11916786" cy="3093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36E16A-74A5-425F-A8F3-433E0EA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F7D758-26ED-4827-9C96-D312AC3D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1142"/>
            <a:ext cx="12192000" cy="5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Linkage is generated from the document </a:t>
            </a:r>
          </a:p>
          <a:p>
            <a:r>
              <a:rPr lang="en-US" sz="3600" dirty="0" smtClean="0"/>
              <a:t>Query is generated from the probability distribution of words in the document including the linkage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32" y="2419594"/>
            <a:ext cx="6762750" cy="1695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8523" y="1843155"/>
            <a:ext cx="36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of Linkage given Document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8" y="5184530"/>
            <a:ext cx="29241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718660"/>
            <a:ext cx="323850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718660"/>
            <a:ext cx="381000" cy="371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71508" y="1946031"/>
            <a:ext cx="458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</a:t>
            </a:r>
            <a:r>
              <a:rPr lang="en-US" dirty="0" err="1" smtClean="0"/>
              <a:t>Prob</a:t>
            </a:r>
            <a:r>
              <a:rPr lang="en-US" dirty="0" smtClean="0"/>
              <a:t> of query term given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75754" y="4040554"/>
            <a:ext cx="425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term dependencies for q</a:t>
            </a:r>
            <a:r>
              <a:rPr lang="en-US" baseline="-25000" dirty="0" smtClean="0"/>
              <a:t>i</a:t>
            </a:r>
            <a:r>
              <a:rPr lang="en-US" dirty="0" smtClean="0"/>
              <a:t> and q</a:t>
            </a:r>
            <a:r>
              <a:rPr lang="en-US" baseline="-25000" dirty="0" smtClean="0"/>
              <a:t>j</a:t>
            </a:r>
            <a:r>
              <a:rPr lang="en-US" dirty="0" smtClean="0"/>
              <a:t> given the linkage and the document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5462954" y="2212487"/>
            <a:ext cx="171228" cy="20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164945" y="2315363"/>
            <a:ext cx="166255" cy="17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25673" y="3851564"/>
            <a:ext cx="481712" cy="2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3396E-A696-4D02-8682-C83A6028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56AF1-1DAC-4641-88B9-95C6FCB9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883B24-A7B8-4729-AA67-2D3E0BB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9" y="1506942"/>
            <a:ext cx="11906991" cy="53510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6229" y="27035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0120" y="27035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04556" y="27035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0120" y="53959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229" y="53959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4556" y="5395951"/>
            <a:ext cx="1148862" cy="25790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48726" y="2735816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90463" y="2735816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95720" y="2768081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278" y="5395951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48726" y="5395951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13215" y="5410885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42432" y="5410885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90463" y="5397511"/>
            <a:ext cx="226291" cy="19337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4" y="1622088"/>
            <a:ext cx="9740611" cy="47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501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Presented by: Miranda Smith CS 834 Info Retrieval</vt:lpstr>
      <vt:lpstr>Review of dependence language model</vt:lpstr>
      <vt:lpstr>Bigram Weaknesses</vt:lpstr>
      <vt:lpstr>Adding Linkage</vt:lpstr>
      <vt:lpstr>Linkage in Queries Example</vt:lpstr>
      <vt:lpstr>Generating the Query</vt:lpstr>
      <vt:lpstr>Ranking Equation</vt:lpstr>
      <vt:lpstr>Evaluation</vt:lpstr>
      <vt:lpstr>Evaluation Summary</vt:lpstr>
      <vt:lpstr>Conclusion</vt:lpstr>
      <vt:lpstr>A Markov Random Field for Term Dependencies</vt:lpstr>
      <vt:lpstr>Markov Random Field</vt:lpstr>
      <vt:lpstr>Using MRF</vt:lpstr>
      <vt:lpstr>3 Variants</vt:lpstr>
      <vt:lpstr>Setting Lambda Function </vt:lpstr>
      <vt:lpstr>Evaluation</vt:lpstr>
      <vt:lpstr>Conclusion</vt:lpstr>
    </vt:vector>
  </TitlesOfParts>
  <Company>ODU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smith</cp:lastModifiedBy>
  <cp:revision>54</cp:revision>
  <dcterms:created xsi:type="dcterms:W3CDTF">2017-10-11T14:46:39Z</dcterms:created>
  <dcterms:modified xsi:type="dcterms:W3CDTF">2017-11-02T16:53:46Z</dcterms:modified>
</cp:coreProperties>
</file>