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7"/>
  </p:notesMasterIdLst>
  <p:sldIdLst>
    <p:sldId id="259" r:id="rId2"/>
    <p:sldId id="263" r:id="rId3"/>
    <p:sldId id="268" r:id="rId4"/>
    <p:sldId id="265" r:id="rId5"/>
    <p:sldId id="277" r:id="rId6"/>
    <p:sldId id="267" r:id="rId7"/>
    <p:sldId id="270" r:id="rId8"/>
    <p:sldId id="271" r:id="rId9"/>
    <p:sldId id="261" r:id="rId10"/>
    <p:sldId id="272" r:id="rId11"/>
    <p:sldId id="273" r:id="rId12"/>
    <p:sldId id="274" r:id="rId13"/>
    <p:sldId id="275" r:id="rId14"/>
    <p:sldId id="27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Presented by: Miranda Smith</a:t>
            </a:r>
            <a:br>
              <a:rPr lang="en-US" dirty="0"/>
            </a:br>
            <a:r>
              <a:rPr lang="en-US" dirty="0"/>
              <a:t>CS 834 Info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700" dirty="0"/>
              <a:t>Topic-Sensitive PageRank.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Taher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H.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Haveliwala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2002. 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 Proceedings of the 11th international conference on World Wide Web.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0"/>
            <a:ext cx="5181600" cy="5108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700" dirty="0"/>
              <a:t>TwitterRank: Finding Topic-sensitive Influential Twitterers. 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Jianshu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Weng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-Peng Lim, Jing Jiang, and Qi He. 2010. 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 Proceedings of the third ACM international conference on Web search and data mining.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Prove Homophily Exists in Twitter</a:t>
            </a:r>
          </a:p>
          <a:p>
            <a:r>
              <a:rPr lang="en-US" sz="3000" dirty="0"/>
              <a:t>Homophily- people follow other people that have similar interests</a:t>
            </a:r>
          </a:p>
          <a:p>
            <a:r>
              <a:rPr lang="en-US" sz="3000" dirty="0"/>
              <a:t>Collected all tweets from a user and used a machine learning technique to determine topics</a:t>
            </a:r>
          </a:p>
          <a:p>
            <a:pPr lvl="1"/>
            <a:r>
              <a:rPr lang="en-US" sz="2800" dirty="0"/>
              <a:t>Latent </a:t>
            </a:r>
            <a:r>
              <a:rPr lang="en-US" sz="2800" dirty="0" err="1"/>
              <a:t>Dirichlet</a:t>
            </a:r>
            <a:r>
              <a:rPr lang="en-US" sz="2800" dirty="0"/>
              <a:t> Allocation</a:t>
            </a:r>
          </a:p>
          <a:p>
            <a:pPr lvl="1"/>
            <a:r>
              <a:rPr lang="en-US" sz="2800" dirty="0"/>
              <a:t>Compares words against each other, not against some pre-defined topics</a:t>
            </a:r>
          </a:p>
          <a:p>
            <a:r>
              <a:rPr lang="en-US" sz="3000" b="1" dirty="0"/>
              <a:t>People with following relationships are more similar than those without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F477-343C-4E85-8B76-9FC5C84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5EA4-23FA-47E1-9687-9FB1A175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Find influential twitterers</a:t>
            </a:r>
          </a:p>
          <a:p>
            <a:r>
              <a:rPr lang="en-US" sz="3600" dirty="0"/>
              <a:t>Influential</a:t>
            </a:r>
          </a:p>
          <a:p>
            <a:pPr lvl="1"/>
            <a:r>
              <a:rPr lang="en-US" sz="3200" dirty="0"/>
              <a:t>Number of followers</a:t>
            </a:r>
          </a:p>
          <a:p>
            <a:pPr lvl="1"/>
            <a:r>
              <a:rPr lang="en-US" sz="3200" dirty="0"/>
              <a:t>Ratio between followers and friends</a:t>
            </a:r>
          </a:p>
          <a:p>
            <a:pPr lvl="1"/>
            <a:r>
              <a:rPr lang="en-US" sz="3200" dirty="0"/>
              <a:t>Interaction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16AD-543B-407E-8FB4-517ADD0A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A96-A570-418B-B64B-B3321F0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TwitterRank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29D0-858A-4862-9CA7-5F2E26A6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Same as Topic Sensitive Page Rank</a:t>
            </a:r>
          </a:p>
          <a:p>
            <a:r>
              <a:rPr lang="en-US" sz="3600" dirty="0"/>
              <a:t>Random Surfer</a:t>
            </a:r>
          </a:p>
          <a:p>
            <a:pPr lvl="1"/>
            <a:r>
              <a:rPr lang="en-US" sz="3200" dirty="0"/>
              <a:t>Start at random page (user) </a:t>
            </a:r>
          </a:p>
          <a:p>
            <a:pPr lvl="1"/>
            <a:r>
              <a:rPr lang="en-US" sz="3200" dirty="0"/>
              <a:t>Select link to follow (following)</a:t>
            </a:r>
          </a:p>
          <a:p>
            <a:pPr lvl="1"/>
            <a:r>
              <a:rPr lang="en-US" sz="3200" dirty="0"/>
              <a:t>Or jump to total new page</a:t>
            </a:r>
          </a:p>
          <a:p>
            <a:pPr lvl="1"/>
            <a:r>
              <a:rPr lang="en-US" sz="3200" dirty="0"/>
              <a:t>PageRank</a:t>
            </a:r>
            <a:r>
              <a:rPr lang="en-US" sz="3200"/>
              <a:t>(influence) = </a:t>
            </a:r>
            <a:r>
              <a:rPr lang="en-US" sz="3200" dirty="0"/>
              <a:t>probability that surfer lands on page</a:t>
            </a:r>
            <a:endParaRPr lang="en-US" sz="3600" dirty="0"/>
          </a:p>
          <a:p>
            <a:r>
              <a:rPr lang="en-US" sz="3600" dirty="0"/>
              <a:t>Except the more similar two twitterers are, the higher the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6AAA0-C09D-4CF7-AB49-71C3C1D9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A96-A570-418B-B64B-B3321F0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29D0-858A-4862-9CA7-5F2E26A6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Evaluate </a:t>
            </a:r>
            <a:r>
              <a:rPr lang="en-US" sz="3600" dirty="0" err="1"/>
              <a:t>TwitterRank’s</a:t>
            </a:r>
            <a:r>
              <a:rPr lang="en-US" sz="3600" dirty="0"/>
              <a:t> ‘recommended to follow’ suggestions against actual following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6AAA0-C09D-4CF7-AB49-71C3C1D9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A96-A570-418B-B64B-B3321F0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6AAA0-C09D-4CF7-AB49-71C3C1D9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C9526-45EC-41CE-A7E0-E8E7D126F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972" y="1690688"/>
            <a:ext cx="8319195" cy="466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571FC-619F-48B6-BD75-54CEEEA41112}"/>
              </a:ext>
            </a:extLst>
          </p:cNvPr>
          <p:cNvSpPr txBox="1"/>
          <p:nvPr/>
        </p:nvSpPr>
        <p:spPr>
          <a:xfrm>
            <a:off x="369651" y="1690688"/>
            <a:ext cx="31153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Lower the value, the higher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TR- Twitter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InD</a:t>
            </a:r>
            <a:r>
              <a:rPr lang="en-US" sz="2000" dirty="0"/>
              <a:t> – in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PR- PageRank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TSPR- Topic sensitive Page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Columns are different collections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significantly better for </a:t>
            </a:r>
            <a:r>
              <a:rPr lang="en-US" sz="2000" dirty="0" err="1"/>
              <a:t>Lfl</a:t>
            </a:r>
            <a:r>
              <a:rPr lang="en-US" sz="2000" dirty="0"/>
              <a:t> (followers low)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EFEB3-6D16-4B78-858F-34A291175372}"/>
              </a:ext>
            </a:extLst>
          </p:cNvPr>
          <p:cNvSpPr/>
          <p:nvPr/>
        </p:nvSpPr>
        <p:spPr>
          <a:xfrm>
            <a:off x="5411972" y="5762847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1794B-6A38-4345-95C9-C09F43C40BE8}"/>
              </a:ext>
            </a:extLst>
          </p:cNvPr>
          <p:cNvSpPr/>
          <p:nvPr/>
        </p:nvSpPr>
        <p:spPr>
          <a:xfrm>
            <a:off x="6316246" y="5773479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F80436-221B-4D00-BF4E-FBDE973921FA}"/>
              </a:ext>
            </a:extLst>
          </p:cNvPr>
          <p:cNvSpPr/>
          <p:nvPr/>
        </p:nvSpPr>
        <p:spPr>
          <a:xfrm>
            <a:off x="8155932" y="5762847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61C89-4825-4EC4-9747-CC16F6A67972}"/>
              </a:ext>
            </a:extLst>
          </p:cNvPr>
          <p:cNvSpPr/>
          <p:nvPr/>
        </p:nvSpPr>
        <p:spPr>
          <a:xfrm>
            <a:off x="9980049" y="5773479"/>
            <a:ext cx="318722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A6FDA-0F2F-4BCA-849E-B4F336B26846}"/>
              </a:ext>
            </a:extLst>
          </p:cNvPr>
          <p:cNvSpPr/>
          <p:nvPr/>
        </p:nvSpPr>
        <p:spPr>
          <a:xfrm>
            <a:off x="10823944" y="5773479"/>
            <a:ext cx="386886" cy="2977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16A52-31C2-4024-848E-898F44652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Topics have influence over PageRank</a:t>
            </a:r>
          </a:p>
          <a:p>
            <a:r>
              <a:rPr lang="en-US" dirty="0"/>
              <a:t>Set of rankings for each web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49466-6F34-4143-B24A-A0BB261D3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TwitterRank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56D12D-ADF1-4DCF-A556-8E59D95F69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Confirms Homophily in Twitter</a:t>
            </a:r>
          </a:p>
          <a:p>
            <a:r>
              <a:rPr lang="en-US" dirty="0"/>
              <a:t>Algorithm to find influential Twitterers</a:t>
            </a:r>
          </a:p>
          <a:p>
            <a:r>
              <a:rPr lang="en-US" dirty="0"/>
              <a:t>Expands TSPR to allow different transition probabilities within a topic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Page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Relative importance of webpages</a:t>
            </a:r>
          </a:p>
          <a:p>
            <a:r>
              <a:rPr lang="en-US" dirty="0"/>
              <a:t>If page A has a link to page B, then A is saying that B is important</a:t>
            </a:r>
          </a:p>
          <a:p>
            <a:r>
              <a:rPr lang="en-US" dirty="0"/>
              <a:t>Random Surfer Model</a:t>
            </a:r>
          </a:p>
          <a:p>
            <a:pPr lvl="1"/>
            <a:r>
              <a:rPr lang="en-US" dirty="0"/>
              <a:t>Start at random page </a:t>
            </a:r>
          </a:p>
          <a:p>
            <a:pPr lvl="1"/>
            <a:r>
              <a:rPr lang="en-US" dirty="0"/>
              <a:t>Select, at random, link to follow</a:t>
            </a:r>
          </a:p>
          <a:p>
            <a:pPr lvl="1"/>
            <a:r>
              <a:rPr lang="en-US" dirty="0"/>
              <a:t>Or jump to total new page</a:t>
            </a:r>
          </a:p>
          <a:p>
            <a:pPr lvl="1"/>
            <a:r>
              <a:rPr lang="en-US" dirty="0"/>
              <a:t>PageRank= probability that surfer lands on page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46960" y="4437520"/>
            <a:ext cx="3606209" cy="417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Uniform dampening factor</a:t>
            </a:r>
          </a:p>
        </p:txBody>
      </p:sp>
      <p:pic>
        <p:nvPicPr>
          <p:cNvPr id="9" name="Picture 6" descr="pagerank-sum-to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34" y="2834929"/>
            <a:ext cx="9819108" cy="100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5051C-C7A3-4EE1-91BB-3DFB8A5B15B5}"/>
              </a:ext>
            </a:extLst>
          </p:cNvPr>
          <p:cNvSpPr txBox="1"/>
          <p:nvPr/>
        </p:nvSpPr>
        <p:spPr>
          <a:xfrm>
            <a:off x="6411848" y="4452503"/>
            <a:ext cx="28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degree of a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A00C3-3D1A-41E3-854F-D80360975EC1}"/>
              </a:ext>
            </a:extLst>
          </p:cNvPr>
          <p:cNvSpPr txBox="1"/>
          <p:nvPr/>
        </p:nvSpPr>
        <p:spPr>
          <a:xfrm>
            <a:off x="5606901" y="1834419"/>
            <a:ext cx="261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PageRank of a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F7CC2-E3E1-4CFB-809C-580566039B73}"/>
              </a:ext>
            </a:extLst>
          </p:cNvPr>
          <p:cNvCxnSpPr>
            <a:stCxn id="8" idx="0"/>
          </p:cNvCxnSpPr>
          <p:nvPr/>
        </p:nvCxnSpPr>
        <p:spPr>
          <a:xfrm flipV="1">
            <a:off x="2950065" y="3487479"/>
            <a:ext cx="1058409" cy="9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D8841D-F18D-488B-B533-869E95A53FAB}"/>
              </a:ext>
            </a:extLst>
          </p:cNvPr>
          <p:cNvCxnSpPr>
            <a:stCxn id="7" idx="2"/>
          </p:cNvCxnSpPr>
          <p:nvPr/>
        </p:nvCxnSpPr>
        <p:spPr>
          <a:xfrm flipH="1">
            <a:off x="6912450" y="2296084"/>
            <a:ext cx="1" cy="5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7844D-C617-471C-8CE3-E96F97A60ACD}"/>
              </a:ext>
            </a:extLst>
          </p:cNvPr>
          <p:cNvCxnSpPr>
            <a:stCxn id="7" idx="2"/>
          </p:cNvCxnSpPr>
          <p:nvPr/>
        </p:nvCxnSpPr>
        <p:spPr>
          <a:xfrm flipH="1">
            <a:off x="5263116" y="2296084"/>
            <a:ext cx="1649335" cy="4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16BC37-8590-4C25-B229-2583B83AE053}"/>
              </a:ext>
            </a:extLst>
          </p:cNvPr>
          <p:cNvCxnSpPr>
            <a:stCxn id="7" idx="2"/>
          </p:cNvCxnSpPr>
          <p:nvPr/>
        </p:nvCxnSpPr>
        <p:spPr>
          <a:xfrm>
            <a:off x="6912451" y="2296084"/>
            <a:ext cx="1698149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5037A5-2686-4B23-99E0-C6A99B39D740}"/>
              </a:ext>
            </a:extLst>
          </p:cNvPr>
          <p:cNvCxnSpPr>
            <a:stCxn id="3" idx="0"/>
          </p:cNvCxnSpPr>
          <p:nvPr/>
        </p:nvCxnSpPr>
        <p:spPr>
          <a:xfrm flipV="1">
            <a:off x="7816143" y="3792686"/>
            <a:ext cx="604843" cy="65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1F875E-07BE-4AD3-B480-FDA8AE02B4F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7073036" y="3901990"/>
            <a:ext cx="743107" cy="55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E275D6-00F2-4DEC-97A5-0ADEA260FD53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5606901" y="3792054"/>
            <a:ext cx="2209242" cy="66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8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Sensitive PageRank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Compute multiple </a:t>
            </a:r>
            <a:r>
              <a:rPr lang="en-US" sz="4000" dirty="0" err="1"/>
              <a:t>PageRanks</a:t>
            </a:r>
            <a:r>
              <a:rPr lang="en-US" sz="4000" dirty="0"/>
              <a:t> for every page</a:t>
            </a:r>
          </a:p>
          <a:p>
            <a:r>
              <a:rPr lang="en-US" sz="4000" dirty="0"/>
              <a:t>Score for each category</a:t>
            </a:r>
          </a:p>
          <a:p>
            <a:r>
              <a:rPr lang="en-US" sz="4000" dirty="0"/>
              <a:t>Based on preselected topics</a:t>
            </a:r>
          </a:p>
          <a:p>
            <a:pPr lvl="1"/>
            <a:r>
              <a:rPr lang="en-US" sz="4000" dirty="0"/>
              <a:t>16 top-level categories of Open Directory Project</a:t>
            </a:r>
          </a:p>
          <a:p>
            <a:r>
              <a:rPr lang="en-US" sz="4000" dirty="0"/>
              <a:t>Train classifier on URLs under each category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Sensitive PageRank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72277" y="3753598"/>
            <a:ext cx="3606209" cy="783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Non-</a:t>
            </a:r>
            <a:r>
              <a:rPr lang="en-US" sz="2400" dirty="0"/>
              <a:t>uniform dampening factor</a:t>
            </a:r>
          </a:p>
        </p:txBody>
      </p:sp>
      <p:pic>
        <p:nvPicPr>
          <p:cNvPr id="9" name="Picture 6" descr="pagerank-sum-to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34" y="2366278"/>
            <a:ext cx="9819108" cy="100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5051C-C7A3-4EE1-91BB-3DFB8A5B15B5}"/>
              </a:ext>
            </a:extLst>
          </p:cNvPr>
          <p:cNvSpPr txBox="1"/>
          <p:nvPr/>
        </p:nvSpPr>
        <p:spPr>
          <a:xfrm>
            <a:off x="6216501" y="3921981"/>
            <a:ext cx="28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degree of a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A00C3-3D1A-41E3-854F-D80360975EC1}"/>
              </a:ext>
            </a:extLst>
          </p:cNvPr>
          <p:cNvSpPr txBox="1"/>
          <p:nvPr/>
        </p:nvSpPr>
        <p:spPr>
          <a:xfrm>
            <a:off x="5606901" y="1323685"/>
            <a:ext cx="261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PageRank of a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F7CC2-E3E1-4CFB-809C-580566039B73}"/>
              </a:ext>
            </a:extLst>
          </p:cNvPr>
          <p:cNvCxnSpPr>
            <a:cxnSpLocks/>
          </p:cNvCxnSpPr>
          <p:nvPr/>
        </p:nvCxnSpPr>
        <p:spPr>
          <a:xfrm flipV="1">
            <a:off x="2950064" y="3117515"/>
            <a:ext cx="1058409" cy="58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D8841D-F18D-488B-B533-869E95A53FAB}"/>
              </a:ext>
            </a:extLst>
          </p:cNvPr>
          <p:cNvCxnSpPr>
            <a:stCxn id="7" idx="2"/>
          </p:cNvCxnSpPr>
          <p:nvPr/>
        </p:nvCxnSpPr>
        <p:spPr>
          <a:xfrm flipH="1">
            <a:off x="6912450" y="1785350"/>
            <a:ext cx="1" cy="5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7844D-C617-471C-8CE3-E96F97A60ACD}"/>
              </a:ext>
            </a:extLst>
          </p:cNvPr>
          <p:cNvCxnSpPr>
            <a:stCxn id="7" idx="2"/>
          </p:cNvCxnSpPr>
          <p:nvPr/>
        </p:nvCxnSpPr>
        <p:spPr>
          <a:xfrm flipH="1">
            <a:off x="5263116" y="1785350"/>
            <a:ext cx="1649335" cy="4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16BC37-8590-4C25-B229-2583B83AE053}"/>
              </a:ext>
            </a:extLst>
          </p:cNvPr>
          <p:cNvCxnSpPr>
            <a:stCxn id="7" idx="2"/>
          </p:cNvCxnSpPr>
          <p:nvPr/>
        </p:nvCxnSpPr>
        <p:spPr>
          <a:xfrm>
            <a:off x="6912451" y="1785350"/>
            <a:ext cx="1698149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5037A5-2686-4B23-99E0-C6A99B39D740}"/>
              </a:ext>
            </a:extLst>
          </p:cNvPr>
          <p:cNvCxnSpPr>
            <a:stCxn id="3" idx="0"/>
          </p:cNvCxnSpPr>
          <p:nvPr/>
        </p:nvCxnSpPr>
        <p:spPr>
          <a:xfrm flipV="1">
            <a:off x="7620796" y="3262164"/>
            <a:ext cx="604843" cy="65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1F875E-07BE-4AD3-B480-FDA8AE02B4F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6877689" y="3371468"/>
            <a:ext cx="743107" cy="55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E275D6-00F2-4DEC-97A5-0ADEA260FD5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411554" y="3261533"/>
            <a:ext cx="2209242" cy="66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1717244-4CF1-4B5A-BB11-A1195BE1E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2"/>
          <a:stretch/>
        </p:blipFill>
        <p:spPr>
          <a:xfrm>
            <a:off x="1765004" y="4958905"/>
            <a:ext cx="3191955" cy="1495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EA8052-059F-4A6D-B270-A49824F05518}"/>
              </a:ext>
            </a:extLst>
          </p:cNvPr>
          <p:cNvSpPr txBox="1"/>
          <p:nvPr/>
        </p:nvSpPr>
        <p:spPr>
          <a:xfrm>
            <a:off x="5324748" y="5254001"/>
            <a:ext cx="192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= set of URLs in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644F8-8ACD-4F5D-AEE8-5B382CE97C11}"/>
              </a:ext>
            </a:extLst>
          </p:cNvPr>
          <p:cNvSpPr txBox="1"/>
          <p:nvPr/>
        </p:nvSpPr>
        <p:spPr>
          <a:xfrm>
            <a:off x="1375821" y="5526586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6182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Query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7" y="1690688"/>
            <a:ext cx="7661960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611" y="2356021"/>
            <a:ext cx="2056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 = ‘Golf’</a:t>
            </a:r>
          </a:p>
          <a:p>
            <a:r>
              <a:rPr lang="en-US" sz="2400" dirty="0"/>
              <a:t>Distribution of </a:t>
            </a:r>
          </a:p>
          <a:p>
            <a:r>
              <a:rPr lang="en-US" sz="2400" dirty="0"/>
              <a:t>topic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611" y="6075144"/>
            <a:ext cx="6304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Topic-Sensitive Page Rank </a:t>
            </a:r>
            <a:r>
              <a:rPr lang="en-US" dirty="0" err="1"/>
              <a:t>Haveliwala</a:t>
            </a:r>
            <a:endParaRPr lang="en-US" dirty="0"/>
          </a:p>
          <a:p>
            <a:r>
              <a:rPr lang="en-US" dirty="0"/>
              <a:t>http://infolab.stanford.edu/~taherh/papers/slides/tspr-slides.pdf</a:t>
            </a:r>
          </a:p>
        </p:txBody>
      </p:sp>
    </p:spTree>
    <p:extLst>
      <p:ext uri="{BB962C8B-B14F-4D97-AF65-F5344CB8AC3E}">
        <p14:creationId xmlns:p14="http://schemas.microsoft.com/office/powerpoint/2010/main" val="200621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1388" cy="4351338"/>
          </a:xfrm>
        </p:spPr>
        <p:txBody>
          <a:bodyPr/>
          <a:lstStyle/>
          <a:p>
            <a:r>
              <a:rPr lang="en-US" dirty="0"/>
              <a:t>User Study</a:t>
            </a:r>
          </a:p>
          <a:p>
            <a:r>
              <a:rPr lang="en-US" dirty="0"/>
              <a:t>10 Queries</a:t>
            </a:r>
          </a:p>
          <a:p>
            <a:r>
              <a:rPr lang="en-US" dirty="0"/>
              <a:t>Asked which results relevant</a:t>
            </a:r>
          </a:p>
          <a:p>
            <a:r>
              <a:rPr lang="en-US" dirty="0"/>
              <a:t>Asked which ranking system preferred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11" y="1419458"/>
            <a:ext cx="6746789" cy="47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2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32" y="105029"/>
            <a:ext cx="9443394" cy="66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TwitterRank: Finding Topic-sensitive Influential Twitterers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 influential users of Twitter</a:t>
            </a:r>
          </a:p>
          <a:p>
            <a:r>
              <a:rPr lang="en-US" sz="4000" dirty="0"/>
              <a:t>Taking into account link structure (followers) and topic similarity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454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Presented by: Miranda Smith CS 834 Info Retrieval</vt:lpstr>
      <vt:lpstr>Review Page Rank</vt:lpstr>
      <vt:lpstr>Page Rank</vt:lpstr>
      <vt:lpstr>Topic Sensitive PageRank</vt:lpstr>
      <vt:lpstr>Topic Sensitive PageRank</vt:lpstr>
      <vt:lpstr>Classify Query</vt:lpstr>
      <vt:lpstr>Evaluation</vt:lpstr>
      <vt:lpstr>PowerPoint Presentation</vt:lpstr>
      <vt:lpstr>TwitterRank: Finding Topic-sensitive Influential Twitterers</vt:lpstr>
      <vt:lpstr>Homophily</vt:lpstr>
      <vt:lpstr>TwitterRank</vt:lpstr>
      <vt:lpstr>How TwitterRank Works</vt:lpstr>
      <vt:lpstr>Results</vt:lpstr>
      <vt:lpstr>Results</vt:lpstr>
      <vt:lpstr>Take Away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</cp:lastModifiedBy>
  <cp:revision>31</cp:revision>
  <dcterms:created xsi:type="dcterms:W3CDTF">2017-10-11T14:46:39Z</dcterms:created>
  <dcterms:modified xsi:type="dcterms:W3CDTF">2017-10-12T11:26:02Z</dcterms:modified>
</cp:coreProperties>
</file>