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258" r:id="rId4"/>
    <p:sldId id="259" r:id="rId5"/>
    <p:sldId id="296" r:id="rId6"/>
    <p:sldId id="262" r:id="rId7"/>
    <p:sldId id="297" r:id="rId8"/>
    <p:sldId id="298" r:id="rId9"/>
    <p:sldId id="302" r:id="rId10"/>
    <p:sldId id="300" r:id="rId11"/>
    <p:sldId id="299" r:id="rId12"/>
    <p:sldId id="301"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Roboto Slab" panose="020B0604020202020204" charset="0"/>
      <p:regular r:id="rId19"/>
      <p:bold r:id="rId20"/>
    </p:embeddedFont>
    <p:embeddedFont>
      <p:font typeface="Source Sans Pr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B0B7C-3FB8-465E-A876-9D0FD3D61513}" v="177" dt="2022-12-03T03:41:36.228"/>
  </p1510:revLst>
</p1510:revInfo>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liana Miranda" userId="c16ba4ed9f7a1ced" providerId="Windows Live" clId="Web-{3FDB0B7C-3FB8-465E-A876-9D0FD3D61513}"/>
    <pc:docChg chg="addSld modSld sldOrd">
      <pc:chgData name="Lilliana Miranda" userId="c16ba4ed9f7a1ced" providerId="Windows Live" clId="Web-{3FDB0B7C-3FB8-465E-A876-9D0FD3D61513}" dt="2022-12-03T03:41:36.228" v="115" actId="1076"/>
      <pc:docMkLst>
        <pc:docMk/>
      </pc:docMkLst>
      <pc:sldChg chg="modSp">
        <pc:chgData name="Lilliana Miranda" userId="c16ba4ed9f7a1ced" providerId="Windows Live" clId="Web-{3FDB0B7C-3FB8-465E-A876-9D0FD3D61513}" dt="2022-12-03T03:40:21.179" v="88" actId="1076"/>
        <pc:sldMkLst>
          <pc:docMk/>
          <pc:sldMk cId="0" sldId="262"/>
        </pc:sldMkLst>
        <pc:spChg chg="mod">
          <ac:chgData name="Lilliana Miranda" userId="c16ba4ed9f7a1ced" providerId="Windows Live" clId="Web-{3FDB0B7C-3FB8-465E-A876-9D0FD3D61513}" dt="2022-12-03T03:40:21.179" v="88" actId="1076"/>
          <ac:spMkLst>
            <pc:docMk/>
            <pc:sldMk cId="0" sldId="262"/>
            <ac:spMk id="11" creationId="{00000000-0000-0000-0000-000000000000}"/>
          </ac:spMkLst>
        </pc:spChg>
      </pc:sldChg>
      <pc:sldChg chg="modSp">
        <pc:chgData name="Lilliana Miranda" userId="c16ba4ed9f7a1ced" providerId="Windows Live" clId="Web-{3FDB0B7C-3FB8-465E-A876-9D0FD3D61513}" dt="2022-12-03T03:41:36.228" v="115" actId="1076"/>
        <pc:sldMkLst>
          <pc:docMk/>
          <pc:sldMk cId="3652213197" sldId="299"/>
        </pc:sldMkLst>
        <pc:spChg chg="mod">
          <ac:chgData name="Lilliana Miranda" userId="c16ba4ed9f7a1ced" providerId="Windows Live" clId="Web-{3FDB0B7C-3FB8-465E-A876-9D0FD3D61513}" dt="2022-12-03T03:41:36.228" v="115" actId="1076"/>
          <ac:spMkLst>
            <pc:docMk/>
            <pc:sldMk cId="3652213197" sldId="299"/>
            <ac:spMk id="11" creationId="{00000000-0000-0000-0000-000000000000}"/>
          </ac:spMkLst>
        </pc:spChg>
      </pc:sldChg>
      <pc:sldChg chg="modSp ord">
        <pc:chgData name="Lilliana Miranda" userId="c16ba4ed9f7a1ced" providerId="Windows Live" clId="Web-{3FDB0B7C-3FB8-465E-A876-9D0FD3D61513}" dt="2022-12-03T03:40:29.241" v="90" actId="20577"/>
        <pc:sldMkLst>
          <pc:docMk/>
          <pc:sldMk cId="1284334659" sldId="300"/>
        </pc:sldMkLst>
        <pc:spChg chg="mod">
          <ac:chgData name="Lilliana Miranda" userId="c16ba4ed9f7a1ced" providerId="Windows Live" clId="Web-{3FDB0B7C-3FB8-465E-A876-9D0FD3D61513}" dt="2022-12-03T03:40:29.241" v="90" actId="20577"/>
          <ac:spMkLst>
            <pc:docMk/>
            <pc:sldMk cId="1284334659" sldId="300"/>
            <ac:spMk id="11" creationId="{00000000-0000-0000-0000-000000000000}"/>
          </ac:spMkLst>
        </pc:spChg>
      </pc:sldChg>
      <pc:sldChg chg="addSp delSp modSp add replId">
        <pc:chgData name="Lilliana Miranda" userId="c16ba4ed9f7a1ced" providerId="Windows Live" clId="Web-{3FDB0B7C-3FB8-465E-A876-9D0FD3D61513}" dt="2022-12-03T03:13:04.352" v="15" actId="20577"/>
        <pc:sldMkLst>
          <pc:docMk/>
          <pc:sldMk cId="2570701389" sldId="302"/>
        </pc:sldMkLst>
        <pc:spChg chg="del">
          <ac:chgData name="Lilliana Miranda" userId="c16ba4ed9f7a1ced" providerId="Windows Live" clId="Web-{3FDB0B7C-3FB8-465E-A876-9D0FD3D61513}" dt="2022-12-03T03:12:29.835" v="7"/>
          <ac:spMkLst>
            <pc:docMk/>
            <pc:sldMk cId="2570701389" sldId="302"/>
            <ac:spMk id="3" creationId="{00000000-0000-0000-0000-000000000000}"/>
          </ac:spMkLst>
        </pc:spChg>
        <pc:spChg chg="add mod">
          <ac:chgData name="Lilliana Miranda" userId="c16ba4ed9f7a1ced" providerId="Windows Live" clId="Web-{3FDB0B7C-3FB8-465E-A876-9D0FD3D61513}" dt="2022-12-03T03:13:04.352" v="15" actId="20577"/>
          <ac:spMkLst>
            <pc:docMk/>
            <pc:sldMk cId="2570701389" sldId="302"/>
            <ac:spMk id="5" creationId="{8126F404-35D2-E546-CA95-DF8A25DB2BBE}"/>
          </ac:spMkLst>
        </pc:spChg>
        <pc:spChg chg="del">
          <ac:chgData name="Lilliana Miranda" userId="c16ba4ed9f7a1ced" providerId="Windows Live" clId="Web-{3FDB0B7C-3FB8-465E-A876-9D0FD3D61513}" dt="2022-12-03T03:12:26.382" v="6"/>
          <ac:spMkLst>
            <pc:docMk/>
            <pc:sldMk cId="2570701389" sldId="302"/>
            <ac:spMk id="6" creationId="{00000000-0000-0000-0000-000000000000}"/>
          </ac:spMkLst>
        </pc:spChg>
        <pc:picChg chg="add mod">
          <ac:chgData name="Lilliana Miranda" userId="c16ba4ed9f7a1ced" providerId="Windows Live" clId="Web-{3FDB0B7C-3FB8-465E-A876-9D0FD3D61513}" dt="2022-12-03T03:12:41.132" v="11" actId="14100"/>
          <ac:picMkLst>
            <pc:docMk/>
            <pc:sldMk cId="2570701389" sldId="302"/>
            <ac:picMk id="4" creationId="{278C3E8E-BB64-93CA-AEB2-90F6BAFDA612}"/>
          </ac:picMkLst>
        </pc:picChg>
        <pc:picChg chg="del">
          <ac:chgData name="Lilliana Miranda" userId="c16ba4ed9f7a1ced" providerId="Windows Live" clId="Web-{3FDB0B7C-3FB8-465E-A876-9D0FD3D61513}" dt="2022-12-03T03:12:19.069" v="1"/>
          <ac:picMkLst>
            <pc:docMk/>
            <pc:sldMk cId="2570701389" sldId="302"/>
            <ac:picMk id="23" creationId="{00000000-0000-0000-0000-000000000000}"/>
          </ac:picMkLst>
        </pc:picChg>
        <pc:picChg chg="del">
          <ac:chgData name="Lilliana Miranda" userId="c16ba4ed9f7a1ced" providerId="Windows Live" clId="Web-{3FDB0B7C-3FB8-465E-A876-9D0FD3D61513}" dt="2022-12-03T03:12:21.116" v="2"/>
          <ac:picMkLst>
            <pc:docMk/>
            <pc:sldMk cId="2570701389" sldId="302"/>
            <ac:picMk id="26" creationId="{00000000-0000-0000-0000-000000000000}"/>
          </ac:picMkLst>
        </pc:picChg>
      </pc:sldChg>
    </pc:docChg>
  </pc:docChgLst>
  <pc:docChgLst>
    <pc:chgData name="Fabián Calvo Brenes" userId="c0b623b60baf8f39" providerId="LiveId" clId="{32843BCB-AC45-4DAC-A9B2-55A220D40EDE}"/>
    <pc:docChg chg="modSld">
      <pc:chgData name="Fabián Calvo Brenes" userId="c0b623b60baf8f39" providerId="LiveId" clId="{32843BCB-AC45-4DAC-A9B2-55A220D40EDE}" dt="2022-12-03T03:25:16.156" v="2" actId="123"/>
      <pc:docMkLst>
        <pc:docMk/>
      </pc:docMkLst>
      <pc:sldChg chg="modSp mod">
        <pc:chgData name="Fabián Calvo Brenes" userId="c0b623b60baf8f39" providerId="LiveId" clId="{32843BCB-AC45-4DAC-A9B2-55A220D40EDE}" dt="2022-12-03T03:24:50.826" v="0" actId="123"/>
        <pc:sldMkLst>
          <pc:docMk/>
          <pc:sldMk cId="0" sldId="258"/>
        </pc:sldMkLst>
        <pc:spChg chg="mod">
          <ac:chgData name="Fabián Calvo Brenes" userId="c0b623b60baf8f39" providerId="LiveId" clId="{32843BCB-AC45-4DAC-A9B2-55A220D40EDE}" dt="2022-12-03T03:24:50.826" v="0" actId="123"/>
          <ac:spMkLst>
            <pc:docMk/>
            <pc:sldMk cId="0" sldId="258"/>
            <ac:spMk id="87" creationId="{00000000-0000-0000-0000-000000000000}"/>
          </ac:spMkLst>
        </pc:spChg>
      </pc:sldChg>
      <pc:sldChg chg="modSp mod">
        <pc:chgData name="Fabián Calvo Brenes" userId="c0b623b60baf8f39" providerId="LiveId" clId="{32843BCB-AC45-4DAC-A9B2-55A220D40EDE}" dt="2022-12-03T03:24:58.447" v="1" actId="123"/>
        <pc:sldMkLst>
          <pc:docMk/>
          <pc:sldMk cId="0" sldId="259"/>
        </pc:sldMkLst>
        <pc:spChg chg="mod">
          <ac:chgData name="Fabián Calvo Brenes" userId="c0b623b60baf8f39" providerId="LiveId" clId="{32843BCB-AC45-4DAC-A9B2-55A220D40EDE}" dt="2022-12-03T03:24:58.447" v="1" actId="123"/>
          <ac:spMkLst>
            <pc:docMk/>
            <pc:sldMk cId="0" sldId="259"/>
            <ac:spMk id="98" creationId="{00000000-0000-0000-0000-000000000000}"/>
          </ac:spMkLst>
        </pc:spChg>
      </pc:sldChg>
      <pc:sldChg chg="modSp mod">
        <pc:chgData name="Fabián Calvo Brenes" userId="c0b623b60baf8f39" providerId="LiveId" clId="{32843BCB-AC45-4DAC-A9B2-55A220D40EDE}" dt="2022-12-03T03:25:16.156" v="2" actId="123"/>
        <pc:sldMkLst>
          <pc:docMk/>
          <pc:sldMk cId="0" sldId="262"/>
        </pc:sldMkLst>
        <pc:spChg chg="mod">
          <ac:chgData name="Fabián Calvo Brenes" userId="c0b623b60baf8f39" providerId="LiveId" clId="{32843BCB-AC45-4DAC-A9B2-55A220D40EDE}" dt="2022-12-03T03:25:16.156" v="2" actId="123"/>
          <ac:spMkLst>
            <pc:docMk/>
            <pc:sldMk cId="0" sldId="262"/>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152133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46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115616" y="1995686"/>
            <a:ext cx="7416824" cy="1512168"/>
          </a:xfrm>
          <a:prstGeom prst="rect">
            <a:avLst/>
          </a:prstGeom>
        </p:spPr>
        <p:txBody>
          <a:bodyPr spcFirstLastPara="1" wrap="square" lIns="91425" tIns="91425" rIns="91425" bIns="91425" anchor="ctr" anchorCtr="0">
            <a:noAutofit/>
          </a:bodyPr>
          <a:lstStyle/>
          <a:p>
            <a:pPr lvl="0" algn="ctr"/>
            <a:r>
              <a:rPr lang="es-ES" sz="2400"/>
              <a:t>La trata de personas, principales rutas y movimientos migratorios en el mundo.</a:t>
            </a:r>
            <a:r>
              <a:rPr lang="es-ES" sz="2400" b="0"/>
              <a:t> </a:t>
            </a:r>
            <a:br>
              <a:rPr lang="es-ES" sz="2400" b="0"/>
            </a:br>
            <a:br>
              <a:rPr lang="es-ES" sz="2400" b="0"/>
            </a:br>
            <a:endParaRPr sz="2400"/>
          </a:p>
        </p:txBody>
      </p:sp>
      <p:sp>
        <p:nvSpPr>
          <p:cNvPr id="2" name="Rectangle 1"/>
          <p:cNvSpPr/>
          <p:nvPr/>
        </p:nvSpPr>
        <p:spPr>
          <a:xfrm>
            <a:off x="107504" y="4515966"/>
            <a:ext cx="4572000" cy="523220"/>
          </a:xfrm>
          <a:prstGeom prst="rect">
            <a:avLst/>
          </a:prstGeom>
        </p:spPr>
        <p:txBody>
          <a:bodyPr>
            <a:spAutoFit/>
          </a:bodyPr>
          <a:lstStyle/>
          <a:p>
            <a:pPr fontAlgn="base"/>
            <a:r>
              <a:rPr lang="es-ES" b="1"/>
              <a:t>Fabián Calvo B.</a:t>
            </a:r>
            <a:r>
              <a:rPr lang="es-ES"/>
              <a:t> </a:t>
            </a:r>
          </a:p>
          <a:p>
            <a:pPr fontAlgn="base"/>
            <a:r>
              <a:rPr lang="es-ES" b="1" err="1"/>
              <a:t>Lilliana</a:t>
            </a:r>
            <a:r>
              <a:rPr lang="es-ES" b="1"/>
              <a:t> Miranda</a:t>
            </a:r>
            <a:r>
              <a:rPr lang="es-ES"/>
              <a:t> </a:t>
            </a:r>
            <a:r>
              <a:rPr lang="es-ES" b="1"/>
              <a:t>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9552" y="348281"/>
            <a:ext cx="2520280" cy="5350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a:t>Discusión</a:t>
            </a:r>
            <a:endParaRPr sz="6000" b="1"/>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1" name="Rectangle 10"/>
          <p:cNvSpPr/>
          <p:nvPr/>
        </p:nvSpPr>
        <p:spPr>
          <a:xfrm>
            <a:off x="478986" y="1562086"/>
            <a:ext cx="4729119" cy="1800493"/>
          </a:xfrm>
          <a:prstGeom prst="rect">
            <a:avLst/>
          </a:prstGeom>
        </p:spPr>
        <p:txBody>
          <a:bodyPr wrap="square" lIns="91440" tIns="45720" rIns="91440" bIns="45720" anchor="t">
            <a:spAutoFit/>
          </a:bodyPr>
          <a:lstStyle/>
          <a:p>
            <a:pPr fontAlgn="base">
              <a:spcBef>
                <a:spcPts val="600"/>
              </a:spcBef>
              <a:buClr>
                <a:schemeClr val="accent4"/>
              </a:buClr>
              <a:buSzPts val="3000"/>
            </a:pPr>
            <a:r>
              <a:rPr lang="es-ES" b="1">
                <a:latin typeface="Source Sans Pro"/>
              </a:rPr>
              <a:t>1</a:t>
            </a:r>
            <a:r>
              <a:rPr lang="es-ES" b="1">
                <a:solidFill>
                  <a:schemeClr val="dk1"/>
                </a:solidFill>
                <a:latin typeface="Source Sans Pro"/>
                <a:ea typeface="Source Sans Pro"/>
                <a:cs typeface="Source Sans Pro"/>
                <a:sym typeface="Source Sans Pro"/>
              </a:rPr>
              <a:t>. </a:t>
            </a:r>
            <a:r>
              <a:rPr lang="es-ES">
                <a:solidFill>
                  <a:schemeClr val="dk1"/>
                </a:solidFill>
                <a:latin typeface="Source Sans Pro"/>
                <a:ea typeface="Source Sans Pro"/>
                <a:cs typeface="Source Sans Pro"/>
                <a:sym typeface="Source Sans Pro"/>
              </a:rPr>
              <a:t>Es difícil dimensionar la magnitud del problema debido a la dificultad de contar con este tipo de datos. </a:t>
            </a:r>
            <a:endParaRPr lang="es-ES">
              <a:solidFill>
                <a:schemeClr val="dk1"/>
              </a:solidFill>
              <a:latin typeface="Source Sans Pro"/>
              <a:ea typeface="Source Sans Pro"/>
              <a:cs typeface="Source Sans Pro"/>
            </a:endParaRPr>
          </a:p>
          <a:p>
            <a:pPr fontAlgn="base">
              <a:spcBef>
                <a:spcPts val="600"/>
              </a:spcBef>
              <a:buClr>
                <a:schemeClr val="accent4"/>
              </a:buClr>
              <a:buSzPts val="3000"/>
            </a:pPr>
            <a:r>
              <a:rPr lang="es-ES" b="1">
                <a:solidFill>
                  <a:schemeClr val="dk1"/>
                </a:solidFill>
                <a:latin typeface="Source Sans Pro"/>
                <a:ea typeface="Source Sans Pro"/>
                <a:cs typeface="Source Sans Pro"/>
                <a:sym typeface="Source Sans Pro"/>
              </a:rPr>
              <a:t>2. </a:t>
            </a:r>
            <a:r>
              <a:rPr lang="es-ES">
                <a:solidFill>
                  <a:schemeClr val="dk1"/>
                </a:solidFill>
                <a:latin typeface="Source Sans Pro"/>
                <a:ea typeface="Source Sans Pro"/>
                <a:cs typeface="Source Sans Pro"/>
                <a:sym typeface="Source Sans Pro"/>
              </a:rPr>
              <a:t>Las desigualdades sociales propician que la explotación ocurra con mas frecuencia. </a:t>
            </a:r>
            <a:endParaRPr lang="es-ES">
              <a:solidFill>
                <a:schemeClr val="dk1"/>
              </a:solidFill>
              <a:latin typeface="Source Sans Pro"/>
              <a:ea typeface="Source Sans Pro"/>
              <a:cs typeface="Source Sans Pro"/>
            </a:endParaRPr>
          </a:p>
          <a:p>
            <a:pPr fontAlgn="base">
              <a:spcBef>
                <a:spcPts val="600"/>
              </a:spcBef>
              <a:buClr>
                <a:schemeClr val="accent4"/>
              </a:buClr>
              <a:buSzPts val="3000"/>
            </a:pPr>
            <a:r>
              <a:rPr lang="es-ES" b="1">
                <a:solidFill>
                  <a:schemeClr val="dk1"/>
                </a:solidFill>
                <a:latin typeface="Source Sans Pro"/>
                <a:ea typeface="Source Sans Pro"/>
                <a:cs typeface="Source Sans Pro"/>
                <a:sym typeface="Source Sans Pro"/>
              </a:rPr>
              <a:t>3. </a:t>
            </a:r>
            <a:r>
              <a:rPr lang="es-ES">
                <a:solidFill>
                  <a:schemeClr val="dk1"/>
                </a:solidFill>
                <a:latin typeface="Source Sans Pro"/>
                <a:ea typeface="Source Sans Pro"/>
                <a:cs typeface="Source Sans Pro"/>
                <a:sym typeface="Source Sans Pro"/>
              </a:rPr>
              <a:t> </a:t>
            </a:r>
            <a:r>
              <a:rPr lang="es-ES">
                <a:latin typeface="Source Sans Pro"/>
                <a:ea typeface="Source Sans Pro"/>
                <a:sym typeface="Source Sans Pro"/>
              </a:rPr>
              <a:t>Es importante conocer los mecanismos </a:t>
            </a:r>
            <a:r>
              <a:rPr lang="es-ES">
                <a:latin typeface="Source Sans Pro"/>
                <a:ea typeface="Source Sans Pro"/>
              </a:rPr>
              <a:t>de cómo operan estos grupos organizados como forma preventiva.</a:t>
            </a:r>
          </a:p>
          <a:p>
            <a:pPr>
              <a:spcBef>
                <a:spcPts val="600"/>
              </a:spcBef>
              <a:buSzPts val="3000"/>
            </a:pPr>
            <a:endParaRPr lang="es-ES" sz="1200">
              <a:solidFill>
                <a:schemeClr val="dk1"/>
              </a:solidFill>
              <a:latin typeface="Source Sans Pro"/>
              <a:ea typeface="Source Sans Pro"/>
              <a:cs typeface="Source Sans Pro"/>
            </a:endParaRPr>
          </a:p>
        </p:txBody>
      </p:sp>
      <p:sp>
        <p:nvSpPr>
          <p:cNvPr id="20" name="Google Shape;762;p48"/>
          <p:cNvSpPr/>
          <p:nvPr/>
        </p:nvSpPr>
        <p:spPr>
          <a:xfrm>
            <a:off x="6580026" y="125297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21" name="Google Shape;815;p48"/>
          <p:cNvGrpSpPr/>
          <p:nvPr/>
        </p:nvGrpSpPr>
        <p:grpSpPr>
          <a:xfrm>
            <a:off x="6908473" y="1838046"/>
            <a:ext cx="383835" cy="363369"/>
            <a:chOff x="6618700" y="1635475"/>
            <a:chExt cx="456675" cy="432325"/>
          </a:xfrm>
        </p:grpSpPr>
        <p:sp>
          <p:nvSpPr>
            <p:cNvPr id="22" name="Google Shape;816;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 name="Google Shape;817;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818;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5" name="Google Shape;819;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820;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 name="Google Shape;1077;p48"/>
          <p:cNvGrpSpPr/>
          <p:nvPr/>
        </p:nvGrpSpPr>
        <p:grpSpPr>
          <a:xfrm>
            <a:off x="6199168" y="1793520"/>
            <a:ext cx="215966" cy="342399"/>
            <a:chOff x="6718575" y="2318625"/>
            <a:chExt cx="256950" cy="407375"/>
          </a:xfrm>
        </p:grpSpPr>
        <p:sp>
          <p:nvSpPr>
            <p:cNvPr id="28" name="Google Shape;1078;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1079;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1080;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1081;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1082;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3" name="Google Shape;1083;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4" name="Google Shape;1084;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5" name="Google Shape;1085;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128433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9552" y="348281"/>
            <a:ext cx="2520280" cy="5350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a:t>Conclusiones</a:t>
            </a:r>
            <a:endParaRPr sz="6000" b="1"/>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1" name="Rectangle 10"/>
          <p:cNvSpPr/>
          <p:nvPr/>
        </p:nvSpPr>
        <p:spPr>
          <a:xfrm>
            <a:off x="268184" y="1348201"/>
            <a:ext cx="5453461" cy="2708434"/>
          </a:xfrm>
          <a:prstGeom prst="rect">
            <a:avLst/>
          </a:prstGeom>
        </p:spPr>
        <p:txBody>
          <a:bodyPr wrap="square" lIns="91440" tIns="45720" rIns="91440" bIns="45720" anchor="t">
            <a:spAutoFit/>
          </a:bodyPr>
          <a:lstStyle/>
          <a:p>
            <a:pPr fontAlgn="base">
              <a:spcBef>
                <a:spcPts val="600"/>
              </a:spcBef>
              <a:buClr>
                <a:schemeClr val="accent4"/>
              </a:buClr>
              <a:buSzPts val="3000"/>
            </a:pPr>
            <a:r>
              <a:rPr lang="es-ES" b="1">
                <a:latin typeface="Source Sans Pro"/>
              </a:rPr>
              <a:t>1</a:t>
            </a:r>
            <a:r>
              <a:rPr lang="es-ES" b="1">
                <a:solidFill>
                  <a:schemeClr val="dk1"/>
                </a:solidFill>
                <a:latin typeface="Source Sans Pro"/>
                <a:ea typeface="Source Sans Pro"/>
                <a:cs typeface="Source Sans Pro"/>
                <a:sym typeface="Source Sans Pro"/>
              </a:rPr>
              <a:t>. </a:t>
            </a:r>
            <a:r>
              <a:rPr lang="es-ES">
                <a:solidFill>
                  <a:schemeClr val="dk1"/>
                </a:solidFill>
                <a:latin typeface="Source Sans Pro"/>
                <a:ea typeface="Source Sans Pro"/>
                <a:cs typeface="Source Sans Pro"/>
                <a:sym typeface="Source Sans Pro"/>
              </a:rPr>
              <a:t>Las mujeres son las principales víctimas de la trata de personas.</a:t>
            </a:r>
            <a:endParaRPr lang="es-ES">
              <a:solidFill>
                <a:schemeClr val="dk1"/>
              </a:solidFill>
              <a:latin typeface="Source Sans Pro"/>
              <a:ea typeface="Source Sans Pro"/>
              <a:cs typeface="Source Sans Pro"/>
            </a:endParaRPr>
          </a:p>
          <a:p>
            <a:pPr fontAlgn="base">
              <a:spcBef>
                <a:spcPts val="600"/>
              </a:spcBef>
              <a:buClr>
                <a:schemeClr val="accent4"/>
              </a:buClr>
              <a:buSzPts val="3000"/>
            </a:pPr>
            <a:r>
              <a:rPr lang="es-ES" b="1">
                <a:solidFill>
                  <a:schemeClr val="dk1"/>
                </a:solidFill>
                <a:latin typeface="Source Sans Pro"/>
                <a:ea typeface="Source Sans Pro"/>
                <a:cs typeface="Source Sans Pro"/>
                <a:sym typeface="Source Sans Pro"/>
              </a:rPr>
              <a:t>2.  </a:t>
            </a:r>
            <a:r>
              <a:rPr lang="es-ES">
                <a:solidFill>
                  <a:schemeClr val="dk1"/>
                </a:solidFill>
                <a:latin typeface="Source Sans Pro"/>
                <a:ea typeface="Source Sans Pro"/>
                <a:cs typeface="Source Sans Pro"/>
                <a:sym typeface="Source Sans Pro"/>
              </a:rPr>
              <a:t>Las edades más comunes de las víctimas están entre 9 y 17 años.</a:t>
            </a:r>
            <a:endParaRPr lang="es-ES">
              <a:solidFill>
                <a:schemeClr val="dk1"/>
              </a:solidFill>
              <a:latin typeface="Source Sans Pro"/>
              <a:ea typeface="Source Sans Pro"/>
              <a:cs typeface="Source Sans Pro"/>
            </a:endParaRPr>
          </a:p>
          <a:p>
            <a:pPr fontAlgn="base">
              <a:spcBef>
                <a:spcPts val="600"/>
              </a:spcBef>
              <a:buClr>
                <a:schemeClr val="accent4"/>
              </a:buClr>
              <a:buSzPts val="3000"/>
            </a:pPr>
            <a:r>
              <a:rPr lang="es-ES" b="1">
                <a:solidFill>
                  <a:schemeClr val="dk1"/>
                </a:solidFill>
                <a:latin typeface="Source Sans Pro"/>
                <a:ea typeface="Source Sans Pro"/>
                <a:cs typeface="Source Sans Pro"/>
                <a:sym typeface="Source Sans Pro"/>
              </a:rPr>
              <a:t>3. </a:t>
            </a:r>
            <a:r>
              <a:rPr lang="es-ES">
                <a:solidFill>
                  <a:schemeClr val="dk1"/>
                </a:solidFill>
                <a:latin typeface="Source Sans Pro"/>
                <a:ea typeface="Source Sans Pro"/>
                <a:cs typeface="Source Sans Pro"/>
                <a:sym typeface="Source Sans Pro"/>
              </a:rPr>
              <a:t>  El tipo de maltrato más común es la explotación sexual.</a:t>
            </a:r>
            <a:endParaRPr lang="es-ES">
              <a:solidFill>
                <a:schemeClr val="dk1"/>
              </a:solidFill>
              <a:latin typeface="Source Sans Pro"/>
              <a:ea typeface="Source Sans Pro"/>
              <a:cs typeface="Source Sans Pro"/>
            </a:endParaRPr>
          </a:p>
          <a:p>
            <a:pPr fontAlgn="base">
              <a:spcBef>
                <a:spcPts val="600"/>
              </a:spcBef>
              <a:buClr>
                <a:schemeClr val="accent4"/>
              </a:buClr>
              <a:buSzPts val="3000"/>
            </a:pPr>
            <a:r>
              <a:rPr lang="es-ES" b="1">
                <a:solidFill>
                  <a:schemeClr val="dk1"/>
                </a:solidFill>
                <a:latin typeface="Source Sans Pro"/>
                <a:ea typeface="Source Sans Pro"/>
                <a:cs typeface="Source Sans Pro"/>
                <a:sym typeface="Source Sans Pro"/>
              </a:rPr>
              <a:t>4. </a:t>
            </a:r>
            <a:r>
              <a:rPr lang="es-ES">
                <a:solidFill>
                  <a:schemeClr val="dk1"/>
                </a:solidFill>
                <a:latin typeface="Source Sans Pro"/>
                <a:ea typeface="Source Sans Pro"/>
                <a:cs typeface="Source Sans Pro"/>
                <a:sym typeface="Source Sans Pro"/>
              </a:rPr>
              <a:t>EE.UU.  es el país que presenta mayor cantidad de casos de trata de personas.</a:t>
            </a:r>
            <a:endParaRPr lang="es-ES">
              <a:solidFill>
                <a:schemeClr val="dk1"/>
              </a:solidFill>
              <a:latin typeface="Source Sans Pro"/>
              <a:ea typeface="Source Sans Pro"/>
              <a:cs typeface="Source Sans Pro"/>
            </a:endParaRPr>
          </a:p>
          <a:p>
            <a:pPr>
              <a:spcBef>
                <a:spcPts val="600"/>
              </a:spcBef>
              <a:buSzPts val="3000"/>
            </a:pPr>
            <a:r>
              <a:rPr lang="es-ES" b="1">
                <a:solidFill>
                  <a:schemeClr val="dk1"/>
                </a:solidFill>
                <a:latin typeface="Source Sans Pro"/>
              </a:rPr>
              <a:t>5. </a:t>
            </a:r>
            <a:r>
              <a:rPr lang="es-ES">
                <a:solidFill>
                  <a:schemeClr val="dk1"/>
                </a:solidFill>
                <a:latin typeface="Source Sans Pro"/>
              </a:rPr>
              <a:t>S</a:t>
            </a:r>
            <a:r>
              <a:rPr lang="es-CR">
                <a:solidFill>
                  <a:schemeClr val="dk1"/>
                </a:solidFill>
                <a:latin typeface="Source Sans Pro"/>
              </a:rPr>
              <a:t>e </a:t>
            </a:r>
            <a:r>
              <a:rPr lang="es-ES">
                <a:solidFill>
                  <a:schemeClr val="dk1"/>
                </a:solidFill>
                <a:latin typeface="Source Sans Pro"/>
              </a:rPr>
              <a:t>observó una cantidad importante de víctimas de Birmania hacia Indonesia.</a:t>
            </a:r>
          </a:p>
          <a:p>
            <a:r>
              <a:rPr lang="es-ES" b="1">
                <a:solidFill>
                  <a:schemeClr val="dk1"/>
                </a:solidFill>
                <a:latin typeface="Source Sans Pro"/>
              </a:rPr>
              <a:t>6. </a:t>
            </a:r>
            <a:r>
              <a:rPr lang="es-ES">
                <a:solidFill>
                  <a:schemeClr val="dk1"/>
                </a:solidFill>
                <a:latin typeface="Source Sans Pro"/>
              </a:rPr>
              <a:t> La trata de personas es un negocio millonario.</a:t>
            </a:r>
          </a:p>
          <a:p>
            <a:pPr>
              <a:spcBef>
                <a:spcPts val="600"/>
              </a:spcBef>
              <a:buSzPts val="3000"/>
            </a:pPr>
            <a:endParaRPr lang="es-ES">
              <a:solidFill>
                <a:schemeClr val="dk1"/>
              </a:solidFill>
              <a:latin typeface="Source Sans Pro"/>
            </a:endParaRPr>
          </a:p>
          <a:p>
            <a:pPr>
              <a:spcBef>
                <a:spcPts val="600"/>
              </a:spcBef>
              <a:buSzPts val="3000"/>
            </a:pPr>
            <a:endParaRPr lang="es-ES">
              <a:solidFill>
                <a:schemeClr val="dk1"/>
              </a:solidFill>
              <a:latin typeface="Source Sans Pro"/>
            </a:endParaRPr>
          </a:p>
        </p:txBody>
      </p:sp>
      <p:grpSp>
        <p:nvGrpSpPr>
          <p:cNvPr id="37" name="Google Shape;928;p48"/>
          <p:cNvGrpSpPr/>
          <p:nvPr/>
        </p:nvGrpSpPr>
        <p:grpSpPr>
          <a:xfrm>
            <a:off x="6948999" y="1647347"/>
            <a:ext cx="393060" cy="393060"/>
            <a:chOff x="5941025" y="3634400"/>
            <a:chExt cx="467650" cy="467650"/>
          </a:xfrm>
        </p:grpSpPr>
        <p:sp>
          <p:nvSpPr>
            <p:cNvPr id="38" name="Google Shape;929;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9" name="Google Shape;930;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0" name="Google Shape;931;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 name="Google Shape;932;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2" name="Google Shape;933;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 name="Google Shape;934;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4" name="Google Shape;740;p48"/>
          <p:cNvSpPr/>
          <p:nvPr/>
        </p:nvSpPr>
        <p:spPr>
          <a:xfrm>
            <a:off x="6012160" y="1674911"/>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5" name="Google Shape;746;p48"/>
          <p:cNvSpPr/>
          <p:nvPr/>
        </p:nvSpPr>
        <p:spPr>
          <a:xfrm>
            <a:off x="6491254" y="1182125"/>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6" name="Google Shape;945;p48"/>
          <p:cNvSpPr/>
          <p:nvPr/>
        </p:nvSpPr>
        <p:spPr>
          <a:xfrm>
            <a:off x="6491254" y="2040407"/>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extLst>
      <p:ext uri="{BB962C8B-B14F-4D97-AF65-F5344CB8AC3E}">
        <p14:creationId xmlns:p14="http://schemas.microsoft.com/office/powerpoint/2010/main" val="365221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115616" y="1995686"/>
            <a:ext cx="7416824" cy="1512168"/>
          </a:xfrm>
          <a:prstGeom prst="rect">
            <a:avLst/>
          </a:prstGeom>
        </p:spPr>
        <p:txBody>
          <a:bodyPr spcFirstLastPara="1" wrap="square" lIns="91425" tIns="91425" rIns="91425" bIns="91425" anchor="ctr" anchorCtr="0">
            <a:noAutofit/>
          </a:bodyPr>
          <a:lstStyle/>
          <a:p>
            <a:pPr lvl="0" algn="ctr"/>
            <a:r>
              <a:rPr lang="es-ES" sz="2400"/>
              <a:t>La trata de personas, principales rutas y movimientos migratorios en el mundo.</a:t>
            </a:r>
            <a:r>
              <a:rPr lang="es-ES" sz="2400" b="0"/>
              <a:t> </a:t>
            </a:r>
            <a:br>
              <a:rPr lang="es-ES" sz="2400" b="0"/>
            </a:br>
            <a:br>
              <a:rPr lang="es-ES" sz="2400" b="0"/>
            </a:br>
            <a:endParaRPr sz="2400"/>
          </a:p>
        </p:txBody>
      </p:sp>
    </p:spTree>
    <p:extLst>
      <p:ext uri="{BB962C8B-B14F-4D97-AF65-F5344CB8AC3E}">
        <p14:creationId xmlns:p14="http://schemas.microsoft.com/office/powerpoint/2010/main" val="27978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183285" y="195486"/>
            <a:ext cx="5169221" cy="8234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US" sz="2800" b="1"/>
              <a:t>Contenido</a:t>
            </a:r>
            <a:endParaRPr sz="2400" b="1"/>
          </a:p>
        </p:txBody>
      </p:sp>
      <p:sp>
        <p:nvSpPr>
          <p:cNvPr id="76" name="Google Shape;76;p13"/>
          <p:cNvSpPr txBox="1"/>
          <p:nvPr/>
        </p:nvSpPr>
        <p:spPr>
          <a:xfrm>
            <a:off x="1141767" y="1563638"/>
            <a:ext cx="2177012" cy="648072"/>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pPr>
            <a:r>
              <a:rPr lang="es-US" sz="2000" b="1">
                <a:solidFill>
                  <a:srgbClr val="0091EA"/>
                </a:solidFill>
                <a:latin typeface="Source Sans Pro"/>
                <a:ea typeface="Source Sans Pro"/>
                <a:cs typeface="Source Sans Pro"/>
                <a:sym typeface="Source Sans Pro"/>
              </a:rPr>
              <a:t>Introducción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Google Shape;469;p40"/>
          <p:cNvSpPr/>
          <p:nvPr/>
        </p:nvSpPr>
        <p:spPr>
          <a:xfrm>
            <a:off x="23325" y="2622573"/>
            <a:ext cx="9085179" cy="1101305"/>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 name="Google Shape;471;p40"/>
          <p:cNvGrpSpPr/>
          <p:nvPr/>
        </p:nvGrpSpPr>
        <p:grpSpPr>
          <a:xfrm>
            <a:off x="1729571" y="2170126"/>
            <a:ext cx="473400" cy="473400"/>
            <a:chOff x="1786339" y="1703401"/>
            <a:chExt cx="473400" cy="473400"/>
          </a:xfrm>
        </p:grpSpPr>
        <p:sp>
          <p:nvSpPr>
            <p:cNvPr id="9" name="Google Shape;472;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3;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1</a:t>
              </a:r>
              <a:endParaRPr sz="800" b="1">
                <a:solidFill>
                  <a:schemeClr val="dk2"/>
                </a:solidFill>
                <a:latin typeface="Source Sans Pro"/>
                <a:ea typeface="Source Sans Pro"/>
                <a:cs typeface="Source Sans Pro"/>
                <a:sym typeface="Source Sans Pro"/>
              </a:endParaRPr>
            </a:p>
          </p:txBody>
        </p:sp>
      </p:grpSp>
      <p:grpSp>
        <p:nvGrpSpPr>
          <p:cNvPr id="11" name="Google Shape;474;p40"/>
          <p:cNvGrpSpPr/>
          <p:nvPr/>
        </p:nvGrpSpPr>
        <p:grpSpPr>
          <a:xfrm>
            <a:off x="3757646" y="2170126"/>
            <a:ext cx="473400" cy="473400"/>
            <a:chOff x="3814414" y="1703401"/>
            <a:chExt cx="473400" cy="473400"/>
          </a:xfrm>
        </p:grpSpPr>
        <p:sp>
          <p:nvSpPr>
            <p:cNvPr id="12" name="Google Shape;475;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76;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3</a:t>
              </a:r>
              <a:endParaRPr sz="800" b="1">
                <a:solidFill>
                  <a:schemeClr val="dk2"/>
                </a:solidFill>
                <a:latin typeface="Source Sans Pro"/>
                <a:ea typeface="Source Sans Pro"/>
                <a:cs typeface="Source Sans Pro"/>
                <a:sym typeface="Source Sans Pro"/>
              </a:endParaRPr>
            </a:p>
          </p:txBody>
        </p:sp>
      </p:grpSp>
      <p:grpSp>
        <p:nvGrpSpPr>
          <p:cNvPr id="14" name="Google Shape;477;p40"/>
          <p:cNvGrpSpPr/>
          <p:nvPr/>
        </p:nvGrpSpPr>
        <p:grpSpPr>
          <a:xfrm>
            <a:off x="5785721" y="2170126"/>
            <a:ext cx="473400" cy="473400"/>
            <a:chOff x="5842489" y="1703401"/>
            <a:chExt cx="473400" cy="473400"/>
          </a:xfrm>
        </p:grpSpPr>
        <p:sp>
          <p:nvSpPr>
            <p:cNvPr id="15" name="Google Shape;478;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9;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900" b="1">
                  <a:solidFill>
                    <a:schemeClr val="dk2"/>
                  </a:solidFill>
                  <a:latin typeface="Source Sans Pro"/>
                  <a:ea typeface="Source Sans Pro"/>
                  <a:cs typeface="Source Sans Pro"/>
                  <a:sym typeface="Source Sans Pro"/>
                </a:rPr>
                <a:t>5</a:t>
              </a:r>
              <a:endParaRPr sz="900" b="1">
                <a:solidFill>
                  <a:schemeClr val="dk2"/>
                </a:solidFill>
                <a:latin typeface="Source Sans Pro"/>
                <a:ea typeface="Source Sans Pro"/>
                <a:cs typeface="Source Sans Pro"/>
                <a:sym typeface="Source Sans Pro"/>
              </a:endParaRPr>
            </a:p>
          </p:txBody>
        </p:sp>
      </p:grpSp>
      <p:grpSp>
        <p:nvGrpSpPr>
          <p:cNvPr id="17" name="Google Shape;480;p40"/>
          <p:cNvGrpSpPr/>
          <p:nvPr/>
        </p:nvGrpSpPr>
        <p:grpSpPr>
          <a:xfrm>
            <a:off x="6824046" y="4043025"/>
            <a:ext cx="473400" cy="473400"/>
            <a:chOff x="6880814" y="3576300"/>
            <a:chExt cx="473400" cy="473400"/>
          </a:xfrm>
        </p:grpSpPr>
        <p:sp>
          <p:nvSpPr>
            <p:cNvPr id="18" name="Google Shape;481;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2;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6</a:t>
              </a:r>
              <a:endParaRPr sz="800" b="1">
                <a:solidFill>
                  <a:schemeClr val="dk2"/>
                </a:solidFill>
                <a:latin typeface="Source Sans Pro"/>
                <a:ea typeface="Source Sans Pro"/>
                <a:cs typeface="Source Sans Pro"/>
                <a:sym typeface="Source Sans Pro"/>
              </a:endParaRPr>
            </a:p>
          </p:txBody>
        </p:sp>
      </p:grpSp>
      <p:grpSp>
        <p:nvGrpSpPr>
          <p:cNvPr id="20" name="Google Shape;483;p40"/>
          <p:cNvGrpSpPr/>
          <p:nvPr/>
        </p:nvGrpSpPr>
        <p:grpSpPr>
          <a:xfrm>
            <a:off x="4795971" y="4043025"/>
            <a:ext cx="473400" cy="473400"/>
            <a:chOff x="4852739" y="3576300"/>
            <a:chExt cx="473400" cy="473400"/>
          </a:xfrm>
        </p:grpSpPr>
        <p:sp>
          <p:nvSpPr>
            <p:cNvPr id="21" name="Google Shape;484;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5;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4</a:t>
              </a:r>
              <a:endParaRPr sz="800" b="1">
                <a:solidFill>
                  <a:schemeClr val="dk2"/>
                </a:solidFill>
                <a:latin typeface="Source Sans Pro"/>
                <a:ea typeface="Source Sans Pro"/>
                <a:cs typeface="Source Sans Pro"/>
                <a:sym typeface="Source Sans Pro"/>
              </a:endParaRPr>
            </a:p>
          </p:txBody>
        </p:sp>
      </p:grpSp>
      <p:grpSp>
        <p:nvGrpSpPr>
          <p:cNvPr id="23" name="Google Shape;486;p40"/>
          <p:cNvGrpSpPr/>
          <p:nvPr/>
        </p:nvGrpSpPr>
        <p:grpSpPr>
          <a:xfrm>
            <a:off x="2767896" y="4043025"/>
            <a:ext cx="473400" cy="473400"/>
            <a:chOff x="2824664" y="3576300"/>
            <a:chExt cx="473400" cy="473400"/>
          </a:xfrm>
        </p:grpSpPr>
        <p:sp>
          <p:nvSpPr>
            <p:cNvPr id="24" name="Google Shape;487;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88;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2</a:t>
              </a:r>
              <a:endParaRPr sz="800" b="1">
                <a:solidFill>
                  <a:schemeClr val="dk2"/>
                </a:solidFill>
                <a:latin typeface="Source Sans Pro"/>
                <a:ea typeface="Source Sans Pro"/>
                <a:cs typeface="Source Sans Pro"/>
                <a:sym typeface="Source Sans Pro"/>
              </a:endParaRPr>
            </a:p>
          </p:txBody>
        </p:sp>
      </p:grpSp>
      <p:sp>
        <p:nvSpPr>
          <p:cNvPr id="26" name="Google Shape;76;p13"/>
          <p:cNvSpPr txBox="1"/>
          <p:nvPr/>
        </p:nvSpPr>
        <p:spPr>
          <a:xfrm>
            <a:off x="2432804" y="4450960"/>
            <a:ext cx="1662568" cy="582372"/>
          </a:xfrm>
          <a:prstGeom prst="rect">
            <a:avLst/>
          </a:prstGeom>
          <a:noFill/>
          <a:ln>
            <a:noFill/>
          </a:ln>
        </p:spPr>
        <p:txBody>
          <a:bodyPr spcFirstLastPara="1" wrap="square" lIns="91425" tIns="91425" rIns="91425" bIns="91425" anchor="t" anchorCtr="0">
            <a:noAutofit/>
          </a:bodyPr>
          <a:lstStyle/>
          <a:p>
            <a:pPr>
              <a:spcBef>
                <a:spcPts val="600"/>
              </a:spcBef>
            </a:pPr>
            <a:r>
              <a:rPr lang="es-US" sz="2000" b="1">
                <a:solidFill>
                  <a:srgbClr val="0091EA"/>
                </a:solidFill>
                <a:latin typeface="Source Sans Pro"/>
                <a:ea typeface="Source Sans Pro"/>
                <a:cs typeface="Source Sans Pro"/>
                <a:sym typeface="Source Sans Pro"/>
              </a:rPr>
              <a:t>Materiales</a:t>
            </a:r>
            <a:endParaRPr lang="es-US" sz="2000">
              <a:solidFill>
                <a:srgbClr val="0091EA"/>
              </a:solidFill>
              <a:latin typeface="Source Sans Pro"/>
              <a:ea typeface="Source Sans Pro"/>
              <a:cs typeface="Source Sans Pro"/>
              <a:sym typeface="Source Sans Pro"/>
            </a:endParaRPr>
          </a:p>
        </p:txBody>
      </p:sp>
      <p:sp>
        <p:nvSpPr>
          <p:cNvPr id="27" name="Google Shape;76;p13"/>
          <p:cNvSpPr txBox="1"/>
          <p:nvPr/>
        </p:nvSpPr>
        <p:spPr>
          <a:xfrm>
            <a:off x="3347864" y="1544639"/>
            <a:ext cx="1495016" cy="755356"/>
          </a:xfrm>
          <a:prstGeom prst="rect">
            <a:avLst/>
          </a:prstGeom>
          <a:noFill/>
          <a:ln>
            <a:noFill/>
          </a:ln>
        </p:spPr>
        <p:txBody>
          <a:bodyPr spcFirstLastPara="1" wrap="square" lIns="91425" tIns="91425" rIns="91425" bIns="91425" anchor="t" anchorCtr="0">
            <a:noAutofit/>
          </a:bodyPr>
          <a:lstStyle/>
          <a:p>
            <a:pPr>
              <a:spcBef>
                <a:spcPts val="600"/>
              </a:spcBef>
            </a:pPr>
            <a:r>
              <a:rPr lang="es-US" sz="2000" b="1">
                <a:solidFill>
                  <a:srgbClr val="0091EA"/>
                </a:solidFill>
                <a:latin typeface="Source Sans Pro"/>
                <a:ea typeface="Source Sans Pro"/>
                <a:cs typeface="Source Sans Pro"/>
                <a:sym typeface="Source Sans Pro"/>
              </a:rPr>
              <a:t>Métodos</a:t>
            </a:r>
            <a:endParaRPr lang="es-US" sz="2000">
              <a:solidFill>
                <a:srgbClr val="0091EA"/>
              </a:solidFill>
              <a:latin typeface="Source Sans Pro"/>
              <a:ea typeface="Source Sans Pro"/>
              <a:cs typeface="Source Sans Pro"/>
              <a:sym typeface="Source Sans Pro"/>
            </a:endParaRPr>
          </a:p>
        </p:txBody>
      </p:sp>
      <p:sp>
        <p:nvSpPr>
          <p:cNvPr id="28" name="Google Shape;76;p13"/>
          <p:cNvSpPr txBox="1"/>
          <p:nvPr/>
        </p:nvSpPr>
        <p:spPr>
          <a:xfrm>
            <a:off x="6479884" y="4433116"/>
            <a:ext cx="1861350" cy="521206"/>
          </a:xfrm>
          <a:prstGeom prst="rect">
            <a:avLst/>
          </a:prstGeom>
          <a:noFill/>
          <a:ln>
            <a:noFill/>
          </a:ln>
        </p:spPr>
        <p:txBody>
          <a:bodyPr spcFirstLastPara="1" wrap="square" lIns="91425" tIns="91425" rIns="91425" bIns="91425" anchor="t" anchorCtr="0">
            <a:noAutofit/>
          </a:bodyPr>
          <a:lstStyle/>
          <a:p>
            <a:pPr>
              <a:spcBef>
                <a:spcPts val="600"/>
              </a:spcBef>
            </a:pPr>
            <a:r>
              <a:rPr lang="es-US" sz="2000" b="1">
                <a:solidFill>
                  <a:srgbClr val="0091EA"/>
                </a:solidFill>
                <a:latin typeface="Source Sans Pro"/>
                <a:ea typeface="Source Sans Pro"/>
                <a:cs typeface="Source Sans Pro"/>
                <a:sym typeface="Source Sans Pro"/>
              </a:rPr>
              <a:t>Conclusión</a:t>
            </a:r>
            <a:endParaRPr sz="200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sz="2000">
              <a:solidFill>
                <a:srgbClr val="263238"/>
              </a:solidFill>
              <a:latin typeface="Source Sans Pro"/>
              <a:ea typeface="Source Sans Pro"/>
              <a:cs typeface="Source Sans Pro"/>
              <a:sym typeface="Source Sans Pro"/>
            </a:endParaRPr>
          </a:p>
        </p:txBody>
      </p:sp>
      <p:sp>
        <p:nvSpPr>
          <p:cNvPr id="29" name="Google Shape;76;p13"/>
          <p:cNvSpPr txBox="1"/>
          <p:nvPr/>
        </p:nvSpPr>
        <p:spPr>
          <a:xfrm>
            <a:off x="4370825" y="4474770"/>
            <a:ext cx="1495016" cy="437897"/>
          </a:xfrm>
          <a:prstGeom prst="rect">
            <a:avLst/>
          </a:prstGeom>
          <a:noFill/>
          <a:ln>
            <a:noFill/>
          </a:ln>
        </p:spPr>
        <p:txBody>
          <a:bodyPr spcFirstLastPara="1" wrap="square" lIns="91425" tIns="91425" rIns="91425" bIns="91425" anchor="t" anchorCtr="0">
            <a:noAutofit/>
          </a:bodyPr>
          <a:lstStyle/>
          <a:p>
            <a:pPr>
              <a:spcBef>
                <a:spcPts val="600"/>
              </a:spcBef>
            </a:pPr>
            <a:r>
              <a:rPr lang="es-US" sz="2000" b="1">
                <a:solidFill>
                  <a:srgbClr val="0091EA"/>
                </a:solidFill>
                <a:latin typeface="Source Sans Pro"/>
                <a:ea typeface="Source Sans Pro"/>
                <a:cs typeface="Source Sans Pro"/>
                <a:sym typeface="Source Sans Pro"/>
              </a:rPr>
              <a:t>Resultados</a:t>
            </a:r>
            <a:endParaRPr lang="es-US" sz="2000">
              <a:solidFill>
                <a:srgbClr val="0091EA"/>
              </a:solidFill>
              <a:latin typeface="Source Sans Pro"/>
              <a:ea typeface="Source Sans Pro"/>
              <a:cs typeface="Source Sans Pro"/>
              <a:sym typeface="Source Sans Pro"/>
            </a:endParaRPr>
          </a:p>
        </p:txBody>
      </p:sp>
      <p:sp>
        <p:nvSpPr>
          <p:cNvPr id="2" name="Rectangle 1"/>
          <p:cNvSpPr/>
          <p:nvPr/>
        </p:nvSpPr>
        <p:spPr>
          <a:xfrm>
            <a:off x="5571513" y="1677333"/>
            <a:ext cx="1162498" cy="369332"/>
          </a:xfrm>
          <a:prstGeom prst="rect">
            <a:avLst/>
          </a:prstGeom>
        </p:spPr>
        <p:txBody>
          <a:bodyPr wrap="none">
            <a:spAutoFit/>
          </a:bodyPr>
          <a:lstStyle/>
          <a:p>
            <a:pPr>
              <a:spcBef>
                <a:spcPts val="600"/>
              </a:spcBef>
            </a:pPr>
            <a:r>
              <a:rPr lang="es-US" sz="1800" b="1">
                <a:solidFill>
                  <a:srgbClr val="0091EA"/>
                </a:solidFill>
                <a:latin typeface="Source Sans Pro"/>
                <a:ea typeface="Source Sans Pro"/>
                <a:cs typeface="Source Sans Pro"/>
                <a:sym typeface="Source Sans Pro"/>
              </a:rPr>
              <a:t>Discusión</a:t>
            </a:r>
            <a:endParaRPr lang="es-US" sz="1800">
              <a:solidFill>
                <a:srgbClr val="263238"/>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6300192" y="2931789"/>
            <a:ext cx="961988" cy="1001835"/>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4233382" y="123478"/>
            <a:ext cx="3220660" cy="6480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t>Introducción</a:t>
            </a:r>
            <a:endParaRPr sz="2400" b="1"/>
          </a:p>
        </p:txBody>
      </p:sp>
      <p:sp>
        <p:nvSpPr>
          <p:cNvPr id="86" name="Google Shape;86;p14"/>
          <p:cNvSpPr txBox="1">
            <a:spLocks noGrp="1"/>
          </p:cNvSpPr>
          <p:nvPr>
            <p:ph type="subTitle" idx="4294967295"/>
          </p:nvPr>
        </p:nvSpPr>
        <p:spPr>
          <a:xfrm>
            <a:off x="1267386" y="1059582"/>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t>Trata de personas</a:t>
            </a:r>
            <a:endParaRPr sz="2400" b="1"/>
          </a:p>
        </p:txBody>
      </p:sp>
      <p:sp>
        <p:nvSpPr>
          <p:cNvPr id="87" name="Google Shape;87;p14"/>
          <p:cNvSpPr txBox="1">
            <a:spLocks noGrp="1"/>
          </p:cNvSpPr>
          <p:nvPr>
            <p:ph type="body" idx="4294967295"/>
          </p:nvPr>
        </p:nvSpPr>
        <p:spPr>
          <a:xfrm>
            <a:off x="755577" y="1791673"/>
            <a:ext cx="5124804" cy="2998751"/>
          </a:xfrm>
          <a:prstGeom prst="rect">
            <a:avLst/>
          </a:prstGeom>
        </p:spPr>
        <p:txBody>
          <a:bodyPr spcFirstLastPara="1" wrap="square" lIns="91425" tIns="91425" rIns="91425" bIns="91425" anchor="t" anchorCtr="0">
            <a:noAutofit/>
          </a:bodyPr>
          <a:lstStyle/>
          <a:p>
            <a:pPr marL="0" lvl="0" indent="0" algn="just">
              <a:buNone/>
            </a:pPr>
            <a:r>
              <a:rPr lang="es-ES" sz="1400"/>
              <a:t>Es el reclutamiento, transporte, transferencia, albergue o recepción de personas, mediante la amenaza o el uso de la fuerza u otras formas de coerción, secuestro, fraude, engaño, abuso de poder o de una posición de vulnerabilidad o de dar o recibir pagos o beneficios para lograr el consentimiento de una persona que tiene control sobre otra persona, con fines de explotación. La explotación incluirá, como mínimo, la explotación de la prostitución de otros u otras formas de explotación sexual, trabajo o servicios forzados, esclavitud o prácticas similares a la esclavitud, la servidumbre o la extracción de órganos humanos. (Naciones Unidas, 2000) </a:t>
            </a:r>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1" name="Google Shape;854;p48"/>
          <p:cNvSpPr/>
          <p:nvPr/>
        </p:nvSpPr>
        <p:spPr>
          <a:xfrm>
            <a:off x="6486186" y="3079502"/>
            <a:ext cx="573656" cy="648072"/>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627784" y="1347614"/>
            <a:ext cx="3672408" cy="5117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a:solidFill>
                <a:schemeClr val="accent4"/>
              </a:solidFill>
            </a:endParaRPr>
          </a:p>
          <a:p>
            <a:pPr marL="0" lvl="0" indent="0" algn="l" rtl="0">
              <a:spcBef>
                <a:spcPts val="0"/>
              </a:spcBef>
              <a:spcAft>
                <a:spcPts val="0"/>
              </a:spcAft>
              <a:buNone/>
            </a:pPr>
            <a:r>
              <a:rPr lang="en" sz="2800"/>
              <a:t>Objetivo general</a:t>
            </a:r>
            <a:endParaRPr sz="2800"/>
          </a:p>
        </p:txBody>
      </p:sp>
      <p:sp>
        <p:nvSpPr>
          <p:cNvPr id="98" name="Google Shape;98;p15"/>
          <p:cNvSpPr txBox="1">
            <a:spLocks noGrp="1"/>
          </p:cNvSpPr>
          <p:nvPr>
            <p:ph type="subTitle" idx="1"/>
          </p:nvPr>
        </p:nvSpPr>
        <p:spPr>
          <a:xfrm>
            <a:off x="1187624" y="2283718"/>
            <a:ext cx="6912768" cy="1296144"/>
          </a:xfrm>
          <a:prstGeom prst="rect">
            <a:avLst/>
          </a:prstGeom>
        </p:spPr>
        <p:txBody>
          <a:bodyPr spcFirstLastPara="1" wrap="square" lIns="91425" tIns="91425" rIns="91425" bIns="91425" anchor="t" anchorCtr="0">
            <a:noAutofit/>
          </a:bodyPr>
          <a:lstStyle/>
          <a:p>
            <a:pPr marL="0" lvl="0" indent="0" algn="just"/>
            <a:r>
              <a:rPr lang="es-ES" sz="1800" b="1">
                <a:solidFill>
                  <a:schemeClr val="dk1"/>
                </a:solidFill>
              </a:rPr>
              <a:t>Identificar las principales rutas y movimientos migratorios relacionados con la trata de personas en los últimos años en el mundo en aras de la prevención, mitigación y concientización de esta problemática. </a:t>
            </a:r>
            <a:endParaRPr lang="es-ES" sz="2800" b="1"/>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 name="Google Shape;795;p48"/>
          <p:cNvGrpSpPr/>
          <p:nvPr/>
        </p:nvGrpSpPr>
        <p:grpSpPr>
          <a:xfrm>
            <a:off x="8244408" y="1282887"/>
            <a:ext cx="299908" cy="424767"/>
            <a:chOff x="3979850" y="1598951"/>
            <a:chExt cx="356822" cy="505374"/>
          </a:xfrm>
        </p:grpSpPr>
        <p:sp>
          <p:nvSpPr>
            <p:cNvPr id="6" name="Google Shape;796;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 name="Google Shape;797;p48"/>
            <p:cNvSpPr/>
            <p:nvPr/>
          </p:nvSpPr>
          <p:spPr>
            <a:xfrm>
              <a:off x="4037074" y="1598951"/>
              <a:ext cx="299598" cy="228951"/>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5" name="Google Shape;275;p30"/>
          <p:cNvSpPr/>
          <p:nvPr/>
        </p:nvSpPr>
        <p:spPr>
          <a:xfrm>
            <a:off x="539553" y="2072472"/>
            <a:ext cx="1008112" cy="998277"/>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63238"/>
                </a:solidFill>
                <a:latin typeface="Source Sans Pro"/>
                <a:ea typeface="Source Sans Pro"/>
                <a:cs typeface="Source Sans Pro"/>
                <a:sym typeface="Source Sans Pro"/>
              </a:rPr>
              <a:t>Base de Datos de OIM</a:t>
            </a:r>
            <a:endParaRPr sz="1200">
              <a:solidFill>
                <a:srgbClr val="263238"/>
              </a:solidFill>
              <a:latin typeface="Source Sans Pro"/>
              <a:ea typeface="Source Sans Pro"/>
              <a:cs typeface="Source Sans Pro"/>
              <a:sym typeface="Source Sans Pro"/>
            </a:endParaRPr>
          </a:p>
        </p:txBody>
      </p:sp>
      <p:sp>
        <p:nvSpPr>
          <p:cNvPr id="277" name="Google Shape;277;p30"/>
          <p:cNvSpPr/>
          <p:nvPr/>
        </p:nvSpPr>
        <p:spPr>
          <a:xfrm>
            <a:off x="2339753" y="1759560"/>
            <a:ext cx="1656184" cy="1636072"/>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rgbClr val="263238"/>
                </a:solidFill>
                <a:latin typeface="Source Sans Pro"/>
                <a:ea typeface="Source Sans Pro"/>
                <a:cs typeface="Source Sans Pro"/>
                <a:sym typeface="Source Sans Pro"/>
              </a:rPr>
              <a:t>Variables</a:t>
            </a:r>
            <a:endParaRPr lang="en" sz="1100">
              <a:solidFill>
                <a:srgbClr val="263238"/>
              </a:solidFill>
              <a:latin typeface="Source Sans Pro"/>
              <a:ea typeface="Source Sans Pro"/>
              <a:cs typeface="Source Sans Pro"/>
              <a:sym typeface="Source Sans Pro"/>
            </a:endParaRPr>
          </a:p>
          <a:p>
            <a:pPr marL="0" lvl="0" indent="0" algn="ctr" rtl="0">
              <a:spcBef>
                <a:spcPts val="0"/>
              </a:spcBef>
              <a:spcAft>
                <a:spcPts val="0"/>
              </a:spcAft>
              <a:buNone/>
            </a:pPr>
            <a:r>
              <a:rPr lang="en" sz="1100">
                <a:solidFill>
                  <a:srgbClr val="263238"/>
                </a:solidFill>
                <a:latin typeface="Source Sans Pro"/>
                <a:ea typeface="Source Sans Pro"/>
                <a:cs typeface="Source Sans Pro"/>
                <a:sym typeface="Source Sans Pro"/>
              </a:rPr>
              <a:t>Genero, edad, tipo de explotación, lugar de procedencia y destino de las víctimas.</a:t>
            </a:r>
            <a:endParaRPr sz="1100">
              <a:solidFill>
                <a:srgbClr val="263238"/>
              </a:solidFill>
              <a:latin typeface="Source Sans Pro"/>
              <a:ea typeface="Source Sans Pro"/>
              <a:cs typeface="Source Sans Pro"/>
              <a:sym typeface="Source Sans Pro"/>
            </a:endParaRPr>
          </a:p>
        </p:txBody>
      </p:sp>
      <p:sp>
        <p:nvSpPr>
          <p:cNvPr id="279" name="Google Shape;279;p30"/>
          <p:cNvSpPr/>
          <p:nvPr/>
        </p:nvSpPr>
        <p:spPr>
          <a:xfrm>
            <a:off x="4932040" y="1986186"/>
            <a:ext cx="1186945" cy="1170848"/>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63238"/>
                </a:solidFill>
                <a:latin typeface="Source Sans Pro"/>
                <a:ea typeface="Source Sans Pro"/>
                <a:cs typeface="Source Sans Pro"/>
                <a:sym typeface="Source Sans Pro"/>
              </a:rPr>
              <a:t>14 457 resgistros completos</a:t>
            </a:r>
            <a:endParaRPr sz="1100">
              <a:solidFill>
                <a:srgbClr val="263238"/>
              </a:solidFill>
              <a:latin typeface="Source Sans Pro"/>
              <a:ea typeface="Source Sans Pro"/>
              <a:cs typeface="Source Sans Pro"/>
              <a:sym typeface="Source Sans Pro"/>
            </a:endParaRPr>
          </a:p>
        </p:txBody>
      </p:sp>
      <p:cxnSp>
        <p:nvCxnSpPr>
          <p:cNvPr id="281" name="Google Shape;281;p30"/>
          <p:cNvCxnSpPr>
            <a:stCxn id="277" idx="6"/>
            <a:endCxn id="279" idx="2"/>
          </p:cNvCxnSpPr>
          <p:nvPr/>
        </p:nvCxnSpPr>
        <p:spPr>
          <a:xfrm flipV="1">
            <a:off x="3995937" y="2571610"/>
            <a:ext cx="936103" cy="5986"/>
          </a:xfrm>
          <a:prstGeom prst="straightConnector1">
            <a:avLst/>
          </a:prstGeom>
          <a:noFill/>
          <a:ln w="28575" cap="flat" cmpd="sng">
            <a:solidFill>
              <a:srgbClr val="CFD8DC"/>
            </a:solidFill>
            <a:prstDash val="solid"/>
            <a:round/>
            <a:headEnd type="none" w="med" len="med"/>
            <a:tailEnd type="none" w="med" len="med"/>
          </a:ln>
        </p:spPr>
      </p:cxn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2" name="Google Shape;85;p14"/>
          <p:cNvSpPr txBox="1">
            <a:spLocks/>
          </p:cNvSpPr>
          <p:nvPr/>
        </p:nvSpPr>
        <p:spPr>
          <a:xfrm>
            <a:off x="642332" y="300939"/>
            <a:ext cx="3220660" cy="6480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b="1" err="1"/>
              <a:t>Materiales</a:t>
            </a:r>
            <a:endParaRPr lang="en-US" sz="2400" b="1"/>
          </a:p>
        </p:txBody>
      </p:sp>
      <p:cxnSp>
        <p:nvCxnSpPr>
          <p:cNvPr id="25" name="Google Shape;281;p30"/>
          <p:cNvCxnSpPr>
            <a:stCxn id="275" idx="6"/>
            <a:endCxn id="277" idx="2"/>
          </p:cNvCxnSpPr>
          <p:nvPr/>
        </p:nvCxnSpPr>
        <p:spPr>
          <a:xfrm>
            <a:off x="1547665" y="2571611"/>
            <a:ext cx="792088" cy="5985"/>
          </a:xfrm>
          <a:prstGeom prst="straightConnector1">
            <a:avLst/>
          </a:prstGeom>
          <a:noFill/>
          <a:ln w="28575" cap="flat" cmpd="sng">
            <a:solidFill>
              <a:srgbClr val="CFD8DC"/>
            </a:solidFill>
            <a:prstDash val="solid"/>
            <a:round/>
            <a:headEnd type="none" w="med" len="med"/>
            <a:tailEnd type="none" w="med" len="med"/>
          </a:ln>
        </p:spPr>
      </p:cxnSp>
      <p:sp>
        <p:nvSpPr>
          <p:cNvPr id="75" name="Google Shape;279;p30"/>
          <p:cNvSpPr/>
          <p:nvPr/>
        </p:nvSpPr>
        <p:spPr>
          <a:xfrm>
            <a:off x="7055088" y="1986186"/>
            <a:ext cx="1186945" cy="1170848"/>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lvl="0" algn="ctr"/>
            <a:r>
              <a:rPr lang="es-ES" sz="1100">
                <a:latin typeface="Source Sans Pro" charset="0"/>
              </a:rPr>
              <a:t>R </a:t>
            </a:r>
            <a:r>
              <a:rPr lang="es-ES" sz="1100">
                <a:solidFill>
                  <a:srgbClr val="263238"/>
                </a:solidFill>
                <a:latin typeface="Source Sans Pro" charset="0"/>
                <a:ea typeface="Source Sans Pro"/>
                <a:cs typeface="Source Sans Pro"/>
              </a:rPr>
              <a:t>versión</a:t>
            </a:r>
            <a:r>
              <a:rPr lang="es-ES" sz="1100">
                <a:latin typeface="Source Sans Pro" charset="0"/>
              </a:rPr>
              <a:t> 4.2.1</a:t>
            </a:r>
            <a:endParaRPr sz="1100">
              <a:solidFill>
                <a:srgbClr val="263238"/>
              </a:solidFill>
              <a:latin typeface="Source Sans Pro" charset="0"/>
              <a:ea typeface="Source Sans Pro"/>
              <a:cs typeface="Source Sans Pro"/>
              <a:sym typeface="Source Sans Pro"/>
            </a:endParaRPr>
          </a:p>
        </p:txBody>
      </p:sp>
      <p:cxnSp>
        <p:nvCxnSpPr>
          <p:cNvPr id="76" name="Google Shape;281;p30"/>
          <p:cNvCxnSpPr/>
          <p:nvPr/>
        </p:nvCxnSpPr>
        <p:spPr>
          <a:xfrm flipV="1">
            <a:off x="6118985" y="2579699"/>
            <a:ext cx="936103" cy="5986"/>
          </a:xfrm>
          <a:prstGeom prst="straightConnector1">
            <a:avLst/>
          </a:prstGeom>
          <a:noFill/>
          <a:ln w="28575" cap="flat" cmpd="sng">
            <a:solidFill>
              <a:srgbClr val="CFD8DC"/>
            </a:solidFill>
            <a:prstDash val="solid"/>
            <a:round/>
            <a:headEnd type="none" w="med" len="med"/>
            <a:tailEnd type="none" w="med" len="med"/>
          </a:ln>
        </p:spPr>
      </p:cxnSp>
    </p:spTree>
    <p:extLst>
      <p:ext uri="{BB962C8B-B14F-4D97-AF65-F5344CB8AC3E}">
        <p14:creationId xmlns:p14="http://schemas.microsoft.com/office/powerpoint/2010/main" val="10490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107504" y="373799"/>
            <a:ext cx="2520280" cy="5350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a:t>Métodos</a:t>
            </a:r>
            <a:endParaRPr sz="6000" b="1"/>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3" name="Google Shape;869;p48"/>
          <p:cNvGrpSpPr/>
          <p:nvPr/>
        </p:nvGrpSpPr>
        <p:grpSpPr>
          <a:xfrm>
            <a:off x="6489215" y="1297189"/>
            <a:ext cx="387933" cy="367467"/>
            <a:chOff x="2583100" y="2973775"/>
            <a:chExt cx="461550" cy="437200"/>
          </a:xfrm>
        </p:grpSpPr>
        <p:sp>
          <p:nvSpPr>
            <p:cNvPr id="14" name="Google Shape;870;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71;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11" name="Rectangle 10"/>
          <p:cNvSpPr/>
          <p:nvPr/>
        </p:nvSpPr>
        <p:spPr>
          <a:xfrm>
            <a:off x="107504" y="985348"/>
            <a:ext cx="5472608" cy="3354765"/>
          </a:xfrm>
          <a:prstGeom prst="rect">
            <a:avLst/>
          </a:prstGeom>
        </p:spPr>
        <p:txBody>
          <a:bodyPr wrap="square" lIns="91440" tIns="45720" rIns="91440" bIns="45720" anchor="t">
            <a:spAutoFit/>
          </a:bodyPr>
          <a:lstStyle/>
          <a:p>
            <a:pPr algn="just" fontAlgn="base">
              <a:spcBef>
                <a:spcPts val="600"/>
              </a:spcBef>
              <a:buClr>
                <a:schemeClr val="accent4"/>
              </a:buClr>
              <a:buSzPts val="3000"/>
            </a:pPr>
            <a:r>
              <a:rPr lang="es-ES" b="1">
                <a:latin typeface="Source Sans Pro"/>
              </a:rPr>
              <a:t>1</a:t>
            </a:r>
            <a:r>
              <a:rPr lang="es-ES" b="1">
                <a:solidFill>
                  <a:schemeClr val="dk1"/>
                </a:solidFill>
                <a:latin typeface="Source Sans Pro"/>
                <a:ea typeface="Source Sans Pro"/>
                <a:cs typeface="Source Sans Pro"/>
                <a:sym typeface="Source Sans Pro"/>
              </a:rPr>
              <a:t>. </a:t>
            </a:r>
            <a:r>
              <a:rPr lang="es-ES">
                <a:solidFill>
                  <a:schemeClr val="dk1"/>
                </a:solidFill>
                <a:latin typeface="Source Sans Pro"/>
                <a:ea typeface="Source Sans Pro"/>
                <a:cs typeface="Source Sans Pro"/>
                <a:sym typeface="Source Sans Pro"/>
              </a:rPr>
              <a:t>Mapas descriptivos.</a:t>
            </a:r>
            <a:endParaRPr lang="es-ES">
              <a:solidFill>
                <a:schemeClr val="dk1"/>
              </a:solidFill>
              <a:latin typeface="Source Sans Pro"/>
              <a:ea typeface="Source Sans Pro"/>
              <a:cs typeface="Source Sans Pro"/>
            </a:endParaRPr>
          </a:p>
          <a:p>
            <a:pPr algn="just" fontAlgn="base">
              <a:spcBef>
                <a:spcPts val="600"/>
              </a:spcBef>
              <a:buClr>
                <a:schemeClr val="accent4"/>
              </a:buClr>
              <a:buSzPts val="3000"/>
            </a:pPr>
            <a:r>
              <a:rPr lang="es-ES" b="1">
                <a:solidFill>
                  <a:schemeClr val="dk1"/>
                </a:solidFill>
                <a:latin typeface="Source Sans Pro"/>
                <a:ea typeface="Source Sans Pro"/>
                <a:cs typeface="Source Sans Pro"/>
                <a:sym typeface="Source Sans Pro"/>
              </a:rPr>
              <a:t>2. </a:t>
            </a:r>
            <a:r>
              <a:rPr lang="es-ES">
                <a:solidFill>
                  <a:schemeClr val="dk1"/>
                </a:solidFill>
                <a:latin typeface="Source Sans Pro"/>
                <a:ea typeface="Source Sans Pro"/>
                <a:cs typeface="Source Sans Pro"/>
                <a:sym typeface="Source Sans Pro"/>
              </a:rPr>
              <a:t>Análisis de redes: este análisis permite conocer la relación entre dos puntos, mediante el uso de enlaces y nodos. </a:t>
            </a:r>
            <a:endParaRPr lang="es-ES">
              <a:solidFill>
                <a:schemeClr val="dk1"/>
              </a:solidFill>
              <a:latin typeface="Source Sans Pro"/>
              <a:ea typeface="Source Sans Pro"/>
              <a:cs typeface="Source Sans Pro"/>
            </a:endParaRPr>
          </a:p>
          <a:p>
            <a:pPr algn="just" fontAlgn="base">
              <a:spcBef>
                <a:spcPts val="600"/>
              </a:spcBef>
              <a:buClr>
                <a:schemeClr val="accent4"/>
              </a:buClr>
              <a:buSzPts val="3000"/>
            </a:pPr>
            <a:endParaRPr lang="es-ES">
              <a:solidFill>
                <a:schemeClr val="dk1"/>
              </a:solidFill>
              <a:latin typeface="Source Sans Pro"/>
              <a:ea typeface="Source Sans Pro"/>
              <a:cs typeface="Source Sans Pro"/>
            </a:endParaRPr>
          </a:p>
          <a:p>
            <a:pPr algn="just" fontAlgn="base">
              <a:spcBef>
                <a:spcPts val="600"/>
              </a:spcBef>
              <a:buClr>
                <a:schemeClr val="accent4"/>
              </a:buClr>
              <a:buSzPts val="3000"/>
            </a:pPr>
            <a:r>
              <a:rPr lang="es-ES" b="1">
                <a:solidFill>
                  <a:schemeClr val="dk1"/>
                </a:solidFill>
                <a:latin typeface="Source Sans Pro"/>
                <a:ea typeface="Source Sans Pro"/>
                <a:cs typeface="Source Sans Pro"/>
                <a:sym typeface="Source Sans Pro"/>
              </a:rPr>
              <a:t>     a. </a:t>
            </a:r>
            <a:r>
              <a:rPr lang="es-ES">
                <a:solidFill>
                  <a:schemeClr val="dk1"/>
                </a:solidFill>
                <a:latin typeface="Source Sans Pro"/>
                <a:ea typeface="Source Sans Pro"/>
                <a:cs typeface="Source Sans Pro"/>
                <a:sym typeface="Source Sans Pro"/>
              </a:rPr>
              <a:t>Vértices: se considerar los puntos de salida y llegada, en este contexto el país de residencia y el país donde se lleva el crimen. </a:t>
            </a:r>
            <a:endParaRPr lang="es-ES">
              <a:solidFill>
                <a:schemeClr val="dk1"/>
              </a:solidFill>
              <a:latin typeface="Source Sans Pro"/>
              <a:ea typeface="Source Sans Pro"/>
              <a:cs typeface="Source Sans Pro"/>
            </a:endParaRPr>
          </a:p>
          <a:p>
            <a:pPr algn="just" fontAlgn="base">
              <a:spcBef>
                <a:spcPts val="600"/>
              </a:spcBef>
              <a:buClr>
                <a:schemeClr val="accent4"/>
              </a:buClr>
              <a:buSzPts val="3000"/>
            </a:pPr>
            <a:r>
              <a:rPr lang="es-ES" b="1">
                <a:solidFill>
                  <a:schemeClr val="dk1"/>
                </a:solidFill>
                <a:latin typeface="Source Sans Pro"/>
                <a:ea typeface="Source Sans Pro"/>
                <a:cs typeface="Source Sans Pro"/>
                <a:sym typeface="Source Sans Pro"/>
              </a:rPr>
              <a:t>     b. </a:t>
            </a:r>
            <a:r>
              <a:rPr lang="es-ES">
                <a:solidFill>
                  <a:schemeClr val="dk1"/>
                </a:solidFill>
                <a:latin typeface="Source Sans Pro"/>
                <a:ea typeface="Source Sans Pro"/>
                <a:cs typeface="Source Sans Pro"/>
                <a:sym typeface="Source Sans Pro"/>
              </a:rPr>
              <a:t>Arco: Son las líneas que unen los vértices.  </a:t>
            </a:r>
            <a:endParaRPr lang="es-ES">
              <a:solidFill>
                <a:schemeClr val="dk1"/>
              </a:solidFill>
              <a:latin typeface="Source Sans Pro"/>
              <a:ea typeface="Source Sans Pro"/>
              <a:cs typeface="Source Sans Pro"/>
            </a:endParaRPr>
          </a:p>
          <a:p>
            <a:pPr algn="just" fontAlgn="base">
              <a:spcBef>
                <a:spcPts val="600"/>
              </a:spcBef>
              <a:buClr>
                <a:schemeClr val="accent4"/>
              </a:buClr>
              <a:buSzPts val="3000"/>
            </a:pPr>
            <a:endParaRPr lang="es-ES">
              <a:solidFill>
                <a:schemeClr val="dk1"/>
              </a:solidFill>
              <a:latin typeface="Source Sans Pro"/>
              <a:ea typeface="Source Sans Pro"/>
              <a:cs typeface="Source Sans Pro"/>
            </a:endParaRPr>
          </a:p>
          <a:p>
            <a:pPr algn="just" fontAlgn="base">
              <a:spcBef>
                <a:spcPts val="600"/>
              </a:spcBef>
              <a:buClr>
                <a:schemeClr val="accent4"/>
              </a:buClr>
              <a:buSzPts val="3000"/>
            </a:pPr>
            <a:r>
              <a:rPr lang="es-ES" b="1">
                <a:solidFill>
                  <a:schemeClr val="dk1"/>
                </a:solidFill>
                <a:latin typeface="Source Sans Pro"/>
                <a:ea typeface="Source Sans Pro"/>
                <a:cs typeface="Source Sans Pro"/>
                <a:sym typeface="Source Sans Pro"/>
              </a:rPr>
              <a:t>3. </a:t>
            </a:r>
            <a:r>
              <a:rPr lang="es-ES">
                <a:solidFill>
                  <a:schemeClr val="dk1"/>
                </a:solidFill>
                <a:latin typeface="Source Sans Pro"/>
                <a:ea typeface="Source Sans Pro"/>
                <a:cs typeface="Source Sans Pro"/>
                <a:sym typeface="Source Sans Pro"/>
              </a:rPr>
              <a:t>Las redes se crean tomando en cuenta la relación entre los vértices, además se visualizan sobre el mapa del mundo, con el objetivo de lograr una mejor visualización, se toma en cuenta las coordenadas geográficas de las capitales de cada país, y con el paquete </a:t>
            </a:r>
            <a:r>
              <a:rPr lang="es-ES" err="1">
                <a:solidFill>
                  <a:schemeClr val="dk1"/>
                </a:solidFill>
                <a:latin typeface="Source Sans Pro"/>
                <a:ea typeface="Source Sans Pro"/>
                <a:cs typeface="Source Sans Pro"/>
                <a:sym typeface="Source Sans Pro"/>
              </a:rPr>
              <a:t>Raster</a:t>
            </a:r>
            <a:r>
              <a:rPr lang="es-ES">
                <a:solidFill>
                  <a:schemeClr val="dk1"/>
                </a:solidFill>
                <a:latin typeface="Source Sans Pro"/>
                <a:ea typeface="Source Sans Pro"/>
                <a:cs typeface="Source Sans Pro"/>
                <a:sym typeface="Source Sans Pro"/>
              </a:rPr>
              <a:t> se crea la gráfica.  </a:t>
            </a:r>
          </a:p>
        </p:txBody>
      </p:sp>
      <p:grpSp>
        <p:nvGrpSpPr>
          <p:cNvPr id="26" name="Google Shape;876;p48"/>
          <p:cNvGrpSpPr/>
          <p:nvPr/>
        </p:nvGrpSpPr>
        <p:grpSpPr>
          <a:xfrm>
            <a:off x="6084168" y="1644280"/>
            <a:ext cx="342882" cy="350068"/>
            <a:chOff x="3951850" y="2985350"/>
            <a:chExt cx="407950" cy="416500"/>
          </a:xfrm>
        </p:grpSpPr>
        <p:sp>
          <p:nvSpPr>
            <p:cNvPr id="27" name="Google Shape;877;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878;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879;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880;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1" name="Google Shape;911;p48"/>
          <p:cNvGrpSpPr/>
          <p:nvPr/>
        </p:nvGrpSpPr>
        <p:grpSpPr>
          <a:xfrm>
            <a:off x="6498418" y="2139702"/>
            <a:ext cx="369526" cy="268183"/>
            <a:chOff x="3932350" y="3714775"/>
            <a:chExt cx="439650" cy="319075"/>
          </a:xfrm>
        </p:grpSpPr>
        <p:sp>
          <p:nvSpPr>
            <p:cNvPr id="32" name="Google Shape;912;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3" name="Google Shape;913;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4" name="Google Shape;914;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5" name="Google Shape;915;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 name="Google Shape;916;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7" name="Google Shape;928;p48"/>
          <p:cNvGrpSpPr/>
          <p:nvPr/>
        </p:nvGrpSpPr>
        <p:grpSpPr>
          <a:xfrm>
            <a:off x="6948999" y="1647347"/>
            <a:ext cx="393060" cy="393060"/>
            <a:chOff x="5941025" y="3634400"/>
            <a:chExt cx="467650" cy="467650"/>
          </a:xfrm>
        </p:grpSpPr>
        <p:sp>
          <p:nvSpPr>
            <p:cNvPr id="38" name="Google Shape;929;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9" name="Google Shape;930;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0" name="Google Shape;931;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 name="Google Shape;932;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2" name="Google Shape;933;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3" name="Google Shape;934;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3" name="Rectangle 12"/>
          <p:cNvSpPr/>
          <p:nvPr/>
        </p:nvSpPr>
        <p:spPr>
          <a:xfrm>
            <a:off x="5241578" y="3514425"/>
            <a:ext cx="3380907" cy="859718"/>
          </a:xfrm>
          <a:prstGeom prst="rect">
            <a:avLst/>
          </a:prstGeom>
          <a:solidFill>
            <a:schemeClr val="bg1"/>
          </a:solid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4" name="Google Shape;118;p18"/>
          <p:cNvSpPr txBox="1">
            <a:spLocks/>
          </p:cNvSpPr>
          <p:nvPr/>
        </p:nvSpPr>
        <p:spPr>
          <a:xfrm>
            <a:off x="170444" y="195486"/>
            <a:ext cx="2520280" cy="5350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2800" b="1" err="1"/>
              <a:t>Resultados</a:t>
            </a:r>
            <a:endParaRPr lang="en-US" sz="6000" b="1"/>
          </a:p>
        </p:txBody>
      </p:sp>
      <p:grpSp>
        <p:nvGrpSpPr>
          <p:cNvPr id="15" name="Google Shape;845;p48"/>
          <p:cNvGrpSpPr/>
          <p:nvPr/>
        </p:nvGrpSpPr>
        <p:grpSpPr>
          <a:xfrm>
            <a:off x="2168815" y="862621"/>
            <a:ext cx="170937" cy="426827"/>
            <a:chOff x="3384375" y="2267500"/>
            <a:chExt cx="203375" cy="507825"/>
          </a:xfrm>
        </p:grpSpPr>
        <p:sp>
          <p:nvSpPr>
            <p:cNvPr id="16" name="Google Shape;846;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47;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8" name="Google Shape;851;p48"/>
          <p:cNvGrpSpPr/>
          <p:nvPr/>
        </p:nvGrpSpPr>
        <p:grpSpPr>
          <a:xfrm>
            <a:off x="975981" y="862621"/>
            <a:ext cx="145343" cy="422729"/>
            <a:chOff x="4071800" y="2269925"/>
            <a:chExt cx="172925" cy="502950"/>
          </a:xfrm>
        </p:grpSpPr>
        <p:sp>
          <p:nvSpPr>
            <p:cNvPr id="19" name="Google Shape;852;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53;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22" name="Google Shape;264;p29"/>
          <p:cNvSpPr txBox="1">
            <a:spLocks/>
          </p:cNvSpPr>
          <p:nvPr/>
        </p:nvSpPr>
        <p:spPr>
          <a:xfrm>
            <a:off x="1259632" y="872230"/>
            <a:ext cx="1080120" cy="4972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 sz="1800"/>
              <a:t>78%</a:t>
            </a:r>
          </a:p>
          <a:p>
            <a:r>
              <a:rPr lang="en-US" sz="1200" err="1">
                <a:solidFill>
                  <a:schemeClr val="tx1"/>
                </a:solidFill>
                <a:latin typeface="Source Sans Pro" charset="0"/>
              </a:rPr>
              <a:t>Mujeres</a:t>
            </a:r>
            <a:endParaRPr lang="en-US" sz="1200">
              <a:solidFill>
                <a:schemeClr val="tx1"/>
              </a:solidFill>
              <a:latin typeface="Source Sans Pro" charset="0"/>
            </a:endParaRPr>
          </a:p>
        </p:txBody>
      </p:sp>
      <p:sp>
        <p:nvSpPr>
          <p:cNvPr id="24" name="Google Shape;264;p29"/>
          <p:cNvSpPr txBox="1">
            <a:spLocks/>
          </p:cNvSpPr>
          <p:nvPr/>
        </p:nvSpPr>
        <p:spPr>
          <a:xfrm>
            <a:off x="2483768" y="862933"/>
            <a:ext cx="1080120" cy="4972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 sz="1800"/>
              <a:t>22%</a:t>
            </a:r>
          </a:p>
          <a:p>
            <a:r>
              <a:rPr lang="en-US" sz="1200">
                <a:solidFill>
                  <a:schemeClr val="tx1"/>
                </a:solidFill>
                <a:latin typeface="Source Sans Pro" charset="0"/>
              </a:rPr>
              <a:t>Hombres</a:t>
            </a:r>
          </a:p>
        </p:txBody>
      </p:sp>
      <p:sp>
        <p:nvSpPr>
          <p:cNvPr id="6" name="Rectangle 5"/>
          <p:cNvSpPr/>
          <p:nvPr/>
        </p:nvSpPr>
        <p:spPr>
          <a:xfrm>
            <a:off x="63500" y="1481631"/>
            <a:ext cx="4572000" cy="253916"/>
          </a:xfrm>
          <a:prstGeom prst="rect">
            <a:avLst/>
          </a:prstGeom>
        </p:spPr>
        <p:txBody>
          <a:bodyPr>
            <a:spAutoFit/>
          </a:bodyPr>
          <a:lstStyle/>
          <a:p>
            <a:pPr algn="ctr"/>
            <a:r>
              <a:rPr lang="es-ES" sz="1050" b="1" i="1">
                <a:latin typeface="Source Sans Pro" charset="0"/>
              </a:rPr>
              <a:t>Figura 1. </a:t>
            </a:r>
            <a:r>
              <a:rPr lang="es-ES" sz="1050" i="1">
                <a:latin typeface="Source Sans Pro" charset="0"/>
              </a:rPr>
              <a:t>Víctimas de tráfico de personas según año cuando se dio la agresión.</a:t>
            </a:r>
            <a:endParaRPr lang="en-US" sz="1050">
              <a:latin typeface="Source Sans Pro" charset="0"/>
            </a:endParaRPr>
          </a:p>
        </p:txBody>
      </p:sp>
      <p:sp>
        <p:nvSpPr>
          <p:cNvPr id="7" name="AutoShape 6" descr="http://127.0.0.1:56641/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S"/>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260" y="1876134"/>
            <a:ext cx="3252331" cy="243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Table 8"/>
          <p:cNvGraphicFramePr>
            <a:graphicFrameLocks noGrp="1"/>
          </p:cNvGraphicFramePr>
          <p:nvPr>
            <p:extLst>
              <p:ext uri="{D42A27DB-BD31-4B8C-83A1-F6EECF244321}">
                <p14:modId xmlns:p14="http://schemas.microsoft.com/office/powerpoint/2010/main" val="3510668939"/>
              </p:ext>
            </p:extLst>
          </p:nvPr>
        </p:nvGraphicFramePr>
        <p:xfrm>
          <a:off x="5076056" y="1059582"/>
          <a:ext cx="3528392" cy="2314322"/>
        </p:xfrm>
        <a:graphic>
          <a:graphicData uri="http://schemas.openxmlformats.org/drawingml/2006/table">
            <a:tbl>
              <a:tblPr>
                <a:tableStyleId>{3B4B98B0-60AC-42C2-AFA5-B58CD77FA1E5}</a:tableStyleId>
              </a:tblPr>
              <a:tblGrid>
                <a:gridCol w="595301">
                  <a:extLst>
                    <a:ext uri="{9D8B030D-6E8A-4147-A177-3AD203B41FA5}">
                      <a16:colId xmlns:a16="http://schemas.microsoft.com/office/drawing/2014/main" val="20000"/>
                    </a:ext>
                  </a:extLst>
                </a:gridCol>
                <a:gridCol w="482209">
                  <a:extLst>
                    <a:ext uri="{9D8B030D-6E8A-4147-A177-3AD203B41FA5}">
                      <a16:colId xmlns:a16="http://schemas.microsoft.com/office/drawing/2014/main" val="20001"/>
                    </a:ext>
                  </a:extLst>
                </a:gridCol>
                <a:gridCol w="578674">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gridCol w="405496">
                  <a:extLst>
                    <a:ext uri="{9D8B030D-6E8A-4147-A177-3AD203B41FA5}">
                      <a16:colId xmlns:a16="http://schemas.microsoft.com/office/drawing/2014/main" val="20004"/>
                    </a:ext>
                  </a:extLst>
                </a:gridCol>
                <a:gridCol w="532164">
                  <a:extLst>
                    <a:ext uri="{9D8B030D-6E8A-4147-A177-3AD203B41FA5}">
                      <a16:colId xmlns:a16="http://schemas.microsoft.com/office/drawing/2014/main" val="20005"/>
                    </a:ext>
                  </a:extLst>
                </a:gridCol>
                <a:gridCol w="502500">
                  <a:extLst>
                    <a:ext uri="{9D8B030D-6E8A-4147-A177-3AD203B41FA5}">
                      <a16:colId xmlns:a16="http://schemas.microsoft.com/office/drawing/2014/main" val="20006"/>
                    </a:ext>
                  </a:extLst>
                </a:gridCol>
              </a:tblGrid>
              <a:tr h="166370">
                <a:tc rowSpan="2">
                  <a:txBody>
                    <a:bodyPr/>
                    <a:lstStyle/>
                    <a:p>
                      <a:pPr algn="ctr" fontAlgn="ctr"/>
                      <a:r>
                        <a:rPr lang="en-US" sz="900" b="1" u="none" strike="noStrike" err="1">
                          <a:effectLst/>
                          <a:latin typeface="Source Sans Pro" charset="0"/>
                        </a:rPr>
                        <a:t>Edad</a:t>
                      </a:r>
                      <a:endParaRPr lang="en-US" sz="900" b="1" i="0" u="none" strike="noStrike">
                        <a:solidFill>
                          <a:srgbClr val="000000"/>
                        </a:solidFill>
                        <a:effectLst/>
                        <a:latin typeface="Source Sans Pro" charset="0"/>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ctr"/>
                      <a:r>
                        <a:rPr lang="en-US" sz="1050" b="1" u="none" strike="noStrike">
                          <a:effectLst/>
                          <a:latin typeface="Source Sans Pro" charset="0"/>
                        </a:rPr>
                        <a:t>Total</a:t>
                      </a:r>
                      <a:endParaRPr lang="en-US" sz="1050" b="1" i="0" u="none" strike="noStrike">
                        <a:solidFill>
                          <a:srgbClr val="000000"/>
                        </a:solidFill>
                        <a:effectLst/>
                        <a:latin typeface="Source Sans Pro" charset="0"/>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s-US"/>
                    </a:p>
                  </a:txBody>
                  <a:tcPr/>
                </a:tc>
                <a:tc gridSpan="2">
                  <a:txBody>
                    <a:bodyPr/>
                    <a:lstStyle/>
                    <a:p>
                      <a:pPr algn="ctr" fontAlgn="ctr"/>
                      <a:r>
                        <a:rPr lang="en-US" sz="1050" b="1" u="none" strike="noStrike" err="1">
                          <a:effectLst/>
                          <a:latin typeface="Source Sans Pro" charset="0"/>
                        </a:rPr>
                        <a:t>Mujer</a:t>
                      </a:r>
                      <a:endParaRPr lang="en-US" sz="1050" b="1" i="0" u="none" strike="noStrike">
                        <a:solidFill>
                          <a:srgbClr val="000000"/>
                        </a:solidFill>
                        <a:effectLst/>
                        <a:latin typeface="Source Sans Pro" charset="0"/>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s-US"/>
                    </a:p>
                  </a:txBody>
                  <a:tcPr/>
                </a:tc>
                <a:tc gridSpan="2">
                  <a:txBody>
                    <a:bodyPr/>
                    <a:lstStyle/>
                    <a:p>
                      <a:pPr algn="ctr" fontAlgn="ctr"/>
                      <a:r>
                        <a:rPr lang="en-US" sz="1050" b="1" u="none" strike="noStrike">
                          <a:effectLst/>
                          <a:latin typeface="Source Sans Pro" charset="0"/>
                        </a:rPr>
                        <a:t>Hombre</a:t>
                      </a:r>
                      <a:endParaRPr lang="en-US" sz="1050" b="1" i="0" u="none" strike="noStrike">
                        <a:solidFill>
                          <a:srgbClr val="000000"/>
                        </a:solidFill>
                        <a:effectLst/>
                        <a:latin typeface="Source Sans Pro" charset="0"/>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s-US"/>
                    </a:p>
                  </a:txBody>
                  <a:tcPr/>
                </a:tc>
                <a:extLst>
                  <a:ext uri="{0D108BD9-81ED-4DB2-BD59-A6C34878D82A}">
                    <a16:rowId xmlns:a16="http://schemas.microsoft.com/office/drawing/2014/main" val="10000"/>
                  </a:ext>
                </a:extLst>
              </a:tr>
              <a:tr h="130823">
                <a:tc vMerge="1">
                  <a:txBody>
                    <a:bodyPr/>
                    <a:lstStyle/>
                    <a:p>
                      <a:endParaRPr lang="es-US"/>
                    </a:p>
                  </a:txBody>
                  <a:tcPr/>
                </a:tc>
                <a:tc>
                  <a:txBody>
                    <a:bodyPr/>
                    <a:lstStyle/>
                    <a:p>
                      <a:pPr algn="ctr" fontAlgn="ctr"/>
                      <a:r>
                        <a:rPr lang="en-US" sz="900" b="1" i="0" u="none" strike="noStrike">
                          <a:solidFill>
                            <a:schemeClr val="tx1"/>
                          </a:solidFill>
                          <a:effectLst/>
                          <a:latin typeface="Source Sans Pro" charset="0"/>
                        </a:rPr>
                        <a:t>Cant.</a:t>
                      </a:r>
                      <a:endParaRPr lang="en-US" sz="900" b="1" i="0" u="none" strike="noStrike">
                        <a:solidFill>
                          <a:srgbClr val="000000"/>
                        </a:solidFill>
                        <a:effectLst/>
                        <a:latin typeface="Source Sans Pro" charset="0"/>
                      </a:endParaRP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900" b="1" u="none" strike="noStrike">
                          <a:effectLst/>
                          <a:latin typeface="Source Sans Pro" charset="0"/>
                        </a:rPr>
                        <a:t>%</a:t>
                      </a:r>
                      <a:endParaRPr lang="en-US" sz="900" b="1" i="0" u="none" strike="noStrike">
                        <a:solidFill>
                          <a:srgbClr val="000000"/>
                        </a:solidFill>
                        <a:effectLst/>
                        <a:latin typeface="Source Sans Pro" charset="0"/>
                      </a:endParaRP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900" b="1" i="0" u="none" strike="noStrike">
                          <a:solidFill>
                            <a:schemeClr val="tx1"/>
                          </a:solidFill>
                          <a:effectLst/>
                          <a:latin typeface="Source Sans Pro" charset="0"/>
                        </a:rPr>
                        <a:t>Cant.</a:t>
                      </a:r>
                      <a:endParaRPr lang="en-US" sz="900" b="1" i="0" u="none" strike="noStrike">
                        <a:solidFill>
                          <a:srgbClr val="000000"/>
                        </a:solidFill>
                        <a:effectLst/>
                        <a:latin typeface="Source Sans Pro" charset="0"/>
                      </a:endParaRP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900" b="1" u="none" strike="noStrike">
                          <a:effectLst/>
                          <a:latin typeface="Source Sans Pro" charset="0"/>
                        </a:rPr>
                        <a:t>%</a:t>
                      </a:r>
                      <a:endParaRPr lang="en-US" sz="900" b="1" i="0" u="none" strike="noStrike">
                        <a:solidFill>
                          <a:srgbClr val="000000"/>
                        </a:solidFill>
                        <a:effectLst/>
                        <a:latin typeface="Source Sans Pro" charset="0"/>
                      </a:endParaRP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900" b="1" i="0" u="none" strike="noStrike">
                          <a:solidFill>
                            <a:schemeClr val="tx1"/>
                          </a:solidFill>
                          <a:effectLst/>
                          <a:latin typeface="Source Sans Pro" charset="0"/>
                        </a:rPr>
                        <a:t>Cant.</a:t>
                      </a:r>
                      <a:endParaRPr lang="en-US" sz="900" b="1" i="0" u="none" strike="noStrike">
                        <a:solidFill>
                          <a:srgbClr val="000000"/>
                        </a:solidFill>
                        <a:effectLst/>
                        <a:latin typeface="Source Sans Pro" charset="0"/>
                      </a:endParaRP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900" b="1" u="none" strike="noStrike">
                          <a:effectLst/>
                          <a:latin typeface="Source Sans Pro" charset="0"/>
                        </a:rPr>
                        <a:t>%</a:t>
                      </a:r>
                      <a:endParaRPr lang="en-US" sz="900" b="1" i="0" u="none" strike="noStrike">
                        <a:solidFill>
                          <a:srgbClr val="000000"/>
                        </a:solidFill>
                        <a:effectLst/>
                        <a:latin typeface="Source Sans Pro" charset="0"/>
                      </a:endParaRP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222">
                <a:tc>
                  <a:txBody>
                    <a:bodyPr/>
                    <a:lstStyle/>
                    <a:p>
                      <a:pPr algn="l" fontAlgn="b"/>
                      <a:r>
                        <a:rPr lang="en-US" sz="900" b="1" u="none" strike="noStrike">
                          <a:effectLst/>
                          <a:latin typeface="Source Sans Pro" charset="0"/>
                        </a:rPr>
                        <a:t>Total</a:t>
                      </a:r>
                      <a:endParaRPr lang="en-US" sz="900" b="1" i="0" u="none" strike="noStrike">
                        <a:solidFill>
                          <a:srgbClr val="000000"/>
                        </a:solidFill>
                        <a:effectLst/>
                        <a:latin typeface="Source Sans Pro"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900" b="1" u="none" strike="noStrike">
                          <a:effectLst/>
                          <a:latin typeface="Source Sans Pro" charset="0"/>
                        </a:rPr>
                        <a:t>14 457</a:t>
                      </a:r>
                      <a:endParaRPr lang="en-US" sz="900" b="1" i="0" u="none" strike="noStrike">
                        <a:solidFill>
                          <a:srgbClr val="000000"/>
                        </a:solidFill>
                        <a:effectLst/>
                        <a:latin typeface="Source Sans Pro"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900" b="1" u="none" strike="noStrike">
                          <a:effectLst/>
                          <a:latin typeface="Source Sans Pro" charset="0"/>
                        </a:rPr>
                        <a:t>100,00%</a:t>
                      </a:r>
                      <a:endParaRPr lang="en-US" sz="900" b="1" i="0" u="none" strike="noStrike">
                        <a:solidFill>
                          <a:srgbClr val="000000"/>
                        </a:solidFill>
                        <a:effectLst/>
                        <a:latin typeface="Source Sans Pro"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900" b="1" u="none" strike="noStrike">
                          <a:effectLst/>
                          <a:latin typeface="Source Sans Pro" charset="0"/>
                        </a:rPr>
                        <a:t>11 340</a:t>
                      </a:r>
                      <a:endParaRPr lang="en-US" sz="900" b="1" i="0" u="none" strike="noStrike">
                        <a:solidFill>
                          <a:srgbClr val="000000"/>
                        </a:solidFill>
                        <a:effectLst/>
                        <a:latin typeface="Source Sans Pro"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900" b="1" u="none" strike="noStrike">
                          <a:effectLst/>
                          <a:latin typeface="Source Sans Pro" charset="0"/>
                        </a:rPr>
                        <a:t>78,44%</a:t>
                      </a:r>
                      <a:endParaRPr lang="en-US" sz="900" b="1" i="0" u="none" strike="noStrike">
                        <a:solidFill>
                          <a:srgbClr val="000000"/>
                        </a:solidFill>
                        <a:effectLst/>
                        <a:latin typeface="Source Sans Pro"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900" b="1" u="none" strike="noStrike">
                          <a:effectLst/>
                          <a:latin typeface="Source Sans Pro" charset="0"/>
                        </a:rPr>
                        <a:t>3 117</a:t>
                      </a:r>
                      <a:endParaRPr lang="en-US" sz="900" b="1" i="0" u="none" strike="noStrike">
                        <a:solidFill>
                          <a:srgbClr val="000000"/>
                        </a:solidFill>
                        <a:effectLst/>
                        <a:latin typeface="Source Sans Pro"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900" b="1" u="none" strike="noStrike">
                          <a:effectLst/>
                          <a:latin typeface="Source Sans Pro" charset="0"/>
                        </a:rPr>
                        <a:t>21,56%</a:t>
                      </a:r>
                      <a:endParaRPr lang="en-US" sz="900" b="1" i="0" u="none" strike="noStrike">
                        <a:solidFill>
                          <a:srgbClr val="000000"/>
                        </a:solidFill>
                        <a:effectLst/>
                        <a:latin typeface="Source Sans Pro"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2222">
                <a:tc>
                  <a:txBody>
                    <a:bodyPr/>
                    <a:lstStyle/>
                    <a:p>
                      <a:pPr algn="l" fontAlgn="b"/>
                      <a:r>
                        <a:rPr lang="en-US" sz="900" u="none" strike="noStrike">
                          <a:effectLst/>
                          <a:latin typeface="Source Sans Pro" charset="0"/>
                        </a:rPr>
                        <a:t>0--8</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287</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1,99%</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164</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1,13%</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123</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0,85%</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222">
                <a:tc>
                  <a:txBody>
                    <a:bodyPr/>
                    <a:lstStyle/>
                    <a:p>
                      <a:pPr algn="l" fontAlgn="b"/>
                      <a:r>
                        <a:rPr lang="en-US" sz="900" u="none" strike="noStrike">
                          <a:effectLst/>
                          <a:latin typeface="Source Sans Pro" charset="0"/>
                        </a:rPr>
                        <a:t>9--17</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4 708</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32,57%</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3 909</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27,04%</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799</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5,53%</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82222">
                <a:tc>
                  <a:txBody>
                    <a:bodyPr/>
                    <a:lstStyle/>
                    <a:p>
                      <a:pPr algn="l" fontAlgn="b"/>
                      <a:r>
                        <a:rPr lang="en-US" sz="900" u="none" strike="noStrike">
                          <a:effectLst/>
                          <a:latin typeface="Source Sans Pro" charset="0"/>
                        </a:rPr>
                        <a:t>18--20</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2 060</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14,25%</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1 940</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13,42%</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120</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0,83%</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222">
                <a:tc>
                  <a:txBody>
                    <a:bodyPr/>
                    <a:lstStyle/>
                    <a:p>
                      <a:pPr algn="l" fontAlgn="b"/>
                      <a:r>
                        <a:rPr lang="en-US" sz="900" u="none" strike="noStrike">
                          <a:effectLst/>
                          <a:latin typeface="Source Sans Pro" charset="0"/>
                        </a:rPr>
                        <a:t>21--23</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1 808</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12,51%</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1 574</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10,89%</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234</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1,62%</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82222">
                <a:tc>
                  <a:txBody>
                    <a:bodyPr/>
                    <a:lstStyle/>
                    <a:p>
                      <a:pPr algn="l" fontAlgn="b"/>
                      <a:r>
                        <a:rPr lang="en-US" sz="900" u="none" strike="noStrike">
                          <a:effectLst/>
                          <a:latin typeface="Source Sans Pro" charset="0"/>
                        </a:rPr>
                        <a:t>24--26</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1 242</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8,59%</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1 010</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6,99%</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232</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1,60%</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222">
                <a:tc>
                  <a:txBody>
                    <a:bodyPr/>
                    <a:lstStyle/>
                    <a:p>
                      <a:pPr algn="l" fontAlgn="b"/>
                      <a:r>
                        <a:rPr lang="en-US" sz="900" u="none" strike="noStrike">
                          <a:effectLst/>
                          <a:latin typeface="Source Sans Pro" charset="0"/>
                        </a:rPr>
                        <a:t>27--29</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910</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6,29%</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638</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4,41%</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272</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1,88%</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82222">
                <a:tc>
                  <a:txBody>
                    <a:bodyPr/>
                    <a:lstStyle/>
                    <a:p>
                      <a:pPr algn="l" fontAlgn="b"/>
                      <a:r>
                        <a:rPr lang="en-US" sz="900" u="none" strike="noStrike">
                          <a:effectLst/>
                          <a:latin typeface="Source Sans Pro" charset="0"/>
                        </a:rPr>
                        <a:t>30--38</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2 346</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16,23%</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1 549</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10,71%</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797</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5,51%</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82222">
                <a:tc>
                  <a:txBody>
                    <a:bodyPr/>
                    <a:lstStyle/>
                    <a:p>
                      <a:pPr algn="l" fontAlgn="b"/>
                      <a:r>
                        <a:rPr lang="en-US" sz="900" u="none" strike="noStrike">
                          <a:effectLst/>
                          <a:latin typeface="Source Sans Pro" charset="0"/>
                        </a:rPr>
                        <a:t>39--47</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866</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5,99%</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441</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3,05%</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425</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2,94%</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82222">
                <a:tc>
                  <a:txBody>
                    <a:bodyPr/>
                    <a:lstStyle/>
                    <a:p>
                      <a:pPr algn="l" fontAlgn="b"/>
                      <a:r>
                        <a:rPr lang="en-US" sz="900" u="none" strike="noStrike">
                          <a:effectLst/>
                          <a:latin typeface="Source Sans Pro" charset="0"/>
                        </a:rPr>
                        <a:t>48+</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230</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1,59%</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115</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0,80%</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115</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u="none" strike="noStrike">
                          <a:effectLst/>
                          <a:latin typeface="Source Sans Pro" charset="0"/>
                        </a:rPr>
                        <a:t>0,80%</a:t>
                      </a:r>
                      <a:endParaRPr lang="en-US" sz="900" b="0" i="0" u="none" strike="noStrike">
                        <a:solidFill>
                          <a:srgbClr val="000000"/>
                        </a:solidFill>
                        <a:effectLst/>
                        <a:latin typeface="Source Sans Pro" charset="0"/>
                      </a:endParaRP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82222">
                <a:tc gridSpan="7">
                  <a:txBody>
                    <a:bodyPr/>
                    <a:lstStyle/>
                    <a:p>
                      <a:pPr algn="l" fontAlgn="ctr"/>
                      <a:r>
                        <a:rPr lang="es-ES" sz="800" u="none" strike="noStrike">
                          <a:effectLst/>
                          <a:latin typeface="Source Sans Pro" charset="0"/>
                        </a:rPr>
                        <a:t>Fuente: La Organización Internacional para las Migraciones (OIM). </a:t>
                      </a:r>
                      <a:endParaRPr lang="es-ES" sz="800" b="0" i="0" u="none" strike="noStrike">
                        <a:solidFill>
                          <a:srgbClr val="000000"/>
                        </a:solidFill>
                        <a:effectLst/>
                        <a:latin typeface="Source Sans Pro" charset="0"/>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s-US"/>
                    </a:p>
                  </a:txBody>
                  <a:tcPr/>
                </a:tc>
                <a:tc hMerge="1">
                  <a:txBody>
                    <a:bodyPr/>
                    <a:lstStyle/>
                    <a:p>
                      <a:endParaRPr lang="es-US"/>
                    </a:p>
                  </a:txBody>
                  <a:tcPr/>
                </a:tc>
                <a:tc hMerge="1">
                  <a:txBody>
                    <a:bodyPr/>
                    <a:lstStyle/>
                    <a:p>
                      <a:endParaRPr lang="es-US"/>
                    </a:p>
                  </a:txBody>
                  <a:tcPr/>
                </a:tc>
                <a:tc hMerge="1">
                  <a:txBody>
                    <a:bodyPr/>
                    <a:lstStyle/>
                    <a:p>
                      <a:endParaRPr lang="es-US"/>
                    </a:p>
                  </a:txBody>
                  <a:tcPr/>
                </a:tc>
                <a:tc hMerge="1">
                  <a:txBody>
                    <a:bodyPr/>
                    <a:lstStyle/>
                    <a:p>
                      <a:endParaRPr lang="es-US"/>
                    </a:p>
                  </a:txBody>
                  <a:tcPr/>
                </a:tc>
                <a:tc hMerge="1">
                  <a:txBody>
                    <a:bodyPr/>
                    <a:lstStyle/>
                    <a:p>
                      <a:endParaRPr lang="es-US"/>
                    </a:p>
                  </a:txBody>
                  <a:tcPr/>
                </a:tc>
                <a:extLst>
                  <a:ext uri="{0D108BD9-81ED-4DB2-BD59-A6C34878D82A}">
                    <a16:rowId xmlns:a16="http://schemas.microsoft.com/office/drawing/2014/main" val="10012"/>
                  </a:ext>
                </a:extLst>
              </a:tr>
            </a:tbl>
          </a:graphicData>
        </a:graphic>
      </p:graphicFrame>
      <p:sp>
        <p:nvSpPr>
          <p:cNvPr id="10" name="Rectangle 9"/>
          <p:cNvSpPr/>
          <p:nvPr/>
        </p:nvSpPr>
        <p:spPr>
          <a:xfrm>
            <a:off x="4536215" y="674380"/>
            <a:ext cx="4572000" cy="253916"/>
          </a:xfrm>
          <a:prstGeom prst="rect">
            <a:avLst/>
          </a:prstGeom>
        </p:spPr>
        <p:txBody>
          <a:bodyPr>
            <a:spAutoFit/>
          </a:bodyPr>
          <a:lstStyle/>
          <a:p>
            <a:pPr algn="ctr"/>
            <a:r>
              <a:rPr lang="es-ES" sz="1050" b="1" i="1">
                <a:latin typeface="Source Sans Pro" charset="0"/>
              </a:rPr>
              <a:t>Cuadro 1. </a:t>
            </a:r>
            <a:r>
              <a:rPr lang="es-ES" sz="1050" i="1">
                <a:latin typeface="Source Sans Pro" charset="0"/>
              </a:rPr>
              <a:t>Cantidad y % de víctimas de maltrato por género, según edad.</a:t>
            </a:r>
            <a:endParaRPr lang="en-US" sz="1050">
              <a:latin typeface="Source Sans Pro" charset="0"/>
            </a:endParaRPr>
          </a:p>
        </p:txBody>
      </p:sp>
      <p:sp>
        <p:nvSpPr>
          <p:cNvPr id="35" name="Google Shape;264;p29"/>
          <p:cNvSpPr txBox="1">
            <a:spLocks/>
          </p:cNvSpPr>
          <p:nvPr/>
        </p:nvSpPr>
        <p:spPr>
          <a:xfrm>
            <a:off x="5025554" y="3859757"/>
            <a:ext cx="1440160" cy="4879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 sz="1400"/>
              <a:t>69%</a:t>
            </a:r>
          </a:p>
          <a:p>
            <a:pPr algn="ctr"/>
            <a:r>
              <a:rPr lang="en-US" sz="1000" err="1">
                <a:solidFill>
                  <a:schemeClr val="tx1"/>
                </a:solidFill>
                <a:latin typeface="Source Sans Pro" charset="0"/>
              </a:rPr>
              <a:t>Explotación</a:t>
            </a:r>
            <a:r>
              <a:rPr lang="en-US" sz="1000">
                <a:solidFill>
                  <a:schemeClr val="tx1"/>
                </a:solidFill>
                <a:latin typeface="Source Sans Pro" charset="0"/>
              </a:rPr>
              <a:t> sexual</a:t>
            </a:r>
          </a:p>
        </p:txBody>
      </p:sp>
      <p:sp>
        <p:nvSpPr>
          <p:cNvPr id="36" name="Google Shape;264;p29"/>
          <p:cNvSpPr txBox="1">
            <a:spLocks/>
          </p:cNvSpPr>
          <p:nvPr/>
        </p:nvSpPr>
        <p:spPr>
          <a:xfrm>
            <a:off x="6321698" y="3821105"/>
            <a:ext cx="1071736" cy="5358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 sz="1400"/>
              <a:t>30%</a:t>
            </a:r>
          </a:p>
          <a:p>
            <a:pPr algn="ctr"/>
            <a:r>
              <a:rPr lang="en-US" sz="1000">
                <a:solidFill>
                  <a:schemeClr val="tx1"/>
                </a:solidFill>
                <a:latin typeface="Source Sans Pro" charset="0"/>
              </a:rPr>
              <a:t>Labor </a:t>
            </a:r>
            <a:r>
              <a:rPr lang="en-US" sz="1000" err="1">
                <a:solidFill>
                  <a:schemeClr val="tx1"/>
                </a:solidFill>
                <a:latin typeface="Source Sans Pro" charset="0"/>
              </a:rPr>
              <a:t>forzada</a:t>
            </a:r>
            <a:endParaRPr lang="en-US" sz="1000">
              <a:solidFill>
                <a:schemeClr val="tx1"/>
              </a:solidFill>
              <a:latin typeface="Source Sans Pro" charset="0"/>
            </a:endParaRPr>
          </a:p>
        </p:txBody>
      </p:sp>
      <p:sp>
        <p:nvSpPr>
          <p:cNvPr id="37" name="Google Shape;264;p29"/>
          <p:cNvSpPr txBox="1">
            <a:spLocks/>
          </p:cNvSpPr>
          <p:nvPr/>
        </p:nvSpPr>
        <p:spPr>
          <a:xfrm>
            <a:off x="7190021" y="3942914"/>
            <a:ext cx="1579949" cy="5358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 sz="1400"/>
              <a:t>1%</a:t>
            </a:r>
          </a:p>
          <a:p>
            <a:pPr algn="ctr"/>
            <a:r>
              <a:rPr lang="en-US" sz="1000" err="1">
                <a:solidFill>
                  <a:schemeClr val="tx1"/>
                </a:solidFill>
                <a:latin typeface="Source Sans Pro" charset="0"/>
              </a:rPr>
              <a:t>Matrimonio</a:t>
            </a:r>
            <a:r>
              <a:rPr lang="en-US" sz="1000">
                <a:solidFill>
                  <a:schemeClr val="tx1"/>
                </a:solidFill>
                <a:latin typeface="Source Sans Pro" charset="0"/>
              </a:rPr>
              <a:t> </a:t>
            </a:r>
            <a:r>
              <a:rPr lang="en-US" sz="1000" err="1">
                <a:solidFill>
                  <a:schemeClr val="tx1"/>
                </a:solidFill>
                <a:latin typeface="Source Sans Pro" charset="0"/>
              </a:rPr>
              <a:t>forzado</a:t>
            </a:r>
            <a:r>
              <a:rPr lang="en-US" sz="1000">
                <a:solidFill>
                  <a:schemeClr val="tx1"/>
                </a:solidFill>
                <a:latin typeface="Source Sans Pro" charset="0"/>
              </a:rPr>
              <a:t> </a:t>
            </a:r>
          </a:p>
          <a:p>
            <a:pPr algn="ctr"/>
            <a:r>
              <a:rPr lang="en-US" sz="1000">
                <a:solidFill>
                  <a:schemeClr val="tx1"/>
                </a:solidFill>
                <a:latin typeface="Source Sans Pro" charset="0"/>
              </a:rPr>
              <a:t>u </a:t>
            </a:r>
            <a:r>
              <a:rPr lang="en-US" sz="1000" err="1">
                <a:solidFill>
                  <a:schemeClr val="tx1"/>
                </a:solidFill>
                <a:latin typeface="Source Sans Pro" charset="0"/>
              </a:rPr>
              <a:t>otro</a:t>
            </a:r>
            <a:endParaRPr lang="en-US" sz="1000">
              <a:solidFill>
                <a:schemeClr val="tx1"/>
              </a:solidFill>
              <a:latin typeface="Source Sans Pro" charset="0"/>
            </a:endParaRPr>
          </a:p>
        </p:txBody>
      </p:sp>
      <p:sp>
        <p:nvSpPr>
          <p:cNvPr id="25" name="TextBox 24"/>
          <p:cNvSpPr txBox="1"/>
          <p:nvPr/>
        </p:nvSpPr>
        <p:spPr>
          <a:xfrm>
            <a:off x="6012160" y="3513328"/>
            <a:ext cx="2232248" cy="307777"/>
          </a:xfrm>
          <a:prstGeom prst="rect">
            <a:avLst/>
          </a:prstGeom>
          <a:noFill/>
        </p:spPr>
        <p:txBody>
          <a:bodyPr wrap="square" rtlCol="0">
            <a:spAutoFit/>
          </a:bodyPr>
          <a:lstStyle/>
          <a:p>
            <a:r>
              <a:rPr lang="es-US" b="1">
                <a:solidFill>
                  <a:schemeClr val="accent1"/>
                </a:solidFill>
                <a:latin typeface="Source Sans Pro" charset="0"/>
              </a:rPr>
              <a:t>Tipo de explotación</a:t>
            </a:r>
          </a:p>
        </p:txBody>
      </p:sp>
    </p:spTree>
    <p:extLst>
      <p:ext uri="{BB962C8B-B14F-4D97-AF65-F5344CB8AC3E}">
        <p14:creationId xmlns:p14="http://schemas.microsoft.com/office/powerpoint/2010/main" val="335138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4" name="Google Shape;118;p18"/>
          <p:cNvSpPr txBox="1">
            <a:spLocks/>
          </p:cNvSpPr>
          <p:nvPr/>
        </p:nvSpPr>
        <p:spPr>
          <a:xfrm>
            <a:off x="170444" y="195486"/>
            <a:ext cx="2520280" cy="5350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2800" b="1" err="1"/>
              <a:t>Resultados</a:t>
            </a:r>
            <a:endParaRPr lang="en-US" sz="6000" b="1"/>
          </a:p>
        </p:txBody>
      </p:sp>
      <p:sp>
        <p:nvSpPr>
          <p:cNvPr id="6" name="Rectangle 5"/>
          <p:cNvSpPr/>
          <p:nvPr/>
        </p:nvSpPr>
        <p:spPr>
          <a:xfrm>
            <a:off x="152400" y="1224370"/>
            <a:ext cx="4572000" cy="253916"/>
          </a:xfrm>
          <a:prstGeom prst="rect">
            <a:avLst/>
          </a:prstGeom>
        </p:spPr>
        <p:txBody>
          <a:bodyPr>
            <a:spAutoFit/>
          </a:bodyPr>
          <a:lstStyle/>
          <a:p>
            <a:pPr algn="ctr"/>
            <a:r>
              <a:rPr lang="es-ES" sz="1050" b="1" i="1">
                <a:latin typeface="Source Sans Pro" charset="0"/>
              </a:rPr>
              <a:t>Figura 2. </a:t>
            </a:r>
            <a:r>
              <a:rPr lang="es-ES" sz="1050" i="1">
                <a:latin typeface="Source Sans Pro" charset="0"/>
              </a:rPr>
              <a:t>Distribución de víctimas de maltrato según país de residencia.</a:t>
            </a:r>
            <a:endParaRPr lang="en-US" sz="1050">
              <a:latin typeface="Source Sans Pro" charset="0"/>
            </a:endParaRPr>
          </a:p>
        </p:txBody>
      </p:sp>
      <p:sp>
        <p:nvSpPr>
          <p:cNvPr id="7" name="AutoShape 6" descr="http://127.0.0.1:56641/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S"/>
          </a:p>
        </p:txBody>
      </p:sp>
      <p:sp>
        <p:nvSpPr>
          <p:cNvPr id="2" name="AutoShape 2" descr="data:image/png;base64,iVBORw0KGgoAAAANSUhEUgAAAtkAAAFqCAYAAADP+0bYAAAAAXNSR0IArs4c6QAAAARnQU1BAACxjwv8YQUAAAAJcEhZcwAADsMAAA7DAcdvqGQAALdbSURBVHhe7Z0HnBx1+f+f6/0uvfeEJEACCaETCB2UrlFAQREQRbH95KfoHxGEnyCCAoIFEUEBQYNUEQGpoSSQAgkhjfSQfrlc7/efz3fn2XxvMrPt9sreft4vhux8p+ze7uzMe559vs83o81BCCGkN7HjNbnzf38qv3jwNdkiR8kXf/oj+en1Z8l+7mKRVfLM9TfIDTc8LAucuRlf/Kn89KfXy1l7VyCEEEI6BCWbENL7aG2Whvp6qW9sljbJkpz8fMnPz3EeKS3ShOX1Tc4jkawcLM+XnL0rEEIIIR2Ckk0IIYQQQkiSyXT/JYQQQgghhCQJ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sloc3AfE0LSiOolt0jD5ufdudgonHyVFIyZ7c4RQgghJAhKNkkbqhZeK43b57pznU/J9Jskd/BMd65riUWg80edK9n9prlzsYF9Nu14x52LDIWcEEJIOkPJJr2KSCKdP/YCyS6b7M51PvVrH5XmPcvduRBFU6+R/OGnu3Px4RVn777s5bEINN6LrIIh7lxsNFeulpbaTeZx7Ud3S/36x81jP7JKxktW0Qh3bi+Ub0IIIekAJZukDHvmf1eayxe7c/5EEumcPlMkM3+AO5d8vILftHuptDXskuLpN4YiwNvflKyySXGLreIV5/oNT7Z7PyD0rXXbzGM8T+nhdyQs9H7UGKme486FhLu1drM7F53Cyd+UfEeus0smtJNv7379oJgTQghJNSjZpEfiJ9QFEy6R2pX3GVkFkFdvOkZni3QQEOyaFb83Uu0lu8+B0lK3VYoO+G6H0ke8kWdINfYbRCKR6kjYUex40Ih3UGQ7z7kRyBl4pDu3FztSjm1LZtxC0SY9nsZtc6Vq0bXmce6gmVJyyE3mMSEk/aBkkx6FynWTM7U17pHSw38djt7WrX5A6jc+GxZZyGu8Qp2sPOmgqDXwk3/QXTcA3U00Obcj23ZU2yvf3gh4KlLrHMM4jgFuGgtx4+jT1p3UrZsjtcvvdueikz96thTtf5U7l37YUg1wc4tf1ABuhJE2BijchKQflGzSY4Bg5zhCnVU8xm1xxNSZz8ztYx5DvFsbK8xjBbKLyLadkuGHim9HRNcWazstxX4NHX2OdCEoRcQW61SQ6iBBttttWqrXOdN6Z90vm+O8ceurkjvkeDMBzGPy0pUi21KzSZqrVpvH9Ua47zGPQf7oz0qh53VkFY6Q7NIJ7lz6oHLdWr9TMpxzlAp0Zt4Ayek7xTzGsqaKpeaxCjdlm5D0gZJNkk5Q7jRyhCHNQUCia5bdYUTES9C2iCC3Nuw0Fy9E4Ox0DTuiHIv4eqPTXmyxtveH17Dn7a9Lm3MDoG3dWVkkFUB0u2rBNZJZMMTkaSupEq1WiQ4SZBzDaId4A6xbt/pB8xhkFY82/0K48VhvLFXCFcg49tFdImsLN0hXofYjXoHW9U3fCed9xQ2lHQEHFHBCeheUbBIT8YjzruePd2TjNfPYm+6hAq3befdrhMKKZFc6yxEdRLtGtL1Ajr350BDsoklfjyuirLKMi19QugduAvxE3NvhktHsyCCS3dZcLQXjLkrJFJBm5ziuXny9keriadebYxRt9g0ijuNs91jWZV7ZBirSftj7ID0XW6A1PSQIrIu+FOhfoGklCtNLCOldULJJVCDCkAPkSNtAoP3kFxHpirmOdJS/7wj2we3SPXQf2u7NvVYRVwmPFN1W7HxokIhgA5V1dBYsO+r3YdEOShOxoVTHB44pyCM6g6YqKs52BBvfh6CcakS/sb5GvlW47Uh2pO1Jz8eObvuBFJPqRT8xjzPy+ofTShRs31zxoeQMOsacg7zLCSGpBSU7TQmKTAM7Oh0k2KDf6a9InisMXiDH3vzpSKhcq3Tbcg7xsKPbXiDBGn3GY03biCVlI0igvekgSEmx9x0E00RiozdItmJHqSHbOFa9sgzBRuQb7SXTrjdtVc589eIbzGNFhZuy3TvxSrgt3TYq4IxmE5LaULLTiIo3L5cWN78ySFyRngHJVnkOkmWsByDCfikjsQLZUpnQ6LcXW7htiVVBhgRr9BkdkCDEIFJ02d4WUfBYot+aTmJ3cvTCiHZ0kCqCgXMysvJNqkhvqYHtJ9uK5m6jzZtC4oe9XjpSv/l5qXGOERvcSBdPvcadS30g2HVrHmqXMuKVbr9otxeKOCE9F0p2mgDBzht2suloZguyF0g1LvB+ywCEWjt9ISKnKR6ISEYS7aDIuf18EH+khnhF287rRr4i8hYh29Uf3iYNG54y7SCekn4QZrtudaxyrKIdLaIdjY6M/JiqaEURHcQmaHCaVMdPntNdmm38BNoLvu8YfAkVg2qW/MK0ZRYMNt/ZnijaWmnExpZfv+X41Qw3mLZE+0W68R5EkuhYOl12NzjP63XHD3zeZc61hZDeBiU7TWjc+Z7UOFLaig43EaLYiCqr0PoBocZIg3ZKB/aHyJ0tFt7ott0ZEtjiDDSCjv1pRNvO01aJtyUXnYfsXOxY0Sh0olFnvAaNlieKPVpjugi3XS8bA83gM+gN6SIkGD+hVoH24hVqSKh3Xfxi5dcnoqvwk2UAObbL+AG7EyNes7eTo13qLwjsF+e5SOupmOP5ULWkp4k2BBvBE1wngtBfgJQs58YbN1N73rrcPO5zzH3uEkJSC0p2GgHRRkUHyKo3Uq2515Gi2MAv2gzZxklS87b9OkTaaSd+kXRb1PEYrwOvR+d1GSLYdkpIItjRcL+Uj64Az4+LJwQEF990yr/VdJHiKVdTsnspOqCNn1BDlBHtj0W+e5pU+8my4pVmOyodi1DHi/e14fmySidIvxOfdFu6H5z3ETTBub7/6aHOwX5RbVwb9JpiRnd1bhRqlt4mTbsWSEZ2keQMONQss6F8k1SAkt1LsfOvYwEnPk3/sMHJ0CvUECO/SLjiJ/E2tnAr2AYSjRMywPb6miDZWIZtVJA7gqaKJFKBJNngb0FFE0S1e3tE25suwqHSeycQbNRAb6n62Pnufln6zAxFKO2odk8Uai+QWG/OdGfIcjzYYp1odLwrwTkb53GcvzVSjWsHzulBZGQXm7+tadd7bkuIFue8seetr5rzRpkj11gv10e+CelJULJ7KYhaV7x2gbnQlR39RxPhiIZGju1UjyAhDpJoO/c6qENkUH421gd2B0i70yOAIGtHRUSh0YHRb5RHv+V2m19OdXdFtjWqrSkkvVW2dQCa+vWP99p87HRGo9cYsROdFIEdtbbFuruFOpa8cE3VwM14T0nBwGvCTTk6R8bSKdILPgO/3Gec573RZZug7WJFZRvYwg1i3XdrU7URb8p1z6O6ulrOPPNMd65rKC4ulmeffdad6042y+bN7kMwfLgMdx8CSnYvxe7omNP/UMnMKXaX7ItKL06C3vJ5EF90dMRylWZd3zsPsA9En7ENQBTLFm2si3k7Eq7RcjvH2xsp13XsfGqkrWQ6gqYXa8gzLu5YrhFvRHp0ubZpJNsr1N2dRmLLNv6O3iDaGr1WINoQLeRbUq57Dxq9xncbv05gVEhvykiyxFoFGd+RRDtB4vyE7ztuaKPR46LDVhqKDaLckTpJ4hyNspH2+VjRQIoGOryoGHdUtnF98FaRysgtM6+po/sm3UdFRYWMGNFXnp2T57Z0LtU1Ihddlm+etzvYPG+OPPrXV+WZpfge1kldXajdUFAgBc4/U6acJcdffAEluzeigp034sxAufaKsZ1PjZMd0MiGpofYOdL2vIo1tvNug5MnxNkWebTb8o02nORVpO3627qdPqd2VoRQQ7ALRs8OR6Qhz7io23Jtd27UDotBkWyNkvc98Yl9fsruSnARatzxjrngpapoe1NDAKPXvRPINCKMkF4ddr1dWxKj1hBsiCS+nzgv4IYU2MIdJOF29Bo3s7kDjwynsvQGNPIedENgR5P9wHnaT8ABtsX5Hu+35lbHC57bK9g2KtvMtU49ILtjxvSVik8K3ZbOpaKiTcYckNsNkr1Z5lz1Rfnl65tl4/rtsqVypBx44FgZO9ZdDNaulbUffigbS4fKoNEjKdm9kR1PT5OMjGzpM+tRc8HzotFkRIK91URUioHKr7YFzatY6wVLT8gQbawL7HU1am2LNl4TtoGsY13IO8BjzcvW1wXKXz7XvHavDKtIR6ocgm1R+k+j4oqmltilALs6qq31o/GZQEwgKKmInRqi4AYOxwTpPWgEO2/kme2ikKZztPMdTlZkUgUZ3wukb+C7AaHEDTWkW883eqPfsmdFuEKJgmV6vrC3STQank7gPIzP1D6nA7Tj/cZ7q5+1tgG7Xa8L+BUhKGIOUAGrdsXv3bl9oYT3PNJFsjfPuUyOv+x+WV15ptzy0PfliOGlUlpaJEVF7gqgpkZqKiulcvM8uf2ia7pPsstfOtNUurCBFHanVOx+7QLzBVe6+/UkilYRwYkKf0/Z0fcZ2dbOkDgJ9j3xSTMCHU58trwCTQOJFewP+1H5BijZV+zIsXdESF0X4ISrMm1Hx3XQDkUvhvZrgiijIwxkOF4RDhJxbVe8Ee+uEG5Ig3aE9JIqudqIYps0JefzQsk+lOuDbFOyY0Pr0OM7gRtJTbtQ8kfPlqL9r3LnuheIV+X870lm4XBzjtHXhvbqpbeZxx2RWFuu/VJOsNyWavyChfW0HGDe8NPCKSH2tiro3v0Rf3DORhQbxyXA54FjE58zjlNNJwE4d6MN2O0A+0EblgfdgGnudRAq4UGyjRt8lP6z6W4xx/GGPlIA58a+jlv0JtJDsjfLX889QL701Ei56qHH5frPTJL+yAsJom6XrPjn9d0n2Vsf6RNOUQB9Zv3NnBwRxetMvCJtUzR+kWTkNLhzzgXk4+nS1hQ9x0gltruAPONC5n0NXtkuRDUN5wsOjAA5Jzuc9DS6rHg7G8Yr3QAyjROwSjTw7scWbrTjOf3k3N6Xii6EWEdfROQZoz0mW4C90h1U2STZ8o3nwEkZctGw+T9uq3OhKJtkpKAny7aW59PRHIGmjLCaSGRUrnV0SJStxGR3JARNO94xEgm6W7hbajZJs1vFqN65GYCI4TyEdnS61mgyXn8isq250zh3+MmwHc2GVOuANZA4SnRywbka52KAczHOyThnI33EXoY2Pc/b7Tb2OvGiEq6y7QXXOFzrbOx1u0O421rqzXej4rULnZuQ0TJodvvBqlKd9JDsV+V7ZSfIHZVflDm1D8lnIwm2Uvd490k2Omm0tTW7c2Ly4zpTsFWuvSJtk9s/03kNGe6c8xp3tThfDncmArVrD3JkLLaDqyNCHlSWr8mRaVxIMnKK94laYx4nOtxF48SGdfxkN1KunEp3ohFuBQKBk7N3P978cETZ/SLgeI3S2hwWaluCgwQY+EkwotQYVt0mmix7pVvBcxeMuyipom2njdhAvBGt64l1tVWwNQfbC3KyIVrpmo+tEh2Ed+h1dFKrXnxDOEqsQGDx/Sl05FqFuydEt23h9uIXgdb86EgCDonG9wuSEknS8d7umfsVE7kOEnKSPFSeOyLLHSUo4u1XfUTXxa+fNcvvloFn7yv+seIXKQ/CjlrjGEZfG5zX4Tu9ifSQ7A/k51MOlv/34Snyh00vyBV2CZEg5v2/3p+T7ZVrr0gng8ZyR8b33i9ExE/IveIdJNN2JDoIO2ptOge6Ym1vq7ILVHj9RNvuBAmwHvYXCRVmP5HG8+LXC3RsxF29ijWiTpoeorl8Xqm3t9fINeQCF2ivcOPv1nbgJ+B21RFF14s3Mo3n1g6XyYpqa+dHyImNeY4Zt/RIycbFx04PAdrZEaRrh0dvhFpR4daf1lWuAbbBd9ReH5Hi2uX3mMcq3hrltqPboCellHiBYJsbAzc/2u7AaIO/C+cfnBOQthWUP637g7zg3NebOjOS5ILr3K7nZvoObhMNjYBjH7tfmW1qdUcDxy0i/sAW7t5Gekh2nePMh8mRP98oEw6/WG6+60cy+4hg00YFkpu/+u3uk+zdr3/REdMaR5budURikNvacSreukJa67e7c84FbOirzp1tneQNznL+Ta5cJ0LD9hbZ826jFB5wuyMdoS6p9RueltbGcvMY5I88WzLz+rlze8kdcoIjn2XunD8NW16RtqY9Zt2mXQvNY2Bvi18RVEhxcUK0CJhfF6xhynMGHRPYeTAI3Yd3W21HZ0N0XIIs4jVAiDGCo65rr9fqCFvh5KtMb3n7NVd/cLP5t2DcF03krKVmg3Px/ZHkDjzCtHs7RTbumOdcfLeYx9g2d+iJjoB8W7IKh5o2RTtE5gw43JGY0DJ7v35gf40750nekBMdSRrlbHvEPvtNBHx2+LuUmmV3SePWV6Rw/29J8YFXm+fqadSu/JPUb3pGcp33L7vPAaYtu89URwbHm8fpSJ1744YJF2d04rXbgV/UFcsKnBtBXR/gYt3wyX+lcOJlbgsu/OOd78dU5wbnY2muWOK2OttXLHOOy/nuXIj8EWe129ZL/cZnpHbVn6Ku50W3U/y2b9jystR8dJf5nuB7Wbfu7+aXJJ1vKl/orrkX3LTVrXnEkfBF5vyVN+LT4W2KDvi2u1bohgRpNbghqVp0neT0P2SfdQgBrY17zHk0EVobyp1j/WkT6MH5uXC/S00gKhJtzbXOd/aF0OOmaqlbP8e51g2SPkffa9p6C+kh2c71/uPX5dZvXCE3vrBDph55iIwbXCQyebK0P4Mvl+XOqb1m2xpZ+M6S7s3JLp1xqzRse93kDSsdle7tc8ZIS/V687hsRq4UjO4Zcm2z44U66XPcwnCUVsVYiUWmk4UtrzaQ3+aKD81jCK+3LBSWIxpsor8B69n7ACrYtnwjBzt36MlmO3t9SDpEo+8Jc5wLZvvUEchwdtn+RpQhopXzvi3FB/3IXKwhvRiGN3/M5/aR3UjLgEq2gtxn3Ah6Jd5GBR4SoVIcTczjBYLd1toYilz2O6RbBBuvoWHry+6cPyrX6S7WABJtizTA9x1CjXY8hkQraKtf+5jznTo/3I51bQGHZMdasaPZI93AK95eGcY21Ut+boQ12xF34F3HK9Qgu+wA53g/3CyrW3W/I/7jwtsr+BUDv/BAnCHKOp9V5NyYOlLsR0v1hrB8q3CbX7gOu63dNlgP0m4LuXcdQjqKV9Azcsokb+gJ7lx0INx1Hz9kvmPMye4Y3SXZYNvi1+Xtt1+SZ5/8u8xdv0JW7Ogn7UOi5VI+cJJMGj1TPn/umd0r2QPOXiwte1ZKW0ut2+pcbNbNMdKdqGw3bH4hvL+6j6+U0oP3SFZ+z5bsnojKtzfSrOCnXPzMi8/LVP5wJDl30Mx9ote2wNtRcwXrQCSQ/oGf1tCZEfKusu7dJ4DY4uKsoqyR6+aKjyJKNLarW/OwiYB7JVgFXAUW8xD3zIKhRuJB6RF3BcqzHS1X4U6GbKtgF4z5fLfKNT4HO6XJD8p1CJVrFWxbmgHavQKNNuRgo82OXttAguvXPWZEOd5oM/CKN6Q7M39weD+Q5Mbtb+8jzMVTf+x8DwYZuVahtgmKptuoTKs4R5JrP6JtF0rJ+Ysj91NM6gl+7WEkm/Q0cJNc/vzxlOwO0p2SbajeJh+vXiGbKx2h3puEsJd+jniXDpdJE8Z3v2RrDqKikqyy7SUe+ca+ald+Wdqadpj5skNze4Rwp4JkK0GRbkgXxADL/ETYj6B9Ad2HSncs+1NUnhEdCxJsAHHGT9ZlR/0unEqi6D40Gm1+xnb3ZUfOg/Zto8JtR7cV7CNv6InuXGQguNUf3iYl03/WLTnYPSGCnkpo9Nr+XkOwbZmOBCQbBEk20JSRkhk/N2KrxJKyYYP1qxb8WHKHnRSOjKvEQ7zbmqtMaT4A0c7IKnQ+/zH7PG93g+8YvtP47iPnFTnZ0SLkhHQXlOzk0O2S3Y4tsiUUXwsxdKjYltDtkl39wc9NDrVXnjXto+yoP5goihIp0u3NxwYQbWkJjXmZOzjU6bG7ZTuVJDtVgNjiworOZMiR9gPiDFEMypu2o9G6TrQUE4B17OfUCLa9P6xjcsEnXRmzrCLvr/Ldq6Vgwpe6VLLt6HVHI+iap60U7neZ5I88K9yu8yBo3VRAo9f4TkOqMQ8iCbMXSDa2wzZ2KomNLcJ+qR6IPmOk19xBR/mmhqiMIyLdWr+tXWoIaHH2A/EumvytfaLSGrHuKUCw8f1Aikhm0UhzrBaM+wLlmvRYKNnJobsle8uCZ+SJf7wpLyD5Wmow/sxeiooEY9NMnnyqHPO587pXstHBDJFLSHDusFMcmSkMy7NGtPOGnWraVaBVmu31qxZda5ZpJ8dodHcnSEp256BCjIh0kyMYyKm20zXi6ZSo4tzkiLJf5NtGI936XBrBVtmORdSDgGgj1xSdvmKNgMeCirQfmhrS0eg1pBnihw5pKsuNO+Y7MrosnL+t88DuMIlt8yB7KTB4jQo2xBidGzWaHUsUG+uqkGMbTNgHJmzvJ9sQ6iDRhhgjDQQly+y0Ds3HtuU6f8z57dZReppMB2HnbANGr0lPh5KdHLpPsrfIM9dcKXe9tkZWrdws68sHyqRJo2X0aHcxWL9e1q9YITv6jZbhE/fr/o6PdpQaBEWqEdnW3EAbSDhEveKNi5wLyC7pc0ReYJS64r0G5wITetyd0WxKdvKByOJnY1xokXMN0QaxVAlRobbRqDeIJud2qgmeB9jpInbqSSIkW7TtNBA/kpUagrKLtcvudMR5imSVjjeRaaQcYJASzd9u2r3EzAM7pxvtdWv+ZgS8p0a0VZBVqCHGdjQ7FsHW9QHWxz4Q0cYIhsXTfuobCdfc6YJxF/rKsN1BUiPXiFBrugdSP3Dzk5FTElMnSkJIx2mp2248paVyJSW7g3SXZG955lty2iV3y5LyU+Unv71SDhnaT/r1w9Dq7goAQ6qXl0v5loXyu2/c2H2SXb/xX6ZnLqLRNkE52WgfeN6yfXK4lfB2H18ZzsH2UjD+t1L5LqLeO2TgGfmSXZTpLulaKNnJRSPFEEM81g6LmqoBvNFlReUcuZw2dhk/EEnSgTcP25btZJT1Q91sRISTkTaSzH1FQgUaUemGTc8a2YbkRRJmO2WkJ1crsQVZhRrzaMdjvwi0Fzs9BKiw29KNyUtzQCRbsSUb60KoW50LvJ1Cgoh2kKQTQpIDxHrP21eYxxgkB6Pd4iY3b/ippq23kB6SvUUe/dwUuXDOQLnst4/K/108TQYXu4v8qN4mi//agwejUWm2QdQa0THNu/bLy/bbDux56wozsEHh+C85ov0/0v+kKkp2iuKNPCNSrPWykd6BaLYtyADtEGlvDWxgy3gQkSQdr0XbIdt2ScFkkaxotkaxu7JaiUa0gUa1gTc/G/T0GtsQYZVhOx0kqN0Pe11MiF4DPA4Sa5tokexmV8K9Qo2Lu+ZZp0pKCCGpjJbt2/P215zzbe8bTl1JD8l+Xa7uP0tuL79A/l71N/lcJMFWqv/RcyU7CLsOtjeP24vdEVLztes+OV7yB82T/OGNzjzTRVINjTxjlDyVXUSKIcAqy1gHnQx1OeaRo61ornY8EWatoa2S7pVqoPKu0u9XKrAjqGhj3/FUKVEg2N1RrcROCbHx5meDnizWQMXYlmEsiyVNxCvXWE9TTKKJuU2zJdFBVUSwDoWakO5HB6TBYDQYF6S3DUQD0kOyF8uNk6fLdStOkz9+8rxcHos6LLg+9SQ7KMLtTTuBYOMOsmxai2TmO+u4nR0btrY4F/XMbhNsQMmOH9TrbqpYGrVCCID4IpqN5RBspJLYnSEhqFqFBLLcuOXldpFxYLfjMfBLPwGIkkP6sT6eAyKOZdE6TCYCRBv7Rj+EWKPadrWQnlSOT+U7VcQa+El0LKX3/ERc2+IRbAUSjTQQdGBEXxU/0SaExEZz1VqpfDdUsjK7eGzUkRyjYaeJKJBtnLcLxl/EER87SPdIdrXM/cGhcuwvd8jUk78q/3fLd+SsGcGmjQokd171rdST7FiAYOf1/bsjVz1nOHUbSnZ8QLAzi0ZIVsGQuKLPABHo1totJqqscg7B1jzsvic+YQaysKuDAEg0au9iGzz2RqU1B1vBOvXr/mH2mUikPF7iyauGmHdHKcBUxRZi4CfWNtEkO0im0YZlaMOyWLHL8KE6CCPVhAQTSaB1WWZuP1PKsta5LpQdc7/pLxYP9nMAzb/2gznZHae7Oj6m1LDqnQlSSrKKNkasNJIodoWS0mk5zpc2/rxuSnbsqGAXjJ4t8QxQo6gM28JrCzLa97xzpZFPO+psR8Px2B6oxsZOG7H32VlyrcSTo90dedipTCyRaZtoshy0v3gj2ZRrQmLDll4IdP6os83j1oZyad69RAr3/3ZYrrEM7aEo88UJCXb1+zeGnwP0RpGORLpINkiZYdU7A83BhpB1RudGCHbd+hYpm5ZrUlByB2Y5X9IMqVzUKM01+76NQRJOyY6Njgp2rOiw7JFSO2yJBpr3HesokJ2BnaNtY+drU7DjJ17JjibLQRKO57Hb7WVox2RDuSYkMnZkWqU3I6csLM6tjXukfv3jRqixHMtQ2hKSHCTYtrDbkXD7uRKR895EOkm2IRWGVU82EGzkYOtANagiUr/hf9uV80u0NrZGrxu2hQS7YPTeFBQIdu26Zime9ivJLhlr2pT6dVc727XvTQzx3v1WgyONsyQjtyzUdtiv222L4Yxxp+3dX7qx6/njnff1eskbcrzb0jlopDqejoqRxBwCblcc6Uw0R9sGFxAVbyzvrmHZU5V40zhikXK/faINE0AHSK0yAnAD7r0J1wFlog2ZTkg6YkeUbbH2AtHGeRFyrZKMofgR4YZA21INvJHw+o1Pm8faHum50gUj2aP6S8XCrnGWispWGXjERjnjjDPclth48skn3UfJpIcOq55svB0idZAauw01tEsP3hOXaEOw84b/1vkihaqXeOtw54+5zRHmMZI75ATnSxeSZqVhyyvOunvcuRAQ7/qNHzvtofkSR7qbq451ZPI+kw/WXL1W8ge/KY3lB5m2dBbtrpJs7RwZz4AxQZKt+9JcbghwV8i2jVe8e0pHx1QimjjbUWaIMsTZL4qtYP1I62EZnrN+7WNmPqts0j7rMZJNejNNu5ea0ZvjwY4s4yZ1179nSa4jvJE6L3qj3ZDkzLy+4W1tqQbeSHjj1lfMY8r1XsKS/UbXnJcqqlpk+Glr5OGHQ4POxcq55yanEEFKDKveHWiudkbWXslGdLtqaWM4z9ob7UY1ktqNs5wv7F/bDfeu+Ml1JLzirdKd0/94KRi51NlXpXMhzZKmilap23hMWos2JLuttdmkipRMv8kRiynukuSRiGADO09bJRr7QodKrSqiKSaQ7WSX8yPB2HW3FchtLFFpBdLrF81GGyY7yhxJsHV9FexI0W5Itq5ng1xsDCaDgXwo16Q3YYs1OrbnDT/dPI4FE7l2vjMQY2DLsZ8A+8k11rEj4IDyHD/dIdljztzYDekiKTSsenfgV/4Pken8UTc4X75rpeTAPe1SQew0kdzBp0ifYx/yrcfdEWzp9qaXNO5oMfKNtBJvSkk6gF8iWht2mtzs0iPv7pSItp8sx4ot0dg+qLxgIukoJDEg2K3128J1tzGf6Xxni6f8b6AIB6Gi7ZfGgX1hGYhVnLFNpNfgfT5sg8kewZGQ3oDKtS3WmXkDTNpGrNhRZRAkx0Fyrcsi5WOT2EgXyU6pYdV7ChBvfLF3PHmA9Ju1Tao/agpHtSHX4vxXNiPU0RED2WhEuzPwSy8x+dkTNjsng1BKSTpGtSHbdWseksLJV0kDRrtza1onKw0DEtyRURpVtiNVFVHRxv7jHUSGxA5Gl8wuHiNFB3zXCDZqSaOnP0aZVGmNB4gvJgWSDAmGDGs0G21B+40l7QSTvjaVcoDnwb5bKj82wQHWwyapjleu4xXreIgk10qsKSYkMukh2b1sWPWuoMIzImT9lmqp39wiZYf/wUS/MBR7a/0O5ySQaVJMCsb/VvJHXyTegW86E4h33aqvmpSS/p9a1O5n6nRCU0fsKhkaQU6GbHdFtBnPgVraHR0anQRjS7Y90iREFsIaKeocDRViSHDLnhXOTe9PjRjrvv1EO5Jk677wncbFHhPmVbhtuUfKSEZOCaPZJGWBYNcuv7vT5RrYKSCR0j8QDa9ddX/C9bFJiPSQ7DQZVr2jeMW6cvEeaW0QI9KFE3/nfCEHhUeQ9OtM2ZWCrUC097x5qekNne6pI371rpMl27GU8usIyNmWzByW0+tEbMlWENFuqd1oxBUynAi2EOu8RppVhiHSKt2YANYPel4IONbTfUDcgXZ6VNkGTBkhqYodvS4Yd1GnyjWIJwUE6+La2tq4WwaevTctjMRHekh2mgyr3hEg2FrmD9hiDbpLomNBRVtTR1qbStJStv1Ihmx7Oy12BhrJRnk9u5Y1SR6Q7MZP/mvSQwr3u0zyR55l2ho2Px+W4ESwI9Iq3CrXKtYq3RBrlXHM+wk20NSQoNek0W0w740DpKK8WE47Z76ZV9KpnB++3/iOou9D0QHfdltJT6Yro9cKvjMYETeaNMca7SbRSQ/J5rDq+2BHrQEi04gEIRVE6cli7cVOHUEJwAFnp2/6iB9e2fbiJ9+Qa+R4B3VaTDZaXs+uZQ0o3YljVxPJHXC4NG5/Wxo2PWvyK+20EZXgREQbMqwirWJsy3UkscY6mOxtMKmk67q6XIGEVy++Qd5dfKY8POfn0tBYKKNHLHGXihw67Rk5++u9O4VExRpkl0wwktZcudr5jOdStnswXR29tolVsrEe8rEL97uUudgdJD0k2/EFDqu+F2/UuuyoUJ51Kkm1ooPTIG8su+9Uc/eNeZwc4ikfmC6obNtApu2OjV0t1168tawh3czVjg+VaxVrfL8z8wdLZk6xqS7SuGO+I7LLwhFtW5S9QhsLGnkG2AfkGPNI80B+tjfvWmVaBRzbYNJtvCBNRPeB7V57YZq86kxbt4+XDZv3vXgNHvixnH/hY3LONwenfDTblmkbFWuQVeR8T/sfIi3VG5z3cWFYtoFXuO39Uca7Fgj2nre/Lk3b35TcIbOk/+mvhtu1XF9OnylScshN4TadTwb4jkWS7Fg6RJL4SBfJBmk9rLpNT8mnTgY7np7mnBD6GjHr/6nXpLVht3MD8VdpbSxnykiMePOtIeIdqSiSbPDZ6hDpjGpHB4Ktpfog0/XrHjNVRPCdL9r/W853vcRUFskdcrwR75x+BxmphuBCliHIXim2UUG2UcHGfiDNuhzzKtA2Ktca2cb2ug8/sD/s4815Fxi53rxlsmze6p9qopx5yh3y1a/9JiUrj/hFqb2oWPuhsg1s4Qb2/rAsIzOXot1FtNbvDH8WLXVbTaoWsMv1ob21ZpPkDjtZyp8/oZ2MdxQdOl1HcPSC79jul89jR8ckkk6SbUjHYdV7M5Ds5vL3zWNNEdEc7b4nPmHmSWQg1d7qIX5t3YmdSsKodmSQAlK35m+SO+go0yFYq4hAvvOGnWQ6CbY1VRnBhoCjE5RKNUQXQgvx9YtmYxnW0e+VLdPAlmadV4G219X1YgXy//wflstjT14fVa7BoQc/I1+c/WMZPWKpZJWMSznRrl39gOyZ+xUzoFfpYbcFynQs2MINbDnHsrp1f6doW9hRZT+SFVm2hdvOyUZ73fo5znVtsWQWjpDGLS8lTbKBN5qt0WvQ5kg4Ozoml7ST7DigZKcAEGrUz0baiC3VJkfbjWgDRrUj41c9pLMriiQCLg6IwOJ1EX80kp0/5nzJLh3fLnUEbTXLf2M6QBaMu9BEu73Cq0KMizGEWAVaBVsl2TsfDd0v1tV9xgK2gWQ/8uAF8thTwRF2G6SLfPbMn8vJx91v5lNJtBHFrnz3asnM7dNhwY4FivZeNJ1jycKN8ot/Xuy2tueA8TVyw4+KkpbC4UfD1lfNiI19j59jhBuR7c5KGdHotUa2mSKSXNJLsrfIgt/eKf8IZ3uOks995zyZMdQv3XQBJTuVUKkuPvgnYZnWiDZztKPjjVwjLzsjgSHVO4uaZXc5F56XTUS7ZPrPKNkRsKuIAMi1kek+U6XRuXhrKgnmIeF+aMdCO58abQDzKr6Q5UipJV7sfcQK5BzbrX5rsUkTUebOu0DenL+vrCOKfdJxf5Ihgz42key8XQdL4dZjpXlMlWSecmynizbqdteu+pM7FyLWSiddLdgKIuc4NvrMfMBt6Tpw7qlecrM7h+P1CJOq1h1AbpGi8dbyKTL7F3tfk03f4kq55PR3O020VfQzMrNNBFuFuzNSRnBtZJm+ziV9JHuB/Paaa+Svjy6UlVVuk5TIxEP2k1nn3SLf+cYMaW8S/6ZkpxqQalyUbJlGOgkuHEwbiY6KNtIympzHnVmyLxZUrAHkGq+l2bkAFUz4EiU7AvZAM8CWaU0lQadHoB0fvahka11qANkFmMdjfKcgy7FEsUGiYg6wXfML/5aCHYe7LSKrmytldUv7UWAB5HpiQZYRa5BVN0hyakdIzfAXpGba/E6LaKtcZ5cd4Nyo7n2doLlimTTunB+WbT8RRydEHON2x8Wu6phoR7Oz+04x3zM8r+aGd9br0HOOnf6F16Lf+64Ubsjt/Dk3y42/Gyvl1aXy7qoD3CX70pmiraKvudjJlmyA6DWqh+SP/qxzzLGDY2eSLpK94LdHyWd/8o6sH3iZ/OQ7Z8ohMOotC+XZO2+UJ+qPlEMu+LH85ZazLNGmZPcKINnIQczM29vHtWTazzjgSQC4qGplD1xYu+t9ql15nxlgJ7NgiHkMkcvMH2AifPmjZzvSOMFdk8QDOpBWv3+TZDuCnDf8VGlxZK6ldpO7dC/I5caFWGnY8JTkjTonfNNVv+HJsGRHA+tiwv6wX2zXUr3OXSpmn9Fu5rBt/dz7JeeNNsnfFYruNhU5N4PF+5ajBNm1wyS3apw7F6Kp8BNpKlkjLWPaJPuUk6Vg3BdMJ3AcZ3icCLo9cmobt70uWc5x6SfZTY5kNzmS3VKzybkBWi1ZhSPMujatdVvDNzKQbFA645YuK/GG56xHakJjhfme4bXg+4fvHl4b/sbCiZe7a0cHN8beqig5/Q5pJ+t+qSq2ZCM/2V6m+/TuJxlAZp+941uBEWwvR01aIs/c8Z+kyi/A60Aku2jS16WtpV4KJlwi9c4NKh4XT73GXatjtDaUOzd6Tzufc6iKCOk80kOyt8mfzxgilz43Qb5w/1Pyi88eICNKnebKTbJs7kty363/J79e1k8+c+sf5fFLDgptQsnuHdgdI5W8kWdJ2RF3U7S7EESl7c5X0cCFHTJt0hscicGFv37dHHPR70rx6E2oYDfv+UhyBhxmUkaySiY44vKeWW4LtEqwCjAkF22YdB5Ek2xbroH+omSk2VkGVLr1ubyopGetzJT8RaMlp6Zj31vIdv3Uj6XlwFbJWpvh3NFlmMeoshSPbEOwIdaSlS8NjrDkDDo6al1ulW3faLcbvVaCqop0JngNRqid7xlei11/GwIO8c4dNNP8Yugnu7ZYQ8oRFbeBNDdXLHXnQmC9oM7MKuG6je7T3k8swu0n/ADnGYgr/q7K+d+VV/67OWbJHli6W752zjz5/hXV4f0kA41cFzvfLY1gd0Y0m3QN6SHZc+UHg46VX+74nPxtz9/lAgi2xaa3npNf/fgM+fWWk+XG3zwk15462GmlZPcK6jc8bTo/Vi26TlprNrqtIdFGdDsVo9rVS24xMoITe09H5RoRcvv9L9z/W6FBZ8oXuS0iBftdFpYKXMhVsCHbuPBXLrjG1JfNGXRMOJJduN/lFO4Y0drYNjkDDnduXv5uJFYFGEJsS7EtxirbKsiQbD8xVpDmgXX91lNRx3KkpmT3Ozj8XDaQ66xVGZJTParDgq1oVBsR74yW/HCEOx7Z1uHcCydeESjOvQm9CcB3EZLrlV1gizV+QfSKsx2lVvzWs7G30XW90W6vuHvxCj+k+v0XHpIXPjrXSPLKNdly+73Fsn1PX3l16Qx3rehAtE+YukAmjmtOmmx7JbvsqN9LzYrfS7bznUQEGn1SSOqQHpL9b/laxqflXvm03L/1X/IVOLSHTW/9Qn745WvkxX6fkVv/+LhcchAlu1cRTbZTCdRWhYwg2oQTek+VbQh29Ye3mfcbUm134kLOJ16/qX/tiDaWowa2yrOmi9ipId6RILEOYGQ7PvCeN3zygjsXkl382qPpILZY+6GyDezotp9s67q6nh9YDqnX7SHdmp4CWpYtlJL1zmtz00Q6C4h39ahnJPP4I2MaKVIluzePKumHiWo7nxHEdvGHOTL39a3ytfM3m2hyNGHuDPzE3Yv9uiDYC5+6TX74y5Hy4YZxRpLjlWsvscg2nhcBkkgijnUg1KiZnZGVLxWvXSD5qN7jfD9w3kcNbXZQTC3SQ7I3yR+OHylff22gfGHOEnn4sz6WLZWy7Lnr5Rtn/Fq2nPxl+dHtsyjZvZEg2S4+MEeyCjPcudShqeokaWveOxR+EBDYrqpUAFSwjbQ5z2vnd2NZW2ujFIz5vJFm5IB7879RYgoX80gCDelGdBt5ouwIGTuoPlK77E7n4n2hyctWosm1HxBkRKuxXVDqCIQM69giDWyZxvYq4SrdaDMy59wAZFePNJHs/F3TzTr1/ff+AmKTt/tAKdhxpDsXHw19lkrVmCck58izKdkRwPfurScflN/9tUg27xooa7cPk6s++558+7uTkp4n3RkgUrz8sfPkjy+cI/c8N1vGD9kkpx/yjnncUSDbXz31Kfmfy3aGUztUrk3OvXO8lDrHS7478IwXOy0Ej7UDZJ9ZjxrJZg516pEeku1o9pNflBPOe0T2HP4Z+fRZX5P/ufZU0ezrvWyStx74lfz4/xzRHnM4Jbs3g1zt/KHLpHZts7TWtsmAU/Ilp2+muzR1qN/SIq310Q/T5upjpbVphHncmcJtp4dAqNBpCT+9288XS/1tSHbd6gfbpYZ4QaoIqN/0rOSPOJPR7BjRtBHt9IjPIdJnEQQEGBOkGAQJukozJNxeB+KNZdqmKSpA27DO60+KzF8Yen3HTAzl9b+5MnQ8HTzlBWkr3iFPvHOhzJryonxxxC4pW3OhWRYrkOu6QfOkufATyZg8QUqm3xRT2gfyq+vX/9N0ZIw3nzuVgFTXrrrPpHDhhhbl/h676/dy6W/2DtgyrN8OI9pXfqnG+eyS3ykxmUBe0bGwquwr8swjL8qwUYNlxsyD5Ne3f5QU0UaHyCduuDM8gqOmokwYuqmdfNuoiGfk9jHbQcJtyWYuduqSLpItlcvkud/dJ7fe92t5bc//ynPbb5VPuYva44j2cw/LnFvvo2T3ZhDRbtj4Hcku3izVK5ql3zF5KSnZsdKwrcURqtDhDOEumHBr0kW7XXrIhGzJyJkldRtWStkRd7WTOEh2W2Olbx1grSQC7NQQgGXIyUbuNi5KAAKO9VlxJH7Csl29zkhtPKKtcm2LMdDotA0i1bZg23JuC74t4ADr/Pf+xfLQ/efKuo2hZWNGhoRe50cMWyYHz3hcFmwfKx9uPFiuPvEBuXhYtYlmQ55bc0KPbVSqFch1U+la87jwgO/EFZm2q4Zkl4wzub91ax9xl+4llSUcUv3i/bfK2prj5ZLP1cpbC3Ll578fLW8uP9hdIwREe+b+78u0A5p6tGwj5UJv7vBrRJ3z9+HxxmXzwtHtjqCpIwpSUTbuHCw/v/INOfuyi/eJYmuKCF4DUuh0uUp2ZsFg5338btI6VpKuJW0kG1Q6Aj33JVm5faKcfMnREgrr+VEpm96aS8nu7Zga2jNWOPLZKrkDspwLZOqliyQChLth+0wT2U5mVFsH0sjtt0SKJ2U7Mt8mle83Sskh/2wncLoeyoR5O50ialZ88LW+6R+ak42Imvnp1ZVwzFOwEwfCAaGNlFvtxduh0RZnO78bePOxIeZYDzJuD3YDdD/gzZfGtBPsIM485Q5pGbBW/vvBp+SHn7lODhu8SXKqxhl5bsuqN49tsvabIlkH7xVvu4xfop0XIWu1K+51bvY+s09pPuw/s2BQSqaV4Dv30qN/kevvmSA79vSRw/dbZtJDItWQPm36O/LX658zN9FdnZ8dKxo51iiz0tHc7CAilfuzU0RsNOKO71HTjncYzU5RjGSPGCgVj3fNd6GipknGXLqweyQ7TijZvRyV7N4cwQ4Cog0Bzsw/3ohusmTbpIKM/LfkD88Ozc9tkMLJc/YRNxVtb3URjVCzM2PXAumNlltto+trFBzi7E33wARhxnp2GU1UEcHxgPX9BBwTtvvLXdNiGkYdkj1z1r1S01As08e9K7nDTmkXNYbk1q/9m2lHpLnZee05lkijZnXeyLMTrgyC/Vctutb81G+nmqAdUW0MRBNU3k9TMRRNyegpIIp97y0Pyff+9F23JTqQ7EduWyr9TgzdLPUktJRfotVEEgE539Gi2JoiYqPyjXxsfN+8y0lqYCR7+CCpeDDUkbuzqahplDHfeY2STbqfdJZsoCkkNaua9ok2B6E510FkF78hBcM/kayi0HtqR829ZPeZYgaYAdhvRnah5I880/xkyuh016JRaBwDkONYgDyj9J43HcQG62C/QNNI7I6OWGYLuEa20b7k6SflQUe05y+KfFwiZWT2WTfJcUf+zczbKR8qwE073zXtqNJQOf97ZhmAeMeag+0H9u83CI3djsfeSLYKOI51uzqQ+YXGEa/ukm2v9CM1BFHsSJFrL5DsB3/0l32i2F2dPuJXGxvVUNBhszPlGlJ91Rlz3DmRQWW75bRTSvaJREcSbF2G4zWZg9CQroeSHQwlu5eT7pKtBEWbvZiqII13SmbOviMEKnmDMsOCDXlv2t0q2f2/6cjEdLO9HbnOHXKCaLqICjflunuADINYotgKRNiOZgMcQ/ZxhOUQeLRppBvrow3z9rpow370NahofzR3nen46JXtw6c/KYcf8qS8v/RUKSvdLl+/+rl9Uj40ZxpSiwi2N51DR2AEiQ5G442Cox1ir9FrvIa2pup265hc4HVz9vnFxq5Fjah7V4u25l8/8nqo6ky01BA/NDfbS1fmakOw35zzOyPUNqiG4s0lTzZaYeQ7X1galmM71xpEEmxgR7Ex2iO+C7gZKxj7BXMTxFrZqQMlOxhKdi+Hkh1Co812Z0i/iLU3Sh2EV661PB9SSRDN9NbMBt05hHtvxVsPW8GF2i7dBxKRbIDtNJoNYdb0D5VtyAEmFXFtUznH86loq5B727D/tRsOdqb2kfIVO/PNNK5fg3xq2gI5+MzgEReDRlrUdqDCHatsY1tUF0GHR3t9tGNkzUh52JBsvA99Zj7gtrTHHmHRS2dGufG8S//7oNx6xx75myvayQLyfeXp/5RvXJbV6akkqJ294vUH5fZfb5L7XzrLbe06IuVgRxNsYOdpo6Mmyve1NVaYNDuUPGWt7NSBkh0MJbsXgzrZmVn3SsHIyrTp8BgEpLgt80pHvr4fFt2wEE/IDt+E2FHqIHRftlwreoGgUHc+ZpCfqjXO57Vvmo6W7rOB8AFbcBWILyY/NIfaTv/AZEekgVfibdHWKDjaTE1sa+RH7BvtTz25VZ5f2L5KCAYS+XDjOLn8lKfklqvXdyjtA6gce3O2I0l3UK3soHYlmmQDjWp7iTWlRFM/zK9DZZPbpYFEAs/70D/z48rDjhUt9ddZNbXtFBGkhlx7x5hOj1zbaKoIUkROOhwD9OytCoLPzFumz4uug88YaSIq6WjHsO8Nm//jbN9Xiva/itHsFIGSHQwluxfDKHYIr2BrBBtRa6SFxCLWNrGmnpDOBQPONG1/y4inN2rtN7y6AunFZAMZ9KZ2KJBhTJBwSDPWwaSpH7oN9uHXpu1+Zf8AXgvk+hf3H2CE2g9I9m03FQUKbTzYkW2kfaDqSO7g48IpJYqKd6RottbQttHtvJJt50JHk2dIMERM2poDJV2rgjz4j0I5akajXHTaB/Lm3PJwGogfqBzyhVkvyvyV+8v/zbkk7jSRWLFrakcjUmpJpJxr0BWpIYot1ydMXShZZZOMXCP6jM8ZQK5x/HtTRxSNcGMdPEZpQUg6vi/arnBQmtSBkh0MJbsXQ8kOASluaz3OCDZIVK4V3Z9fDWzSdeiojjkDDpPsPiFZ8ksT8aLia6NybEemvUCwsR3WwwQpx3aQZBVvLNc2YLfrMpVtRLMB9oOI9f/dVWjmMTKfRrTxGEwctkGOOfPT+0i2di70I5aUEI1GF068IizeQPO7Ee3GfrKdvzdS2ggqmwB0soSwY73W+u2OIN4dzsfWDpCQ40jyrCB3GvuGyNlCrrJuR6PHDPokptJ7nz/mJbnj8jvlsbkndUoU2yYob9uL5nH7YQu10tVirccjqoecfsZIqVnyCyPYOqqjpnqAILlWNEWk7Kjfh6XapIggVcSKapPUgpIdDCW7F0PJDqEVRpR45RqRcORfKw3bWyV/9FVSfODVYXEnXQ8ku7Vue1iqkT6SP+LTJjIWCxBeTECj2HYkzYtKMtB1VZ41Oo52Tf9Q2fbmX2OZgnasg3UXL6408xiZb8HcD0zblFFrA8vyAZTm89asVvw6PHqlHKX30GHRu1+0o1oJyC7b3yzHc0lWfqBoa0RcHFnCeg0bnw7vA6OaagdIlWeV76CotkazGx0xw7qaElK54BozYBNYu22o3P3c7MDc6sMQuT5ub84+6mCv3jIioc6OnUUkGe9KobbRqLWOFDnvX3831UOKnWMZda0jDZseCQg5OjlCqvE9wHe1YMIlZj6aoJOeCyU7GEp2L4aS3TFUriHVGJYeaIdG5lx3P5BslP9SqfbOR0OFV4U5kmBDeDFBoAHWVXEG2A8mr2z75WTrdtgf2lXKEeHWXG3M64A3Of0PDQurtz52pIFl7LQQFe5IUq6pIyrj+ljBc2XkFPtGtBERx0A1WA5p91Y4yS6ZEJZqOw87WlRb18V6kG2IGIBsI90Acr5yycfy6r/elvmONEOgbakeO+gT829HKon0Nrzl9/Ce2SNAYjmi1md+wbm5c95vHI/hTolJiDhzAJreByU7GEp2LwaSnZW/VMqm5ySUFpHuIC0kq+wb7VJCKNc9B1uqEcVGdLRw0hUxSTYEV4VXBTgSWBfCbK/rl1qi62kEG/OoHGJjp4no8+P16HpaxQRgP9LaHBbWSFIdCRXuSNurKCNqrRFujExqyzTQ9exlaENtbr0JiPV1QqJRYSRaKT8/2UbHOYg76lwjL3tgWYWUFVYbabShWO/FFmjcpLz/wkNy3SNfNfW07ei1PagM1tOOikgtSjSKrXhL97FGdupDyQ6Gkt2Lqd/wtOyZd5X0O3oHo9kxYqeGoDyfXY2E9By0sggipjl9DginjkD8MB+JeAVbgTxjW4Btg/K3sW9MRpDdeaDijH0gam0Pt459ewe90deZN/zTHaooEive/GqgqSI2Gg23RRqSXb/puYSqn6hoQ+b8Ukc0BxtgXU0VUZAygig2otYQ6s7OtU5F/AQasrv8sfPklSWhAWuwDDnX2hlRxVcjz5hPRkqHSjYi2PZjkrpQsoOhefVi0DM7M6+fO0eiAcGuXtEsdetazJRdtncgGdKzaNw5XzJzitsJNeQummADTflQCY4VSDK21Qh0EBDkwgmXmMcQZU0XQRsmSHTZzD+Hl9tgPRX/8Ov0VO/oLPDe4T1ENDp/7IWmrXnPR9JS+4m0tTQ68vWgmVqbq83fYct07rBTxa9CSSxgYKb80bMld8jxJkWldmX7MnwmRSQj2wg2BBzvXcF+l5k8bzye9tmfyxXXXCSzzjjadH680EoXIXuj13iPvMOeD3XEGu26DHKtOdI2SBVBJLujgo0bKRzzRY6w248J6a1Qsns5JdN+JrXrhkhLzd6Oe8Sfhm17c69JzwZVRFrrd5rc4XhRuVaJjRXILwRZI802kIWKuZe0m9CG54C42FKuwg00yg20pJ+Kd/h1lvjnUHcWqNSCXwQgsJgQncY8xNukgzjvvRcIOm56cPMD8LnY74VXnL1AtPGeQLYh2va2SA9BFDV/5JkmdcYI/uCZRvqwTNuwDoT7B98to2hbVNYWyZLVfc17hc6zQAUXqR9478x77wg0ZBrrYLm+/zUmVWSb+bXClFVMEOwTdbCxf6R5RRushpDeQNb1Du5j0gvJLpvk/H+c1K2dKzmlVZKZm96D0kQCA/Y07Wl1ZOJbUjj5SskdeLTzfpW5S0lPIqtouGRkO1L3yQtS9/FfpGnr65IzYIbzmbUfzMUGUgFJQA4opNcryrGAjlr4OV1FGB3w8BjpHhlZ+UYaINaQ58zcPkbIIRFZboc9GyOIDnlDjjePsW+ICLZDG14n5hu3vChtzbWS03eqWT+ZQIarP7jR/A2YGre87Ly3I6Vw/MXm/cGE9zorf6Aj3/ub19H4yX98Xw9ef/3av0vTrncdWdtt+jLgvcCEcn5I+cBz4OYoqPQlfnlD5Lpx+1vO+/xn0/kTbdmlE6Vm+W9NhBU17hs+eUmad79vjoGCsReYAaBqPrrD3JgUtyyUXdt3y38WBR8L6URtQ4F8tK6/1O9cIodP+MB8RxY+dZs88GimHD5+oflMcJzhxqWtrdm8h42b/2PeexyDhZNCnRTzhp1sOqniWNVOrJHAPvGZY108NlLt7APfEewX+dilh9zkrk1Smfr6ernjV7+Ua86b7LZ0LvVNLXLH8+vlmmt6/q8gzMlOE1hpJDY40EzqoJ0dkdIAUC/bHpgGy+0h11X4VB5VLONB94HtICOQaMxrDrZGnzGPYwjLg8A62A9eCx7rNvr6dB1M3uHQIcdais9bD1srg6AzYVANbQUdHDGAiG6PbRFp9OvwCLQDpV0eULH35e34qB0XASLQkTo6IgdbB5kB9kAz6NQ4YegmUy0EqSEXn7kmJHGeXG3N08aU7KHTU5WBpbvla+fMk7NOrpcf/nKkNDTlyuPX/Ngsyx0yK5wXrXWvIcZ++dmx5lBj3YrXLjBS7R0BkrnYvQvmZAdDyU4T0AmyYeN3pHjiVlYaiQBqajdsnykFE24NjLaRnoHfqI4YTh25wZBM75DrtrxCbiGvEORYUSGGOCNyje3t1BEVYsV+viCwPvaLKZKUe+XWFlqv8Go966Cyf4rKuN1Z0X4eb5k+G13PSyxVRYI6OmoHR1QLuf6eCeGKIPZAM6hzjSoiWKYDyyA320/Ysb8H/ryOHSEtINrnHPG6HDhqrenoiCojwK9DI0TYWxM7VjnWyLUe/979U7J7F5TsYCjZaYSKdtH4rZJdStEOgtHs1AVVRjDUOsrPoWYz8ot1FEiVWQC51qhxrECsgUo29oXHHT1OVM7tSLiCfdv7t+VWhRZtdlUQVARB1RXcZHgl2gY5tijJ5jdUO/bpVw87WUC07WHT7eh1rCX3INn3/Pi98CA3XjDozeLHf2yi2YBR7X1rYHvF2sZPhP3aINTeXG38WoGUkCCJpmT3LijZwdC00ghUG8kbeafUrB3nXOTYEdILqotUzG+Q3KHfdOSLUexUA+khjZtfMB0Fi6b+wLlR+oapWNG47XXTgQsii3lM8Qq2yrkKL/7VNJGOgteBjmdAK3jo5N0/OhhqRzUV51ZPJDuzaITzPT/bLMdNRrTIsh/YJyLh2pEx2UDC3novUx5wpBqfDQQb0eu/v3lyXDWtsR9InmKi4W4nS0TJ0RHykq+MkfNn/tdEw9MZFWxUEdGOjrGC9xifE74HWg1E2xCx1u9V+Ps19gLfqiF++yGkN0PJTjMg2s17Bkrl4kYjlJgo3CHBbsu8UnJH3Mfa2CmI1s2GXCOfWEUUkxFO58IP0KkQbfEKtkaxdTtEnPHYjjJ3FOxLK3roFMv+IdW4sUBaiFYDUbHGTQfeGy8mp9unXUEajklH8akkkgyanZuClUvWyJ2PTpOvXdOnXXpIPCAai86nAIJdv+nZcHWS6g9uMp30MvMHmPfl+DOOSuuqI1plBB0OY60S4hVpzatGu7ahUgjeZ3vCzQ/asa09efdDSG+H6SJpSP3m581JEOBkm12wSkqn5aZdCgkHnukdqGDrwDRB2Oke8eCXf53MdJFkgPQOpMioXEOiqxZda0TZlm4j12sf8R1QxiZSKkky0FSOu5+bHXcKx2H7LTNDp2PwmVmfPjw8JDv2CcErPujacCdLoEO6Y/m9tzyU1jnayMn+6qlPyf9ctjNqqoZ2gAR2agkEG6X48J2ALONa0rD5P2aZklkw2ESzvTez0VJUSGrCdJFgWMIvDUFNWpz8MOGkl1V4lHNRWu38W2HK2KUDtWuapWZFs2T1uURyBlzsiNKXnIvxWHcpSRXq1z9hLvqooZzT7yC31R8IGEB5vHhAab625mojrPjuaFvzrvekYctLJpKMyCwmXR4ruOFNZDsvKLGHUnugYetrUv3+z6Rpx9uSN/IsKZp4mWmDOLfWbzPHOToLFiDlxd3GS0ZmnrTUbJS2hnJTui/ZQNCWvzdP/r3wKFm/Y6jbGhsz939frj73bzJm0lgp2v87zns3PrQgM9cRvm2OHda2L0GoN87O8pyWHbJz01pZvjm+Gum9BZTzQ4WWnMx6mT5hXcRUIjPYk/se6vGJXPra1febNlw76lb+UVqqPjbLQFbJeOfG8zpzU5PdZ4oUjvtCeB/2fkjvgiX8gqFkpzmhUd6OlNbmIdKweaHUf7LTuSC3hKfs4oxeJ94Q7NbmiyV36MVSuN/lkj/i06YWL0ktINhNu5c4gn2W5PSf7rb6A5mtW3WfyV2GFMdzsUeFEkg1JB2dubAt2hAJRm1oRPv0Z/KmiqVmXiOAQc+D11Oz/G5HYndKa+0mExWPtk2sNDj7ql15r3nc1tJgbkJaaz9xBGmlZGQXmOg7fsqPRFbhUEeySqVx2xvOa3vCsau6pMo2JPuFf6+Xe/9zntsSG9PGrpQrL9wqB554kRSMOd90aFVwo9FSvUZqPrjZ+T733aeOd0vVWina87Ds2bElrWtoV9cXyrI1/SSjamFU0fbStPsD02ERFXxQ0aWttVFanRsxdI7FvyUzbnHOqZeaa0qkX5VI74KSHQzTRUiYXc8fb6IPuMjXfHS3+SkwI+MlaWsORSqKJmRLdsm+KSVIu2iu3nsYBa3XU2D1kNQnVsHGeg3bXjO52JhAjiMAkQatCaLRFWpsD/DY3q+NrueXmgLBhpxjO92XynprY0W4TckbPEvyR8cmoyaKveg609kTIqTbtTZWSuOW/0prU6WgJjKIZb9NuxY5+3rNbA9pjfV1RAPpLYv+/Re5+c4WeXJe6PVEAnJ93pGvycRhG+T0cw8Op4h4QUpI7fLftquXrmDZq3/5ufzinxfL6x9GvilLB4b23Snf/tw78q3vTpGi/a9yWyOD0o5IMWx2bibLjr7PlFzM6X+o+T7h+1EwZra7JkknTLrIsMFScfulbkvnUlHbKGNufDwl0kUo2SQMJLvYkQL8nI7HGDAiZ8Chpre+V7ht6je1OBffb4TlPKdsnZRMzemRoq1R7PxxP3Jer/szM0k5UKoP0VgMlBEJrNdSvV6Kp/4wIbH2glxsjThDkvF98duvCjmk2dvJKyg3HNuobANsByC4rY3l5jHEOCOvXyi67EOzkeLXzePCA77j3EieZ9ZFVNr7a43uNxbZ7owcbUjvu49dJ3c8c36gaKtcH3jQEDn97FAkHXnkXoFWNC/bT8KZk70vR01aIs/c8Z+4Sumh/F7F6xeZ4x6dTFmGjxjJHjpEKq77H7elc6moq5cxd93PnGySWphhqp0LNEqToXxXVsk4KZr8DWnc8pIph5aZf6SzzpGSWXBquyl38GlSOPEKc+HLLBxm1uuKHG8Ic+26ZskqyJCs/Ix95v2o+rBJ8kZeK7mDjnZbSCoCEYXkBokzItg1K//gCNdrUjDqnKRF2JA2AhHGv0GCDTTFxDFTk6KCdBCAG9Gg3HBsg/0hRxuPMcoe5iHIbU17zN+LPGnkwJp0Dme+qfx9aa1a6xzPR4WW1293jv1Bkt1/euj9GXCE1JtBaeZL/shzpHC/r5h92vvFPqOlhOBvxg1DRlaBEfmkpI5k5krfvHVSsfVj3/QNCPa1V6yQL331MJl8+CwpGP9F87qDbo4xOBHy0PNHnOm/jpuTPTL3P9KnqFrycxvlyElL0zY/G4P8/M8XFsn00y+OK7UjIyPbOa/3MbnuuUNPZloICaWL3H6bXDPrKLelc6lvbpY75i1iughJPerWzZGmXe+ZCzQuqshZRv4k2vA41nxRs59t10rhmPUmoq0pJfGkkthpKH7bIe0js+jLjiwscGThQ0dMviwZuVOkpfoBKRixwnndrdK0p1UKx2Y7F4LQtkwV6R34RbI1NQRk5vZzplLzOHfwrKg52/EQb5USjVDj+4QJ3y1EqSGMfkTaP9I3kPKR56Z8YL5+4zPhVA6dxyAvuUNPMusgfQQUT/9ZeDsbOyXEL7KtKSh4XqTnOHfaSUkdgRS/8fhf5Gd3D94nfQOC/cPP/DViaoiXSFFsBWkqjZ+8IB++v1XWLPiPDO27S15znnvRmokxpa30JhDFfuJn95ibuVjTRQjxg5HsYCjZZB/sVBEV7T1vXR5OJYkVs5/suZKJyHLx1yUjZ7y0VP0+LN6RMHWr5WtmG4DtvKkqDZ+0SOkR/0R40UT38kacZSJYkIzGLT9xZObQdtIN0aZkpz7efOy9ededJ9Y28Uq2orIdLSc83v17UzkwX7v6QZN7jagzCBJsG69sK4h44/1GpRHsB/O22CeKpotAcr1oekik1BAbCDt+fUMeerT1dV3Uz1Yg3c8/81GHZHvy8HVy4XEvykebRsujb5xq5qeNW2ke90SQk/3NT8+Rr19UzZQP0iEo2cFQssk+IAqNigeok6oRbTuyHU80G/tBnnbZMfcZQfdGuL1o9BpSXjDhh+Znc6D78qJi7QUSgAu0Ld0Q7ZbaVmncfbqz75v2qT5Aej5+go15yHVnirVNopIdK/Hu345mI19bI9cqwNn9pkcVbBuVbQXSrZ0mSw6+rl3EvCOijagyhoNHOo136PZY5RpAmlETPKtwWExRb7+Itx3hTkS2IdQ/+eoiOedzU2X1ip3y1D+WyOhBW6S1NVMu/c217lo9j0RysgnxQskOhpJNAkEkGtFrlGzCv631O52L63umjFnR5Kvikm1E7mxh9hNtO3qdP3p2eP2OUrvyT9Jafavkj9gg2cWMZqca3jQQu6JIrB0gk0lPk2yg0WtEmdGvAp0ek9VJUaUbaSNZxaPD+02WaNev/6fpQJc74PB9ZDsIiDUG1QGZ2cUmKh2rmNvPCezn9cp2NBC1XuwIOQT7M5eea47N5sqPpWHTM+bm76M3n5MXF4dK5GmEu6eAnOwfz35QPnNWDiWbdAhKdjDs+Eh8QfQZHaYwih7K+uHCjXrSkpFpSmTlDg0NpxsL6BijP+MDzGtdbu0cqYKN6LXpQGmt31Faajc7F743nNe7y3SIrNvQIjkDPu9clLumpifpGOjAiAohuf2mSd6wU8OCDfmu+/gvZpCLSOkXySao42KySGT/GDymaff7jiD+x6RMZPc5MGkDyaCTJd5fjOxXv+Ep5zs02OzXrqWd6HOhtjUEuWHTv6WlZl1MN76a7oHINX5hQwk5dIoM6hDpRZ+zrWGX2b6lbpvzd/3TdKZt2rXA2c9EGX7QaXLE9FY5+rixZjpsarUc1PdROWJGjsw67zPh9gP2a5H9R6wKCzZAFZeM7CJp2PC0lLQslEP6NskhOf1l8sEvSU1DvizdENvr7Ewg2Ndd+qZccPlJ7LxIOgw7PgZDySa+tNRsMBf7Vuff1qYK58I0wLm4vWUGe2je/YEZ3CKn/yHmgpIIOKlXL53j/LtJsosypeqDJinY7xZHmCKP2pcI2WWTpGbF82b4eAwdn5HtXKh3Vktm4RTnYv2s1DqihgsspqzC4ZJVMNjdknQnkGgINqLXRROvCLVtfCr8WUGwm8sXS1tznRFMVL6I9cavI/REyYbwQoLxXiBvOqfvQR2SXz9U5PEZ+Im2XaFER5jE54TXECk1C4PENGx61tlPSVTJtnOvo1UbiQREG9tisoVbpbtx+xsmPS6rcKSpsCTSJvVrH5OMnGLBkOFYhqlEPpIJY+qlZNpPQzt2QAS76qX7pP5ffZw7xIEirbkiC74qfcp2iPRfJU/NP85ds3sIC/bXzhIMHEPBJh2Fkh1M5N5nJG1BybOSGbc4F7OZRlw0LxtSigsh2jEQAYbZTZTCyVdJw7YxsmdRY7iKSFeQPyzbuVH4l+ksWb/pGWlrqpLGT/5r/s3IKnTXIt2J5lrj2EOEsKV6nVS9/zOpXXaniWqjvXDCl41sIQ8Z88gbhtx1JhhIBuLYE0FOOiqKGKntjxJ+peE0m2SAfSInGyU+8VkgVQefE9rxGeEzwGeGdnwW+JzweTV88oK7h31RacavZAVjo6eKQHIdQw6neiQDSCbSjXQyv945fwsmDEOPvwcpZ6Clao35m3C+wPK8YSc5onqZWaaY88qyhSIffl7k/YtFVpwpUjVcZMMx7hrdhy3YHDiGkM6Hkk0CwUlYLzz4SRaijXzsfLcdlRJafDojxgr2nzP4Jsnu+0vJyB4ntR/d3SFpjwQuhI279zdC31TR6raG2oun/liySseHRCGBqBhJPqFqIaXusTfdzEPuSg//tYmKopoGJi1nh/UgmJA7SFFnybZGO3siXrGGdONXAIhwsrBFG5VLINUq2vgMVLbxc5GR/QGHSVbJBPOZeKe6NY9I855l5hyCbe18asi3rmMDIYYENzuy612WLGzpzh9zvvl7MgsGCdLmcPwV7HepOV+E13HTRADej9p5r4TEGkCuNzpy3fdjkUnPhtq6EZQsPHvWego2IV0EOz6SmEFHSFxoEE2y62fH2xHSD903arYmq8OjF3TSqlrgCHXBR46AXBIe9dF0jKzfFrqgUrJ7BBAsyA0kxjsPgW4uD5WmA1pVBLKHCCtSSBDhjqVsXSL0xI6PirczYjI6J/qhZQPxmXhHgsTng5sdCGdmbpkUTfmB6UzopbWp2vT1aK3ZJLmeDovamRHrZJeM26dDZCw1sZMJBhOqfPf75oY8M7+/eZxnyXVOn6lSOPEys175n28Xeelmd4mDI9jLh7wgf1tXKOu3D5UX3w91hOxqvFFsBDRqlt/tvL8TWCebdIju6Pg4+Bf3yJVXXum2xMYddyRvxNpYYU42iZk658KGkR/r1zwkTdvfkoLxFyFRM+6OkH7ovjsjJ1tBbnZW0UjnInmYIxyXhQW7esnPnRuFBskdchzzsXsAkGWk7qCTI34t0ZEbtYMjjjPNp8WEvGCA9ZwDUoomfc3kBTdXLDPHZ0eOSz8wkqOO4qipIx25wfTSkZxvvBe4AUHuNIZy1/maj+4K51EnA+RnY6TIhk3PObK2Upr3LA/nyqO/BiLZLc7731K5yvneTXQE9KvtPjNMkOgM5/PJGTAj/AuBTtqZEes0OucalO9Evnn1h780z9G45WVn/x9JZl7fiPneyQJ/X+2K3zt/V4Yj/Bc7zxsafbPOaWtrqnFEdayzzkrnzy6UusVvi6w52d3SYdCHUnPAo7Kzsk+3dXzUSiLnnlolpYfeagQb6X7SUu/c6LwqhRMucdckJH66Iyf7V28vkNmzZ0ufPn1ino48sus6yCuMZJOYMaX3dr0ndR8/5Fz0Nku/018xIqDtHYloa7nAzupMFoRGt5srlkrfE59gWb9uBoKNCKjmYYeioaWmHZFYjWz74Y1+a0TVpJQ4wgnpTBY6sIyRysYKc+wma/8djZT7RbN1kJlkRrSxX/xygLQQe5+oyw2x188M0Wi/cnmxgqh1zZJbnX19xki3Taxl+zoKyvLhZry1YZf0OzE0RD5usna/fJ7kjTrHSCqi23g99W9WtI9kj3pDZIYjtDv2l//U7OzSutmQ66+c9C8ZObqPfP7i6ZJZOMLcrEKwcSOD9xMlWlnCj3QElvALhjnZJGZMDrVzYi6ecrVklYwP51BrOzpFdiRHu7NAtBoCZk+QNwCZK5nxc5Nrmd2Hg9N0J7ZgI/1D87KzikYbUY4XpIogTxviDSFGp8VkAbFGmgRGbywYe4HZP44rPAcmPc6S+ZyxgvfOzs3WfGm7LRlgv3iP8dngvcDnhOfRFJ1s93ntjoSJ5FLnOGJeOOkK0+ERz5OZP8js1zxXFwg2wK9e3txr5I0jP1tpXu8cw3PG7s3HVnaPE3nPef0bjpHJI9bLBccGdwTFoDY3XPhHM0VaLxY0PeT7155gUkTwfuFcjXM0jlfINm4S0QGdENI5pHW6SNVilLqaKhnZBW4LiQY6BZmfelGjNq+P8/4dZC7eaEcbcizrNz1r8vxiLe+HmtxZxaNMFBv7ShaQa5Tnq1v1J2l0LiZNO+Y5In2g5JRNci6Q80xlEVxkWqrXOiLwWedvYN3s7qSlfrupzJBZONwIGT4bpA4g9UEkQwrHfzmcGuIHSvh5U0TwL45XpHggDQO/tnQktQPSjDzWtoadklUwRHKdYxbigv07BmjSSOrwM7zzOHfAoeG0EhDr8yajRKCmc9hl9bQt2WX9cB7A56TPF0rneMX5HIeGUlascnkoAVrzwc1xpXno9oi6otQeSuwhfaQr0kRskDKCfiihm6q3pWbZr0w1ouaKD52/fZM0r84RmfcdkcpR7hYujc45DW2t2fuU8YNUf+vMf8gJUxeaacLQzbJ1d3+prC2SssIaOePQt2RI310xpZh493X2CTt8y/ThFyIcYyjBitQ/pI8Q0hFYwi+YtE4X2T5njPQ7/VWpW/0XaW0sN73mE637TEIgdaRqwTXhYdRjQdNN4hmyPRqaa42SW4g26QW5pW67I1q10rDxGbMMYHlm/mApGHdhl1+4SQhEsUOR69CIjpoqgse1Hz9oZBmRuGggehy0LlI8NL0jkfQRCDYigCZn2JVGL5pGgufAOuYmwZ2P9XmRLoLXie07Aqp/eEd/1A6LyRoN0kbTUgBSdezRIRWkfqAPR8n0mxKKQtt1srsqio3jsNa5UW+p/NhUQ0GHR8h1VsEgs6xu1f3SVu5Gq1FJJBKj3pD1B98VHgUSQ6+fOu1dMxrk314/pV3HyNEDt8i3HWk+avIS31EjIdUXHveieQwmTBpghnVXkBqCG0AvuCGoc+TaHKPIffdZh5B4YLpIMGkt2bXOyRHDd+98+iDnor5eCiZ8RTJySynbHSQRaY43JxsS3VQRSvmwQUk+iDJyUhEVBXkj9pbms9sB9lNyyI3ONyFLGre/bQQc6H5I1wA5Rv1hM1ph/+mmo2NmTmn4MWpid1SygS3BsUovUMHG+n5y7cWbVx3P82Jbfa5kYOdid6Zk2/g9DwS5atG1gpEaE60KgmHPMSS6VhzBPjG8eiK53rFgJHrN34xQ2yBdDjeAmpfdtn5m+zzsIEo2O6L9pkjfNZIx6V9uo8jzC4/wzdVW0b747C2mesnqFTvlqX+EznteqdbXFAsQbRyTFGySDCjZwbDjowNku83N+UQKCTq/lR52G0U7QZD+0dZc7Vz0Loq5HF88Yg4xRsk99OS3UWGOp/MipFvlGtFt/Pzf5Fy4UQcYudoU7a4Bkc/qRdeZgWX8yu5pmb5oRJNsxRtxjiTa8Qo20Gi0t0NkLLLd0Y6PNtr5E7npeF87q6Sfjfc5gQp2m/M3JxrFVlS00ZkyWqm/jgKJRvRdOzt60Q6RtS+tjE2ygVXSTynIbZABpXvMY41Wa6QaMq3DtuP1vPWX78riNRPlkosKA18XIV0JJTsYlvBzwMUbF89Q3t9AU+4Kw4rnDj6W+doJULXgB6a8Xzzl+JAzCOnA8MoQ3Eg3OKhokDfsFNOjXz+35t0fmjJauUNOjOvmyAy5vvw3Ur/6QUcAdguGVW+t+0Sads4zOabZjox4h17HxOHXkwvEOMuRJGmukZxBR5u8V/1sMUXKxbbBZ4MUDWwTCdz8YR3N1Q7Km05EsIHJ/3YkENvZN5r282oOt/3ceD7kdONxMirttDXsNp2Tza8CfdoPg57M3GzFvlkqmvR105ZMwQbI0db8bC31h1xviH2yqgPhNaNcYGvddmefZ5vzhB8416C+f1vrHmlq/JdI0Q6RXRPdpRYYjObgh0RGzJPlOevkyU+ypKKmRP7yyhmycM1k2VbRz5Hsina52OedWilfufIIOfDIo41gI6pes/Q22bN9o9Q15smkSSXme0JId8Oc7GBYXcQDOomg813d6j9L5btXS6tzISLxYYZLd2Qh3tEb8dMlhCaRCiXoxJjtiHoig8kgNQTVRTBhmOSi/b8VfoyfihGp+tPvl8mCF5409ZshhGhH1BQXPpIcIH2IstoDzXQ2EF6IMD5THHv4TO0pEcFWgvK2AdoRbfc+N/6FOKE9GSCA4K0qgjaVNuTCJwPINV6/Ed3R5zliujdKjsGrMvMGmO9nsvKodVTGzsjLhmAj7xufS+6go6KmYOCcU3zMl6XwvJJQKogXN3L90w/KzHTL/PGy8pNRJg1EK4is3zFU5i47WEYO2C5F+fVSnF8npx+7y/yN+vxIc1v8zhK5/6UzZVdlzxx1lBDSHkp2AMUH/yQUic3IdltIrECWEWFCLVZceOORbRV03Q6pJ3hsT8i/1HJ7SBEx63ZAdhGtQv4oft7GRU2njOwSqV/3mOkg2b+0wvykiwuetiOHGDW2va8PE+U7fhD9RJS1q7GFt2XPcjNBsDAlKtix4n1ugPnOfE7gJ9/RUJH2myDXRkrd75CdJlK78t5QKsfY5OdMJxsVbPQNwN8RTbAVb4m/dpR8IuvzP5b7XjzHTOjYuHzTaHl7+VQ5ddp8dyUx0WnI9dmHv2HON36s3z7EyPiQ0SNNcCBRcG7Vzw7nWEJI58B0ER8ynAs9coNxocjIynNbSTxo+gcqCWCgl8Ydbxl5jlbaT7fDSHCojIB/s/IHmBQATPXrHpe2pmpprlpl9qfl+Uz0bPTsuFJFFKSfZGRkOTK91kTENRUE7YgsgvFDPpE+RdVmdLf6Df804o2qJCjfhRSjpm1zTU43ygRiQoQtu4wlAePBRHR3v28+50Ql06+MX6wglaO5arX5F8P74zXYqR7xEG8ZPn1ukIw0ERu/cn52eyxpI5pnbdJN3O+iTk3l75u0OuSQ63uO9dH50dykVq6Swglf6ZSos4LSeqhI05F0EVuwE3qtGTmhtJFtH7VPGSnbIB8XrgiX7QN7akucc06bzD76FRk1cJspuTd93EqnvVjKq8pk0vAN8uLC6XLQ+G3ODdEhoY2c/We3Vcr+I1aFc7QTAYL9wb/vlJ/fXicrl26QKX3nOMdCrnO8d89w7yT1Mekit90u1xzoHJO1hZ0+1VflyB1L3kqJdBFKtg+I8lCuOw6EWetp42KMkSJVuCPJNraD4EC280d82lzwMI+p4ZMXjNSi1jWEO3fwMSKtTVI0+euSO+hodw/xkZFdJK0NuyUzp9jkeyLHEq8N7bjwIMpoIo01m6Vp+1wj9IUTvmRuxPBrR/6oz5h/7XVzBx2bkPCnO7HmVAcByavf+JRguOhE9pGMGtUgkf0k67m9YNhzlJmrX/d35/s4JNzR0pufjTrlEGN8Bt4JQ6UjSu3NlceUXTppH1lv2PCkI+WvmHzmgjHnm+9wZ9JRye6wYDuY73veHqlb+1j7YdVbsyUnr1pqije0q3c9YegmOWLiMnnzo4NMLjamtrYMaWrJliXrxktjXZWsXF4RFm3sf8Dw0TLpgP4JCzZo2v2BzH/yd3LNX75poucXnrzEvG847xKSCEayf/kruWbiZ52Zgk6f6muy5I5VL1OyCVFhxmQLtw5agwt4kHAbSfcMTlO39lETyS6c+FXnYoGBIc53LvAbzOhliUaO0akJ1UVyh5xgpF5fC9ptmcgqGun8e7iRa10P6+i/9rp+fw+JDPKDkfPe1lxjRBlR6Xij0QDHVKKi3p2Sjc6Q6AjZ0QFzbDQCDUnDzR8yBG0ZhmgjBx6dvTMyc/aJVCNKjU7BZvRGtyOjF3sfGLAF77+0tUrBfpcZKU+kn0TcZOZKa4KD1CRDsBX8/XWL394r2ejwOHiJ9NlyjEwevaKdaDe3ZMlHG8fKnLdOMp0fMfUtrpJZBy6Se/9zrowb/ImvaAd1wowV3IysfOff8vc3T5aW1izJzc+Vww8tNOc2QhIhHMk+6Ay3pXOpb2lKGclmTjbpMpCrjTxHTMjZhkBh8uZue/Ow7XbkXqMCida6Rk62nY+tOdqY4smLRmQomgxgHbz2LpGGNAT5wRBCdH58/K/z5MVH/24+R4hiV4DKHiAko4mT6H70pkBTlJIB5BfDnuv3zi8PG+URUdHHXk8njBmATsB2R0Yv+HzQQRy1zPU7bZfv6wpwQ46UG/zSFQsQaz1PJEuw98ER7JxT3pbC2bkiQxfJ6Prx7XKw0dlRB55RkKu9aM1EMwDN0/OPlZr6fNm6eZf88Z73zLktmWDY9a+f/oQM7lcnmQVD3FZCSDJhJJt0C3aE21QTaal3ZPkDEwFEVBlRPZ3s9px+B5ta1ogQNmx5yeRBo/QeQCoKOlk1bvpXSBrqd5jtMPw1Sn6Rng0ioP9+ZrXMeXmy/P3Nk2Th0lxZ9eEGyWneICNH95Um5/NFbWT8ixHr8NkGTTl9p8QUyW5w1q1b/YDZBkNM47gpHH+RuzR+sD+kFJljdPBMtzU69uvAa0hGyghqcuM7gddiR8YR7bWj5YhEt9ZtDaVneW4MsAzvY9AvCniOmg9ukoycEpOTrd/poPU7k3hSRhq2vCj1ax81v4AhQpw/MnkRuNb6XdJc96ZkH7RdSs6dJTmDR4ZSSHbtt09uthfkau+qKpPD9/tIcrOb5c3lB8nEYRtlYOHHMnnkRvPLQEfRSPaS9RPktm/+Sw759FeksBMG8iHpAyPZwXAwGtJjwKAPuAAUTLik3UUao0Fi1L+CCV82HdI0LaT85XONhAeliSC1pGXPCskfe36oUxY7IvZItBb188/vkFv+ONb8bG5zw4V/lO9fe4KpAIMKHCiNpykhQUOPm7x4zzKILCQ2EnoDlwi6/3j34X1dHXkNNvaoi5BhSDTeM5PO4aCD8GBZ9eLrJcv5fsQyEiTW130o0Qb06Qog2ag5DnGOJNqxrpcoJmXEOffgfAMpxnOV//M7svrDE+RXHwyKKNnKadPfkfNnvmRGgcTj//e5B2T5nk/LRV87scOijePt/YfOl7eWT5WLZzdL/9MjfycIiYYZjGbwMKn44j1uS+dS0VArY/71/zjiIyHJAPINCcDQ931PfMJcGHERw8h4uFDaAo12vcipYOOiWjrjlk65oJKOA8nG5/ujO6eaEmdejp+yQH78zXI58si+Zh4CrcIYS7QaeEVWH8czlH80Eh2pMZkjPNr4yTBuZvS9w7/4+/E4Vsn27rMnyLUNzhX4bCMN2x7LOskEko2h14OGTgfjh2ySc4943Z1rz/ihmyQ/p1Eem3uyPHLb0g6P8ogbL3zeiGbP23SWXHLJiNAvOBMucdcgJD4o2cEwXYT0eCDSGYhaOv/iZ21cIGuW320kGiX0kEJgqpa47Q3rH5e8YSdL/pjZJk0EqQMQKaaM9EyQtpBZNMLk2Y8qfleOnrwkPDU05cjbKw6SCaUvyzEn7G9+yUDuLbaJVl4P8q7pJZrCAZHAsYBfTPzEAjKuaRs6gWjpD7qd7jeedAl9jmTJvoI0LHSkBJBhfA80TQTvHUakhDBjmUq3nzBDrNFvAq8T+8P6RRNR4rR9GkpPIJaUkXjSSpKFnqPKq0pNh8dLT3pWBpXtlhWbRxvB/soRC2W6jJGR0t9MRZInfYZ+JOccuFoK9+wnFVkV8tS846RfSaUcML7GfJaJgs8Zn+WuTatlwyd5MjH3z9LsvCdox/uC8ywh8cB0kWAYySYphUaqFY1YK4hc68+0+BcpJRApRrF7PuiEVrvsTncuxHWPXG6i2xrNnvXZC2OOXmN/ml7iTcHQyLa3HVHlFx593AwUAtAB7fjj+5v1IvHqq7vM/o6ejBzoWXFFyDsrkm2ni/ihaSIa2dZItl8EXOlpkWsvsUSpOztdxA+cs/A5L31rrizdME7OPeKNcGQb6SA/nrlUnvrN3gh1vyHLZfIRj8quLZOlpSlf8mfeEl63o9FsO13kC6evNsd23eoHzTIcu0wfIfHCSHYwjGSTlEKj0johOp3ttLXUbTXRa4gKqpho1BoSjotpMvKxsa/69XNMR0p0uszIzGZ0PIlA7DCQj5exg7bIsH67ZGTBXBmct1iySieEOz8iJ98voo0oNiK1WIb0Em8nRI00Q8jsCbJ860NHm/Jmb6+YKht3Dpb16+rkNac90vS35ycYMR85YJsMy3835s6LGgHvaGdHiDHeEzuyrKkhQVKM98a8l0aq/2PaEP1GB1BEXXVfPTly7Qd+7Wpz/u6g7zyWQ3rxPU7GeSEWEMluXL5WStY3yf5T90psv+JKcyM3KKtAVszfm2tdVz1ANq44XtpasmX6yXeHItnzjzO1tT976vYO52VXVDTL2pVbZNq0Uil1bqzMTZZzDGpEG98FRrVJrDCSHQwj2aRXYEe4NYoNkhHJ1n1r1Jx53p0DIs//euwNWfjxJDl+6kKZMT70C0Xe8NOM6EHCIQP6GEKO8nIoNWejHSn9Oj96QXSxevENJoIHbv79MLn9qcQrLXz/nEfk++f+TYqn/TSmyDQkG9FkRBMTjWRrRNrOqdZodLTIs66nop0z8AjzvkXazo50R9t/dxAtUt3VOdnAdH788+0iKz8tGaf82PmsJoVFGeeWJY/X+0ayy6VaVsgnsnrLCBMB//65j8j5n+uXlLxs3Nz5AblGZJtRbRIrjGQHw0g26RUgwo0IFXKycdHSHG1MiHDHG7HSqDW2RxRKBRsgD7ytYZf7eKmJiDGinRxWr66VzZvqZdIhB8nwoaHPFakXKKuHvG0IIN5rRLAhpsgx9kazcQzgM8EvGgDSHVTyD2A/qGgDEJVGBDsRjpq0RC6a3SJjxhTEHJlGRB1Sg9cSby63guO0dvk9YeGNVbABtoUA4j1ETjz6MeDm0Y5YY3+ak41J87yjRcq7C3z2eE/xHvhJdnfkZINwab+xueaGqmj/q8wxYs5dzjmmcuNW2bU5lGs9fL+5csqXr5Q1ta3yxxfOMf0Tzjl5l3zhkoPC2yQC5BqfN/ahx+fSJ38oTz/XIPv3e9ncmOBXgOby983xyM6QJBYYyQ6GkWzSq0DkumHDU+FoM8RYK5LEih0VV2zJ1rzvIDSS7rcfgNfCn2H90Si0AqmOFI3WvGuIOIQvFJF93nwGGuHGOvP/uVg+XB6SigMnvyqHuP5rR5A1H/v2J7+QkGgjiv3T6ye6c7HlWGtuOCZ9LdoG0OaVdUivyq0diUYb3i8Qa4QZ29t52fY+/MDzaMQ8Ws53dxIUzUY7Pmf8rV0ZycZ5AM9bv/YxyRt1zj6RaCxf/+9HZfGjoXmNYINJk4vlgguGmXNKR9JEtKoIbjA0Qm3nZ58/87+mDWQVjw7d3FKySQwwkh0MR3wkvQpchPBTrD7Gz/a4sPrJbhCQY1ycITyYsD3m7f3qMkxe4cb2uKDaz4k2pCVgwv6IPxBDvKcqzArkG+8pJoihDdIcIA+h6YawLOr62A8E+7Gnrg9NT14vS13hhsxCNJKFCnMs+1WZhkhDaOw2e/KCvwd/K/42jVhje/zd+Pvxt8caXcYNDLaFWGM/foKNdj3WdbmKfiQh707M97V4jBFtRcW7J4JzyOhPXSCnOofBid9bLtmj5sqT844zgo3a2HjvkyHYOJ70VxuA92jikZ9qJ9iAUWxCkgPTRUivAj+jIp0AUqsdEzWirKkd6LSoqSA6acoH1sUyO8UEbUhXMCXR9qwwFztbrPGc+vMrJjN6XsNOsx5SFtCGfaODJsQEYsNIdmwgNQGfD0YpVNBmp4joPGQVU+HEy0Of5ar7TOdHpJR8sHCCfLgiJNY7do2R/vmvysGHrjPzCnJU0YERnR7jRVNFRg7YbubxOvzSPyDRiCRigvSozGA9/J1oB2iHDGHePk4x2aM1asQa7wWOuVBedXx50tg2lC6yt9yfdnTE5NeZ0rE209m4eP+r3CU9E7sTJG5I8BnjZgTnA3znvTfInQU+m2WLVsvLb2bL5BHrzfHpTflAG95vnLcwGiU6OX7u7FYpPeQmd43EsAXbG53Ge5HtnIvwHmHCrz849ljSj8QD00WCoWSTXoeKNoAgQ4yRR41RI3Gx03bU00ZbpnOxxcUYFyEsV2nWfQAVdP353l7mxW97bcM+cIHHc+ECh3myLxA7vF+IPOKCD3HGjQ4EE/Js0hacdTCP9xIpAaihbd5jRxqxveZwQxYWv5EflmwwZfKrctiZY4xQAMjEf59dIH+fe7Js2jXYtMUDIoGXXDIyHCXU48QGgq2yA/DcWM9b6QSvReUbqHgrtgTbAgxwM4LjLh7JBrZoYx94HbbMA0Sv8T3AelhmXrvn+XsS+G7hvYNc4/3EMQOpVvHG908FvLNp3D5XXn7sEfnFPy+WPjlrZNKwjwMj0zg/lDS9LjNOPst8xl4Zj4dIgq3gfcA4BPieYZ3QcfiamfD+MKJNokHJDoaSTXoltuiitNnejoofhqUa0eq2tmZzMdaSfOiMZJcABNgX8k8hLkWTvh5RsKOBCzqiaagHjUgg5ina0YHMQQR1sCHMq3BDEgocAcdyG90GkuWVbDBowDoT0VbRfmhOdoei2BOP/HRYrCEqAAINucZnrtUcIKeYNIJto4ID8LqwP+/kJ7aam42/N1H5xbbYv1e2dUIbBD9VotgKvuu4qRbneEH+OI4bPEaEFu9ZV3SAhDgjOv3xlhHy4YZxUcvw4byAc1FHBBsgRabWOXcFCTaAiGMdSPa6dXXym9/uNuUoUb7y4ANaKdkkKpTsYJiTTXo1uJAhnxG52ZpTjc5HmvaBZbgQ+aWBdCbo/ISLPCK1zNEOBjc2EDvIkOZi2yX9UMYP0epYB6hJNhDsH339Ezn1gs8aQQX6LyKIJofcEVQA+YXsmNxmdx0btGE5jlWg28UKIrV4TzoK3ks7/1r3i/ccNzQ9ORfbC75j2tHYK9Now41MV+Rp47wy7VOXy//7XqtMGbVGHn9hUEj8fcC6kQQ8HvD3RRNsHKc6GA3YuHOQPDb3JHeOENIRKNmk16MyrbKtk17M0K4CHgTWgwxrZzpMiE7Fi0o1Lvh4XvycjX1RtIOxRRvCB8HDfOjfI9y1/EGHyfkv9wl3dFSQLoIKIxDfRIBco5oI6hZjREhbmhG5Brpv/KvHn59c22B56Djd2xEyFrQDIyQY0oS/u6Ngn/peY9/4HPD+Q7LxOFWATOM97W7JxmuYevRMOeeI12XF8mp56A8vm+9+kGx3BTj/4GYO50NNdUK/AtR693aGJITED9NFSNqgKSQ6adoH2pEugotuUCQb6+BnZ83pBnYtbkxI+4iWSlK95Bbzczyk3U4TgbBDkCAxuOhif5hnKkkITQ/B+4LPAvnZ+AyRCoT3DPnZ3nQRgPSSJ/40RN60RtMDkGxMkAx70o6LQXnZkGvIB9JDkIM9fsoBofQMK+1D00JUqr0pIbFg52l7c6ODwN+vIzgmQ4Q1BQWSjX1pTrb5exNIR+lJaB8MTPg+dkXKiIKc7H5tb8jW7S0yLvsv5hjGeaOjqSFeEKXGsYi8ahzbOL/5YaLdbofHnWvek/cXV0ppYY1MGbXWtDFdhESD6SLBULIJcYDYRpJs4JV0W7pj2R4gaobooAoQ1se+cDGE0GA5pApyrR0kMVG4Q6KNzozIDVY50pxrvD9BKSNYf/umUFURcOCkV+W02etkxJRQx0edIMyISkO0h+XPN+vasq2pIZBr5F9DPvwkGq8NYFlH0P02bZ8bt2gHdV6MFa9gA1TdSaVc7CDMzbBzvOD7hcfmM4zyvY0H7Bc3d3j/cY6w5Rkyjb4f6Nh48GH7hfqIOG14Hd51E0WfHznWOK5xA4HXopMt3Hgf7Mf9R+wnw0tXyoZP8uTw0882N1RBck6IQskOhoPREOLQkeHXIdi4sCE6HYtka2oIngsXMLThZ2NcEDGv7RVzLzERSb3IaXu6Yw9Yk+cIIN5/DEgDIfQDsrgIHR/dlJHpzj9HXhC6UfJDq4DYQ6yb9JBzHzG514hQRwKfJfBbD/uG6AAIjL4GOy1ElysmUu8cV7EO+qKCnOh2ii3YftJN/MG5wKSAffiaFGSdKnLEWHNewPlBl+OYVbAMN4wY7r3Dw6W7+9ZfZuxBZ8qfP8E5x0QfZAYRcByDjGCTWOFgNMFQsglx6Ihk+22r4g00n1vnAcQaNWmxnco0pMyWaLRDxLCOn5ynOyrbkD8TkQuQbC+23AYBKcHojxhmHcw6vr8Z2hrbJirZtmB7scU7FoJk15Zh3HjgONR8ahuspyklXrkG3v335NEdeyL4vtb+/WdSuna21A2aLzKkTLJP/VRYtM1yS6q984mC/VQuuMb8qoNjSvOsIdzo3Jg7ZFZYvAlJFpTsYCjZhDgkO5KNNsgWZNgb3cZzQFpUrPFYZdrGT7Lxr8o52SvaiGgHpYskijfqDDCPx5Ek3SvZuh/d1ttuE7RvPxH2w45ex7qNEou4+y0n+2Iiym/9QbJfrZOCHUdIc8EWqTtoRTiq7Y1cJ0Oy8Zwmgu6cJ4xkL31WCrbNlJa8ndI4YZMRbvxaxnMHSTZGsgeOkI2fftht6Vwqmmpk6lvf6CGSXS7l5e5D0K+f9HMfAko2IQ4dlWxc3Epn3NJue90n8mK9sm1HrxFlwoXRG6G2JVsfq6jxQtk9qBgHyTAIilh7JbsjQHyR0vLW6+vk1SWHuK0hjjiyr5x18VlhIQ6KVEeKdCsU7MTxE+2q0U9J26FDzbkC7z3OCbg51wg0jg2NdseCeQ5nP15Mush770j/D34oDWXLpfq0eYxgk04Dsjt6wEj56Kh/uy2dy57mKjnqowu7TbLLV70jb77+oSzYuBFzvpI9cuQMOfC4YyjZJL3BBQoXKmBHouMhkmQjYoULp3e/tkDb80h70LQQXHgRecL2Gu3W5V4hJ10HPmsVZj+0HRIMILEgmpzHC46J2296RX76t6+6LSEuP+Upue2moqipHdFSQCjYHScooo3UEXx/VbTxGMcVbshjjWZ7BbudsD93uRSvP0cKt82U5rydUnfg+5J1+skJ3ZwzR5tEI30ku1ze+dNd8sgr8+QtI9mQ6UEyaJC7GGzfLtsh30ayj2adbJLeqGTHK9gq1phU0hMFF0VNBcH+VLJBw4anTJvdKRJRKu96pGtAlBpAliEemEDQY5VqnU+WYPtFp5MF9o3ji4LdcYz4Hv01aT6+wESxm4o3SMEHk6T5hX+Hzz36XcbNtIp3ELq+TrqdRsCxHB0uVbDjBUKN/SJ1RcH5BjeM3nZC0o3yd/4kN9xwg/zm4R0y+dxL5ac//WngdOm5k2XHw79hJJukLyrK3gh0LCBKDQHOH3t+OznHhQ4XPlzssP+gfatY+6FRansdO3KtMs7c7K4H7zuEWSUb/0JwglJEVLKxHcC6HQUS/Nrjf5P/PL9DFnw8SV5dOsNdEiLRSLZX3CnYyUPluO3dldJv2bdCEW10iMQy53HTfnvCkhwUzTbnlLf+IM1L3jLr43yA8wO2U8z27nMoGsmWmRPCOdn43FE21DsvO6tNmknLtOx2lUn2PDlbcismt2snREmPSHa5PHfFNDnjjyKnf+seuev6s2Q/O/naS/kqeeb6bzOSTdITjSKpFOMCqBPaYwXbayQJsq3irvsOio7b0ozHug9Mfu3aptjbk+4BAo0JQKRVvIF+bsmKXNugc+Pbr68z5QW9gn3IuOVy6om5piNoPNiCDbnGa6dgJw8T0bZkOLtuqJSsPyc85awqM+cO73o2OKcgSo31C7YfIdm1Q6XgA+f88pRzI+5O2a/WS8GOw90t/IFQIzJdvfiGcIS67p27Q/t4c7URb61KQghRVslbzyMHe4Z8MZpgg377yVnXf5GSTdIPW7AhE14RtkU5En5RbL1IqmR5922jEh2vLEdKLyGdj0avMdkSraLdnRwyfoUj2TlxCbIKNuW6c8G5IOfAWVI3cJ7bEkKF24ize/6IBNZHygnyvG1R1wm53zYt+aHqIvhsEbVG+gduBu2h1MP0L/bN3W7J3xWuUOIF0s40EkJ82LWDkk3SD0g0xFYF2JZiTGiPJtoq1F50X37LkoUdxVbRtidKd88iKJUkmSCC/f1zHpETpi50W2IHkXGtmU06DyPQbn62V7TjxYi2R6b9MKkig99050JCrGkitjBDxOsOXOwr2KF1vxxOLQHYj55vEAVvef4l85iyTXov+8nRp490/l0gD1//J3lnlV1SZF9QgeRPNzzMnGySXthR7CAR1nVUxoOkuSNl/5KFlgL0i4YzpST5QCQAjgk/vMttwUaUu6PpI4g6+5XuQ9m+008f2K5OdjSQk41jHKklzL/uOnBjjIFq2uVNe+po+0WzzTnprT+IzF8r2bVDokq2Xy625lcXNDuf9eQhJv+6bkhIwiMNVAOpxnGsko39YARJkFsxScpWXCbVo59iznaaki7VRdDx8dtX3SAPLxA5/YvnyhET+qG8iEC997JRUFykfPU8efLh5ynZJL3Qsnp6IfPKsy3hmqutnRdVunWbniDZuGDjAmrLtKaTAIp2cgmSbEgHsHOyQTQpjxdbjDUCbUuyN7c6kjhjX5XzvyeFB3wnJiknyUFlWcv6KXYd7aAyftgWx5S3c6MffvWxcZxWP/p1I8VGrvsXGwkHdqQ6GhoRN6kn1qA3XsnW9ZR4noOkDuki2WDVM3+Sh198Rea99bp8uN0Rakex95FstA06UI47+ghKNkkvalf+SaqX/FxaqtZI3xOfCAty/cZnnLaPpaVuuxSMu1By+k417Vi/tX6bZGQXmmWZOcXmsS4rOeTGbpXsIBo2vyBVi66VrJIJkjvwcMkddqrk9DkgvKx5z7J2bSQ2vCNMQmox763KAam2c52TFSWGGNevd47b0ec5wvSaIy2j9xFktNdveMI5VkslM6+fZPebLnlDZrlLQzTtWmSO+dbGcskbPMvsj3QdTbuXSN3rv5XcN3Ilv3zvTXBT4SapO2SlZB05w/nujpf8kWe5S/biFwn3wyvZLTXOvt/7g2S8uFbyd06XusFvS+uwbMk5bbYUjJlt1gkC29avn2MeZxaOCK9vR7QBXnPJjFvMdwPrt+3YJS1v7E2NyRjYT7KO3Tsyq72veGip3yH1ax52ju+BUjD+i24r6S7SSbINO5bJay+/KIu3rpW1a902m7FjZeyQaXLKibMo2ST9QARaWluci8HPjUxDNhq3vy1tLbVSuN9lYcFWINNNFUvMsqYd88OSnjfizPA+ehp1ax6Rxp2hEmEgM2+AuUEArfU7pbW52rTlj/4MRTtObNGGRKtIK2iHVCc7ig00+pzdb5qR6Oz+0wOj0EGyrYKN45Zy3X0EyTJEu3bIG5IxbLDknvL5fUQb21U9c5UUbj3WbWlPVt0gI+5eyTapIk+cL0WfnCjN+duluWizlK28RGoPXryPaNtSDZorV0vt8nvMY4h00f5XGUHGr2RVC66RxpUvS/6OQ81yiHTm5P2MXGfXD3Ke7yTTDprzt0nNsJelNa9cGkdvdQT5IskqGGKWxSPcLTWbpXLBD8wvR6UzbqVodzNpJ9ntqHBeh/sQ9OkjfdyHgJJN0grIRdWCHztSdLgUT/2xiehCsO3odTS0RrYdCe/p2NJdMPYLJrqNtmbnZoGiHT8q2iAoUt1Zkl27+sGQeGVkxyTKkO3qRdeFhRz7wM/4TBHpXoKi2QASXH/gR5J5yrFSOPEytzUEtqtd9Sd3bl8ytjRI1nsVIZGe0RKWbIgyhLh+/eNmHrnUfZZ/VeomfyAZpx1mxFmx180sHC75HvltdSS8tWGn2bct75kN/SSneqQ09FvaTq696A1A2dH3Sc3yu00b0vgg3LFGpynaPYd0k+yKdYtkwbyVsmTLFmdup+zcGWo3DBggA5x/hg6dKhOPmEHJJumFCjIo2O9SE5mOJeVD00kAItvNFUtTSrKDoGgnjko0Itcq3ECj2slOFQGaLpI79KS4ItEQ7cYt/zUR7aA0E9L1BIl2ff+FUvupjTEPsW5jS3h2yYR28qzpHRDnguKzJXPedpMyghQObyQZog0B9u4DYBmOb7TreiBjZ6Nkvb3bPIZwF+wMRbe9+OWL634yMnOdY/vgqNKMlJGaJbdKzYe3Oa99GEW7G0kfya6QRY89II+//Lq8/MIieXtdgyPT/aV/f3cx2LVLdjnynTfmKJl+6omUbJJeaKpIVul4aXDEObvsgKgpH3Y6iY1fakkqoqKt6SSA+drR0Wh2KCf7P24rpPs0I9fJFmygkeySg6+LO9VDt0UVCeZh9xxUtBF91lSPjkh2JCDZFU99RgrkVMk8epq0btxgRLupeJ20Ti1uJ72J4CfcfrLtJ9kKItQ1H90ZKNqaj23WcwQbIPWtaOoPTFnCxs0vULa7mHSR7IpF98iln7lKnlg3Rc758kkyps9YGTt2iAwJZTyF2LpVtq5dK2sr1sl/H3yKkk3SC7siCCLSSBuJJsr2Nr0VO50EFylcsFgFIDoQbZTUa9rRvu4xRBsRbgDZRkewZKCR7OLpP9unM2M0mCbSc9Hos6Z6NBVtlqbJu8OpIkGdIOMFElw791fStmiFSSVBugbmM1fW7JMykgjI5UaHX0TEw5FpR7ZzXs1oJ9qRJBugOlL5S2eEo9Mq1sCWa6CCXTzlf/fZjnQN6SHZFfLiN6fLqb9tkFlf/rX89pfnywED3UV+7Fgmj/3vNyTrege3iZBeD8qftdRslOw+UyRv2EmSVTDYXRKMt3Rfb8SkHjhSiKlp17v7lAUk/mSXTpCW2k3S1lJv8lY1gp2ZP8CU18NP6iBZw6u3tTRI49ZXpLUp/sFjEHHnoDM9E5yH8LlkDh4tDQNWSmv/Wmldv0IyF1ZJ60erpHXHemkbkOOcgyaZ9ZsrP5a6j/8irY58alssIF0oa/AkaSpbL7mDZkr+iNPNfMuguqQIdvWSW6Rh07PmBh3Phb8J+2/IfFtat2+RnNphoXXNKJSbg2/kW1vMMY687+aKD6Vp5wJHoBdKzdLbnOP4LbMK5Lpg0lclb8SnjGAbnO2aq1Y5Nyx/lIyMLGlx3qecfgeFlpFOo76+Xu649ddy1ciL3JbOpaG1Uf6083G55ppr3JauYIk8eNUv5fWKE+SGF/9PTokk2KBooEw5JoOSTdKLtqaa0Mm7ep1kFgwzF4JIIFUEYpM75LiYhLw30NZcKy3V640oZuVHO5MQCDY6beGXjqKJlxux0AkCDlSyEeVD1QbN4c4qGmH+jZVs5+Ynq2SctNZ+IpKRaeZjBcdxItuRrgPnmOyS/YxQtm5ZJ4Vbj5PiT06RzJ050lD3ujTnbTDHDjok1s//k2SsbzBt8ci2yi86P+u8Pu4IeM3VH/xcCide0W5/5hxbUiQ1638jhdtmmrZokp2ZW2peY6Zz/tnz5lcld/BMKT7gf6RNWsI3spDr0uk3OjcLx7hbhbbLHXCkEW0IeePOd5xz2BCKdieTHpK9QV649U8yt3qKfO7H58vUfLc5EjvmUrJJepHT/xBz8q7+8HbJKhwWNTpdueCHkj/yjLh/mk9lENWuW32/42I5jGbHAKLZqHDQUrV6n4g1BLzVEW1IOITbpJbses90nDWR5YZQt/R4ZBuC3Lz7fSPsOJZjJdHtSNfSUrvZRG+lJE/qW152zLFZWgp2SEvTRqnZc680r14o2csKpWDnDMlbP0EaNv7XRLpVwOONbieN1mbnJmGIb0Qcg9bUrfqrZDb2MdHsIMlGNBx9ZVSKW+u2SsPWl6Xvsc62rnjrZMu1jYo2hDwzf1A4qo33hpHtziE9JDtfapY8JI++v0PasofKxHEjZGifYNNGBZKnbv4Fc7JJeqKDzOSPOd+RpPFu676kQz62FwxW07jtdckbeXZSIlzpQKRyfViGCzyib0gfyXMEQR+jHfOxlvlDjevGba8lXCGEedmpQ1CpPs3btkEOd2PZcsnbNc3U18ZgNqgWooPCKHab93GkOtne5fGgaSSos42OneE63VZ5QX0+c1PaUG4CICjll+vctKITpM7Hm2eN/O3qD39pHuPmQ8v95Q4/lR0kk0i6dHzc8dqd8tWrfiFPLc2T8674ohy3/wDU6pOh7vIQWwSV/XZ+9Lo8fO8TlGySvsQi2rHKeG+iYu4l5uIWmC9J9kFFutiRZW8nR3SOVLlWNJIcTy1te5RGoIPMAL9RHf3QUn4oAZhOv870JqLJd9uQPGk5rI8pvZfdd0q7ERlRWQbHKNrQmRLHJOQX7RBelV3TQdJpByj3Vzz1moRztu2KI4pdZxuYqievX2SeJ3/UeUaMtZQfzkU6n6hsA62rjV8J+sx8gB0kk0i6SDZY9tidcu+/X5HFC+bLyl2OUOeNkfbJd+tkXYMj3v0nyuEznJteSjZJZ2KJVGOdzLz+ZvAaiDZEB6X//KRb62nnjTgrZaWckh0/kGWINAQmnlSMeCTbG4WGMGNERxCPcDOa3TtR+c7pMzVclcQWXIgtqm+oWNuDzEDIcQ7EsOtN8/9tRmO0l3W0U6QXI/Gr7hMd7dH0a8gubvc83lJ+eO07n57uvO7Ea2Jr9REMyIUKJdn9DpaBZy92l5JESSfJNnBYdUJiI9ZoNoZSh3giXxnz3gFsVK5b6rZL/brHpPSw21MyxYSpIokRKZIdCXuI9mjbRZJjLEMN7GhDrQOsm2gZQJK6QGzbjfjoRq+BpnQ0LPqHFDacnpRyftGwbwCCRF5FGxFsu3RfoqKtoq5QspMDZHdk/1Hyyv6hyi+dTVVrpXx67Uly8803uy2x8d3vftd9lEw4rDohEYlVtJsqlpjH6JgDiZaMLBPR1qHZMVgNBqipWvSTlMzjpmAnjtbLhizHO4y6RrOxreZu+wl3JMnWNBBEMyPlamvKCdaNJuOk9xEktrEIb2cBwdfa2n5486rr1zxiHiciyN59cUj25ADJHt5vtDw4aKXb0rnUtO6RK/ZMlSuvvNJtiY077kjO+Y7DqhMSJ/F0cFQpr1vzN0eIDpfM/MFSMO5CE+UGqdhZkoLdceJJ/bDRKLh2hszM7WOEW2UbYtzaVCnN5YsCJdvO19bUEaSN4DE6SiqtjZXmOG2pWc+UEdJhNIcbJNI5UiPoqLYTNDCNjS3JWcgV1/rYCaD76uh+SPdI9ncaD++GdBEOq05IQsQSzbbRyLZGtW2hjndf3Q0FOzkkKtl2x0jINh5DsCHbmLSSiCnB54hx4fgvG+m2Uz00yo1ltmwjso3yaUgNADqceqSoeCRU+JlmQiDIdWsekqad75kUFHSk9EbAo4k3OjxqJ8ySGbckXMGEdC/pItkcVp2QDpBIBDpoGxXtjOxCM99TO0JSsJNHopJtY+9D5RuoMLc1lEtGXr99UkI0z9peph0jVaxtEpFsCHbV+z8zr4H53OmNCjZGEMWNYEvdVnfJXrSjZZA8axS7fsOT5hcbu9oISS3SQ7ITG1Y9050lJO3Jd0S4uWKZYMjijoLe/UgjgcjUfPQb03ESYoOpyXmOnkLd2kckq3QCBbuDIKcUIAIdD9hOjwtzbLj7AahSAgnGhJJ7kGfQ4EiJH4gwQ4AVSDC29Qp2oiDtBFFxoFVNSPqhgo1qIIX7XW7+1eNUp+IDr5bMgiGhutc+Ag6aq1YbwUbZvsIuzAEnJDFWyRvP4fx3qHwlmmCDgQfI+b/8CiWbEAVi3LhzviPaoQ6OHQX7MxecqT+WjJwSI9yY6tf/s0eINqLYWYUjTOdNkjgQZU3xiKd8H8B2dWsfDR8bWWWTfUVdhRkR5MIDvmOi0woizIhamxrIznJEvSHsaEsWJk2ksVJKDr4uadJOejaQaRxHdev2DkoDIMc4bpEagtFO/TpJ2gIdqRNl0PaE9DyapakB/+ZITo5piE5NFSWbkM5GZVsnDL/d5Mh8d8ModnLQlI54BVtBLrZ9fETajx2dhvhCgpCDjSg35BqdIyUj26SOJCvarGkiyPPG82qHymRKPOk5qFwjlaN66W3O5/9eWLSxDL+25I8Ozp3GOvXO+vEING72cXOJ5zVi//HD7pLuo6V+R494HaSnMEGOPBVjOy6UObc9JovWRU5VQQWSx25+hJJNiI2mjOBEHy1tBHKDKDA67RDSlUB8cfwh+o1qIRBvpJRgXtqaTW52MtDngcRr9Byij+olTBnpnSAKDbmWzOxQKsd+lxvRVvHWKHYQkVJEgoCQ43lw/DbufDdcQaQ7aa0NjRBJ0SYhBsrRX/mhnDOlQZ74v2vkxptvMyUB73jsMXms3eS0Oe233XyjXHPv290r2bWr7jc/QRLSU7BzqTGoTCTRxuhqiAJr6T6SfiSai90RNLKMWtcYglrTNyC/qC6CSLZGthONNttRcpV4fR4sYxS7d6KRasg1PnPItC3AEO9IUWyA9dHZUSPT3nSTILAdnrMnldNrrf2kRwg/6RkMnPUd+fm1P5TvfPlgKX/rfrn11u/J9665Rq5pNzltt94q979VLgd/+TvdV12kZvnvpGrh/5MBZy80pakI6WlEK8WXaKm+ujWPSHPVGkeCit0Wkdxhp0pOn67Njebw6R2noxVF4tkecovOhwhMIHUDQKS1JjYk2/wC48iQlvKDIHtzqDU6HbTMfo6gyiQYXZL52b0Hk+Kxfo4ZlCbWmtXR0AFuMrLyJaf/oftUGEH5Pgzg5H0uVCTBuam7R2JEHW1EspMxYA2+T3Wr7zePM5zvbOF+l5rHvYV0KeEXJhWGVa9c8CNpa6kzJ2pcJAjpidil+Lxl+CAqGOnRHogmViDa6GTZuPkFad7zkZTN/HOXyy4lu+NAkhH5Q141QPSuM4ZVVzH2ii8iykjbgGwjXQQgwo1oti3RKs8AF3w/wQbRBBr7QRRdywSS1AeCjTSQ2uX3SCYGZonSWTFeINu1q+6TrIIh4brZeE6tUOJ9LsgthlLP6Xtwt4/EmKwBa3Dju2POWNMBvujAq52b6uvcJb2DtJPsOGCdbEKiANHGwDNZ+YPayXYyRnaEbFe/f5MUTf0BJTsFgWRrZRGgA8hEw5Zxr6j7EUmMgUawIb4Qb5TyswVbBR34RacVez9+MIrdu1DZ1TrXnTWkuh3VhmxHi5j3JNHuCBrBbnW+j/ju9EbBBpTsYCjZhMSIV7YxX3LIjR2SbKDpI/mjP9NlKSMchCY5eNM97AFkImHLOAb0wATRBhBwfQyadswzZfsiRY6D5FgFO5Kg28Qi2ZGWk9QiKGWjs1DZBpGE3lT2WPVnx1AyUnrIc3xXEMEG+PVn0OxQnfneBiU7GEo2IXGCCLa0tkhW6Xgj3MkYPr2ro8qMYicHTfeAMMeTKoLtIDeg2BF0lO1DG8BjjW5jnxDwSNFn4Ce/8Qo2oGSnD5FSNrqbXhPJbig36VUgM7dfr4xig/SQ7AqpWOdM7lysULIJiRO7w2Ple9+POWUEwtNS1b5aCTo8Yvjhro4qU7KThwoz0j3i6QDpjYLbxLNPb5405rXzYjyCDSjZ6YHmYSerk2NnoKKdVThMMvMGprRs93bSQ7LflUe/dp+84s7FCutkExIniYwM2bDlZWnc+prpOW9PDRufDglSadcNCtO4ba4Z8hg/15KOg8hzpHzqRMA+0QEN1K5+QBp3BA9eBKG2h1rHfO2KewUl0ZKZN41RSlubqiV3ANOLUg3kXOM40gmVRNqaq5N+3CaTrKLhUjT5KnOebNzxduh1b3jaXZp8EHXu7OcgqUye1DfslMVP3Cv33utMTyyWNWvWRJ0YySYkAbTTI07KsUSygzpJ1q68z0SUig++tkuiyhDs+k3PSv6IMyV38Ey3lXQUDCENGcDnm9NvmtsamUiRbAX7xYQR8YJ+6UB0GVKNY6hg3BcSjjZDojHkf3bJOLMfL4xipxYQa+0f0Iacf+f4VLLLJodv4lKBluoNsmfeVdJSs6HTSvvh/dn1/Inm2M8bdqrzXT7bXUKikR6RbLBNXrjpG/KTu/4p88u+I3/786VyQKm7KABGsgnpAHlDTjSdeXARSITCiZd3qeyilBYusBTs5KI3TxDiZIL99pn5gGTmD5CqRdfuE9GGGKMtd/ipYTHGKKSZ2cURo99+NH7ygrQ27PQVbJI64FxkIrJrHzU1njFhFEYcRzqlkmCDrOJRUnbE3ZI7aGanRZqRM41jH+fHBue7wIg22ZfBcuq1v5Ubv32yTFz9L3lmVbaMOeggOSjCRMkmpAMUHfBtadw+V5rKF5qUEFzc/KZoEo4IM9aDsJPURCPYdsTQDyzHZx1tPRuIM6KREG37uELkOSMrt10KR54j3JDyurWPuC3RiZYKwlSRno/Kdd26v+8j1qkm1X5AtBGUQES7MwQY+y+e8gNp3rPc+f4MMs9jvmOUbdIOiPbt8qOTM+XF++6Vlze5zQFQsgmJE8g08pmzika5LaG2hk3PhSNHmKoWXSd1q/9iHuf0OyhUG9ZHohGdkbZmsx5yJXFi7wzZZi525xJrNBvLkXphKpLEmFqSWRRKF0EnMD2+apf/1kSeIVEdjT6j8604UpYVcGwwyt3zwY3+nrlfMTf9vUWs/Wit2djpot1SvcZ8Nyvn/4807XrPXUqIcpBccvuP5NufGiAVoeEHAqFkExInNR/dZdItcvofYuaRMtLWVGkEtmTaz/ZGjw68WkoPuy08j4sfJi+Izug6mXkDzOA0fuvFg0bG7alywTVMFekhaBqIinkk7FxpPU4wlUy/KaG0ED8iRb8ZxU4dMotGmvNRb8WkdEz4shHgqsWdUw4Poo3vF9JTUNqwZHqoBB8h7TjoErn22mvlkoPc+QAo2YR0kOy+U0w5vNa6rSbapyCVREUc4OKHdVR6/aLVmqOdSPqILdbo3KgRT51QbYJR7NQjKIqcSFpIIjCK3fNBqgh+TcP5Bued3ootwJ2Znw3wXBRs0lEo2YR0ADtNBBJiS7UXXPwQqVbpDUoN0fSReCLaEGxbrFE9xI566sQoduqgudvxRpEZeU4/kCpS+9Fv3Lnej6Z1sINiz6GtLUO21+V3ybSzPt991p4PS/gREid2Ob6g0nyxgPJ9kGikcOSPnm0izTaxDhgDwUYqCKLgXVEGkASDfGvIMY6HoHxrM5qjsw5K99nraEdIbcN62B9kIiiKrGX1CideIU07Q2kjGGgkqAxfJHSofdRsR0fLjJxis0+0ZxYMYum+HkzTroVS+e7VkpFbKv1OTG6Fm54MIvjVS29lyb1uBqX0hvQdI9+MezzExKh3nufhsjHdUMIvfhjJJqSb0FxsRLcR1bYj2hDnWFJFNILNVJCegd5sRev82OKIsQq5Rqwxj0lTfgBEPEiWEbFGPnazm7Otv2IkItgA6Se5g48z+8AgSbpPb/US0vPAOQRpa5o2ki4goo3zaGflZxPSUSjZhHQziGS3NlaYfG0F9awB2iLJtta9ZipIapFVPMb8q7KNiDQi2JhUlvE46BcS7QzZUrU6XBmkcNI3zHGQiGArEO3QsXRcu46WHdkn6Xw0XaS5fJHpmJ1OoDNkZ+dnE5IolGxC4iCofF+0OthBaCTaHoERbahUUjrjFlOztaOVRkjXoukemv7hB+Qa4OYKIGINocakYhsk2ACdEU1qh3Msorxfc9WapHaAhGxTrFMLVBZB5Y3eXF3ED0azSU+Gkk1IHNjl+1S4Ub7PrioSD2bgg9w+jiStDqcJIL+6tX6naWNd69QjlpQRrKNR60gR6yCQM42a2UjlwCA1zY7QM6UjfcFNf8GYz0vB+C/16uoihKQalGxCYsSOYuMxqoog2oeoY6SqIpFABMauOILJpIgggu08tiPcJHXQaLbeOPlFtTVqHa9gA03rwIRj0B5WnaQfOP/g88c5CecmQkjPgJJNSIzYUWzvgDQdQTtAYirc73LJHzPbpIpgPpJgx9o5knQ9GqlGrjVG4UOlEBVuoBIeK8jB1u2TMfgM6X3gXITzRbrlZBPSk6FkE9JD8MvPDoJVRXo+EG1M2f0ONilB+ktFvOkh2skR22Iodc29VvFmTWyi4Fc2nA/qNz/vthBCuhNKNiExgg5FiBwn2skxEpDmWIc9t2U8WrSbdC8q1EUHfDf8a0U8gg10xMWiKT+QvJFnG6GGYGOwopoltzpSlVjJPtL7CEezl9zithBCuhNKNiExgjq0yJeuW/f3cG52MrCj0jrseixl+yjXPR8V6kidIKOBTo6Z2cUmmg2hznbEHY/R6bH44Gsp2IQQ0kOhZBMSI5qHjZJ6+DcZ+djArnWtnSC9g9MoEHJWHEkt7E6Qkcr6BaGDxGjEWiPbOF4o2MSLSRnBjViSU0Za3ACAPfWEtJTWhnJzXswfyREfSc+Dw6oTEiM1y+6SttZGqVvziJRMuy7un/2D8Bs+HUOuQ6Qg1BhowVQcqVptqo6w4kjqgUg2Oj/imEFN7ERAigiGOU902HSSPjQ4N+rVzvHW//RX3Zb4gFA3eAQapSK9N4kZuX3CN5E4V+UPP9087krwmnAOHXh2/DewJDlwWPVgGMkmJEZQfxZRbFPXupNysxW7tB+i2kgnwWMKdmqCER51lMdEsDs/UrBJZwLBrl/7qDnW7KmtpT7cr0CnoklfDy+HlPtFt83+OinijSg2R3okPRlKNiExonWySw+7zcg2hjLuKPiZMyj/GqKNkn71G58Np5NQsFMTjPCoozzGiwo25BrHAAWbdAaaDgLB9hPq4qnXuGvuRc9LmCDc2NbudIl9ooxlZ3TEhGDjV8WW6jVMFSE9Fko2ITGSzNrYCvKxQVCOdbTlJDVAmkhQehF+7rbzXL2TCjblmsQCfmHDCKB5AakbKtPeCTJcteAaI9h+Qh0NCHfp4XeE88H3CvYv3DWSS0vNBnN+hOCXTP+Z20pIz4KSTUg3g4uTybd2I9oa3dZ/EdFmBDv1sTtA2hPyte2f5b0TBZvEA35hq1nxeyO7ii3WfqkgmNDvA6UmExFsBecy3ExWzv+ueR7IfmbB4KR3xOxJnR2ZskIiwY6PhMSAPYx6a2NF+HFHo9ro4Fi95BZpqfpYCva7zMg0Ojci7xvPgwsfUkYo2b0D7QAJVLojRbkJiZemXY5kf3RXu06JOKfUOYKN6DZEuCMiHQ08FyTbRMSnXS973v66Ob6bdryTcEdMLz2psyNeS/l/zzbR9Mzcfs7fmn6pK+nd8bFSKivdh6C0VErdh4CSTUgMlL98rqn+gYuF/TgZqGib0nylE4xU40KFiyHluvehNbMp1qQzwTkE5xWls+XaBs+N4xzHOF6DqY5Uvc6kk3S0AonmYrfWb+8RaSJIz9kz7ypp2PiMYHTXdKxykm6SXblpmSz9YJ2s3L7dmdsm27aF2g2DB8tg559BgybKmIOmULIJiUZnRbFttGRf/ujZRrQJIaS3oMKP6Dqi6R0R7Z5Ysk9FG68N4p+RXSwFY2a7S3s/6SPZlbLsuX/KMy+9KP9+Zr68tnqPDBzYV/r2dReD3btl944dUjZhlhx+1qco2YREAoJd+e7V4brYyY5i2/jVyyaEkN5CR+t3g54o2QCva9fzJ0re0BPN31l21O/TRrTTRbIrl/1ZrjznUnlk9UQ5+TNHyfCSCTJhwggZMcJdAWzaJJtWr5bVVZvl7X++RMkmJBKQ6tbaLVJ6xF2SO/CITpNs5FHiJ9C8EZ82J2lCCOltNO1eKrXL75aCcRcFpsK1Nu4x58O8oSeE5xu3vmIeg+aqtVL38YM9TrLxuqrfv9Gcv2s//ovp9Nnn2IfM39nwyQuSkVVoRm/tjaSHZFfL3B8cKsf+codMPflG+fNfviEzhrqL/NiyQH77pa9QsgmJhFeqqz+4WTKyiyR/zOckqzDSNyw2cDFBKSr0lKdgE0J6OyradolBDLyFnHGMP4Cc6+bdS6T08F8bwa5f/7jUb2xfvSO7eKxZ3tNANHu3c83of8Z82fP2FSZtBKkxkO6WypUyaHZitfJ7OpDdQY5kf6GLJLvReZ7nulyyF8uNk6fLdStOkz9+8rxcHsvlf8t9lGxCIuGV7MYd86RuzcNSMO6LJrIdK9iutW6LO7cXU6avarUU7f9tCjYhJC2AaFctutadE8lCp+9+08yokXaFjp4atfYDNwS1q+6X2o/uDMs0OnvuevZwKZl+k1Qv+XmvluwBjmQf1kWS3ew8z6oul+zX5er+s+T28gvk71V/k88Vu82R2HY/JZuQSNiRa0ScExFsoGknmZ7oN+WaEJLuQLpRV7vkkJuMWFe++z13Sc+NWnsxOdn/niX5Y8+XPkffa9og2TueOMCkiWTmDwq39zbSQ7K3yKOfmyIXzhkol/32XvnRZw6R8YODTbt628ey8J5vULIJiYQdua5ecnPC+didlctNCCGk+9Gc7IKxF4RzryHZ5c8f32sj2Ep6SLaj2c9cI5/51h/lnfWOaP/kO3LmIUNF+vWTfu7yEOVSXu6su/BZufPGP1GyCYmELcfxiDLkPKtolMnbxuPKed+W4oN+RMkmhJAAWut3mrzsjJwy0/HR7vSobT0JfX14bSjpivxxVKQqHP8l0+Gxfv0/pWHb6702gq2ki2SDBb+9Rm584jVZs2qlbK5yhHrgJJnkLguxQlbscMS7ZLhM3G8cJZuQILz51/FINtbNLtvfbIeTLlJNiqf+KO40E0IISRdQ+m73f8+R/NGfdc6zZ4eGLN/4tLQ5MtvauLtnlu1DiojzerP7TpXaj+4y53nkm5ce9qu0EGyQTpJt2LJAnnniH/LmhuWyfLnbZjN5skwedYx87ryzKNmEBKGijLxpSHI80WhsixxsbFd21O8YwSaEkCggN7vmw1+FosCOXGs+dk+sja2VT1AJpdC5Rux581JTLSrXjbb35hxsL2kn2e2olupq9yEoLhY7U5uSTUgAEOWGDU9J0dRrpHHLy6ZN62VHQztMIhLONBFCCIkNr1Br1Y6eVGXEFmy71KDOpxvpJtno1Lh6xWZZh+Rr2SJb7MJhQ4cKyhv06zdGhk+aQMkmJAiV7JwBh5uIdMGES0xUO5b62JpqwjQRQgiJnXAHwvEXmzxnCDZGiSzc79JuF1jNwfbW8u5pNwFdTfpIdrV8/PpL8sJLz8qTf58rL6zY4ch0iZSUuItBVZVUOfI9cNKpMvPz51KyCQlCUz6Qk41a1hDmvCEnRh2IxpvLTQghJHZUtJHn3BME25ZrO41FBbun3AR0F+ki2dUfPybfPeMC+dOK0XLkydNkcNFkmTx5lIwa5a4ANmyQDcuXy/KabbL4pXco2YQEoTnZSBVBykdmwdCY8rKxHcv1EUJI4mi97O6uk62pILZcR2pPR9JDsjmsOiFJw073AEj5QJ1sRLaD8rKxDUZ1RD4287AJISS1UZH25loHtacr3SHZywqHy8MPP+y2xMa553bkmsxh1QlJGn7R6EgRaj8pZ6oIIYSkJpEEO91zsL10h2Qvzh4oZ5xxhtsSG08++aT7KBE4rDohSSEopzqSZDNFhBBCeg+ocrL75fP2iVR787JJuqSLcFh1QpKClt/LKh4lOQOOCHdyjCTS9jbA3o4QQkhqoTnhXijX+5Ieku1oNodVJyQ5QKjt/OtYKoZAtGs+ussMpx5rPW1CCCEklUkXyQYcVp2QDuIn1LGkg2C7eEaFJIQQQlKddJJsA4dVJyRxvEIdizyrmHPwGUI6h5bqDdJUvtCdE/OLEQYrIYR0L2kn2RGoNmOsF2N0dQMlmxAPtmTHIs9+kW9CSHKpXf2A7Jn7FXdOpGDCl6XPzAfcOUJId5Eekl0t1dtqpEaKpGiwI9Fuq6F6m3y8eoUsWVcuW8wY60Nl6NB+MmbqJMkMrUEI8QMD0WSXTJCyI38XKNiIcucNPZGCTUgngsh13qhzwlNOP0axCSFdxWp545575J573nAe2WyTxX+9R27+4RVy3nmXybW/+IX84heXOY+vkB/efA8j2YR40UohOnw6ItsY+bFo/2+3qxjCFBFCCCHpTnpEsv8tX8v4tNwrV8hzbX+QT7mt2xZfJ1+afqO8MPpIOXnaLJlx6igZJRvkhRcWyJo3XmIkmxAvuUNPlOaq1eGBZXIHHCF1qx+Qpp3zzLyCESARwe534pNxCXbTroVSv+HJdhPyTQkhhBCSKmyTf/3QEWzpJ1O/ebf85clb5JZvfEO+8Y1b5Mkn/yL/94WplGxCvGiKCH6eBujwiCg2RNgWY5T4QzS7xfk3ViDYle9ebQY5sKeGrS+7axBCCCGpBVIiyp3/d8VU4Uw9g4Uy7wX8e5h8+6IZ0n5kjKFy1o+/zXQRQvzQFBFEqHVgGaSRNO6cJ02OWLfWbXXXFCmaes0+qSRB1Cy7y1eosT2i4oQQQkgqgbSNvn3HOI92hRo6nQopKxvfA9JFFsj1Yw6VG9YHDLVe/Q9KNiF+6MAykGlItMo2UkjQ0RFkOlKtwt33xCdYG5sQQkjakV6Sfar85In/Jyf3K5XS4UNly1+PkItuyJfL3nhPbp1pW3a1bPv3d5kuQogfmiKCKgbIx0ZKB6Qbgt20c75ZjlzsHDcXO960EUIIIYSkCkUy4cipMnX0Crnnsh/JFVf80FQPebt1kgyUFfL0A2/INndNU3Hkyb/KPXdwWHVComIPl47oNdBqIkgrQW422vOGnChZxaE8bqBpJoQQQkhvJT0i2Vtky4L35L15G+XNDRtkOYZ6rKmRmupq2VazRSo3nya/26VpJKGo95zRUynZhMRC1cJrJbNohGSXTXZbHInuM0Uq3rpccvofKrmDZ5p1mra/aZZl9zlQyo76vWknhBBCeivpIdk+bN4smzdtkrc3zpX1r4rMvPv7Evpte57cfvwPZe1ZV1GyCYkVSHTj9rnunEj+2Auk7uOHjFhDqjPzB7hLREqm30TBJoQQ0utJW8mOAUo2IQliSzelmhBCSDpCyQ6Gkk0IIYQQQhKCkh0Mq4sQQgghhBCSZCjZhBBCCCGEJBlKNiGEEEIIIUmGkk0IIYQQQkiSoWQTQgghhBCSZCjZhBBCCCGEJBlKNiGEEEIIIUmGkk0IIYQQQkiSoWQTQgghhBCSZCjZhHQjzXuWS8PWV83UUrfVbSWEEEJIqkPJJqSLscW6cv53pfz5E8zUsPl5dw1CCCGEpDoZbQ7uY0JIJ9C0e6m0Nux050RqltwizdXrpK2xQjJy+0hWwRDTXjT1Gskffrp5TAghhKQCFRUV0rfvGOfRrlBDp1MhZWXjzfP2dCjZhHQSKtf1ax+VunVzjExn5g8wyyDUzeWLJbvfNIo1IaTX0NpYIS3V6yTHObeR9ICSHQwlm5Ako3JdtfBaE60uO+r3Uv3hbVI44RLJH3WuuxYhvYOWmk3SXLXanWsPbiyzyya7c8RLa/1OaapY6s6FyMwbIDl9p7hz0fHuI97tk42mwfWZ+QBFO02gZAdDySYkSdiRa+Rdg/yxFxjJgHAXT7makk16DSrXTTveCexPYH6pcY75VJdtiCw6JidLXlWMcZ7A+cIG71Ph5KsCn8sr1d59YHucd5TM3D6Bsouoc1P5YncuGN1HLOsjil23+gHJKh4jRQd8l6KdBoQke7TzaFWoodOpdCT7UEo2IemAV65Lpt9kcq29wo323MEzzWNCUgm/aLXKdf7o2VK0/1Vua3vqneXog9BTZRvirN/PSGAdpHfZ8hoJRJPxt3qj1ErjtrlSs+wOKZr0dSk55Ca3NQSW1a15KPC5vFKdO2hmu31g+6pF17pzYmS3YMIl7lx7VIijofuIZX181mWH3xGOaJc6jxMlI7tYcgcc6s6RnkpIskc4j9rfMHYe1Y5kf52STUg6gCh1zYrfS59j7jMiAemuXX53WLgp1iTV8Eq1X7Q6klx78cq2otIdq+wmS9L1+SDO9RuedFuDgcjmDT+9nbxGAq8Rf6s3Sm3jlWMbryjbRNrOD0SeIbt+qBBHQ/cR6/og0vNGo62pWpp2LXCe72AZeHb0SDvpXijZwVCyCUkC5S+fG865th8T0lVAjNta6iW7dILbEp2gfGqvVMcj1JFQ2VZUumOVXayP6G+iou2Va4hz8dRr3KXJA5KM9y8eGSZ7aa5cLXveulwynZuqQufz9uIX4W51xByfLSPfXQ8lOxhKNiFxoKkhIKfPFFMtRCPXBeMuMlFrRLYzi0a0EwFdl5DOAukHkLtCHxnOKnSOR1e+bbEOyqdOllRHQ6U7VtnF+ni98Yp2V8k1SS4q21785LvV+Yzx2Wo7U026Dkp2MJRsQmLETgMB2qkRPwmrYCsQ7cbtc81jbKepJCQ9QV105LMitzXbmTpKpBxpP3IGHmnEEtSvm2NkBNLdVTKdLCDL+L4hYu+V5EgpJ5Tr3oWffGeVTDCfrbb7iTjFu3OgZAdDySYkRrxpIJhv2PCUFE+/0UTWgiLVGtkucISG0ezUQcU4CBXmaOuBxq2vmil3yPFmsrHFO5Z9gXhzpFGnHTeISirKtUaigwQb8g2R9oNynX74ibgt3hTu5EHJDoaSTUiMeCVbOzy2NeySvic+ETFSraKNddB5iyQfXFRbajdJdskEyXLe61iIJLUqxkGoMKPaAtaDLAeBygw4dmqddb3VGWzxjvacSqpJckfB+7Zn7lccWT7NVKuwU0Ug2EiVQboAajMTEoQt3kH53kFQyoOhZAdDySZdBnqbQ0RQc7WnY+deKxBlb61rFW3Ug40UzQaQdGwL2SKJoSLtByK7iPAiaon0iFiIJLUqxkHYwhxt3Ugkaz+9GeRio1IFBnfCd02j0nYEm9FqEg9+ke5IeKWc0r0XSnYwlGzSJUCwK+aGBAIVAoLAwAU9QcI1FcQLItbI/bMFHBd5/BwfLe/aRLMdCUcuN6PZ8YOLYu2q+4xI+4EBPArGzJaaj+6W+vVz3NbIUGpTA41WI12kyBLpoPQRQpKNLeUoMdjW1szygi6U7GAo2aRTgVxjlDBEoZrL33dbgyk9/NdGfGIRbY02d0blDgixdlwEeC6khSD/urV2k8kPtdsQRY1lREfcaCA1gGIXGb+INd7jnP6HGpEm6YW39J/C6DXpalAqsGHTs9LwyUsmsEIo2ZGgZPcimveskLaWOndOJLt0kmRkF5jH9jJEYjNzio3ItDVXh+c7g4o3LzeRXvzUluHzHC3mNdS4cyHKjv6j5MTwM1zNsrsciV8oRft/25GvQ9zWYLKKxzryXibNVWulrWmP29oeXccG6+9589JwWkHJYb+SvKEnhJ9fKT3s16Y9ElWLrnNuCAZJwbgvSGZeP7eVKC01m50bpx1St+YR5yL2gtsaovjA/5WC8V905wghpGtpa65zzksvOuenh6Xv8Y+5rYSSHQwluxex+9XzpX7j046p1Jv5PrMeleyySUa2dz53VDiSrBK7xxFgjKoVi9R2RMR3PX+8KXGnz2HvCxLetOs98zheVGor539PGra+4rYGozLulWMbP2EPWj8WqfbSUr1BqpfeKnnDTpX8UWe7rQRAsCsX/EDqHcHGLxrIvSWEkO4AQt1cucKdC4HzNwV7XyjZwVCyewDeCHRHgGi3VK5050JAthFB9baDrJLxvhFmG0Sb0aPfK+KxirdXpPHzLqoDdGYE3Q+V8Uhy7Cfsici0jR05r115HwU7gD3zvyu1y+6UzMJhUjrjVkatCSHdgkasqxZf57aEQMCKgr0vlOxgKNlJxhZmTdeIJtFGgGs2uHNdS9nR90XtIR0UbVZZjhdE0JGnDfnvrb2zbbG2I+El035GwXbR1BBFU0SYFkII6WrsyDUj1vFByQ6Gkp1kdjw9zXxZIdcQqqziUVEluu+sx0xaR6rRkVSPWOS+pxMpt9sW645GwlMdr0wr3rxryjUhpLtAJ/2d/zoqnGJJwY4dSnYwlOwkYEeqka5RMv1nkj/ybFNJAnfGqSrR6UQkYQ4iUm53Ooh1kDx78evECCjVhJCeADs0dgxKdjCUbIemimUirY3u3L5klx0gGVm57ty+6/tFqinWqQVysWtX3e+IdqWZx6A5GZ4qI17SLUIdlN4RDco0IaQno+M4sO51YlCyg6FkO2yf4whVVqFjVntF2qb00Nva1WGufPdqRzb2DkZCoe4d2J0e7SojfmX9ehrIIWxtLJesolFJKQ2o+7NhegchpDeCX6Mr3/tf51r/S17LE4CSHUyvl2y/KLU3Mg3JLj3yt5JVOGyfZaD8xU9LS90n7pxIv5OfM+uS3oFfqgiEu6V6nYlm99SItS3CqFqCwXMK97tccgfPNG0gXunWfer+bCjVhJDeioo20j2VjKwCSncMULKD6fWSDUFu2PIShmlyviz7m2i1HZmGVO9++dywRHuj1jZ+Ak5SHwyhjhri3vSQni7Xtghr1RKkLpla6S6Q7ngGvsFPpg1bXpayI+4OrIKiaSOZhcMlK3+g20oIIamDXx1siHbFaxe4c44ulE6Ufic9TdGOAiU7mLRIF1HR7nvikyYCjfnWui1mWd+T/+WI1MlhefZGrW0iCrg1uiJJLRC1zu471aSHdEVqCCQZtckTSevAthjMBnIdSznAeIdxh6RjREo7Gu4FaSN1q/4sxQf/Pw4YQwhJOYLqYPvBSiPRoWQHkzY52ZHkOdb0j0j70HJ9gMKdemg+dqQh2mMR8FiqlCACjfri0SLMdjqIEstgNvZ2kOb80Z+JWbKBNxruBWkj5nvgnDryhp/KiDYhJKVgR8fkEpJsONQtoYZOp86R7Jsp2amG5m9HqiZiL/OW7sOIivx5KbWxOz968RNwr3hje7tKiR/F024w9cWjyS8uAnWrH3TnQmDbaNFrbz51LBFvP6GPhnaEZK42ISQV0BQRnO9Yri95VFVVybHHHuvOdQ0lJSXyxhtvuHM9F0q2hUaqI1UTsZexdF964SfgfuKN9Rq3vurOhfArCRhNfoMiyrhAtDXudufak1k00jefOppE+3V0jAblmhCSSiAwVv7f0LkRgs2OjaSzoWT74E0LUbH2dpKkUJNIkW8b3yh4lMofQWIcSYi91UWUaBIdS7SbEEJSHYj27tfON49xDmY1EdKZULJjACX+WqrXy8DZayW7eIzbSkjs+Mm4CjFO9G1N1fsIdZAYRxLioOg3JZoQQtpjCzfwSjegeJOOQMmOAR2spt9pL7E+NkkaKsSQ7eY9y/cRaooxIYR0HV7pBrZ4U7hJvHS7ZHs7GwbNR8PbWTGZ2IPVKKwgQpIFZDun/6EUakII6WFESi9RVL73qb2dmSs5fQ5wZ0g60m2S3bR7iUhbS7hToeY9B81Hw9tZ0UtHJNyvdB+ijFqyL1Yo5oQQQkhq4hfpBirf6Edj197OzBsgpYfd5s65ULzTim6T7K2P9JGsgmHhFAwVWa1Z7Z2Php8I20ST8HhByT5gSzO+gNJS7861h6X9CCGEkN6Hyrd34JqW2k+k/KVPu3MOLY3S1lIrg2avcxtIb6dbJXvA2Yu7rCNhNAlPBG8026+kn8JKJIQQQkj60ly9TsqfP56SnUakjWR3Bohm2/lXFGlCCCGE+EHJTj8y3X9JAuBnIQzLqhMFmxBCCCGEAEo2IYQQQgghSYaSTQghhBBCSJKhZBNCCCGEEJJkurXjY5/jHuEIioQQQgjp9aCkX+U732DHxzSi2yR753PHSltzlTtHCCGEENK7MeODnPKcO0d6O90m2YQQQgghhPRWmJNNCCGEEEJIkqFkE0IIIYQQkmQo2YQQQgghhCQZSjYhhBBCCCFJhpJNCCGEEEJIkqFkE0IIIYQQkmQo2YQQQgghhCQZSjYhhBBCCCFJhpJNCCGEEEJIkqFkE0IIIYQQkmQo2YQQQgghhCQZSjYhhBBCCCFJhpJNCCGEEEJIkqFkE0IIIYQQkmQo2YQQQgghhCQZSjYhhBBCCCFJReT/A6AYp/HStKvcAAAAAElFTkSuQmCC"/>
          <p:cNvSpPr>
            <a:spLocks noChangeAspect="1" noChangeArrowheads="1"/>
          </p:cNvSpPr>
          <p:nvPr/>
        </p:nvSpPr>
        <p:spPr bwMode="auto">
          <a:xfrm>
            <a:off x="45720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S"/>
          </a:p>
        </p:txBody>
      </p:sp>
      <p:pic>
        <p:nvPicPr>
          <p:cNvPr id="23" name="Imagen 308526251"/>
          <p:cNvPicPr/>
          <p:nvPr/>
        </p:nvPicPr>
        <p:blipFill>
          <a:blip r:embed="rId3">
            <a:extLst>
              <a:ext uri="{28A0092B-C50C-407E-A947-70E740481C1C}">
                <a14:useLocalDpi xmlns:a14="http://schemas.microsoft.com/office/drawing/2010/main" val="0"/>
              </a:ext>
            </a:extLst>
          </a:blip>
          <a:stretch>
            <a:fillRect/>
          </a:stretch>
        </p:blipFill>
        <p:spPr>
          <a:xfrm>
            <a:off x="215900" y="1584410"/>
            <a:ext cx="4012803" cy="2319602"/>
          </a:xfrm>
          <a:prstGeom prst="rect">
            <a:avLst/>
          </a:prstGeom>
        </p:spPr>
      </p:pic>
      <p:pic>
        <p:nvPicPr>
          <p:cNvPr id="26" name="Imagen 1055095769"/>
          <p:cNvPicPr/>
          <p:nvPr/>
        </p:nvPicPr>
        <p:blipFill>
          <a:blip r:embed="rId4">
            <a:extLst>
              <a:ext uri="{28A0092B-C50C-407E-A947-70E740481C1C}">
                <a14:useLocalDpi xmlns:a14="http://schemas.microsoft.com/office/drawing/2010/main" val="0"/>
              </a:ext>
            </a:extLst>
          </a:blip>
          <a:stretch>
            <a:fillRect/>
          </a:stretch>
        </p:blipFill>
        <p:spPr>
          <a:xfrm>
            <a:off x="4644008" y="1779662"/>
            <a:ext cx="4192310" cy="2124350"/>
          </a:xfrm>
          <a:prstGeom prst="rect">
            <a:avLst/>
          </a:prstGeom>
        </p:spPr>
      </p:pic>
      <p:sp>
        <p:nvSpPr>
          <p:cNvPr id="3" name="Rectangle 2"/>
          <p:cNvSpPr/>
          <p:nvPr/>
        </p:nvSpPr>
        <p:spPr>
          <a:xfrm>
            <a:off x="4724400" y="1224370"/>
            <a:ext cx="4176464" cy="253916"/>
          </a:xfrm>
          <a:prstGeom prst="rect">
            <a:avLst/>
          </a:prstGeom>
        </p:spPr>
        <p:txBody>
          <a:bodyPr wrap="square">
            <a:spAutoFit/>
          </a:bodyPr>
          <a:lstStyle/>
          <a:p>
            <a:r>
              <a:rPr lang="es-ES" sz="1050" b="1" i="1">
                <a:latin typeface="Source Sans Pro" charset="0"/>
              </a:rPr>
              <a:t>Figura 3. </a:t>
            </a:r>
            <a:r>
              <a:rPr lang="es-ES" sz="1050" i="1">
                <a:latin typeface="Source Sans Pro" charset="0"/>
              </a:rPr>
              <a:t>Distribución de víctimas de maltrato según país de llegada</a:t>
            </a:r>
            <a:endParaRPr lang="en-US" sz="1050">
              <a:latin typeface="Source Sans Pro" charset="0"/>
            </a:endParaRPr>
          </a:p>
        </p:txBody>
      </p:sp>
    </p:spTree>
    <p:extLst>
      <p:ext uri="{BB962C8B-B14F-4D97-AF65-F5344CB8AC3E}">
        <p14:creationId xmlns:p14="http://schemas.microsoft.com/office/powerpoint/2010/main" val="326012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4" name="Google Shape;118;p18"/>
          <p:cNvSpPr txBox="1">
            <a:spLocks/>
          </p:cNvSpPr>
          <p:nvPr/>
        </p:nvSpPr>
        <p:spPr>
          <a:xfrm>
            <a:off x="170444" y="195486"/>
            <a:ext cx="2520280" cy="5350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2800" b="1" err="1"/>
              <a:t>Resultados</a:t>
            </a:r>
            <a:endParaRPr lang="en-US" sz="6000" b="1"/>
          </a:p>
        </p:txBody>
      </p:sp>
      <p:sp>
        <p:nvSpPr>
          <p:cNvPr id="7" name="AutoShape 6" descr="http://127.0.0.1:56641/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S"/>
          </a:p>
        </p:txBody>
      </p:sp>
      <p:sp>
        <p:nvSpPr>
          <p:cNvPr id="2" name="AutoShape 2" descr="data:image/png;base64,iVBORw0KGgoAAAANSUhEUgAAAtkAAAFqCAYAAADP+0bYAAAAAXNSR0IArs4c6QAAAARnQU1BAACxjwv8YQUAAAAJcEhZcwAADsMAAA7DAcdvqGQAALdbSURBVHhe7Z0HnBx1+f+f6/0uvfeEJEACCaETCB2UrlFAQREQRbH95KfoHxGEnyCCAoIFEUEBQYNUEQGpoSSQAgkhjfSQfrlc7/efz3fn2XxvMrPt9sreft4vhux8p+ze7uzMe559vs83o81BCCGkN7HjNbnzf38qv3jwNdkiR8kXf/oj+en1Z8l+7mKRVfLM9TfIDTc8LAucuRlf/Kn89KfXy1l7VyCEEEI6BCWbENL7aG2Whvp6qW9sljbJkpz8fMnPz3EeKS3ShOX1Tc4jkawcLM+XnL0rEEIIIR2Ckk0IIYQQQkiSyXT/JYQQQgghhCQJ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qFkE0IIIYQQkmQo2YQQQgghhCQZSjYhhBBCCCFJhpJNCCGEEEJIksloc3AfE0LSiOolt0jD5ufdudgonHyVFIyZ7c4RQgghJAhKNkkbqhZeK43b57pznU/J9Jskd/BMd65riUWg80edK9n9prlzsYF9Nu14x52LDIWcEEJIOkPJJr2KSCKdP/YCyS6b7M51PvVrH5XmPcvduRBFU6+R/OGnu3Px4RVn777s5bEINN6LrIIh7lxsNFeulpbaTeZx7Ud3S/36x81jP7JKxktW0Qh3bi+Ub0IIIekAJZukDHvmf1eayxe7c/5EEumcPlMkM3+AO5d8vILftHuptDXskuLpN4YiwNvflKyySXGLreIV5/oNT7Z7PyD0rXXbzGM8T+nhdyQs9H7UGKme486FhLu1drM7F53Cyd+UfEeus0smtJNv7379oJgTQghJNSjZpEfiJ9QFEy6R2pX3GVkFkFdvOkZni3QQEOyaFb83Uu0lu8+B0lK3VYoO+G6H0ke8kWdINfYbRCKR6kjYUex40Ih3UGQ7z7kRyBl4pDu3FztSjm1LZtxC0SY9nsZtc6Vq0bXmce6gmVJyyE3mMSEk/aBkkx6FynWTM7U17pHSw38djt7WrX5A6jc+GxZZyGu8Qp2sPOmgqDXwk3/QXTcA3U00Obcj23ZU2yvf3gh4KlLrHMM4jgFuGgtx4+jT1p3UrZsjtcvvdueikz96thTtf5U7l37YUg1wc4tf1ABuhJE2BijchKQflGzSY4Bg5zhCnVU8xm1xxNSZz8ztYx5DvFsbK8xjBbKLyLadkuGHim9HRNcWazstxX4NHX2OdCEoRcQW61SQ6iBBttttWqrXOdN6Z90vm+O8ceurkjvkeDMBzGPy0pUi21KzSZqrVpvH9Ua47zGPQf7oz0qh53VkFY6Q7NIJ7lz6oHLdWr9TMpxzlAp0Zt4Ayek7xTzGsqaKpeaxCjdlm5D0gZJNkk5Q7jRyhCHNQUCia5bdYUTES9C2iCC3Nuw0Fy9E4Ox0DTuiHIv4eqPTXmyxtveH17Dn7a9Lm3MDoG3dWVkkFUB0u2rBNZJZMMTkaSupEq1WiQ4SZBzDaId4A6xbt/pB8xhkFY82/0K48VhvLFXCFcg49tFdImsLN0hXofYjXoHW9U3fCed9xQ2lHQEHFHBCeheUbBIT8YjzruePd2TjNfPYm+6hAq3befdrhMKKZFc6yxEdRLtGtL1Ajr350BDsoklfjyuirLKMi19QugduAvxE3NvhktHsyCCS3dZcLQXjLkrJFJBm5ziuXny9keriadebYxRt9g0ijuNs91jWZV7ZBirSftj7ID0XW6A1PSQIrIu+FOhfoGklCtNLCOldULJJVCDCkAPkSNtAoP3kFxHpirmOdJS/7wj2we3SPXQf2u7NvVYRVwmPFN1W7HxokIhgA5V1dBYsO+r3YdEOShOxoVTHB44pyCM6g6YqKs52BBvfh6CcakS/sb5GvlW47Uh2pO1Jz8eObvuBFJPqRT8xjzPy+ofTShRs31zxoeQMOsacg7zLCSGpBSU7TQmKTAM7Oh0k2KDf6a9InisMXiDH3vzpSKhcq3Tbcg7xsKPbXiDBGn3GY03biCVlI0igvekgSEmx9x0E00RiozdItmJHqSHbOFa9sgzBRuQb7SXTrjdtVc589eIbzGNFhZuy3TvxSrgt3TYq4IxmE5LaULLTiIo3L5cWN78ySFyRngHJVnkOkmWsByDCfikjsQLZUpnQ6LcXW7htiVVBhgRr9BkdkCDEIFJ02d4WUfBYot+aTmJ3cvTCiHZ0kCqCgXMysvJNqkhvqYHtJ9uK5m6jzZtC4oe9XjpSv/l5qXGOERvcSBdPvcadS30g2HVrHmqXMuKVbr9otxeKOCE9F0p2mgDBzht2suloZguyF0g1LvB+ywCEWjt9ISKnKR6ISEYS7aDIuf18EH+khnhF287rRr4i8hYh29Uf3iYNG54y7SCekn4QZrtudaxyrKIdLaIdjY6M/JiqaEURHcQmaHCaVMdPntNdmm38BNoLvu8YfAkVg2qW/MK0ZRYMNt/ZnijaWmnExpZfv+X41Qw3mLZE+0W68R5EkuhYOl12NzjP63XHD3zeZc61hZDeBiU7TWjc+Z7UOFLaig43EaLYiCqr0PoBocZIg3ZKB/aHyJ0tFt7ott0ZEtjiDDSCjv1pRNvO01aJtyUXnYfsXOxY0Sh0olFnvAaNlieKPVpjugi3XS8bA83gM+gN6SIkGD+hVoH24hVqSKh3Xfxi5dcnoqvwk2UAObbL+AG7EyNes7eTo13qLwjsF+e5SOupmOP5ULWkp4k2BBvBE1wngtBfgJQs58YbN1N73rrcPO5zzH3uEkJSC0p2GgHRRkUHyKo3Uq2515Gi2MAv2gzZxklS87b9OkTaaSd+kXRb1PEYrwOvR+d1GSLYdkpIItjRcL+Uj64Az4+LJwQEF990yr/VdJHiKVdTsnspOqCNn1BDlBHtj0W+e5pU+8my4pVmOyodi1DHi/e14fmySidIvxOfdFu6H5z3ETTBub7/6aHOwX5RbVwb9JpiRnd1bhRqlt4mTbsWSEZ2keQMONQss6F8k1SAkt1LsfOvYwEnPk3/sMHJ0CvUECO/SLjiJ/E2tnAr2AYSjRMywPb6miDZWIZtVJA7gqaKJFKBJNngb0FFE0S1e3tE25suwqHSeycQbNRAb6n62Pnufln6zAxFKO2odk8Uai+QWG/OdGfIcjzYYp1odLwrwTkb53GcvzVSjWsHzulBZGQXm7+tadd7bkuIFue8seetr5rzRpkj11gv10e+CelJULJ7KYhaV7x2gbnQlR39RxPhiIZGju1UjyAhDpJoO/c6qENkUH421gd2B0i70yOAIGtHRUSh0YHRb5RHv+V2m19OdXdFtjWqrSkkvVW2dQCa+vWP99p87HRGo9cYsROdFIEdtbbFuruFOpa8cE3VwM14T0nBwGvCTTk6R8bSKdILPgO/3Gec573RZZug7WJFZRvYwg1i3XdrU7URb8p1z6O6ulrOPPNMd65rKC4ulmeffdad6042y+bN7kMwfLgMdx8CSnYvxe7omNP/UMnMKXaX7ItKL06C3vJ5EF90dMRylWZd3zsPsA9En7ENQBTLFm2si3k7Eq7RcjvH2xsp13XsfGqkrWQ6gqYXa8gzLu5YrhFvRHp0ubZpJNsr1N2dRmLLNv6O3iDaGr1WINoQLeRbUq57Dxq9xncbv05gVEhvykiyxFoFGd+RRDtB4vyE7ztuaKPR46LDVhqKDaLckTpJ4hyNspH2+VjRQIoGOryoGHdUtnF98FaRysgtM6+po/sm3UdFRYWMGNFXnp2T57Z0LtU1Ihddlm+etzvYPG+OPPrXV+WZpfge1kldXajdUFAgBc4/U6acJcdffAEluzeigp034sxAufaKsZ1PjZMd0MiGpofYOdL2vIo1tvNug5MnxNkWebTb8o02nORVpO3627qdPqd2VoRQQ7ALRs8OR6Qhz7io23Jtd27UDotBkWyNkvc98Yl9fsruSnARatzxjrngpapoe1NDAKPXvRPINCKMkF4ddr1dWxKj1hBsiCS+nzgv4IYU2MIdJOF29Bo3s7kDjwynsvQGNPIedENgR5P9wHnaT8ABtsX5Hu+35lbHC57bK9g2KtvMtU49ILtjxvSVik8K3ZbOpaKiTcYckNsNkr1Z5lz1Rfnl65tl4/rtsqVypBx44FgZO9ZdDNaulbUffigbS4fKoNEjKdm9kR1PT5OMjGzpM+tRc8HzotFkRIK91URUioHKr7YFzatY6wVLT8gQbawL7HU1am2LNl4TtoGsY13IO8BjzcvW1wXKXz7XvHavDKtIR6ocgm1R+k+j4oqmltilALs6qq31o/GZQEwgKKmInRqi4AYOxwTpPWgEO2/kme2ikKZztPMdTlZkUgUZ3wukb+C7AaHEDTWkW883eqPfsmdFuEKJgmV6vrC3STQank7gPIzP1D6nA7Tj/cZ7q5+1tgG7Xa8L+BUhKGIOUAGrdsXv3bl9oYT3PNJFsjfPuUyOv+x+WV15ptzy0PfliOGlUlpaJEVF7gqgpkZqKiulcvM8uf2ia7pPsstfOtNUurCBFHanVOx+7QLzBVe6+/UkilYRwYkKf0/Z0fcZ2dbOkDgJ9j3xSTMCHU58trwCTQOJFewP+1H5BijZV+zIsXdESF0X4ISrMm1Hx3XQDkUvhvZrgiijIwxkOF4RDhJxbVe8Ee+uEG5Ig3aE9JIqudqIYps0JefzQsk+lOuDbFOyY0Pr0OM7gRtJTbtQ8kfPlqL9r3LnuheIV+X870lm4XBzjtHXhvbqpbeZxx2RWFuu/VJOsNyWavyChfW0HGDe8NPCKSH2tiro3v0Rf3DORhQbxyXA54FjE58zjlNNJwE4d6MN2O0A+0EblgfdgGnudRAq4UGyjRt8lP6z6W4xx/GGPlIA58a+jlv0JtJDsjfLX889QL701Ei56qHH5frPTJL+yAsJom6XrPjn9d0n2Vsf6RNOUQB9Zv3NnBwRxetMvCJtUzR+kWTkNLhzzgXk4+nS1hQ9x0gltruAPONC5n0NXtkuRDUN5wsOjAA5Jzuc9DS6rHg7G8Yr3QAyjROwSjTw7scWbrTjOf3k3N6Xii6EWEdfROQZoz0mW4C90h1U2STZ8o3nwEkZctGw+T9uq3OhKJtkpKAny7aW59PRHIGmjLCaSGRUrnV0SJStxGR3JARNO94xEgm6W7hbajZJs1vFqN65GYCI4TyEdnS61mgyXn8isq250zh3+MmwHc2GVOuANZA4SnRywbka52KAczHOyThnI33EXoY2Pc/b7Tb2OvGiEq6y7QXXOFzrbOx1u0O421rqzXej4rULnZuQ0TJodvvBqlKd9JDsV+V7ZSfIHZVflDm1D8lnIwm2Uvd490k2Omm0tTW7c2Ly4zpTsFWuvSJtk9s/03kNGe6c8xp3tThfDncmArVrD3JkLLaDqyNCHlSWr8mRaVxIMnKK94laYx4nOtxF48SGdfxkN1KunEp3ohFuBQKBk7N3P978cETZ/SLgeI3S2hwWaluCgwQY+EkwotQYVt0mmix7pVvBcxeMuyipom2njdhAvBGt64l1tVWwNQfbC3KyIVrpmo+tEh2Ed+h1dFKrXnxDOEqsQGDx/Sl05FqFuydEt23h9uIXgdb86EgCDonG9wuSEknS8d7umfsVE7kOEnKSPFSeOyLLHSUo4u1XfUTXxa+fNcvvloFn7yv+seIXKQ/CjlrjGEZfG5zX4Tu9ifSQ7A/k51MOlv/34Snyh00vyBV2CZEg5v2/3p+T7ZVrr0gng8ZyR8b33i9ExE/IveIdJNN2JDoIO2ptOge6Ym1vq7ILVHj9RNvuBAmwHvYXCRVmP5HG8+LXC3RsxF29ijWiTpoeorl8Xqm3t9fINeQCF2ivcOPv1nbgJ+B21RFF14s3Mo3n1g6XyYpqa+dHyImNeY4Zt/RIycbFx04PAdrZEaRrh0dvhFpR4daf1lWuAbbBd9ReH5Hi2uX3mMcq3hrltqPboCellHiBYJsbAzc/2u7AaIO/C+cfnBOQthWUP637g7zg3NebOjOS5ILr3K7nZvoObhMNjYBjH7tfmW1qdUcDxy0i/sAW7t5Gekh2nePMh8mRP98oEw6/WG6+60cy+4hg00YFkpu/+u3uk+zdr3/REdMaR5budURikNvacSreukJa67e7c84FbOirzp1tneQNznL+Ta5cJ0LD9hbZ826jFB5wuyMdoS6p9RueltbGcvMY5I88WzLz+rlze8kdcoIjn2XunD8NW16RtqY9Zt2mXQvNY2Bvi18RVEhxcUK0CJhfF6xhynMGHRPYeTAI3Yd3W21HZ0N0XIIs4jVAiDGCo65rr9fqCFvh5KtMb3n7NVd/cLP5t2DcF03krKVmg3Px/ZHkDjzCtHs7RTbumOdcfLeYx9g2d+iJjoB8W7IKh5o2RTtE5gw43JGY0DJ7v35gf40750nekBMdSRrlbHvEPvtNBHx2+LuUmmV3SePWV6Rw/29J8YFXm+fqadSu/JPUb3pGcp33L7vPAaYtu89URwbHm8fpSJ1744YJF2d04rXbgV/UFcsKnBtBXR/gYt3wyX+lcOJlbgsu/OOd78dU5wbnY2muWOK2OttXLHOOy/nuXIj8EWe129ZL/cZnpHbVn6Ku50W3U/y2b9jystR8dJf5nuB7Wbfu7+aXJJ1vKl/orrkX3LTVrXnEkfBF5vyVN+LT4W2KDvi2u1bohgRpNbghqVp0neT0P2SfdQgBrY17zHk0EVobyp1j/WkT6MH5uXC/S00gKhJtzbXOd/aF0OOmaqlbP8e51g2SPkffa9p6C+kh2c71/uPX5dZvXCE3vrBDph55iIwbXCQyebK0P4Mvl+XOqb1m2xpZ+M6S7s3JLp1xqzRse93kDSsdle7tc8ZIS/V687hsRq4UjO4Zcm2z44U66XPcwnCUVsVYiUWmk4UtrzaQ3+aKD81jCK+3LBSWIxpsor8B69n7ACrYtnwjBzt36MlmO3t9SDpEo+8Jc5wLZvvUEchwdtn+RpQhopXzvi3FB/3IXKwhvRiGN3/M5/aR3UjLgEq2gtxn3Ah6Jd5GBR4SoVIcTczjBYLd1toYilz2O6RbBBuvoWHry+6cPyrX6S7WABJtizTA9x1CjXY8hkQraKtf+5jznTo/3I51bQGHZMdasaPZI93AK95eGcY21Ut+boQ12xF34F3HK9Qgu+wA53g/3CyrW3W/I/7jwtsr+BUDv/BAnCHKOp9V5NyYOlLsR0v1hrB8q3CbX7gOu63dNlgP0m4LuXcdQjqKV9Azcsokb+gJ7lx0INx1Hz9kvmPMye4Y3SXZYNvi1+Xtt1+SZ5/8u8xdv0JW7Ogn7UOi5VI+cJJMGj1TPn/umd0r2QPOXiwte1ZKW0ut2+pcbNbNMdKdqGw3bH4hvL+6j6+U0oP3SFZ+z5bsnojKtzfSrOCnXPzMi8/LVP5wJDl30Mx9ote2wNtRcwXrQCSQ/oGf1tCZEfKusu7dJ4DY4uKsoqyR6+aKjyJKNLarW/OwiYB7JVgFXAUW8xD3zIKhRuJB6RF3BcqzHS1X4U6GbKtgF4z5fLfKNT4HO6XJD8p1CJVrFWxbmgHavQKNNuRgo82OXttAguvXPWZEOd5oM/CKN6Q7M39weD+Q5Mbtb+8jzMVTf+x8DwYZuVahtgmKptuoTKs4R5JrP6JtF0rJ+Ysj91NM6gl+7WEkm/Q0cJNc/vzxlOwO0p2SbajeJh+vXiGbKx2h3puEsJd+jniXDpdJE8Z3v2RrDqKikqyy7SUe+ca+ald+Wdqadpj5skNze4Rwp4JkK0GRbkgXxADL/ETYj6B9Ad2HSncs+1NUnhEdCxJsAHHGT9ZlR/0unEqi6D40Gm1+xnb3ZUfOg/Zto8JtR7cV7CNv6InuXGQguNUf3iYl03/WLTnYPSGCnkpo9Nr+XkOwbZmOBCQbBEk20JSRkhk/N2KrxJKyYYP1qxb8WHKHnRSOjKvEQ7zbmqtMaT4A0c7IKnQ+/zH7PG93g+8YvtP47iPnFTnZ0SLkhHQXlOzk0O2S3Y4tsiUUXwsxdKjYltDtkl39wc9NDrVXnjXto+yoP5goihIp0u3NxwYQbWkJjXmZOzjU6bG7ZTuVJDtVgNjiworOZMiR9gPiDFEMypu2o9G6TrQUE4B17OfUCLa9P6xjcsEnXRmzrCLvr/Ldq6Vgwpe6VLLt6HVHI+iap60U7neZ5I88K9yu8yBo3VRAo9f4TkOqMQ8iCbMXSDa2wzZ2KomNLcJ+qR6IPmOk19xBR/mmhqiMIyLdWr+tXWoIaHH2A/EumvytfaLSGrHuKUCw8f1Aikhm0UhzrBaM+wLlmvRYKNnJobsle8uCZ+SJf7wpLyD5Wmow/sxeiooEY9NMnnyqHPO587pXstHBDJFLSHDusFMcmSkMy7NGtPOGnWraVaBVmu31qxZda5ZpJ8dodHcnSEp256BCjIh0kyMYyKm20zXi6ZSo4tzkiLJf5NtGI936XBrBVtmORdSDgGgj1xSdvmKNgMeCirQfmhrS0eg1pBnihw5pKsuNO+Y7MrosnL+t88DuMIlt8yB7KTB4jQo2xBidGzWaHUsUG+uqkGMbTNgHJmzvJ9sQ6iDRhhgjDQQly+y0Ds3HtuU6f8z57dZReppMB2HnbANGr0lPh5KdHLpPsrfIM9dcKXe9tkZWrdws68sHyqRJo2X0aHcxWL9e1q9YITv6jZbhE/fr/o6PdpQaBEWqEdnW3EAbSDhEveKNi5wLyC7pc0ReYJS64r0G5wITetyd0WxKdvKByOJnY1xokXMN0QaxVAlRobbRqDeIJud2qgmeB9jpInbqSSIkW7TtNBA/kpUagrKLtcvudMR5imSVjjeRaaQcYJASzd9u2r3EzAM7pxvtdWv+ZgS8p0a0VZBVqCHGdjQ7FsHW9QHWxz4Q0cYIhsXTfuobCdfc6YJxF/rKsN1BUiPXiFBrugdSP3Dzk5FTElMnSkJIx2mp2248paVyJSW7g3SXZG955lty2iV3y5LyU+Unv71SDhnaT/r1w9Dq7goAQ6qXl0v5loXyu2/c2H2SXb/xX6ZnLqLRNkE52WgfeN6yfXK4lfB2H18ZzsH2UjD+t1L5LqLeO2TgGfmSXZTpLulaKNnJRSPFEEM81g6LmqoBvNFlReUcuZw2dhk/EEnSgTcP25btZJT1Q91sRISTkTaSzH1FQgUaUemGTc8a2YbkRRJmO2WkJ1crsQVZhRrzaMdjvwi0Fzs9BKiw29KNyUtzQCRbsSUb60KoW50LvJ1Cgoh2kKQTQpIDxHrP21eYxxgkB6Pd4iY3b/ippq23kB6SvUUe/dwUuXDOQLnst4/K/108TQYXu4v8qN4mi//agwejUWm2QdQa0THNu/bLy/bbDux56wozsEHh+C85ov0/0v+kKkp2iuKNPCNSrPWykd6BaLYtyADtEGlvDWxgy3gQkSQdr0XbIdt2ScFkkaxotkaxu7JaiUa0gUa1gTc/G/T0GtsQYZVhOx0kqN0Pe11MiF4DPA4Sa5tokexmV8K9Qo2Lu+ZZp0pKCCGpjJbt2/P215zzbe8bTl1JD8l+Xa7uP0tuL79A/l71N/lcJMFWqv/RcyU7CLsOtjeP24vdEVLztes+OV7yB82T/OGNzjzTRVINjTxjlDyVXUSKIcAqy1gHnQx1OeaRo61ornY8EWatoa2S7pVqoPKu0u9XKrAjqGhj3/FUKVEg2N1RrcROCbHx5meDnizWQMXYlmEsiyVNxCvXWE9TTKKJuU2zJdFBVUSwDoWakO5HB6TBYDQYF6S3DUQD0kOyF8uNk6fLdStOkz9+8rxcHos6LLg+9SQ7KMLtTTuBYOMOsmxai2TmO+u4nR0btrY4F/XMbhNsQMmOH9TrbqpYGrVCCID4IpqN5RBspJLYnSEhqFqFBLLcuOXldpFxYLfjMfBLPwGIkkP6sT6eAyKOZdE6TCYCRBv7Rj+EWKPadrWQnlSOT+U7VcQa+El0LKX3/ERc2+IRbAUSjTQQdGBEXxU/0SaExEZz1VqpfDdUsjK7eGzUkRyjYaeJKJBtnLcLxl/EER87SPdIdrXM/cGhcuwvd8jUk78q/3fLd+SsGcGmjQokd171rdST7FiAYOf1/bsjVz1nOHUbSnZ8QLAzi0ZIVsGQuKLPABHo1totJqqscg7B1jzsvic+YQaysKuDAEg0au9iGzz2RqU1B1vBOvXr/mH2mUikPF7iyauGmHdHKcBUxRZi4CfWNtEkO0im0YZlaMOyWLHL8KE6CCPVhAQTSaB1WWZuP1PKsta5LpQdc7/pLxYP9nMAzb/2gznZHae7Oj6m1LDqnQlSSrKKNkasNJIodoWS0mk5zpc2/rxuSnbsqGAXjJ4t8QxQo6gM28JrCzLa97xzpZFPO+psR8Px2B6oxsZOG7H32VlyrcSTo90dedipTCyRaZtoshy0v3gj2ZRrQmLDll4IdP6os83j1oZyad69RAr3/3ZYrrEM7aEo88UJCXb1+zeGnwP0RpGORLpINkiZYdU7A83BhpB1RudGCHbd+hYpm5ZrUlByB2Y5X9IMqVzUKM01+76NQRJOyY6Njgp2rOiw7JFSO2yJBpr3HesokJ2BnaNtY+drU7DjJ17JjibLQRKO57Hb7WVox2RDuSYkMnZkWqU3I6csLM6tjXukfv3jRqixHMtQ2hKSHCTYtrDbkXD7uRKR895EOkm2IRWGVU82EGzkYOtANagiUr/hf9uV80u0NrZGrxu2hQS7YPTeFBQIdu26Zime9ivJLhlr2pT6dVc727XvTQzx3v1WgyONsyQjtyzUdtiv222L4Yxxp+3dX7qx6/njnff1eskbcrzb0jlopDqejoqRxBwCblcc6Uw0R9sGFxAVbyzvrmHZU5V40zhikXK/faINE0AHSK0yAnAD7r0J1wFlog2ZTkg6YkeUbbH2AtHGeRFyrZKMofgR4YZA21INvJHw+o1Pm8faHum50gUj2aP6S8XCrnGWispWGXjERjnjjDPclth48skn3UfJpIcOq55svB0idZAauw01tEsP3hOXaEOw84b/1vkihaqXeOtw54+5zRHmMZI75ATnSxeSZqVhyyvOunvcuRAQ7/qNHzvtofkSR7qbq451ZPI+kw/WXL1W8ge/KY3lB5m2dBbtrpJs7RwZz4AxQZKt+9JcbghwV8i2jVe8e0pHx1QimjjbUWaIMsTZL4qtYP1I62EZnrN+7WNmPqts0j7rMZJNejNNu5ea0ZvjwY4s4yZ1179nSa4jvJE6L3qj3ZDkzLy+4W1tqQbeSHjj1lfMY8r1XsKS/UbXnJcqqlpk+Glr5OGHQ4POxcq55yanEEFKDKveHWiudkbWXslGdLtqaWM4z9ob7UY1ktqNs5wv7F/bDfeu+Ml1JLzirdKd0/94KRi51NlXpXMhzZKmilap23hMWos2JLuttdmkipRMv8kRiynukuSRiGADO09bJRr7QodKrSqiKSaQ7WSX8yPB2HW3FchtLFFpBdLrF81GGyY7yhxJsHV9FexI0W5Itq5ng1xsDCaDgXwo16Q3YYs1OrbnDT/dPI4FE7l2vjMQY2DLsZ8A+8k11rEj4IDyHD/dIdljztzYDekiKTSsenfgV/4Pken8UTc4X75rpeTAPe1SQew0kdzBp0ifYx/yrcfdEWzp9qaXNO5oMfKNtBJvSkk6gF8iWht2mtzs0iPv7pSItp8sx4ot0dg+qLxgIukoJDEg2K3128J1tzGf6Xxni6f8b6AIB6Gi7ZfGgX1hGYhVnLFNpNfgfT5sg8kewZGQ3oDKtS3WmXkDTNpGrNhRZRAkx0Fyrcsi5WOT2EgXyU6pYdV7ChBvfLF3PHmA9Ju1Tao/agpHtSHX4vxXNiPU0RED2WhEuzPwSy8x+dkTNjsng1BKSTpGtSHbdWseksLJV0kDRrtza1onKw0DEtyRURpVtiNVFVHRxv7jHUSGxA5Gl8wuHiNFB3zXCDZqSaOnP0aZVGmNB4gvJgWSDAmGDGs0G21B+40l7QSTvjaVcoDnwb5bKj82wQHWwyapjleu4xXreIgk10qsKSYkMukh2b1sWPWuoMIzImT9lmqp39wiZYf/wUS/MBR7a/0O5ySQaVJMCsb/VvJHXyTegW86E4h33aqvmpSS/p9a1O5n6nRCU0fsKhkaQU6GbHdFtBnPgVraHR0anQRjS7Y90iREFsIaKeocDRViSHDLnhXOTe9PjRjrvv1EO5Jk677wncbFHhPmVbhtuUfKSEZOCaPZJGWBYNcuv7vT5RrYKSCR0j8QDa9ddX/C9bFJiPSQ7DQZVr2jeMW6cvEeaW0QI9KFE3/nfCEHhUeQ9OtM2ZWCrUC097x5qekNne6pI371rpMl27GU8usIyNmWzByW0+tEbMlWENFuqd1oxBUynAi2EOu8RppVhiHSKt2YANYPel4IONbTfUDcgXZ6VNkGTBkhqYodvS4Yd1GnyjWIJwUE6+La2tq4WwaevTctjMRHekh2mgyr3hEg2FrmD9hiDbpLomNBRVtTR1qbStJStv1Ihmx7Oy12BhrJRnk9u5Y1SR6Q7MZP/mvSQwr3u0zyR55l2ho2Px+W4ESwI9Iq3CrXKtYq3RBrlXHM+wk20NSQoNek0W0w740DpKK8WE47Z76ZV9KpnB++3/iOou9D0QHfdltJT6Yro9cKvjMYETeaNMca7SbRSQ/J5rDq+2BHrQEi04gEIRVE6cli7cVOHUEJwAFnp2/6iB9e2fbiJ9+Qa+R4B3VaTDZaXs+uZQ0o3YljVxPJHXC4NG5/Wxo2PWvyK+20EZXgREQbMqwirWJsy3UkscY6mOxtMKmk67q6XIGEVy++Qd5dfKY8POfn0tBYKKNHLHGXihw67Rk5++u9O4VExRpkl0wwktZcudr5jOdStnswXR29tolVsrEe8rEL97uUudgdJD0k2/EFDqu+F2/UuuyoUJ51Kkm1ooPTIG8su+9Uc/eNeZwc4ikfmC6obNtApu2OjV0t1168tawh3czVjg+VaxVrfL8z8wdLZk6xqS7SuGO+I7LLwhFtW5S9QhsLGnkG2AfkGPNI80B+tjfvWmVaBRzbYNJtvCBNRPeB7V57YZq86kxbt4+XDZv3vXgNHvixnH/hY3LONwenfDTblmkbFWuQVeR8T/sfIi3VG5z3cWFYtoFXuO39Uca7Fgj2nre/Lk3b35TcIbOk/+mvhtu1XF9OnylScshN4TadTwb4jkWS7Fg6RJL4SBfJBmk9rLpNT8mnTgY7np7mnBD6GjHr/6nXpLVht3MD8VdpbSxnykiMePOtIeIdqSiSbPDZ6hDpjGpHB4Ktpfog0/XrHjNVRPCdL9r/W853vcRUFskdcrwR75x+BxmphuBCliHIXim2UUG2UcHGfiDNuhzzKtA2Ktca2cb2ug8/sD/s4815Fxi53rxlsmze6p9qopx5yh3y1a/9JiUrj/hFqb2oWPuhsg1s4Qb2/rAsIzOXot1FtNbvDH8WLXVbTaoWsMv1ob21ZpPkDjtZyp8/oZ2MdxQdOl1HcPSC79jul89jR8ckkk6SbUjHYdV7M5Ds5vL3zWNNEdEc7b4nPmHmSWQg1d7qIX5t3YmdSsKodmSQAlK35m+SO+go0yFYq4hAvvOGnWQ6CbY1VRnBhoCjE5RKNUQXQgvx9YtmYxnW0e+VLdPAlmadV4G219X1YgXy//wflstjT14fVa7BoQc/I1+c/WMZPWKpZJWMSznRrl39gOyZ+xUzoFfpYbcFynQs2MINbDnHsrp1f6doW9hRZT+SFVm2hdvOyUZ73fo5znVtsWQWjpDGLS8lTbKBN5qt0WvQ5kg4Ozoml7ST7DigZKcAEGrUz0baiC3VJkfbjWgDRrUj41c9pLMriiQCLg6IwOJ1EX80kp0/5nzJLh3fLnUEbTXLf2M6QBaMu9BEu73Cq0KMizGEWAVaBVsl2TsfDd0v1tV9xgK2gWQ/8uAF8thTwRF2G6SLfPbMn8vJx91v5lNJtBHFrnz3asnM7dNhwY4FivZeNJ1jycKN8ot/Xuy2tueA8TVyw4+KkpbC4UfD1lfNiI19j59jhBuR7c5KGdHotUa2mSKSXNJLsrfIgt/eKf8IZ3uOks995zyZMdQv3XQBJTuVUKkuPvgnYZnWiDZztKPjjVwjLzsjgSHVO4uaZXc5F56XTUS7ZPrPKNkRsKuIAMi1kek+U6XRuXhrKgnmIeF+aMdCO58abQDzKr6Q5UipJV7sfcQK5BzbrX5rsUkTUebOu0DenL+vrCOKfdJxf5Ihgz42key8XQdL4dZjpXlMlWSecmynizbqdteu+pM7FyLWSiddLdgKIuc4NvrMfMBt6Tpw7qlecrM7h+P1CJOq1h1AbpGi8dbyKTL7F3tfk03f4kq55PR3O020VfQzMrNNBFuFuzNSRnBtZJm+ziV9JHuB/Paaa+Svjy6UlVVuk5TIxEP2k1nn3SLf+cYMaW8S/6ZkpxqQalyUbJlGOgkuHEwbiY6KNtIympzHnVmyLxZUrAHkGq+l2bkAFUz4EiU7AvZAM8CWaU0lQadHoB0fvahka11qANkFmMdjfKcgy7FEsUGiYg6wXfML/5aCHYe7LSKrmytldUv7UWAB5HpiQZYRa5BVN0hyakdIzfAXpGba/E6LaKtcZ5cd4Nyo7n2doLlimTTunB+WbT8RRydEHON2x8Wu6phoR7Oz+04x3zM8r+aGd9br0HOOnf6F16Lf+64Ubsjt/Dk3y42/Gyvl1aXy7qoD3CX70pmiraKvudjJlmyA6DWqh+SP/qxzzLGDY2eSLpK94LdHyWd/8o6sH3iZ/OQ7Z8ohMOotC+XZO2+UJ+qPlEMu+LH85ZazLNGmZPcKINnIQczM29vHtWTazzjgSQC4qGplD1xYu+t9ql15nxlgJ7NgiHkMkcvMH2AifPmjZzvSOMFdk8QDOpBWv3+TZDuCnDf8VGlxZK6ldpO7dC/I5caFWGnY8JTkjTonfNNVv+HJsGRHA+tiwv6wX2zXUr3OXSpmn9Fu5rBt/dz7JeeNNsnfFYruNhU5N4PF+5ajBNm1wyS3apw7F6Kp8BNpKlkjLWPaJPuUk6Vg3BdMJ3AcZ3icCLo9cmobt70uWc5x6SfZTY5kNzmS3VKzybkBWi1ZhSPMujatdVvDNzKQbFA645YuK/GG56xHakJjhfme4bXg+4fvHl4b/sbCiZe7a0cHN8beqig5/Q5pJ+t+qSq2ZCM/2V6m+/TuJxlAZp+941uBEWwvR01aIs/c8Z+kyi/A60Aku2jS16WtpV4KJlwi9c4NKh4XT73GXatjtDaUOzd6Tzufc6iKCOk80kOyt8mfzxgilz43Qb5w/1Pyi88eICNKnebKTbJs7kty363/J79e1k8+c+sf5fFLDgptQsnuHdgdI5W8kWdJ2RF3U7S7EESl7c5X0cCFHTJt0hscicGFv37dHHPR70rx6E2oYDfv+UhyBhxmUkaySiY44vKeWW4LtEqwCjAkF22YdB5Ek2xbroH+omSk2VkGVLr1ubyopGetzJT8RaMlp6Zj31vIdv3Uj6XlwFbJWpvh3NFlmMeoshSPbEOwIdaSlS8NjrDkDDo6al1ulW3faLcbvVaCqop0JngNRqid7xlei11/GwIO8c4dNNP8Yugnu7ZYQ8oRFbeBNDdXLHXnQmC9oM7MKuG6je7T3k8swu0n/ADnGYgr/q7K+d+VV/67OWbJHli6W752zjz5/hXV4f0kA41cFzvfLY1gd0Y0m3QN6SHZc+UHg46VX+74nPxtz9/lAgi2xaa3npNf/fgM+fWWk+XG3zwk15462GmlZPcK6jc8bTo/Vi26TlprNrqtIdFGdDsVo9rVS24xMoITe09H5RoRcvv9L9z/W6FBZ8oXuS0iBftdFpYKXMhVsCHbuPBXLrjG1JfNGXRMOJJduN/lFO4Y0drYNjkDDnduXv5uJFYFGEJsS7EtxirbKsiQbD8xVpDmgXX91lNRx3KkpmT3Ozj8XDaQ66xVGZJTParDgq1oVBsR74yW/HCEOx7Z1uHcCydeESjOvQm9CcB3EZLrlV1gizV+QfSKsx2lVvzWs7G30XW90W6vuHvxCj+k+v0XHpIXPjrXSPLKNdly+73Fsn1PX3l16Qx3rehAtE+YukAmjmtOmmx7JbvsqN9LzYrfS7bznUQEGn1SSOqQHpL9b/laxqflXvm03L/1X/IVOLSHTW/9Qn745WvkxX6fkVv/+LhcchAlu1cRTbZTCdRWhYwg2oQTek+VbQh29Ye3mfcbUm134kLOJ16/qX/tiDaWowa2yrOmi9ipId6RILEOYGQ7PvCeN3zygjsXkl382qPpILZY+6GyDezotp9s67q6nh9YDqnX7SHdmp4CWpYtlJL1zmtz00Q6C4h39ahnJPP4I2MaKVIluzePKumHiWo7nxHEdvGHOTL39a3ytfM3m2hyNGHuDPzE3Yv9uiDYC5+6TX74y5Hy4YZxRpLjlWsvscg2nhcBkkgijnUg1KiZnZGVLxWvXSD5qN7jfD9w3kcNbXZQTC3SQ7I3yR+OHylff22gfGHOEnn4sz6WLZWy7Lnr5Rtn/Fq2nPxl+dHtsyjZvZEg2S4+MEeyCjPcudShqeokaWveOxR+EBDYrqpUAFSwjbQ5z2vnd2NZW2ujFIz5vJFm5IB7879RYgoX80gCDelGdBt5ouwIGTuoPlK77E7n4n2hyctWosm1HxBkRKuxXVDqCIQM69giDWyZxvYq4SrdaDMy59wAZFePNJHs/F3TzTr1/ff+AmKTt/tAKdhxpDsXHw19lkrVmCck58izKdkRwPfurScflN/9tUg27xooa7cPk6s++558+7uTkp4n3RkgUrz8sfPkjy+cI/c8N1vGD9kkpx/yjnncUSDbXz31Kfmfy3aGUztUrk3OvXO8lDrHS7478IwXOy0Ej7UDZJ9ZjxrJZg516pEeku1o9pNflBPOe0T2HP4Z+fRZX5P/ufZU0ezrvWyStx74lfz4/xzRHnM4Jbs3g1zt/KHLpHZts7TWtsmAU/Ilp2+muzR1qN/SIq310Q/T5upjpbVphHncmcJtp4dAqNBpCT+9288XS/1tSHbd6gfbpYZ4QaoIqN/0rOSPOJPR7BjRtBHt9IjPIdJnEQQEGBOkGAQJukozJNxeB+KNZdqmKSpA27DO60+KzF8Yen3HTAzl9b+5MnQ8HTzlBWkr3iFPvHOhzJryonxxxC4pW3OhWRYrkOu6QfOkufATyZg8QUqm3xRT2gfyq+vX/9N0ZIw3nzuVgFTXrrrPpHDhhhbl/h676/dy6W/2DtgyrN8OI9pXfqnG+eyS3ykxmUBe0bGwquwr8swjL8qwUYNlxsyD5Ne3f5QU0UaHyCduuDM8gqOmokwYuqmdfNuoiGfk9jHbQcJtyWYuduqSLpItlcvkud/dJ7fe92t5bc//ynPbb5VPuYva44j2cw/LnFvvo2T3ZhDRbtj4Hcku3izVK5ql3zF5KSnZsdKwrcURqtDhDOEumHBr0kW7XXrIhGzJyJkldRtWStkRd7WTOEh2W2Olbx1grSQC7NQQgGXIyUbuNi5KAAKO9VlxJH7Csl29zkhtPKKtcm2LMdDotA0i1bZg23JuC74t4ADr/Pf+xfLQ/efKuo2hZWNGhoRe50cMWyYHz3hcFmwfKx9uPFiuPvEBuXhYtYlmQ55bc0KPbVSqFch1U+la87jwgO/EFZm2q4Zkl4wzub91ax9xl+4llSUcUv3i/bfK2prj5ZLP1cpbC3Ll578fLW8uP9hdIwREe+b+78u0A5p6tGwj5UJv7vBrRJ3z9+HxxmXzwtHtjqCpIwpSUTbuHCw/v/INOfuyi/eJYmuKCF4DUuh0uUp2ZsFg5338btI6VpKuJW0kG1Q6Aj33JVm5faKcfMnREgrr+VEpm96aS8nu7Zga2jNWOPLZKrkDspwLZOqliyQChLth+0wT2U5mVFsH0sjtt0SKJ2U7Mt8mle83Sskh/2wncLoeyoR5O50ialZ88LW+6R+ak42Imvnp1ZVwzFOwEwfCAaGNlFvtxduh0RZnO78bePOxIeZYDzJuD3YDdD/gzZfGtBPsIM485Q5pGbBW/vvBp+SHn7lODhu8SXKqxhl5bsuqN49tsvabIlkH7xVvu4xfop0XIWu1K+51bvY+s09pPuw/s2BQSqaV4Dv30qN/kevvmSA79vSRw/dbZtJDItWQPm36O/LX658zN9FdnZ8dKxo51iiz0tHc7CAilfuzU0RsNOKO71HTjncYzU5RjGSPGCgVj3fNd6GipknGXLqweyQ7TijZvRyV7N4cwQ4Cog0Bzsw/3ohusmTbpIKM/LfkD88Ozc9tkMLJc/YRNxVtb3URjVCzM2PXAumNlltto+trFBzi7E33wARhxnp2GU1UEcHxgPX9BBwTtvvLXdNiGkYdkj1z1r1S01As08e9K7nDTmkXNYbk1q/9m2lHpLnZee05lkijZnXeyLMTrgyC/Vctutb81G+nmqAdUW0MRBNU3k9TMRRNyegpIIp97y0Pyff+9F23JTqQ7EduWyr9TgzdLPUktJRfotVEEgE539Gi2JoiYqPyjXxsfN+8y0lqYCR7+CCpeDDUkbuzqahplDHfeY2STbqfdJZsoCkkNaua9ok2B6E510FkF78hBcM/kayi0HtqR829ZPeZYgaYAdhvRnah5I880/xkyuh016JRaBwDkONYgDyj9J43HcQG62C/QNNI7I6OWGYLuEa20b7k6SflQUe05y+KfFwiZWT2WTfJcUf+zczbKR8qwE073zXtqNJQOf97ZhmAeMeag+0H9u83CI3djsfeSLYKOI51uzqQ+YXGEa/ukm2v9CM1BFHsSJFrL5DsB3/0l32i2F2dPuJXGxvVUNBhszPlGlJ91Rlz3DmRQWW75bRTSvaJREcSbF2G4zWZg9CQroeSHQwlu5eT7pKtBEWbvZiqII13SmbOviMEKnmDMsOCDXlv2t0q2f2/6cjEdLO9HbnOHXKCaLqICjflunuADINYotgKRNiOZgMcQ/ZxhOUQeLRppBvrow3z9rpow370NahofzR3nen46JXtw6c/KYcf8qS8v/RUKSvdLl+/+rl9Uj40ZxpSiwi2N51DR2AEiQ5G442Cox1ir9FrvIa2pup265hc4HVz9vnFxq5Fjah7V4u25l8/8nqo6ky01BA/NDfbS1fmakOw35zzOyPUNqiG4s0lTzZaYeQ7X1galmM71xpEEmxgR7Ex2iO+C7gZKxj7BXMTxFrZqQMlOxhKdi+Hkh1Co812Z0i/iLU3Sh2EV661PB9SSRDN9NbMBt05hHtvxVsPW8GF2i7dBxKRbIDtNJoNYdb0D5VtyAEmFXFtUznH86loq5B727D/tRsOdqb2kfIVO/PNNK5fg3xq2gI5+MzgEReDRlrUdqDCHatsY1tUF0GHR3t9tGNkzUh52JBsvA99Zj7gtrTHHmHRS2dGufG8S//7oNx6xx75myvayQLyfeXp/5RvXJbV6akkqJ294vUH5fZfb5L7XzrLbe06IuVgRxNsYOdpo6Mmyve1NVaYNDuUPGWt7NSBkh0MJbsXgzrZmVn3SsHIyrTp8BgEpLgt80pHvr4fFt2wEE/IDt+E2FHqIHRftlwreoGgUHc+ZpCfqjXO57Vvmo6W7rOB8AFbcBWILyY/NIfaTv/AZEekgVfibdHWKDjaTE1sa+RH7BvtTz25VZ5f2L5KCAYS+XDjOLn8lKfklqvXdyjtA6gce3O2I0l3UK3soHYlmmQDjWp7iTWlRFM/zK9DZZPbpYFEAs/70D/z48rDjhUt9ddZNbXtFBGkhlx7x5hOj1zbaKoIUkROOhwD9OytCoLPzFumz4uug88YaSIq6WjHsO8Nm//jbN9Xiva/itHsFIGSHQwluxfDKHYIr2BrBBtRa6SFxCLWNrGmnpDOBQPONG1/y4inN2rtN7y6AunFZAMZ9KZ2KJBhTJBwSDPWwaSpH7oN9uHXpu1+Zf8AXgvk+hf3H2CE2g9I9m03FQUKbTzYkW2kfaDqSO7g48IpJYqKd6RottbQttHtvJJt50JHk2dIMERM2poDJV2rgjz4j0I5akajXHTaB/Lm3PJwGogfqBzyhVkvyvyV+8v/zbkk7jSRWLFrakcjUmpJpJxr0BWpIYot1ydMXShZZZOMXCP6jM8ZQK5x/HtTRxSNcGMdPEZpQUg6vi/arnBQmtSBkh0MJbsXQ8kOASluaz3OCDZIVK4V3Z9fDWzSdeiojjkDDpPsPiFZ8ksT8aLia6NybEemvUCwsR3WwwQpx3aQZBVvLNc2YLfrMpVtRLMB9oOI9f/dVWjmMTKfRrTxGEwctkGOOfPT+0i2di70I5aUEI1GF068IizeQPO7Ee3GfrKdvzdS2ggqmwB0soSwY73W+u2OIN4dzsfWDpCQ40jyrCB3GvuGyNlCrrJuR6PHDPokptJ7nz/mJbnj8jvlsbkndUoU2yYob9uL5nH7YQu10tVirccjqoecfsZIqVnyCyPYOqqjpnqAILlWNEWk7Kjfh6XapIggVcSKapPUgpIdDCW7F0PJDqEVRpR45RqRcORfKw3bWyV/9FVSfODVYXEnXQ8ku7Vue1iqkT6SP+LTJjIWCxBeTECj2HYkzYtKMtB1VZ41Oo52Tf9Q2fbmX2OZgnasg3UXL6408xiZb8HcD0zblFFrA8vyAZTm89asVvw6PHqlHKX30GHRu1+0o1oJyC7b3yzHc0lWfqBoa0RcHFnCeg0bnw7vA6OaagdIlWeV76CotkazGx0xw7qaElK54BozYBNYu22o3P3c7MDc6sMQuT5ub84+6mCv3jIioc6OnUUkGe9KobbRqLWOFDnvX3831UOKnWMZda0jDZseCQg5OjlCqvE9wHe1YMIlZj6aoJOeCyU7GEp2L4aS3TFUriHVGJYeaIdG5lx3P5BslP9SqfbOR0OFV4U5kmBDeDFBoAHWVXEG2A8mr2z75WTrdtgf2lXKEeHWXG3M64A3Of0PDQurtz52pIFl7LQQFe5IUq6pIyrj+ljBc2XkFPtGtBERx0A1WA5p91Y4yS6ZEJZqOw87WlRb18V6kG2IGIBsI90Acr5yycfy6r/elvmONEOgbakeO+gT829HKon0Nrzl9/Ce2SNAYjmi1md+wbm5c95vHI/hTolJiDhzAJreByU7GEp2LwaSnZW/VMqm5ySUFpHuIC0kq+wb7VJCKNc9B1uqEcVGdLRw0hUxSTYEV4VXBTgSWBfCbK/rl1qi62kEG/OoHGJjp4no8+P16HpaxQRgP9LaHBbWSFIdCRXuSNurKCNqrRFujExqyzTQ9exlaENtbr0JiPV1QqJRYSRaKT8/2UbHOYg76lwjL3tgWYWUFVYbabShWO/FFmjcpLz/wkNy3SNfNfW07ei1PagM1tOOikgtSjSKrXhL97FGdupDyQ6Gkt2Lqd/wtOyZd5X0O3oHo9kxYqeGoDyfXY2E9By0sggipjl9DginjkD8MB+JeAVbgTxjW4Btg/K3sW9MRpDdeaDijH0gam0Pt459ewe90deZN/zTHaooEive/GqgqSI2Gg23RRqSXb/puYSqn6hoQ+b8Ukc0BxtgXU0VUZAygig2otYQ6s7OtU5F/AQasrv8sfPklSWhAWuwDDnX2hlRxVcjz5hPRkqHSjYi2PZjkrpQsoOhefVi0DM7M6+fO0eiAcGuXtEsdetazJRdtncgGdKzaNw5XzJzitsJNeQummADTflQCY4VSDK21Qh0EBDkwgmXmMcQZU0XQRsmSHTZzD+Hl9tgPRX/8Ov0VO/oLPDe4T1ENDp/7IWmrXnPR9JS+4m0tTQ68vWgmVqbq83fYct07rBTxa9CSSxgYKb80bMld8jxJkWldmX7MnwmRSQj2wg2BBzvXcF+l5k8bzye9tmfyxXXXCSzzjjadH680EoXIXuj13iPvMOeD3XEGu26DHKtOdI2SBVBJLujgo0bKRzzRY6w248J6a1Qsns5JdN+JrXrhkhLzd6Oe8Sfhm17c69JzwZVRFrrd5rc4XhRuVaJjRXILwRZI802kIWKuZe0m9CG54C42FKuwg00yg20pJ+Kd/h1lvjnUHcWqNSCXwQgsJgQncY8xNukgzjvvRcIOm56cPMD8LnY74VXnL1AtPGeQLYh2va2SA9BFDV/5JkmdcYI/uCZRvqwTNuwDoT7B98to2hbVNYWyZLVfc17hc6zQAUXqR9478x77wg0ZBrrYLm+/zUmVWSb+bXClFVMEOwTdbCxf6R5RRushpDeQNb1Du5j0gvJLpvk/H+c1K2dKzmlVZKZm96D0kQCA/Y07Wl1ZOJbUjj5SskdeLTzfpW5S0lPIqtouGRkO1L3yQtS9/FfpGnr65IzYIbzmbUfzMUGUgFJQA4opNcryrGAjlr4OV1FGB3w8BjpHhlZ+UYaINaQ58zcPkbIIRFZboc9GyOIDnlDjjePsW+ICLZDG14n5hu3vChtzbWS03eqWT+ZQIarP7jR/A2YGre87Ly3I6Vw/MXm/cGE9zorf6Aj3/ub19H4yX98Xw9ef/3av0vTrncdWdtt+jLgvcCEcn5I+cBz4OYoqPQlfnlD5Lpx+1vO+/xn0/kTbdmlE6Vm+W9NhBU17hs+eUmad79vjoGCsReYAaBqPrrD3JgUtyyUXdt3y38WBR8L6URtQ4F8tK6/1O9cIodP+MB8RxY+dZs88GimHD5+oflMcJzhxqWtrdm8h42b/2PeexyDhZNCnRTzhp1sOqniWNVOrJHAPvGZY108NlLt7APfEewX+dilh9zkrk1Smfr6ernjV7+Ua86b7LZ0LvVNLXLH8+vlmmt6/q8gzMlOE1hpJDY40EzqoJ0dkdIAUC/bHpgGy+0h11X4VB5VLONB94HtICOQaMxrDrZGnzGPYwjLg8A62A9eCx7rNvr6dB1M3uHQIcdais9bD1srg6AzYVANbQUdHDGAiG6PbRFp9OvwCLQDpV0eULH35e34qB0XASLQkTo6IgdbB5kB9kAz6NQ4YegmUy0EqSEXn7kmJHGeXG3N08aU7KHTU5WBpbvla+fMk7NOrpcf/nKkNDTlyuPX/Ngsyx0yK5wXrXWvIcZ++dmx5lBj3YrXLjBS7R0BkrnYvQvmZAdDyU4T0AmyYeN3pHjiVlYaiQBqajdsnykFE24NjLaRnoHfqI4YTh25wZBM75DrtrxCbiGvEORYUSGGOCNyje3t1BEVYsV+viCwPvaLKZKUe+XWFlqv8Go966Cyf4rKuN1Z0X4eb5k+G13PSyxVRYI6OmoHR1QLuf6eCeGKIPZAM6hzjSoiWKYDyyA320/Ysb8H/ryOHSEtINrnHPG6HDhqrenoiCojwK9DI0TYWxM7VjnWyLUe/979U7J7F5TsYCjZaYSKdtH4rZJdStEOgtHs1AVVRjDUOsrPoWYz8ot1FEiVWQC51qhxrECsgUo29oXHHT1OVM7tSLiCfdv7t+VWhRZtdlUQVARB1RXcZHgl2gY5tijJ5jdUO/bpVw87WUC07WHT7eh1rCX3INn3/Pi98CA3XjDozeLHf2yi2YBR7X1rYHvF2sZPhP3aINTeXG38WoGUkCCJpmT3LijZwdC00ghUG8kbeafUrB3nXOTYEdILqotUzG+Q3KHfdOSLUexUA+khjZtfMB0Fi6b+wLlR+oapWNG47XXTgQsii3lM8Qq2yrkKL/7VNJGOgteBjmdAK3jo5N0/OhhqRzUV51ZPJDuzaITzPT/bLMdNRrTIsh/YJyLh2pEx2UDC3novUx5wpBqfDQQb0eu/v3lyXDWtsR9InmKi4W4nS0TJ0RHykq+MkfNn/tdEw9MZFWxUEdGOjrGC9xifE74HWg1E2xCx1u9V+Ps19gLfqiF++yGkN0PJTjMg2s17Bkrl4kYjlJgo3CHBbsu8UnJH3Mfa2CmI1s2GXCOfWEUUkxFO58IP0KkQbfEKtkaxdTtEnPHYjjJ3FOxLK3roFMv+IdW4sUBaiFYDUbHGTQfeGy8mp9unXUEajklH8akkkgyanZuClUvWyJ2PTpOvXdOnXXpIPCAai86nAIJdv+nZcHWS6g9uMp30MvMHmPfl+DOOSuuqI1plBB0OY60S4hVpzatGu7ahUgjeZ3vCzQ/asa09efdDSG+H6SJpSP3m581JEOBkm12wSkqn5aZdCgkHnukdqGDrwDRB2Oke8eCXf53MdJFkgPQOpMioXEOiqxZda0TZlm4j12sf8R1QxiZSKkky0FSOu5+bHXcKx2H7LTNDp2PwmVmfPjw8JDv2CcErPujacCdLoEO6Y/m9tzyU1jnayMn+6qlPyf9ctjNqqoZ2gAR2agkEG6X48J2ALONa0rD5P2aZklkw2ESzvTez0VJUSGrCdJFgWMIvDUFNWpz8MOGkl1V4lHNRWu38W2HK2KUDtWuapWZFs2T1uURyBlzsiNKXnIvxWHcpSRXq1z9hLvqooZzT7yC31R8IGEB5vHhAab625mojrPjuaFvzrvekYctLJpKMyCwmXR4ruOFNZDsvKLGHUnugYetrUv3+z6Rpx9uSN/IsKZp4mWmDOLfWbzPHOToLFiDlxd3GS0ZmnrTUbJS2hnJTui/ZQNCWvzdP/r3wKFm/Y6jbGhsz939frj73bzJm0lgp2v87zns3PrQgM9cRvm2OHda2L0GoN87O8pyWHbJz01pZvjm+Gum9BZTzQ4WWnMx6mT5hXcRUIjPYk/se6vGJXPra1febNlw76lb+UVqqPjbLQFbJeOfG8zpzU5PdZ4oUjvtCeB/2fkjvgiX8gqFkpzmhUd6OlNbmIdKweaHUf7LTuSC3hKfs4oxeJ94Q7NbmiyV36MVSuN/lkj/i06YWL0ktINhNu5c4gn2W5PSf7rb6A5mtW3WfyV2GFMdzsUeFEkg1JB2dubAt2hAJRm1oRPv0Z/KmiqVmXiOAQc+D11Oz/G5HYndKa+0mExWPtk2sNDj7ql15r3nc1tJgbkJaaz9xBGmlZGQXmOg7fsqPRFbhUEeySqVx2xvOa3vCsau6pMo2JPuFf6+Xe/9zntsSG9PGrpQrL9wqB554kRSMOd90aFVwo9FSvUZqPrjZ+T733aeOd0vVWina87Ds2bElrWtoV9cXyrI1/SSjamFU0fbStPsD02ERFXxQ0aWttVFanRsxdI7FvyUzbnHOqZeaa0qkX5VI74KSHQzTRUiYXc8fb6IPuMjXfHS3+SkwI+MlaWsORSqKJmRLdsm+KSVIu2iu3nsYBa3XU2D1kNQnVsHGeg3bXjO52JhAjiMAkQatCaLRFWpsD/DY3q+NrueXmgLBhpxjO92XynprY0W4TckbPEvyR8cmoyaKveg609kTIqTbtTZWSuOW/0prU6WgJjKIZb9NuxY5+3rNbA9pjfV1RAPpLYv+/Re5+c4WeXJe6PVEAnJ93pGvycRhG+T0cw8Op4h4QUpI7fLftquXrmDZq3/5ufzinxfL6x9GvilLB4b23Snf/tw78q3vTpGi/a9yWyOD0o5IMWx2bibLjr7PlFzM6X+o+T7h+1EwZra7JkknTLrIsMFScfulbkvnUlHbKGNufDwl0kUo2SQMJLvYkQL8nI7HGDAiZ8Chpre+V7ht6je1OBffb4TlPKdsnZRMzemRoq1R7PxxP3Jer/szM0k5UKoP0VgMlBEJrNdSvV6Kp/4wIbH2glxsjThDkvF98duvCjmk2dvJKyg3HNuobANsByC4rY3l5jHEOCOvXyi67EOzkeLXzePCA77j3EieZ9ZFVNr7a43uNxbZ7owcbUjvu49dJ3c8c36gaKtcH3jQEDn97FAkHXnkXoFWNC/bT8KZk70vR01aIs/c8Z+4Sumh/F7F6xeZ4x6dTFmGjxjJHjpEKq77H7elc6moq5cxd93PnGySWphhqp0LNEqToXxXVsk4KZr8DWnc8pIph5aZf6SzzpGSWXBquyl38GlSOPEKc+HLLBxm1uuKHG8Ic+26ZskqyJCs/Ix95v2o+rBJ8kZeK7mDjnZbSCoCEYXkBokzItg1K//gCNdrUjDqnKRF2JA2AhHGv0GCDTTFxDFTk6KCdBCAG9Gg3HBsg/0hRxuPMcoe5iHIbU17zN+LPGnkwJp0Dme+qfx9aa1a6xzPR4WW1293jv1Bkt1/euj9GXCE1JtBaeZL/shzpHC/r5h92vvFPqOlhOBvxg1DRlaBEfmkpI5k5krfvHVSsfVj3/QNCPa1V6yQL331MJl8+CwpGP9F87qDbo4xOBHy0PNHnOm/jpuTPTL3P9KnqFrycxvlyElL0zY/G4P8/M8XFsn00y+OK7UjIyPbOa/3MbnuuUNPZloICaWL3H6bXDPrKLelc6lvbpY75i1iughJPerWzZGmXe+ZCzQuqshZRv4k2vA41nxRs59t10rhmPUmoq0pJfGkkthpKH7bIe0js+jLjiwscGThQ0dMviwZuVOkpfoBKRixwnndrdK0p1UKx2Y7F4LQtkwV6R34RbI1NQRk5vZzplLzOHfwrKg52/EQb5USjVDj+4QJ3y1EqSGMfkTaP9I3kPKR56Z8YL5+4zPhVA6dxyAvuUNPMusgfQQUT/9ZeDsbOyXEL7KtKSh4XqTnOHfaSUkdgRS/8fhf5Gd3D94nfQOC/cPP/DViaoiXSFFsBWkqjZ+8IB++v1XWLPiPDO27S15znnvRmokxpa30JhDFfuJn95ibuVjTRQjxg5HsYCjZZB/sVBEV7T1vXR5OJYkVs5/suZKJyHLx1yUjZ7y0VP0+LN6RMHWr5WtmG4DtvKkqDZ+0SOkR/0R40UT38kacZSJYkIzGLT9xZObQdtIN0aZkpz7efOy9ededJ9Y28Uq2orIdLSc83v17UzkwX7v6QZN7jagzCBJsG69sK4h44/1GpRHsB/O22CeKpotAcr1oekik1BAbCDt+fUMeerT1dV3Uz1Yg3c8/81GHZHvy8HVy4XEvykebRsujb5xq5qeNW2ke90SQk/3NT8+Rr19UzZQP0iEo2cFQssk+IAqNigeok6oRbTuyHU80G/tBnnbZMfcZQfdGuL1o9BpSXjDhh+Znc6D78qJi7QUSgAu0Ld0Q7ZbaVmncfbqz75v2qT5Aej5+go15yHVnirVNopIdK/Hu345mI19bI9cqwNn9pkcVbBuVbQXSrZ0mSw6+rl3EvCOijagyhoNHOo136PZY5RpAmlETPKtwWExRb7+Itx3hTkS2IdQ/+eoiOedzU2X1ip3y1D+WyOhBW6S1NVMu/c217lo9j0RysgnxQskOhpJNAkEkGtFrlGzCv631O52L63umjFnR5Kvikm1E7mxh9hNtO3qdP3p2eP2OUrvyT9Jafavkj9gg2cWMZqca3jQQu6JIrB0gk0lPk2yg0WtEmdGvAp0ek9VJUaUbaSNZxaPD+02WaNev/6fpQJc74PB9ZDsIiDUG1QGZ2cUmKh2rmNvPCezn9cp2NBC1XuwIOQT7M5eea47N5sqPpWHTM+bm76M3n5MXF4dK5GmEu6eAnOwfz35QPnNWDiWbdAhKdjDs+Eh8QfQZHaYwih7K+uHCjXrSkpFpSmTlDg0NpxsL6BijP+MDzGtdbu0cqYKN6LXpQGmt31Faajc7F743nNe7y3SIrNvQIjkDPu9clLumpifpGOjAiAohuf2mSd6wU8OCDfmu+/gvZpCLSOkXySao42KySGT/GDymaff7jiD+x6RMZPc5MGkDyaCTJd5fjOxXv+Ep5zs02OzXrqWd6HOhtjUEuWHTv6WlZl1MN76a7oHINX5hQwk5dIoM6hDpRZ+zrWGX2b6lbpvzd/3TdKZt2rXA2c9EGX7QaXLE9FY5+rixZjpsarUc1PdROWJGjsw67zPh9gP2a5H9R6wKCzZAFZeM7CJp2PC0lLQslEP6NskhOf1l8sEvSU1DvizdENvr7Ewg2Ndd+qZccPlJ7LxIOgw7PgZDySa+tNRsMBf7Vuff1qYK58I0wLm4vWUGe2je/YEZ3CKn/yHmgpIIOKlXL53j/LtJsosypeqDJinY7xZHmCKP2pcI2WWTpGbF82b4eAwdn5HtXKh3Vktm4RTnYv2s1DqihgsspqzC4ZJVMNjdknQnkGgINqLXRROvCLVtfCr8WUGwm8sXS1tznRFMVL6I9cavI/REyYbwQoLxXiBvOqfvQR2SXz9U5PEZ+Im2XaFER5jE54TXECk1C4PENGx61tlPSVTJtnOvo1UbiQREG9tisoVbpbtx+xsmPS6rcKSpsCTSJvVrH5OMnGLBkOFYhqlEPpIJY+qlZNpPQzt2QAS76qX7pP5ffZw7xIEirbkiC74qfcp2iPRfJU/NP85ds3sIC/bXzhIMHEPBJh2Fkh1M5N5nJG1BybOSGbc4F7OZRlw0LxtSigsh2jEQAYbZTZTCyVdJw7YxsmdRY7iKSFeQPyzbuVH4l+ksWb/pGWlrqpLGT/5r/s3IKnTXIt2J5lrj2EOEsKV6nVS9/zOpXXaniWqjvXDCl41sIQ8Z88gbhtx1JhhIBuLYE0FOOiqKGKntjxJ+peE0m2SAfSInGyU+8VkgVQefE9rxGeEzwGeGdnwW+JzweTV88oK7h31RacavZAVjo6eKQHIdQw6neiQDSCbSjXQyv945fwsmDEOPvwcpZ6Clao35m3C+wPK8YSc5onqZWaaY88qyhSIffl7k/YtFVpwpUjVcZMMx7hrdhy3YHDiGkM6Hkk0CwUlYLzz4SRaijXzsfLcdlRJafDojxgr2nzP4Jsnu+0vJyB4ntR/d3SFpjwQuhI279zdC31TR6raG2oun/liySseHRCGBqBhJPqFqIaXusTfdzEPuSg//tYmKopoGJi1nh/UgmJA7SFFnybZGO3siXrGGdONXAIhwsrBFG5VLINUq2vgMVLbxc5GR/QGHSVbJBPOZeKe6NY9I855l5hyCbe18asi3rmMDIYYENzuy612WLGzpzh9zvvl7MgsGCdLmcPwV7HepOV+E13HTRADej9p5r4TEGkCuNzpy3fdjkUnPhtq6EZQsPHvWego2IV0EOz6SmEFHSFxoEE2y62fH2xHSD903arYmq8OjF3TSqlrgCHXBR46AXBIe9dF0jKzfFrqgUrJ7BBAsyA0kxjsPgW4uD5WmA1pVBLKHCCtSSBDhjqVsXSL0xI6PirczYjI6J/qhZQPxmXhHgsTng5sdCGdmbpkUTfmB6UzopbWp2vT1aK3ZJLmeDovamRHrZJeM26dDZCw1sZMJBhOqfPf75oY8M7+/eZxnyXVOn6lSOPEys175n28Xeelmd4mDI9jLh7wgf1tXKOu3D5UX3w91hOxqvFFsBDRqlt/tvL8TWCebdIju6Pg4+Bf3yJVXXum2xMYddyRvxNpYYU42iZk658KGkR/r1zwkTdvfkoLxFyFRM+6OkH7ovjsjJ1tBbnZW0UjnInmYIxyXhQW7esnPnRuFBskdchzzsXsAkGWk7qCTI34t0ZEbtYMjjjPNp8WEvGCA9ZwDUoomfc3kBTdXLDPHZ0eOSz8wkqOO4qipIx25wfTSkZxvvBe4AUHuNIZy1/maj+4K51EnA+RnY6TIhk3PObK2Upr3LA/nyqO/BiLZLc7731K5yvneTXQE9KvtPjNMkOgM5/PJGTAj/AuBTtqZEes0OucalO9Evnn1h780z9G45WVn/x9JZl7fiPneyQJ/X+2K3zt/V4Yj/Bc7zxsafbPOaWtrqnFEdayzzkrnzy6UusVvi6w52d3SYdCHUnPAo7Kzsk+3dXzUSiLnnlolpYfeagQb6X7SUu/c6LwqhRMucdckJH66Iyf7V28vkNmzZ0ufPn1ino48sus6yCuMZJOYMaX3dr0ndR8/5Fz0Nku/018xIqDtHYloa7nAzupMFoRGt5srlkrfE59gWb9uBoKNCKjmYYeioaWmHZFYjWz74Y1+a0TVpJQ4wgnpTBY6sIyRysYKc+wma/8djZT7RbN1kJlkRrSxX/xygLQQe5+oyw2x188M0Wi/cnmxgqh1zZJbnX19xki3Taxl+zoKyvLhZry1YZf0OzE0RD5usna/fJ7kjTrHSCqi23g99W9WtI9kj3pDZIYjtDv2l//U7OzSutmQ66+c9C8ZObqPfP7i6ZJZOMLcrEKwcSOD9xMlWlnCj3QElvALhjnZJGZMDrVzYi6ecrVklYwP51BrOzpFdiRHu7NAtBoCZk+QNwCZK5nxc5Nrmd2Hg9N0J7ZgI/1D87KzikYbUY4XpIogTxviDSFGp8VkAbFGmgRGbywYe4HZP44rPAcmPc6S+ZyxgvfOzs3WfGm7LRlgv3iP8dngvcDnhOfRFJ1s93ntjoSJ5FLnOGJeOOkK0+ERz5OZP8js1zxXFwg2wK9e3txr5I0jP1tpXu8cw3PG7s3HVnaPE3nPef0bjpHJI9bLBccGdwTFoDY3XPhHM0VaLxY0PeT7155gUkTwfuFcjXM0jlfINm4S0QGdENI5pHW6SNVilLqaKhnZBW4LiQY6BZmfelGjNq+P8/4dZC7eaEcbcizrNz1r8vxiLe+HmtxZxaNMFBv7ShaQa5Tnq1v1J2l0LiZNO+Y5In2g5JRNci6Q80xlEVxkWqrXOiLwWedvYN3s7qSlfrupzJBZONwIGT4bpA4g9UEkQwrHfzmcGuIHSvh5U0TwL45XpHggDQO/tnQktQPSjDzWtoadklUwRHKdYxbigv07BmjSSOrwM7zzOHfAoeG0EhDr8yajRKCmc9hl9bQt2WX9cB7A56TPF0rneMX5HIeGUlascnkoAVrzwc1xpXno9oi6otQeSuwhfaQr0kRskDKCfiihm6q3pWbZr0w1ouaKD52/fZM0r84RmfcdkcpR7hYujc45DW2t2fuU8YNUf+vMf8gJUxeaacLQzbJ1d3+prC2SssIaOePQt2RI310xpZh493X2CTt8y/ThFyIcYyjBitQ/pI8Q0hFYwi+YtE4X2T5njPQ7/VWpW/0XaW0sN73mE637TEIgdaRqwTXhYdRjQdNN4hmyPRqaa42SW4g26QW5pW67I1q10rDxGbMMYHlm/mApGHdhl1+4SQhEsUOR69CIjpoqgse1Hz9oZBmRuGggehy0LlI8NL0jkfQRCDYigCZn2JVGL5pGgufAOuYmwZ2P9XmRLoLXie07Aqp/eEd/1A6LyRoN0kbTUgBSdezRIRWkfqAPR8n0mxKKQtt1srsqio3jsNa5UW+p/NhUQ0GHR8h1VsEgs6xu1f3SVu5Gq1FJJBKj3pD1B98VHgUSQ6+fOu1dMxrk314/pV3HyNEDt8i3HWk+avIS31EjIdUXHveieQwmTBpghnVXkBqCG0AvuCGoc+TaHKPIffdZh5B4YLpIMGkt2bXOyRHDd+98+iDnor5eCiZ8RTJySynbHSQRaY43JxsS3VQRSvmwQUk+iDJyUhEVBXkj9pbms9sB9lNyyI3ONyFLGre/bQQc6H5I1wA5Rv1hM1ph/+mmo2NmTmn4MWpid1SygS3BsUovUMHG+n5y7cWbVx3P82Jbfa5kYOdid6Zk2/g9DwS5atG1gpEaE60KgmHPMSS6VhzBPjG8eiK53rFgJHrN34xQ2yBdDjeAmpfdtn5m+zzsIEo2O6L9pkjfNZIx6V9uo8jzC4/wzdVW0b747C2mesnqFTvlqX+EznteqdbXFAsQbRyTFGySDCjZwbDjowNku83N+UQKCTq/lR52G0U7QZD+0dZc7Vz0Loq5HF88Yg4xRsk99OS3UWGOp/MipFvlGtFt/Pzf5Fy4UQcYudoU7a4Bkc/qRdeZgWX8yu5pmb5oRJNsxRtxjiTa8Qo20Gi0t0NkLLLd0Y6PNtr5E7npeF87q6Sfjfc5gQp2m/M3JxrFVlS00ZkyWqm/jgKJRvRdOzt60Q6RtS+tjE2ygVXSTynIbZABpXvMY41Wa6QaMq3DtuP1vPWX78riNRPlkosKA18XIV0JJTsYlvBzwMUbF89Q3t9AU+4Kw4rnDj6W+doJULXgB6a8Xzzl+JAzCOnA8MoQ3Eg3OKhokDfsFNOjXz+35t0fmjJauUNOjOvmyAy5vvw3Ur/6QUcAdguGVW+t+0Sads4zOabZjox4h17HxOHXkwvEOMuRJGmukZxBR5u8V/1sMUXKxbbBZ4MUDWwTCdz8YR3N1Q7Km05EsIHJ/3YkENvZN5r282oOt/3ceD7kdONxMirttDXsNp2Tza8CfdoPg57M3GzFvlkqmvR105ZMwQbI0db8bC31h1xviH2yqgPhNaNcYGvddmefZ5vzhB8416C+f1vrHmlq/JdI0Q6RXRPdpRYYjObgh0RGzJPlOevkyU+ypKKmRP7yyhmycM1k2VbRz5Hsina52OedWilfufIIOfDIo41gI6pes/Q22bN9o9Q15smkSSXme0JId8Oc7GBYXcQDOomg813d6j9L5btXS6tzISLxYYZLd2Qh3tEb8dMlhCaRCiXoxJjtiHoig8kgNQTVRTBhmOSi/b8VfoyfihGp+tPvl8mCF5409ZshhGhH1BQXPpIcIH2IstoDzXQ2EF6IMD5THHv4TO0pEcFWgvK2AdoRbfc+N/6FOKE9GSCA4K0qgjaVNuTCJwPINV6/Ed3R5zliujdKjsGrMvMGmO9nsvKodVTGzsjLhmAj7xufS+6go6KmYOCcU3zMl6XwvJJQKogXN3L90w/KzHTL/PGy8pNRJg1EK4is3zFU5i47WEYO2C5F+fVSnF8npx+7y/yN+vxIc1v8zhK5/6UzZVdlzxx1lBDSHkp2AMUH/yQUic3IdltIrECWEWFCLVZceOORbRV03Q6pJ3hsT8i/1HJ7SBEx63ZAdhGtQv4oft7GRU2njOwSqV/3mOkg2b+0wvykiwuetiOHGDW2va8PE+U7fhD9RJS1q7GFt2XPcjNBsDAlKtix4n1ugPnOfE7gJ9/RUJH2myDXRkrd75CdJlK78t5QKsfY5OdMJxsVbPQNwN8RTbAVb4m/dpR8IuvzP5b7XjzHTOjYuHzTaHl7+VQ5ddp8dyUx0WnI9dmHv2HON36s3z7EyPiQ0SNNcCBRcG7Vzw7nWEJI58B0ER8ynAs9coNxocjIynNbSTxo+gcqCWCgl8Ydbxl5jlbaT7fDSHCojIB/s/IHmBQATPXrHpe2pmpprlpl9qfl+Uz0bPTsuFJFFKSfZGRkOTK91kTENRUE7YgsgvFDPpE+RdVmdLf6Df804o2qJCjfhRSjpm1zTU43ygRiQoQtu4wlAePBRHR3v28+50Ql06+MX6wglaO5arX5F8P74zXYqR7xEG8ZPn1ukIw0ERu/cn52eyxpI5pnbdJN3O+iTk3l75u0OuSQ63uO9dH50dykVq6Swglf6ZSos4LSeqhI05F0EVuwE3qtGTmhtJFtH7VPGSnbIB8XrgiX7QN7akucc06bzD76FRk1cJspuTd93EqnvVjKq8pk0vAN8uLC6XLQ+G3ODdEhoY2c/We3Vcr+I1aFc7QTAYL9wb/vlJ/fXicrl26QKX3nOMdCrnO8d89w7yT1Mekit90u1xzoHJO1hZ0+1VflyB1L3kqJdBFKtg+I8lCuOw6EWetp42KMkSJVuCPJNraD4EC280d82lzwMI+p4ZMXjNSi1jWEO3fwMSKtTVI0+euSO+hodw/xkZFdJK0NuyUzp9jkeyLHEq8N7bjwIMpoIo01m6Vp+1wj9IUTvmRuxPBrR/6oz5h/7XVzBx2bkPCnO7HmVAcByavf+JRguOhE9pGMGtUgkf0k67m9YNhzlJmrX/d35/s4JNzR0pufjTrlEGN8Bt4JQ6UjSu3NlceUXTppH1lv2PCkI+WvmHzmgjHnm+9wZ9JRye6wYDuY73veHqlb+1j7YdVbsyUnr1pqije0q3c9YegmOWLiMnnzo4NMLjamtrYMaWrJliXrxktjXZWsXF4RFm3sf8Dw0TLpgP4JCzZo2v2BzH/yd3LNX75poucXnrzEvG847xKSCEayf/kruWbiZ52Zgk6f6muy5I5VL1OyCVFhxmQLtw5agwt4kHAbSfcMTlO39lETyS6c+FXnYoGBIc53LvAbzOhliUaO0akJ1UVyh5xgpF5fC9ptmcgqGun8e7iRa10P6+i/9rp+fw+JDPKDkfPe1lxjRBlR6Xij0QDHVKKi3p2Sjc6Q6AjZ0QFzbDQCDUnDzR8yBG0ZhmgjBx6dvTMyc/aJVCNKjU7BZvRGtyOjF3sfGLAF77+0tUrBfpcZKU+kn0TcZOZKa4KD1CRDsBX8/XWL394r2ejwOHiJ9NlyjEwevaKdaDe3ZMlHG8fKnLdOMp0fMfUtrpJZBy6Se/9zrowb/ImvaAd1wowV3IysfOff8vc3T5aW1izJzc+Vww8tNOc2QhIhHMk+6Ay3pXOpb2lKGclmTjbpMpCrjTxHTMjZhkBh8uZue/Ow7XbkXqMCida6Rk62nY+tOdqY4smLRmQomgxgHbz2LpGGNAT5wRBCdH58/K/z5MVH/24+R4hiV4DKHiAko4mT6H70pkBTlJIB5BfDnuv3zi8PG+URUdHHXk8njBmATsB2R0Yv+HzQQRy1zPU7bZfv6wpwQ46UG/zSFQsQaz1PJEuw98ER7JxT3pbC2bkiQxfJ6Prx7XKw0dlRB55RkKu9aM1EMwDN0/OPlZr6fNm6eZf88Z73zLktmWDY9a+f/oQM7lcnmQVD3FZCSDJhJJt0C3aE21QTaal3ZPkDEwFEVBlRPZ3s9px+B5ta1ogQNmx5yeRBo/QeQCoKOlk1bvpXSBrqd5jtMPw1Sn6Rng0ioP9+ZrXMeXmy/P3Nk2Th0lxZ9eEGyWneICNH95Um5/NFbWT8ixHr8NkGTTl9p8QUyW5w1q1b/YDZBkNM47gpHH+RuzR+sD+kFJljdPBMtzU69uvAa0hGyghqcuM7gddiR8YR7bWj5YhEt9ZtDaVneW4MsAzvY9AvCniOmg9ukoycEpOTrd/poPU7k3hSRhq2vCj1ax81v4AhQpw/MnkRuNb6XdJc96ZkH7RdSs6dJTmDR4ZSSHbtt09uthfkau+qKpPD9/tIcrOb5c3lB8nEYRtlYOHHMnnkRvPLQEfRSPaS9RPktm/+Sw759FeksBMG8iHpAyPZwXAwGtJjwKAPuAAUTLik3UUao0Fi1L+CCV82HdI0LaT85XONhAeliSC1pGXPCskfe36oUxY7IvZItBb188/vkFv+ONb8bG5zw4V/lO9fe4KpAIMKHCiNpykhQUOPm7x4zzKILCQ2EnoDlwi6/3j34X1dHXkNNvaoi5BhSDTeM5PO4aCD8GBZ9eLrJcv5fsQyEiTW130o0Qb06Qog2ag5DnGOJNqxrpcoJmXEOffgfAMpxnOV//M7svrDE+RXHwyKKNnKadPfkfNnvmRGgcTj//e5B2T5nk/LRV87scOijePt/YfOl7eWT5WLZzdL/9MjfycIiYYZjGbwMKn44j1uS+dS0VArY/71/zjiIyHJAPINCcDQ931PfMJcGHERw8h4uFDaAo12vcipYOOiWjrjlk65oJKOA8nG5/ujO6eaEmdejp+yQH78zXI58si+Zh4CrcIYS7QaeEVWH8czlH80Eh2pMZkjPNr4yTBuZvS9w7/4+/E4Vsn27rMnyLUNzhX4bCMN2x7LOskEko2h14OGTgfjh2ySc4943Z1rz/ihmyQ/p1Eem3uyPHLb0g6P8ogbL3zeiGbP23SWXHLJiNAvOBMucdcgJD4o2cEwXYT0eCDSGYhaOv/iZ21cIGuW320kGiX0kEJgqpa47Q3rH5e8YSdL/pjZJk0EqQMQKaaM9EyQtpBZNMLk2Y8qfleOnrwkPDU05cjbKw6SCaUvyzEn7G9+yUDuLbaJVl4P8q7pJZrCAZHAsYBfTPzEAjKuaRs6gWjpD7qd7jeedAl9jmTJvoI0LHSkBJBhfA80TQTvHUakhDBjmUq3nzBDrNFvAq8T+8P6RRNR4rR9GkpPIJaUkXjSSpKFnqPKq0pNh8dLT3pWBpXtlhWbRxvB/soRC2W6jJGR0t9MRZInfYZ+JOccuFoK9+wnFVkV8tS846RfSaUcML7GfJaJgs8Zn+WuTatlwyd5MjH3z9LsvCdox/uC8ywh8cB0kWAYySYphUaqFY1YK4hc68+0+BcpJRApRrF7PuiEVrvsTncuxHWPXG6i2xrNnvXZC2OOXmN/ml7iTcHQyLa3HVHlFx593AwUAtAB7fjj+5v1IvHqq7vM/o6ejBzoWXFFyDsrkm2ni/ihaSIa2dZItl8EXOlpkWsvsUSpOztdxA+cs/A5L31rrizdME7OPeKNcGQb6SA/nrlUnvrN3gh1vyHLZfIRj8quLZOlpSlf8mfeEl63o9FsO13kC6evNsd23eoHzTIcu0wfIfHCSHYwjGSTlEKj0johOp3ttLXUbTXRa4gKqpho1BoSjotpMvKxsa/69XNMR0p0uszIzGZ0PIlA7DCQj5exg7bIsH67ZGTBXBmct1iySieEOz8iJ98voo0oNiK1WIb0Em8nRI00Q8jsCbJ860NHm/Jmb6+YKht3Dpb16+rkNac90vS35ycYMR85YJsMy3835s6LGgHvaGdHiDHeEzuyrKkhQVKM98a8l0aq/2PaEP1GB1BEXXVfPTly7Qd+7Wpz/u6g7zyWQ3rxPU7GeSEWEMluXL5WStY3yf5T90psv+JKcyM3KKtAVszfm2tdVz1ANq44XtpasmX6yXeHItnzjzO1tT976vYO52VXVDTL2pVbZNq0Uil1bqzMTZZzDGpEG98FRrVJrDCSHQwj2aRXYEe4NYoNkhHJ1n1r1Jx53p0DIs//euwNWfjxJDl+6kKZMT70C0Xe8NOM6EHCIQP6GEKO8nIoNWejHSn9Oj96QXSxevENJoIHbv79MLn9qcQrLXz/nEfk++f+TYqn/TSmyDQkG9FkRBMTjWRrRNrOqdZodLTIs66nop0z8AjzvkXazo50R9t/dxAtUt3VOdnAdH788+0iKz8tGaf82PmsJoVFGeeWJY/X+0ayy6VaVsgnsnrLCBMB//65j8j5n+uXlLxs3Nz5AblGZJtRbRIrjGQHw0g26RUgwo0IFXKycdHSHG1MiHDHG7HSqDW2RxRKBRsgD7ytYZf7eKmJiDGinRxWr66VzZvqZdIhB8nwoaHPFakXKKuHvG0IIN5rRLAhpsgx9kazcQzgM8EvGgDSHVTyD2A/qGgDEJVGBDsRjpq0RC6a3SJjxhTEHJlGRB1Sg9cSby63guO0dvk9YeGNVbABtoUA4j1ETjz6MeDm0Y5YY3+ak41J87yjRcq7C3z2eE/xHvhJdnfkZINwab+xueaGqmj/q8wxYs5dzjmmcuNW2bU5lGs9fL+5csqXr5Q1ta3yxxfOMf0Tzjl5l3zhkoPC2yQC5BqfN/ahx+fSJ38oTz/XIPv3e9ncmOBXgOby983xyM6QJBYYyQ6GkWzSq0DkumHDU+FoM8RYK5LEih0VV2zJ1rzvIDSS7rcfgNfCn2H90Si0AqmOFI3WvGuIOIQvFJF93nwGGuHGOvP/uVg+XB6SigMnvyqHuP5rR5A1H/v2J7+QkGgjiv3T6ye6c7HlWGtuOCZ9LdoG0OaVdUivyq0diUYb3i8Qa4QZ29t52fY+/MDzaMQ8Ws53dxIUzUY7Pmf8rV0ZycZ5AM9bv/YxyRt1zj6RaCxf/+9HZfGjoXmNYINJk4vlgguGmXNKR9JEtKoIbjA0Qm3nZ58/87+mDWQVjw7d3FKySQwwkh0MR3wkvQpchPBTrD7Gz/a4sPrJbhCQY1ycITyYsD3m7f3qMkxe4cb2uKDaz4k2pCVgwv6IPxBDvKcqzArkG+8pJoihDdIcIA+h6YawLOr62A8E+7Gnrg9NT14vS13hhsxCNJKFCnMs+1WZhkhDaOw2e/KCvwd/K/42jVhje/zd+Pvxt8caXcYNDLaFWGM/foKNdj3WdbmKfiQh707M97V4jBFtRcW7J4JzyOhPXSCnOofBid9bLtmj5sqT844zgo3a2HjvkyHYOJ70VxuA92jikZ9qJ9iAUWxCkgPTRUivAj+jIp0AUqsdEzWirKkd6LSoqSA6acoH1sUyO8UEbUhXMCXR9qwwFztbrPGc+vMrJjN6XsNOsx5SFtCGfaODJsQEYsNIdmwgNQGfD0YpVNBmp4joPGQVU+HEy0Of5ar7TOdHpJR8sHCCfLgiJNY7do2R/vmvysGHrjPzCnJU0YERnR7jRVNFRg7YbubxOvzSPyDRiCRigvSozGA9/J1oB2iHDGHePk4x2aM1asQa7wWOuVBedXx50tg2lC6yt9yfdnTE5NeZ0rE209m4eP+r3CU9E7sTJG5I8BnjZgTnA3znvTfInQU+m2WLVsvLb2bL5BHrzfHpTflAG95vnLcwGiU6OX7u7FYpPeQmd43EsAXbG53Ge5HtnIvwHmHCrz849ljSj8QD00WCoWSTXoeKNoAgQ4yRR41RI3Gx03bU00ZbpnOxxcUYFyEsV2nWfQAVdP353l7mxW97bcM+cIHHc+ECh3myLxA7vF+IPOKCD3HGjQ4EE/Js0hacdTCP9xIpAaihbd5jRxqxveZwQxYWv5EflmwwZfKrctiZY4xQAMjEf59dIH+fe7Js2jXYtMUDIoGXXDIyHCXU48QGgq2yA/DcWM9b6QSvReUbqHgrtgTbAgxwM4LjLh7JBrZoYx94HbbMA0Sv8T3AelhmXrvn+XsS+G7hvYNc4/3EMQOpVvHG908FvLNp3D5XXn7sEfnFPy+WPjlrZNKwjwMj0zg/lDS9LjNOPst8xl4Zj4dIgq3gfcA4BPieYZ3QcfiamfD+MKJNokHJDoaSTXoltuiitNnejoofhqUa0eq2tmZzMdaSfOiMZJcABNgX8k8hLkWTvh5RsKOBCzqiaagHjUgg5ina0YHMQQR1sCHMq3BDEgocAcdyG90GkuWVbDBowDoT0VbRfmhOdoei2BOP/HRYrCEqAAINucZnrtUcIKeYNIJto4ID8LqwP+/kJ7aam42/N1H5xbbYv1e2dUIbBD9VotgKvuu4qRbneEH+OI4bPEaEFu9ZV3SAhDgjOv3xlhHy4YZxUcvw4byAc1FHBBsgRabWOXcFCTaAiGMdSPa6dXXym9/uNuUoUb7y4ANaKdkkKpTsYJiTTXo1uJAhnxG52ZpTjc5HmvaBZbgQ+aWBdCbo/ISLPCK1zNEOBjc2EDvIkOZi2yX9UMYP0epYB6hJNhDsH339Ezn1gs8aQQX6LyKIJofcEVQA+YXsmNxmdx0btGE5jlWg28UKIrV4TzoK3ks7/1r3i/ccNzQ9ORfbC75j2tHYK9Now41MV+Rp47wy7VOXy//7XqtMGbVGHn9hUEj8fcC6kQQ8HvD3RRNsHKc6GA3YuHOQPDb3JHeOENIRKNmk16MyrbKtk17M0K4CHgTWgwxrZzpMiE7Fi0o1Lvh4XvycjX1RtIOxRRvCB8HDfOjfI9y1/EGHyfkv9wl3dFSQLoIKIxDfRIBco5oI6hZjREhbmhG5Brpv/KvHn59c22B56Djd2xEyFrQDIyQY0oS/u6Ngn/peY9/4HPD+Q7LxOFWATOM97W7JxmuYevRMOeeI12XF8mp56A8vm+9+kGx3BTj/4GYO50NNdUK/AtR693aGJITED9NFSNqgKSQ6adoH2pEugotuUCQb6+BnZ83pBnYtbkxI+4iWSlK95Bbzczyk3U4TgbBDkCAxuOhif5hnKkkITQ/B+4LPAvnZ+AyRCoT3DPnZ3nQRgPSSJ/40RN60RtMDkGxMkAx70o6LQXnZkGvIB9JDkIM9fsoBofQMK+1D00JUqr0pIbFg52l7c6ODwN+vIzgmQ4Q1BQWSjX1pTrb5exNIR+lJaB8MTPg+dkXKiIKc7H5tb8jW7S0yLvsv5hjGeaOjqSFeEKXGsYi8ahzbOL/5YaLdbofHnWvek/cXV0ppYY1MGbXWtDFdhESD6SLBULIJcYDYRpJs4JV0W7pj2R4gaobooAoQ1se+cDGE0GA5pApyrR0kMVG4Q6KNzozIDVY50pxrvD9BKSNYf/umUFURcOCkV+W02etkxJRQx0edIMyISkO0h+XPN+vasq2pIZBr5F9DPvwkGq8NYFlH0P02bZ8bt2gHdV6MFa9gA1TdSaVc7CDMzbBzvOD7hcfmM4zyvY0H7Bc3d3j/cY6w5Rkyjb4f6Nh48GH7hfqIOG14Hd51E0WfHznWOK5xA4HXopMt3Hgf7Mf9R+wnw0tXyoZP8uTw0882N1RBck6IQskOhoPREOLQkeHXIdi4sCE6HYtka2oIngsXMLThZ2NcEDGv7RVzLzERSb3IaXu6Yw9Yk+cIIN5/DEgDIfQDsrgIHR/dlJHpzj9HXhC6UfJDq4DYQ6yb9JBzHzG514hQRwKfJfBbD/uG6AAIjL4GOy1ElysmUu8cV7EO+qKCnOh2ii3YftJN/MG5wKSAffiaFGSdKnLEWHNewPlBl+OYVbAMN4wY7r3Dw6W7+9ZfZuxBZ8qfP8E5x0QfZAYRcByDjGCTWOFgNMFQsglx6Ihk+22r4g00n1vnAcQaNWmxnco0pMyWaLRDxLCOn5ynOyrbkD8TkQuQbC+23AYBKcHojxhmHcw6vr8Z2hrbJirZtmB7scU7FoJk15Zh3HjgONR8ahuspyklXrkG3v335NEdeyL4vtb+/WdSuna21A2aLzKkTLJP/VRYtM1yS6q984mC/VQuuMb8qoNjSvOsIdzo3Jg7ZFZYvAlJFpTsYCjZhDgkO5KNNsgWZNgb3cZzQFpUrPFYZdrGT7Lxr8o52SvaiGgHpYskijfqDDCPx5Ek3SvZuh/d1ttuE7RvPxH2w45ex7qNEou4+y0n+2Iiym/9QbJfrZOCHUdIc8EWqTtoRTiq7Y1cJ0Oy8Zwmgu6cJ4xkL31WCrbNlJa8ndI4YZMRbvxaxnMHSTZGsgeOkI2fftht6Vwqmmpk6lvf6CGSXS7l5e5D0K+f9HMfAko2IQ4dlWxc3Epn3NJue90n8mK9sm1HrxFlwoXRG6G2JVsfq6jxQtk9qBgHyTAIilh7JbsjQHyR0vLW6+vk1SWHuK0hjjiyr5x18VlhIQ6KVEeKdCsU7MTxE+2q0U9J26FDzbkC7z3OCbg51wg0jg2NdseCeQ5nP15Mush770j/D34oDWXLpfq0eYxgk04Dsjt6wEj56Kh/uy2dy57mKjnqowu7TbLLV70jb77+oSzYuBFzvpI9cuQMOfC4YyjZJL3BBQoXKmBHouMhkmQjYoULp3e/tkDb80h70LQQXHgRecL2Gu3W5V4hJ10HPmsVZj+0HRIMILEgmpzHC46J2296RX76t6+6LSEuP+Upue2moqipHdFSQCjYHScooo3UEXx/VbTxGMcVbshjjWZ7BbudsD93uRSvP0cKt82U5rydUnfg+5J1+skJ3ZwzR5tEI30ku1ze+dNd8sgr8+QtI9mQ6UEyaJC7GGzfLtsh30ayj2adbJLeqGTHK9gq1phU0hMFF0VNBcH+VLJBw4anTJvdKRJRKu96pGtAlBpAliEemEDQY5VqnU+WYPtFp5MF9o3ji4LdcYz4Hv01aT6+wESxm4o3SMEHk6T5hX+Hzz36XcbNtIp3ELq+TrqdRsCxHB0uVbDjBUKN/SJ1RcH5BjeM3nZC0o3yd/4kN9xwg/zm4R0y+dxL5ac//WngdOm5k2XHw79hJJukLyrK3gh0LCBKDQHOH3t+OznHhQ4XPlzssP+gfatY+6FRansdO3KtMs7c7K4H7zuEWSUb/0JwglJEVLKxHcC6HQUS/Nrjf5P/PL9DFnw8SV5dOsNdEiLRSLZX3CnYyUPluO3dldJv2bdCEW10iMQy53HTfnvCkhwUzTbnlLf+IM1L3jLr43yA8wO2U8z27nMoGsmWmRPCOdn43FE21DsvO6tNmknLtOx2lUn2PDlbcismt2snREmPSHa5PHfFNDnjjyKnf+seuev6s2Q/O/naS/kqeeb6bzOSTdITjSKpFOMCqBPaYwXbayQJsq3irvsOio7b0ozHug9Mfu3aptjbk+4BAo0JQKRVvIF+bsmKXNugc+Pbr68z5QW9gn3IuOVy6om5piNoPNiCDbnGa6dgJw8T0bZkOLtuqJSsPyc85awqM+cO73o2OKcgSo31C7YfIdm1Q6XgA+f88pRzI+5O2a/WS8GOw90t/IFQIzJdvfiGcIS67p27Q/t4c7URb61KQghRVslbzyMHe4Z8MZpgg377yVnXf5GSTdIPW7AhE14RtkU5En5RbL1IqmR5922jEh2vLEdKLyGdj0avMdkSraLdnRwyfoUj2TlxCbIKNuW6c8G5IOfAWVI3cJ7bEkKF24ize/6IBNZHygnyvG1R1wm53zYt+aHqIvhsEbVG+gduBu2h1MP0L/bN3W7J3xWuUOIF0s40EkJ82LWDkk3SD0g0xFYF2JZiTGiPJtoq1F50X37LkoUdxVbRtidKd88iKJUkmSCC/f1zHpETpi50W2IHkXGtmU06DyPQbn62V7TjxYi2R6b9MKkig99050JCrGkitjBDxOsOXOwr2KF1vxxOLQHYj55vEAVvef4l85iyTXov+8nRp490/l0gD1//J3lnlV1SZF9QgeRPNzzMnGySXthR7CAR1nVUxoOkuSNl/5KFlgL0i4YzpST5QCQAjgk/vMttwUaUu6PpI4g6+5XuQ9m+008f2K5OdjSQk41jHKklzL/uOnBjjIFq2uVNe+po+0WzzTnprT+IzF8r2bVDokq2Xy625lcXNDuf9eQhJv+6bkhIwiMNVAOpxnGsko39YARJkFsxScpWXCbVo59iznaaki7VRdDx8dtX3SAPLxA5/YvnyhET+qG8iEC997JRUFykfPU8efLh5ynZJL3Qsnp6IfPKsy3hmqutnRdVunWbniDZuGDjAmrLtKaTAIp2cgmSbEgHsHOyQTQpjxdbjDUCbUuyN7c6kjhjX5XzvyeFB3wnJiknyUFlWcv6KXYd7aAyftgWx5S3c6MffvWxcZxWP/p1I8VGrvsXGwkHdqQ6GhoRN6kn1qA3XsnW9ZR4noOkDuki2WDVM3+Sh198Rea99bp8uN0Rakex95FstA06UI47+ghKNkkvalf+SaqX/FxaqtZI3xOfCAty/cZnnLaPpaVuuxSMu1By+k417Vi/tX6bZGQXmmWZOcXmsS4rOeTGbpXsIBo2vyBVi66VrJIJkjvwcMkddqrk9DkgvKx5z7J2bSQ2vCNMQmox763KAam2c52TFSWGGNevd47b0ec5wvSaIy2j9xFktNdveMI5VkslM6+fZPebLnlDZrlLQzTtWmSO+dbGcskbPMvsj3QdTbuXSN3rv5XcN3Ilv3zvTXBT4SapO2SlZB05w/nujpf8kWe5S/biFwn3wyvZLTXOvt/7g2S8uFbyd06XusFvS+uwbMk5bbYUjJlt1gkC29avn2MeZxaOCK9vR7QBXnPJjFvMdwPrt+3YJS1v7E2NyRjYT7KO3Tsyq72veGip3yH1ax52ju+BUjD+i24r6S7SSbINO5bJay+/KIu3rpW1a902m7FjZeyQaXLKibMo2ST9QARaWluci8HPjUxDNhq3vy1tLbVSuN9lYcFWINNNFUvMsqYd88OSnjfizPA+ehp1ax6Rxp2hEmEgM2+AuUEArfU7pbW52rTlj/4MRTtObNGGRKtIK2iHVCc7ig00+pzdb5qR6Oz+0wOj0EGyrYKN45Zy3X0EyTJEu3bIG5IxbLDknvL5fUQb21U9c5UUbj3WbWlPVt0gI+5eyTapIk+cL0WfnCjN+duluWizlK28RGoPXryPaNtSDZorV0vt8nvMY4h00f5XGUHGr2RVC66RxpUvS/6OQ81yiHTm5P2MXGfXD3Ke7yTTDprzt0nNsJelNa9cGkdvdQT5IskqGGKWxSPcLTWbpXLBD8wvR6UzbqVodzNpJ9ntqHBeh/sQ9OkjfdyHgJJN0grIRdWCHztSdLgUT/2xiehCsO3odTS0RrYdCe/p2NJdMPYLJrqNtmbnZoGiHT8q2iAoUt1Zkl27+sGQeGVkxyTKkO3qRdeFhRz7wM/4TBHpXoKi2QASXH/gR5J5yrFSOPEytzUEtqtd9Sd3bl8ytjRI1nsVIZGe0RKWbIgyhLh+/eNmHrnUfZZ/VeomfyAZpx1mxFmx180sHC75HvltdSS8tWGn2bct75kN/SSneqQ09FvaTq696A1A2dH3Sc3yu00b0vgg3LFGpynaPYd0k+yKdYtkwbyVsmTLFmdup+zcGWo3DBggA5x/hg6dKhOPmEHJJumFCjIo2O9SE5mOJeVD00kAItvNFUtTSrKDoGgnjko0Itcq3ECj2slOFQGaLpI79KS4ItEQ7cYt/zUR7aA0E9L1BIl2ff+FUvupjTEPsW5jS3h2yYR28qzpHRDnguKzJXPedpMyghQObyQZog0B9u4DYBmOb7TreiBjZ6Nkvb3bPIZwF+wMRbe9+OWL634yMnOdY/vgqNKMlJGaJbdKzYe3Oa99GEW7G0kfya6QRY89II+//Lq8/MIieXtdgyPT/aV/f3cx2LVLdjnynTfmKJl+6omUbJJeaKpIVul4aXDEObvsgKgpH3Y6iY1fakkqoqKt6SSA+drR0Wh2KCf7P24rpPs0I9fJFmygkeySg6+LO9VDt0UVCeZh9xxUtBF91lSPjkh2JCDZFU99RgrkVMk8epq0btxgRLupeJ20Ti1uJ72J4CfcfrLtJ9kKItQ1H90ZKNqaj23WcwQbIPWtaOoPTFnCxs0vULa7mHSR7IpF98iln7lKnlg3Rc758kkyps9YGTt2iAwJZTyF2LpVtq5dK2sr1sl/H3yKkk3SC7siCCLSSBuJJsr2Nr0VO50EFylcsFgFIDoQbZTUa9rRvu4xRBsRbgDZRkewZKCR7OLpP9unM2M0mCbSc9Hos6Z6NBVtlqbJu8OpIkGdIOMFElw791fStmiFSSVBugbmM1fW7JMykgjI5UaHX0TEw5FpR7ZzXs1oJ9qRJBugOlL5S2eEo9Mq1sCWa6CCXTzlf/fZjnQN6SHZFfLiN6fLqb9tkFlf/rX89pfnywED3UV+7Fgmj/3vNyTrege3iZBeD8qftdRslOw+UyRv2EmSVTDYXRKMt3Rfb8SkHjhSiKlp17v7lAUk/mSXTpCW2k3S1lJv8lY1gp2ZP8CU18NP6iBZw6u3tTRI49ZXpLUp/sFjEHHnoDM9E5yH8LlkDh4tDQNWSmv/Wmldv0IyF1ZJ60erpHXHemkbkOOcgyaZ9ZsrP5a6j/8irY58alssIF0oa/AkaSpbL7mDZkr+iNPNfMuguqQIdvWSW6Rh07PmBh3Phb8J+2/IfFtat2+RnNphoXXNKJSbg2/kW1vMMY687+aKD6Vp5wJHoBdKzdLbnOP4LbMK5Lpg0lclb8SnjGAbnO2aq1Y5Nyx/lIyMLGlx3qecfgeFlpFOo76+Xu649ddy1ciL3JbOpaG1Uf6083G55ppr3JauYIk8eNUv5fWKE+SGF/9PTokk2KBooEw5JoOSTdKLtqaa0Mm7ep1kFgwzF4JIIFUEYpM75LiYhLw30NZcKy3V640oZuVHO5MQCDY6beGXjqKJlxux0AkCDlSyEeVD1QbN4c4qGmH+jZVs5+Ynq2SctNZ+IpKRaeZjBcdxItuRrgPnmOyS/YxQtm5ZJ4Vbj5PiT06RzJ050lD3ujTnbTDHDjok1s//k2SsbzBt8ci2yi86P+u8Pu4IeM3VH/xcCide0W5/5hxbUiQ1638jhdtmmrZokp2ZW2peY6Zz/tnz5lcld/BMKT7gf6RNWsI3spDr0uk3OjcLx7hbhbbLHXCkEW0IeePOd5xz2BCKdieTHpK9QV649U8yt3qKfO7H58vUfLc5EjvmUrJJepHT/xBz8q7+8HbJKhwWNTpdueCHkj/yjLh/mk9lENWuW32/42I5jGbHAKLZqHDQUrV6n4g1BLzVEW1IOITbpJbses90nDWR5YZQt/R4ZBuC3Lz7fSPsOJZjJdHtSNfSUrvZRG+lJE/qW152zLFZWgp2SEvTRqnZc680r14o2csKpWDnDMlbP0EaNv7XRLpVwOONbieN1mbnJmGIb0Qcg9bUrfqrZDb2MdHsIMlGNBx9ZVSKW+u2SsPWl6Xvsc62rnjrZMu1jYo2hDwzf1A4qo33hpHtziE9JDtfapY8JI++v0PasofKxHEjZGifYNNGBZKnbv4Fc7JJeqKDzOSPOd+RpPFu676kQz62FwxW07jtdckbeXZSIlzpQKRyfViGCzyib0gfyXMEQR+jHfOxlvlDjevGba8lXCGEedmpQ1CpPs3btkEOd2PZcsnbNc3U18ZgNqgWooPCKHab93GkOtne5fGgaSSos42OneE63VZ5QX0+c1PaUG4CICjll+vctKITpM7Hm2eN/O3qD39pHuPmQ8v95Q4/lR0kk0i6dHzc8dqd8tWrfiFPLc2T8674ohy3/wDU6pOh7vIQWwSV/XZ+9Lo8fO8TlGySvsQi2rHKeG+iYu4l5uIWmC9J9kFFutiRZW8nR3SOVLlWNJIcTy1te5RGoIPMAL9RHf3QUn4oAZhOv870JqLJd9uQPGk5rI8pvZfdd0q7ERlRWQbHKNrQmRLHJOQX7RBelV3TQdJpByj3Vzz1moRztu2KI4pdZxuYqievX2SeJ3/UeUaMtZQfzkU6n6hsA62rjV8J+sx8gB0kk0i6SDZY9tidcu+/X5HFC+bLyl2OUOeNkfbJd+tkXYMj3v0nyuEznJteSjZJZ2KJVGOdzLz+ZvAaiDZEB6X//KRb62nnjTgrZaWckh0/kGWINAQmnlSMeCTbG4WGMGNERxCPcDOa3TtR+c7pMzVclcQWXIgtqm+oWNuDzEDIcQ7EsOtN8/9tRmO0l3W0U6QXI/Gr7hMd7dH0a8gubvc83lJ+eO07n57uvO7Ea2Jr9REMyIUKJdn9DpaBZy92l5JESSfJNnBYdUJiI9ZoNoZSh3giXxnz3gFsVK5b6rZL/brHpPSw21MyxYSpIokRKZIdCXuI9mjbRZJjLEMN7GhDrQOsm2gZQJK6QGzbjfjoRq+BpnQ0LPqHFDacnpRyftGwbwCCRF5FGxFsu3RfoqKtoq5QspMDZHdk/1Hyyv6hyi+dTVVrpXx67Uly8803uy2x8d3vftd9lEw4rDohEYlVtJsqlpjH6JgDiZaMLBPR1qHZMVgNBqipWvSTlMzjpmAnjtbLhizHO4y6RrOxreZu+wl3JMnWNBBEMyPlamvKCdaNJuOk9xEktrEIb2cBwdfa2n5486rr1zxiHiciyN59cUj25ADJHt5vtDw4aKXb0rnUtO6RK/ZMlSuvvNJtiY077kjO+Y7DqhMSJ/F0cFQpr1vzN0eIDpfM/MFSMO5CE+UGqdhZkoLdceJJ/bDRKLh2hszM7WOEW2UbYtzaVCnN5YsCJdvO19bUEaSN4DE6SiqtjZXmOG2pWc+UEdJhNIcbJNI5UiPoqLYTNDCNjS3JWcgV1/rYCaD76uh+SPdI9ncaD++GdBEOq05IQsQSzbbRyLZGtW2hjndf3Q0FOzkkKtl2x0jINh5DsCHbmLSSiCnB54hx4fgvG+m2Uz00yo1ltmwjso3yaUgNADqceqSoeCRU+JlmQiDIdWsekqad75kUFHSk9EbAo4k3OjxqJ8ySGbckXMGEdC/pItkcVp2QDpBIBDpoGxXtjOxCM99TO0JSsJNHopJtY+9D5RuoMLc1lEtGXr99UkI0z9peph0jVaxtEpFsCHbV+z8zr4H53OmNCjZGEMWNYEvdVnfJXrSjZZA8axS7fsOT5hcbu9oISS3SQ7ITG1Y9050lJO3Jd0S4uWKZYMjijoLe/UgjgcjUfPQb03ESYoOpyXmOnkLd2kckq3QCBbuDIKcUIAIdD9hOjwtzbLj7AahSAgnGhJJ7kGfQ4EiJH4gwQ4AVSDC29Qp2oiDtBFFxoFVNSPqhgo1qIIX7XW7+1eNUp+IDr5bMgiGhutc+Ag6aq1YbwUbZvsIuzAEnJDFWyRvP4fx3qHwlmmCDgQfI+b/8CiWbEAVi3LhzviPaoQ6OHQX7MxecqT+WjJwSI9yY6tf/s0eINqLYWYUjTOdNkjgQZU3xiKd8H8B2dWsfDR8bWWWTfUVdhRkR5MIDvmOi0woizIhamxrIznJEvSHsaEsWJk2ksVJKDr4uadJOejaQaRxHdev2DkoDIMc4bpEagtFO/TpJ2gIdqRNl0PaE9DyapakB/+ZITo5piE5NFSWbkM5GZVsnDL/d5Mh8d8ModnLQlI54BVtBLrZ9fETajx2dhvhCgpCDjSg35BqdIyUj26SOJCvarGkiyPPG82qHymRKPOk5qFwjlaN66W3O5/9eWLSxDL+25I8Ozp3GOvXO+vEING72cXOJ5zVi//HD7pLuo6V+R494HaSnMEGOPBVjOy6UObc9JovWRU5VQQWSx25+hJJNiI2mjOBEHy1tBHKDKDA67RDSlUB8cfwh+o1qIRBvpJRgXtqaTW52MtDngcRr9Byij+olTBnpnSAKDbmWzOxQKsd+lxvRVvHWKHYQkVJEgoCQ43lw/DbufDdcQaQ7aa0NjRBJ0SYhBsrRX/mhnDOlQZ74v2vkxptvMyUB73jsMXms3eS0Oe233XyjXHPv290r2bWr7jc/QRLSU7BzqTGoTCTRxuhqiAJr6T6SfiSai90RNLKMWtcYglrTNyC/qC6CSLZGthONNttRcpV4fR4sYxS7d6KRasg1PnPItC3AEO9IUWyA9dHZUSPT3nSTILAdnrMnldNrrf2kRwg/6RkMnPUd+fm1P5TvfPlgKX/rfrn11u/J9665Rq5pNzltt94q979VLgd/+TvdV12kZvnvpGrh/5MBZy80pakI6WlEK8WXaKm+ujWPSHPVGkeCit0Wkdxhp0pOn67Njebw6R2noxVF4tkecovOhwhMIHUDQKS1JjYk2/wC48iQlvKDIHtzqDU6HbTMfo6gyiQYXZL52b0Hk+Kxfo4ZlCbWmtXR0AFuMrLyJaf/oftUGEH5Pgzg5H0uVCTBuam7R2JEHW1EspMxYA2+T3Wr7zePM5zvbOF+l5rHvYV0KeEXJhWGVa9c8CNpa6kzJ2pcJAjpidil+Lxl+CAqGOnRHogmViDa6GTZuPkFad7zkZTN/HOXyy4lu+NAkhH5Q141QPSuM4ZVVzH2ii8iykjbgGwjXQQgwo1oti3RKs8AF3w/wQbRBBr7QRRdywSS1AeCjTSQ2uX3SCYGZonSWTFeINu1q+6TrIIh4brZeE6tUOJ9LsgthlLP6Xtwt4/EmKwBa3Dju2POWNMBvujAq52b6uvcJb2DtJPsOGCdbEKiANHGwDNZ+YPayXYyRnaEbFe/f5MUTf0BJTsFgWRrZRGgA8hEw5Zxr6j7EUmMgUawIb4Qb5TyswVbBR34RacVez9+MIrdu1DZ1TrXnTWkuh3VhmxHi5j3JNHuCBrBbnW+j/ju9EbBBpTsYCjZhMSIV7YxX3LIjR2SbKDpI/mjP9NlKSMchCY5eNM97AFkImHLOAb0wATRBhBwfQyadswzZfsiRY6D5FgFO5Kg28Qi2ZGWk9QiKGWjs1DZBpGE3lT2WPVnx1AyUnrIc3xXEMEG+PVn0OxQnfneBiU7GEo2IXGCCLa0tkhW6Xgj3MkYPr2ro8qMYicHTfeAMMeTKoLtIDeg2BF0lO1DG8BjjW5jnxDwSNFn4Ce/8Qo2oGSnD5FSNrqbXhPJbig36VUgM7dfr4xig/SQ7AqpWOdM7lysULIJiRO7w2Ple9+POWUEwtNS1b5aCTo8Yvjhro4qU7KThwoz0j3i6QDpjYLbxLNPb5405rXzYjyCDSjZ6YHmYSerk2NnoKKdVThMMvMGprRs93bSQ7LflUe/dp+84s7FCutkExIniYwM2bDlZWnc+prpOW9PDRufDglSadcNCtO4ba4Z8hg/15KOg8hzpHzqRMA+0QEN1K5+QBp3BA9eBKG2h1rHfO2KewUl0ZKZN41RSlubqiV3ANOLUg3kXOM40gmVRNqaq5N+3CaTrKLhUjT5KnOebNzxduh1b3jaXZp8EHXu7OcgqUye1DfslMVP3Cv33utMTyyWNWvWRJ0YySYkAbTTI07KsUSygzpJ1q68z0SUig++tkuiyhDs+k3PSv6IMyV38Ey3lXQUDCENGcDnm9NvmtsamUiRbAX7xYQR8YJ+6UB0GVKNY6hg3BcSjjZDojHkf3bJOLMfL4xipxYQa+0f0Iacf+f4VLLLJodv4lKBluoNsmfeVdJSs6HTSvvh/dn1/Inm2M8bdqrzXT7bXUKikR6RbLBNXrjpG/KTu/4p88u+I3/786VyQKm7KABGsgnpAHlDTjSdeXARSITCiZd3qeyilBYusBTs5KI3TxDiZIL99pn5gGTmD5CqRdfuE9GGGKMtd/ipYTHGKKSZ2cURo99+NH7ygrQ27PQVbJI64FxkIrJrHzU1njFhFEYcRzqlkmCDrOJRUnbE3ZI7aGanRZqRM41jH+fHBue7wIg22ZfBcuq1v5Ubv32yTFz9L3lmVbaMOeggOSjCRMkmpAMUHfBtadw+V5rKF5qUEFzc/KZoEo4IM9aDsJPURCPYdsTQDyzHZx1tPRuIM6KREG37uELkOSMrt10KR54j3JDyurWPuC3RiZYKwlSRno/Kdd26v+8j1qkm1X5AtBGUQES7MwQY+y+e8gNp3rPc+f4MMs9jvmOUbdIOiPbt8qOTM+XF++6Vlze5zQFQsgmJE8g08pmzika5LaG2hk3PhSNHmKoWXSd1q/9iHuf0OyhUG9ZHohGdkbZmsx5yJXFi7wzZZi525xJrNBvLkXphKpLEmFqSWRRKF0EnMD2+apf/1kSeIVEdjT6j8604UpYVcGwwyt3zwY3+nrlfMTf9vUWs/Wit2djpot1SvcZ8Nyvn/4807XrPXUqIcpBccvuP5NufGiAVoeEHAqFkExInNR/dZdItcvofYuaRMtLWVGkEtmTaz/ZGjw68WkoPuy08j4sfJi+Izug6mXkDzOA0fuvFg0bG7alywTVMFekhaBqIinkk7FxpPU4wlUy/KaG0ED8iRb8ZxU4dMotGmvNRb8WkdEz4shHgqsWdUw4Poo3vF9JTUNqwZHqoBB8h7TjoErn22mvlkoPc+QAo2YR0kOy+U0w5vNa6rSbapyCVREUc4OKHdVR6/aLVmqOdSPqILdbo3KgRT51QbYJR7NQjKIqcSFpIIjCK3fNBqgh+TcP5Bued3ootwJ2Znw3wXBRs0lEo2YR0ADtNBBJiS7UXXPwQqVbpDUoN0fSReCLaEGxbrFE9xI566sQoduqgudvxRpEZeU4/kCpS+9Fv3Lnej6Z1sINiz6GtLUO21+V3ybSzPt991p4PS/gREid2Ob6g0nyxgPJ9kGikcOSPnm0izTaxDhgDwUYqCKLgXVEGkASDfGvIMY6HoHxrM5qjsw5K99nraEdIbcN62B9kIiiKrGX1CideIU07Q2kjGGgkqAxfJHSofdRsR0fLjJxis0+0ZxYMYum+HkzTroVS+e7VkpFbKv1OTG6Fm54MIvjVS29lyb1uBqX0hvQdI9+MezzExKh3nufhsjHdUMIvfhjJJqSb0FxsRLcR1bYj2hDnWFJFNILNVJCegd5sRev82OKIsQq5Rqwxj0lTfgBEPEiWEbFGPnazm7Otv2IkItgA6Se5g48z+8AgSbpPb/US0vPAOQRpa5o2ki4goo3zaGflZxPSUSjZhHQziGS3NlaYfG0F9awB2iLJtta9ZipIapFVPMb8q7KNiDQi2JhUlvE46BcS7QzZUrU6XBmkcNI3zHGQiGArEO3QsXRcu46WHdkn6Xw0XaS5fJHpmJ1OoDNkZ+dnE5IolGxC4iCofF+0OthBaCTaHoERbahUUjrjFlOztaOVRkjXoukemv7hB+Qa4OYKIGINocakYhsk2ACdEU1qh3Msorxfc9WapHaAhGxTrFMLVBZB5Y3eXF3ED0azSU+Gkk1IHNjl+1S4Ub7PrioSD2bgg9w+jiStDqcJIL+6tX6naWNd69QjlpQRrKNR60gR6yCQM42a2UjlwCA1zY7QM6UjfcFNf8GYz0vB+C/16uoihKQalGxCYsSOYuMxqoog2oeoY6SqIpFABMauOILJpIgggu08tiPcJHXQaLbeOPlFtTVqHa9gA03rwIRj0B5WnaQfOP/g88c5CecmQkjPgJJNSIzYUWzvgDQdQTtAYirc73LJHzPbpIpgPpJgx9o5knQ9GqlGrjVG4UOlEBVuoBIeK8jB1u2TMfgM6X3gXITzRbrlZBPSk6FkE9JD8MvPDoJVRXo+EG1M2f0ONilB+ktFvOkh2skR22Iodc29VvFmTWyi4Fc2nA/qNz/vthBCuhNKNiExgg5FiBwn2skxEpDmWIc9t2U8WrSbdC8q1EUHfDf8a0U8gg10xMWiKT+QvJFnG6GGYGOwopoltzpSlVjJPtL7CEezl9zithBCuhNKNiExgjq0yJeuW/f3cG52MrCj0jrseixl+yjXPR8V6kidIKOBTo6Z2cUmmg2hznbEHY/R6bH44Gsp2IQQ0kOhZBMSI5qHjZJ6+DcZ+djArnWtnSC9g9MoEHJWHEkt7E6Qkcr6BaGDxGjEWiPbOF4o2MSLSRnBjViSU0Za3ACAPfWEtJTWhnJzXswfyREfSc+Dw6oTEiM1y+6SttZGqVvziJRMuy7un/2D8Bs+HUOuQ6Qg1BhowVQcqVptqo6w4kjqgUg2Oj/imEFN7ERAigiGOU902HSSPjQ4N+rVzvHW//RX3Zb4gFA3eAQapSK9N4kZuX3CN5E4V+UPP9087krwmnAOHXh2/DewJDlwWPVgGMkmJEZQfxZRbFPXupNysxW7tB+i2kgnwWMKdmqCER51lMdEsDs/UrBJZwLBrl/7qDnW7KmtpT7cr0CnoklfDy+HlPtFt83+OinijSg2R3okPRlKNiExonWySw+7zcg2hjLuKPiZMyj/GqKNkn71G58Np5NQsFMTjPCoozzGiwo25BrHAAWbdAaaDgLB9hPq4qnXuGvuRc9LmCDc2NbudIl9ooxlZ3TEhGDjV8WW6jVMFSE9Fko2ITGSzNrYCvKxQVCOdbTlJDVAmkhQehF+7rbzXL2TCjblmsQCfmHDCKB5AakbKtPeCTJcteAaI9h+Qh0NCHfp4XeE88H3CvYv3DWSS0vNBnN+hOCXTP+Z20pIz4KSTUg3g4uTybd2I9oa3dZ/EdFmBDv1sTtA2hPyte2f5b0TBZvEA35hq1nxeyO7ii3WfqkgmNDvA6UmExFsBecy3ExWzv+ueR7IfmbB4KR3xOxJnR2ZskIiwY6PhMSAPYx6a2NF+HFHo9ro4Fi95BZpqfpYCva7zMg0Ojci7xvPgwsfUkYo2b0D7QAJVLojRbkJiZemXY5kf3RXu06JOKfUOYKN6DZEuCMiHQ08FyTbRMSnXS973v66Ob6bdryTcEdMLz2psyNeS/l/zzbR9Mzcfs7fmn6pK+nd8bFSKivdh6C0VErdh4CSTUgMlL98rqn+gYuF/TgZqGib0nylE4xU40KFiyHluvehNbMp1qQzwTkE5xWls+XaBs+N4xzHOF6DqY5Uvc6kk3S0AonmYrfWb+8RaSJIz9kz7ypp2PiMYHTXdKxykm6SXblpmSz9YJ2s3L7dmdsm27aF2g2DB8tg559BgybKmIOmULIJiUZnRbFttGRf/ujZRrQJIaS3oMKP6Dqi6R0R7Z5Ysk9FG68N4p+RXSwFY2a7S3s/6SPZlbLsuX/KMy+9KP9+Zr68tnqPDBzYV/r2dReD3btl944dUjZhlhx+1qco2YREAoJd+e7V4brYyY5i2/jVyyaEkN5CR+t3g54o2QCva9fzJ0re0BPN31l21O/TRrTTRbIrl/1ZrjznUnlk9UQ5+TNHyfCSCTJhwggZMcJdAWzaJJtWr5bVVZvl7X++RMkmJBKQ6tbaLVJ6xF2SO/CITpNs5FHiJ9C8EZ82J2lCCOltNO1eKrXL75aCcRcFpsK1Nu4x58O8oSeE5xu3vmIeg+aqtVL38YM9TrLxuqrfv9Gcv2s//ovp9Nnn2IfM39nwyQuSkVVoRm/tjaSHZFfL3B8cKsf+codMPflG+fNfviEzhrqL/NiyQH77pa9QsgmJhFeqqz+4WTKyiyR/zOckqzDSNyw2cDFBKSr0lKdgE0J6OyradolBDLyFnHGMP4Cc6+bdS6T08F8bwa5f/7jUb2xfvSO7eKxZ3tNANHu3c83of8Z82fP2FSZtBKkxkO6WypUyaHZitfJ7OpDdQY5kf6GLJLvReZ7nulyyF8uNk6fLdStOkz9+8rxcHsvlf8t9lGxCIuGV7MYd86RuzcNSMO6LJrIdK9iutW6LO7cXU6avarUU7f9tCjYhJC2AaFctutadE8lCp+9+08yokXaFjp4atfYDNwS1q+6X2o/uDMs0OnvuevZwKZl+k1Qv+XmvluwBjmQf1kWS3ew8z6oul+zX5er+s+T28gvk71V/k88Vu82R2HY/JZuQSNiRa0ScExFsoGknmZ7oN+WaEJLuQLpRV7vkkJuMWFe++z13Sc+NWnsxOdn/niX5Y8+XPkffa9og2TueOMCkiWTmDwq39zbSQ7K3yKOfmyIXzhkol/32XvnRZw6R8YODTbt628ey8J5vULIJiYQdua5ecnPC+didlctNCCGk+9Gc7IKxF4RzryHZ5c8f32sj2Ep6SLaj2c9cI5/51h/lnfWOaP/kO3LmIUNF+vWTfu7yEOVSXu6su/BZufPGP1GyCYmELcfxiDLkPKtolMnbxuPKed+W4oN+RMkmhJAAWut3mrzsjJwy0/HR7vSobT0JfX14bSjpivxxVKQqHP8l0+Gxfv0/pWHb6702gq2ki2SDBb+9Rm584jVZs2qlbK5yhHrgJJnkLguxQlbscMS7ZLhM3G8cJZuQILz51/FINtbNLtvfbIeTLlJNiqf+KO40E0IISRdQ+m73f8+R/NGfdc6zZ4eGLN/4tLQ5MtvauLtnlu1DiojzerP7TpXaj+4y53nkm5ce9qu0EGyQTpJt2LJAnnniH/LmhuWyfLnbZjN5skwedYx87ryzKNmEBKGijLxpSHI80WhsixxsbFd21O8YwSaEkCggN7vmw1+FosCOXGs+dk+sja2VT1AJpdC5Rux581JTLSrXjbb35hxsL2kn2e2olupq9yEoLhY7U5uSTUgAEOWGDU9J0dRrpHHLy6ZN62VHQztMIhLONBFCCIkNr1Br1Y6eVGXEFmy71KDOpxvpJtno1Lh6xWZZh+Rr2SJb7MJhQ4cKyhv06zdGhk+aQMkmJAiV7JwBh5uIdMGES0xUO5b62JpqwjQRQgiJnXAHwvEXmzxnCDZGiSzc79JuF1jNwfbW8u5pNwFdTfpIdrV8/PpL8sJLz8qTf58rL6zY4ch0iZSUuItBVZVUOfI9cNKpMvPz51KyCQlCUz6Qk41a1hDmvCEnRh2IxpvLTQghJHZUtJHn3BME25ZrO41FBbun3AR0F+ki2dUfPybfPeMC+dOK0XLkydNkcNFkmTx5lIwa5a4ANmyQDcuXy/KabbL4pXco2YQEoTnZSBVBykdmwdCY8rKxHcv1EUJI4mi97O6uk62pILZcR2pPR9JDsjmsOiFJw073AEj5QJ1sRLaD8rKxDUZ1RD4287AJISS1UZH25loHtacr3SHZywqHy8MPP+y2xMa553bkmsxh1QlJGn7R6EgRaj8pZ6oIIYSkJpEEO91zsL10h2Qvzh4oZ5xxhtsSG08++aT7KBE4rDohSSEopzqSZDNFhBBCeg+ocrL75fP2iVR787JJuqSLcFh1QpKClt/LKh4lOQOOCHdyjCTS9jbA3o4QQkhqoTnhXijX+5Ieku1oNodVJyQ5QKjt/OtYKoZAtGs+ussMpx5rPW1CCCEklUkXyQYcVp2QDuIn1LGkg2C7eEaFJIQQQlKddJJsA4dVJyRxvEIdizyrmHPwGUI6h5bqDdJUvtCdE/OLEQYrIYR0L2kn2RGoNmOsF2N0dQMlmxAPtmTHIs9+kW9CSHKpXf2A7Jn7FXdOpGDCl6XPzAfcOUJId5Eekl0t1dtqpEaKpGiwI9Fuq6F6m3y8eoUsWVcuW8wY60Nl6NB+MmbqJMkMrUEI8QMD0WSXTJCyI38XKNiIcucNPZGCTUgngsh13qhzwlNOP0axCSFdxWp545575J573nAe2WyTxX+9R27+4RVy3nmXybW/+IX84heXOY+vkB/efA8j2YR40UohOnw6ItsY+bFo/2+3qxjCFBFCCCHpTnpEsv8tX8v4tNwrV8hzbX+QT7mt2xZfJ1+afqO8MPpIOXnaLJlx6igZJRvkhRcWyJo3XmIkmxAvuUNPlOaq1eGBZXIHHCF1qx+Qpp3zzLyCESARwe534pNxCXbTroVSv+HJdhPyTQkhhBCSKmyTf/3QEWzpJ1O/ebf85clb5JZvfEO+8Y1b5Mkn/yL/94WplGxCvGiKCH6eBujwiCg2RNgWY5T4QzS7xfk3ViDYle9ebQY5sKeGrS+7axBCCCGpBVIiyp3/d8VU4Uw9g4Uy7wX8e5h8+6IZ0n5kjKFy1o+/zXQRQvzQFBFEqHVgGaSRNO6cJ02OWLfWbXXXFCmaes0+qSRB1Cy7y1eosT2i4oQQQkgqgbSNvn3HOI92hRo6nQopKxvfA9JFFsj1Yw6VG9YHDLVe/Q9KNiF+6MAykGlItMo2UkjQ0RFkOlKtwt33xCdYG5sQQkjakV6Sfar85In/Jyf3K5XS4UNly1+PkItuyJfL3nhPbp1pW3a1bPv3d5kuQogfmiKCKgbIx0ZKB6Qbgt20c75ZjlzsHDcXO960EUIIIYSkCkUy4cipMnX0Crnnsh/JFVf80FQPebt1kgyUFfL0A2/INndNU3Hkyb/KPXdwWHVComIPl47oNdBqIkgrQW422vOGnChZxaE8bqBpJoQQQkhvJT0i2Vtky4L35L15G+XNDRtkOYZ6rKmRmupq2VazRSo3nya/26VpJKGo95zRUynZhMRC1cJrJbNohGSXTXZbHInuM0Uq3rpccvofKrmDZ5p1mra/aZZl9zlQyo76vWknhBBCeivpIdk+bN4smzdtkrc3zpX1r4rMvPv7Evpte57cfvwPZe1ZV1GyCYkVSHTj9rnunEj+2Auk7uOHjFhDqjPzB7hLREqm30TBJoQQ0utJW8mOAUo2IQliSzelmhBCSDpCyQ6Gkk0IIYQQQhKCkh0Mq4sQQgghhBCSZCjZhBBCCCGEJBlKNiGEEEIIIUmGkk0IIYQQQkiSoWQTQgghhBCSZCjZhBBCCCGEJBlKNiGEEEIIIUmGkk0IIYQQQkiSoWQTQgghhBCSZCjZhHQjzXuWS8PWV83UUrfVbSWEEEJIqkPJJqSLscW6cv53pfz5E8zUsPl5dw1CCCGEpDoZbQ7uY0JIJ9C0e6m0Nux050RqltwizdXrpK2xQjJy+0hWwRDTXjT1Gskffrp5TAghhKQCFRUV0rfvGOfRrlBDp1MhZWXjzfP2dCjZhHQSKtf1ax+VunVzjExn5g8wyyDUzeWLJbvfNIo1IaTX0NpYIS3V6yTHObeR9ICSHQwlm5Ako3JdtfBaE60uO+r3Uv3hbVI44RLJH3WuuxYhvYOWmk3SXLXanWsPbiyzyya7c8RLa/1OaapY6s6FyMwbIDl9p7hz0fHuI97tk42mwfWZ+QBFO02gZAdDySYkSdiRa+Rdg/yxFxjJgHAXT7makk16DSrXTTveCexPYH6pcY75VJdtiCw6JidLXlWMcZ7A+cIG71Ph5KsCn8sr1d59YHucd5TM3D6Bsouoc1P5YncuGN1HLOsjil23+gHJKh4jRQd8l6KdBoQke7TzaFWoodOpdCT7UEo2IemAV65Lpt9kcq29wo323MEzzWNCUgm/aLXKdf7o2VK0/1Vua3vqneXog9BTZRvirN/PSGAdpHfZ8hoJRJPxt3qj1ErjtrlSs+wOKZr0dSk55Ca3NQSW1a15KPC5vFKdO2hmu31g+6pF17pzYmS3YMIl7lx7VIijofuIZX181mWH3xGOaJc6jxMlI7tYcgcc6s6RnkpIskc4j9rfMHYe1Y5kf52STUg6gCh1zYrfS59j7jMiAemuXX53WLgp1iTV8Eq1X7Q6klx78cq2otIdq+wmS9L1+SDO9RuedFuDgcjmDT+9nbxGAq8Rf6s3Sm3jlWMbryjbRNrOD0SeIbt+qBBHQ/cR6/og0vNGo62pWpp2LXCe72AZeHb0SDvpXijZwVCyCUkC5S+fG865th8T0lVAjNta6iW7dILbEp2gfGqvVMcj1JFQ2VZUumOVXayP6G+iou2Va4hz8dRr3KXJA5KM9y8eGSZ7aa5cLXveulwynZuqQufz9uIX4W51xByfLSPfXQ8lOxhKNiFxoKkhIKfPFFMtRCPXBeMuMlFrRLYzi0a0EwFdl5DOAukHkLtCHxnOKnSOR1e+bbEOyqdOllRHQ6U7VtnF+ni98Yp2V8k1SS4q21785LvV+Yzx2Wo7U026Dkp2MJRsQmLETgMB2qkRPwmrYCsQ7cbtc81jbKepJCQ9QV105LMitzXbmTpKpBxpP3IGHmnEEtSvm2NkBNLdVTKdLCDL+L4hYu+V5EgpJ5Tr3oWffGeVTDCfrbb7iTjFu3OgZAdDySYkRrxpIJhv2PCUFE+/0UTWgiLVGtkucISG0ezUQcU4CBXmaOuBxq2vmil3yPFmsrHFO5Z9gXhzpFGnHTeISirKtUaigwQb8g2R9oNynX74ibgt3hTu5EHJDoaSTUiMeCVbOzy2NeySvic+ETFSraKNddB5iyQfXFRbajdJdskEyXLe61iIJLUqxkGoMKPaAtaDLAeBygw4dmqddb3VGWzxjvacSqpJckfB+7Zn7lccWT7NVKuwU0Ug2EiVQboAajMTEoQt3kH53kFQyoOhZAdDySZdBnqbQ0RQc7WnY+deKxBlb61rFW3Ug40UzQaQdGwL2SKJoSLtByK7iPAiaon0iFiIJLUqxkHYwhxt3Ugkaz+9GeRio1IFBnfCd02j0nYEm9FqEg9+ke5IeKWc0r0XSnYwlGzSJUCwK+aGBAIVAoLAwAU9QcI1FcQLItbI/bMFHBd5/BwfLe/aRLMdCUcuN6PZ8YOLYu2q+4xI+4EBPArGzJaaj+6W+vVz3NbIUGpTA41WI12kyBLpoPQRQpKNLeUoMdjW1szygi6U7GAo2aRTgVxjlDBEoZrL33dbgyk9/NdGfGIRbY02d0blDgixdlwEeC6khSD/urV2k8kPtdsQRY1lREfcaCA1gGIXGb+INd7jnP6HGpEm6YW39J/C6DXpalAqsGHTs9LwyUsmsEIo2ZGgZPcimveskLaWOndOJLt0kmRkF5jH9jJEYjNzio3ItDVXh+c7g4o3LzeRXvzUluHzHC3mNdS4cyHKjv6j5MTwM1zNsrsciV8oRft/25GvQ9zWYLKKxzryXibNVWulrWmP29oeXccG6+9589JwWkHJYb+SvKEnhJ9fKT3s16Y9ElWLrnNuCAZJwbgvSGZeP7eVKC01m50bpx1St+YR5yL2gtsaovjA/5WC8V905wghpGtpa65zzksvOuenh6Xv8Y+5rYSSHQwluxex+9XzpX7j046p1Jv5PrMeleyySUa2dz53VDiSrBK7xxFgjKoVi9R2RMR3PX+8KXGnz2HvCxLetOs98zheVGor539PGra+4rYGozLulWMbP2EPWj8WqfbSUr1BqpfeKnnDTpX8UWe7rQRAsCsX/EDqHcHGLxrIvSWEkO4AQt1cucKdC4HzNwV7XyjZwVCyewDeCHRHgGi3VK5050JAthFB9baDrJLxvhFmG0Sb0aPfK+KxirdXpPHzLqoDdGYE3Q+V8Uhy7Cfsici0jR05r115HwU7gD3zvyu1y+6UzMJhUjrjVkatCSHdgkasqxZf57aEQMCKgr0vlOxgKNlJxhZmTdeIJtFGgGs2uHNdS9nR90XtIR0UbVZZjhdE0JGnDfnvrb2zbbG2I+El035GwXbR1BBFU0SYFkII6WrsyDUj1vFByQ6Gkp1kdjw9zXxZIdcQqqziUVEluu+sx0xaR6rRkVSPWOS+pxMpt9sW645GwlMdr0wr3rxryjUhpLtAJ/2d/zoqnGJJwY4dSnYwlOwkYEeqka5RMv1nkj/ybFNJAnfGqSrR6UQkYQ4iUm53Ooh1kDx78evECCjVhJCeADs0dgxKdjCUbIemimUirY3u3L5klx0gGVm57ty+6/tFqinWqQVysWtX3e+IdqWZx6A5GZ4qI17SLUIdlN4RDco0IaQno+M4sO51YlCyg6FkO2yf4whVVqFjVntF2qb00Nva1WGufPdqRzb2DkZCoe4d2J0e7SojfmX9ehrIIWxtLJesolFJKQ2o+7NhegchpDeCX6Mr3/tf51r/S17LE4CSHUyvl2y/KLU3Mg3JLj3yt5JVOGyfZaD8xU9LS90n7pxIv5OfM+uS3oFfqgiEu6V6nYlm99SItS3CqFqCwXMK97tccgfPNG0gXunWfer+bCjVhJDeioo20j2VjKwCSncMULKD6fWSDUFu2PIShmlyviz7m2i1HZmGVO9++dywRHuj1jZ+Ak5SHwyhjhri3vSQni7Xtghr1RKkLpla6S6Q7ngGvsFPpg1bXpayI+4OrIKiaSOZhcMlK3+g20oIIamDXx1siHbFaxe4c44ulE6Ufic9TdGOAiU7mLRIF1HR7nvikyYCjfnWui1mWd+T/+WI1MlhefZGrW0iCrg1uiJJLRC1zu471aSHdEVqCCQZtckTSevAthjMBnIdSznAeIdxh6RjREo7Gu4FaSN1q/4sxQf/Pw4YQwhJOYLqYPvBSiPRoWQHkzY52ZHkOdb0j0j70HJ9gMKdemg+dqQh2mMR8FiqlCACjfri0SLMdjqIEstgNvZ2kOb80Z+JWbKBNxruBWkj5nvgnDryhp/KiDYhJKVgR8fkEpJsONQtoYZOp86R7Jsp2amG5m9HqiZiL/OW7sOIivx5KbWxOz968RNwr3hje7tKiR/F024w9cWjyS8uAnWrH3TnQmDbaNFrbz51LBFvP6GPhnaEZK42ISQV0BQRnO9Yri95VFVVybHHHuvOdQ0lJSXyxhtvuHM9F0q2hUaqI1UTsZexdF964SfgfuKN9Rq3vurOhfArCRhNfoMiyrhAtDXudufak1k00jefOppE+3V0jAblmhCSSiAwVv7f0LkRgs2OjaSzoWT74E0LUbH2dpKkUJNIkW8b3yh4lMofQWIcSYi91UWUaBIdS7SbEEJSHYj27tfON49xDmY1EdKZULJjACX+WqrXy8DZayW7eIzbSkjs+Mm4CjFO9G1N1fsIdZAYRxLioOg3JZoQQtpjCzfwSjegeJOOQMmOAR2spt9pL7E+NkkaKsSQ7eY9y/cRaooxIYR0HV7pBrZ4U7hJvHS7ZHs7GwbNR8PbWTGZ2IPVKKwgQpIFZDun/6EUakII6WFESi9RVL73qb2dmSs5fQ5wZ0g60m2S3bR7iUhbS7hToeY9B81Hw9tZ0UtHJNyvdB+ijFqyL1Yo5oQQQkhq4hfpBirf6Edj197OzBsgpYfd5s65ULzTim6T7K2P9JGsgmHhFAwVWa1Z7Z2Php8I20ST8HhByT5gSzO+gNJS7861h6X9CCGEkN6Hyrd34JqW2k+k/KVPu3MOLY3S1lIrg2avcxtIb6dbJXvA2Yu7rCNhNAlPBG8026+kn8JKJIQQQkj60ly9TsqfP56SnUakjWR3Bohm2/lXFGlCCCGE+EHJTj8y3X9JAuBnIQzLqhMFmxBCCCGEAEo2IYQQQgghSYaSTQghhBBCSJKhZBNCCCGEEJJkurXjY5/jHuEIioQQQgjp9aCkX+U732DHxzSi2yR753PHSltzlTtHCCGEENK7MeODnPKcO0d6O90m2YQQQgghhPRWmJNNCCGEEEJIkqFkE0IIIYQQkmQo2YQQQgghhCQZSjYhhBBCCCFJhpJNCCGEEEJIkqFkE0IIIYQQkmQo2YQQQgghhCQZSjYhhBBCCCFJhpJNCCGEEEJIkqFkE0IIIYQQkmQo2YQQQgghhCQZSjYhhBBCCCFJhpJNCCGEEEJIkqFkE0IIIYQQkmQo2YQQQgghhCQZSjYhhBBCCCFJReT/A6AYp/HStKvcAAAAAElFTkSuQmCC"/>
          <p:cNvSpPr>
            <a:spLocks noChangeAspect="1" noChangeArrowheads="1"/>
          </p:cNvSpPr>
          <p:nvPr/>
        </p:nvSpPr>
        <p:spPr bwMode="auto">
          <a:xfrm>
            <a:off x="45720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S"/>
          </a:p>
        </p:txBody>
      </p:sp>
      <p:pic>
        <p:nvPicPr>
          <p:cNvPr id="4" name="Imagen 4" descr="Mapa&#10;&#10;Descripción generada automáticamente">
            <a:extLst>
              <a:ext uri="{FF2B5EF4-FFF2-40B4-BE49-F238E27FC236}">
                <a16:creationId xmlns:a16="http://schemas.microsoft.com/office/drawing/2014/main" id="{278C3E8E-BB64-93CA-AEB2-90F6BAFDA612}"/>
              </a:ext>
            </a:extLst>
          </p:cNvPr>
          <p:cNvPicPr>
            <a:picLocks noChangeAspect="1"/>
          </p:cNvPicPr>
          <p:nvPr/>
        </p:nvPicPr>
        <p:blipFill>
          <a:blip r:embed="rId3"/>
          <a:stretch>
            <a:fillRect/>
          </a:stretch>
        </p:blipFill>
        <p:spPr>
          <a:xfrm>
            <a:off x="1290077" y="1047190"/>
            <a:ext cx="6404162" cy="3326467"/>
          </a:xfrm>
          <a:prstGeom prst="rect">
            <a:avLst/>
          </a:prstGeom>
        </p:spPr>
      </p:pic>
      <p:sp>
        <p:nvSpPr>
          <p:cNvPr id="5" name="CuadroTexto 4">
            <a:extLst>
              <a:ext uri="{FF2B5EF4-FFF2-40B4-BE49-F238E27FC236}">
                <a16:creationId xmlns:a16="http://schemas.microsoft.com/office/drawing/2014/main" id="{8126F404-35D2-E546-CA95-DF8A25DB2BBE}"/>
              </a:ext>
            </a:extLst>
          </p:cNvPr>
          <p:cNvSpPr txBox="1"/>
          <p:nvPr/>
        </p:nvSpPr>
        <p:spPr>
          <a:xfrm>
            <a:off x="2284319" y="771525"/>
            <a:ext cx="4844302"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100" b="1" i="1">
                <a:latin typeface="Source Sans Pro"/>
                <a:cs typeface="Segoe UI"/>
              </a:rPr>
              <a:t>Figura 4.</a:t>
            </a:r>
            <a:r>
              <a:rPr lang="es-ES" sz="1100" i="1">
                <a:latin typeface="Source Sans Pro"/>
                <a:cs typeface="Segoe UI"/>
              </a:rPr>
              <a:t> Relación entre el lugar de origen y destino de las víctimas.</a:t>
            </a:r>
            <a:r>
              <a:rPr lang="es-ES" sz="1100">
                <a:latin typeface="Source Sans Pro"/>
                <a:cs typeface="Times New Roman"/>
              </a:rPr>
              <a:t> </a:t>
            </a:r>
          </a:p>
          <a:p>
            <a:pPr algn="ctr"/>
            <a:endParaRPr lang="es-ES" sz="1100">
              <a:latin typeface="Calibri"/>
              <a:cs typeface="Segoe UI"/>
            </a:endParaRPr>
          </a:p>
        </p:txBody>
      </p:sp>
    </p:spTree>
    <p:extLst>
      <p:ext uri="{BB962C8B-B14F-4D97-AF65-F5344CB8AC3E}">
        <p14:creationId xmlns:p14="http://schemas.microsoft.com/office/powerpoint/2010/main" val="2570701389"/>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Cordelia template</vt:lpstr>
      <vt:lpstr>La trata de personas, principales rutas y movimientos migratorios en el mundo.   </vt:lpstr>
      <vt:lpstr>Contenido</vt:lpstr>
      <vt:lpstr>Introducción</vt:lpstr>
      <vt:lpstr> Objetivo general</vt:lpstr>
      <vt:lpstr>PowerPoint Presentation</vt:lpstr>
      <vt:lpstr>Métodos</vt:lpstr>
      <vt:lpstr>PowerPoint Presentation</vt:lpstr>
      <vt:lpstr>PowerPoint Presentation</vt:lpstr>
      <vt:lpstr>PowerPoint Presentation</vt:lpstr>
      <vt:lpstr>Discusión</vt:lpstr>
      <vt:lpstr>Conclusiones</vt:lpstr>
      <vt:lpstr>La trata de personas, principales rutas y movimientos migratorios en el mundo.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TRATA DE PERSONAS, PRINCIPALES RUTAS Y MOVIMIENTOS MIGRATORIOS EN EL MUNDO.</dc:title>
  <dc:creator>Lilliana Miranda</dc:creator>
  <cp:revision>1</cp:revision>
  <dcterms:modified xsi:type="dcterms:W3CDTF">2022-12-03T03:42:04Z</dcterms:modified>
</cp:coreProperties>
</file>