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6" r:id="rId18"/>
    <p:sldId id="278" r:id="rId19"/>
    <p:sldId id="279" r:id="rId20"/>
    <p:sldId id="280" r:id="rId21"/>
    <p:sldId id="281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744" y="-10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811429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08940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24599" y="9271000"/>
            <a:ext cx="342901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xmlns:p14="http://schemas.microsoft.com/office/powerpoint/2010/main"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FLAPPY BIRD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S</a:t>
            </a:r>
            <a:r>
              <a:rPr lang="en-US" altLang="zh-CN" dirty="0" err="1" smtClean="0"/>
              <a:t>haobin</a:t>
            </a:r>
            <a:r>
              <a:rPr lang="zh-CN" altLang="en-US" dirty="0" smtClean="0"/>
              <a:t> </a:t>
            </a:r>
            <a:r>
              <a:rPr lang="en-US" altLang="zh-CN" dirty="0" smtClean="0"/>
              <a:t>Zhao,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Miner</a:t>
            </a:r>
            <a:r>
              <a:rPr lang="zh-CN" altLang="en-US" dirty="0" smtClean="0"/>
              <a:t> </a:t>
            </a:r>
            <a:r>
              <a:rPr lang="en-US" altLang="zh-CN" dirty="0" smtClean="0"/>
              <a:t>Liu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Generating random maps</a:t>
            </a:r>
          </a:p>
        </p:txBody>
      </p:sp>
      <p:sp>
        <p:nvSpPr>
          <p:cNvPr id="148" name="Shape 148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88620">
              <a:spcBef>
                <a:spcPts val="0"/>
              </a:spcBef>
              <a:buSzTx/>
              <a:buNone/>
              <a:defRPr sz="3910">
                <a:solidFill>
                  <a:srgbClr val="454545"/>
                </a:solidFill>
              </a:defRPr>
            </a:pPr>
            <a:endParaRPr/>
          </a:p>
          <a:p>
            <a:pPr marL="115904" indent="-115904" defTabSz="388620">
              <a:spcBef>
                <a:spcPts val="0"/>
              </a:spcBef>
              <a:defRPr sz="3910">
                <a:solidFill>
                  <a:srgbClr val="454545"/>
                </a:solidFill>
              </a:defRPr>
            </a:pPr>
            <a:r>
              <a:t>Generate borders of map</a:t>
            </a:r>
          </a:p>
          <a:p>
            <a:pPr marL="115904" indent="-115904" defTabSz="388620">
              <a:spcBef>
                <a:spcPts val="0"/>
              </a:spcBef>
              <a:defRPr sz="3910">
                <a:solidFill>
                  <a:srgbClr val="454545"/>
                </a:solidFill>
              </a:defRPr>
            </a:pPr>
            <a:r>
              <a:t>Fill map with spaces, substitute (0,0) with ‘*’</a:t>
            </a:r>
          </a:p>
          <a:p>
            <a:pPr marL="115904" indent="-115904" defTabSz="388620">
              <a:spcBef>
                <a:spcPts val="0"/>
              </a:spcBef>
              <a:defRPr sz="3910">
                <a:solidFill>
                  <a:srgbClr val="454545"/>
                </a:solidFill>
              </a:defRPr>
            </a:pPr>
            <a:r>
              <a:t>Substitute with strcpy(), strncpy(), strcat()</a:t>
            </a:r>
          </a:p>
          <a:p>
            <a:pPr marL="115904" indent="-115904" defTabSz="388620">
              <a:spcBef>
                <a:spcPts val="0"/>
              </a:spcBef>
              <a:defRPr sz="3910">
                <a:solidFill>
                  <a:srgbClr val="454545"/>
                </a:solidFill>
              </a:defRPr>
            </a:pPr>
            <a:r>
              <a:t>Generate a random number with srand(time(Null)), srand(rand()) and make it the height of pillars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body" sz="half" idx="1"/>
          </p:nvPr>
        </p:nvSpPr>
        <p:spPr>
          <a:xfrm>
            <a:off x="420636" y="1727199"/>
            <a:ext cx="7457615" cy="629920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000000"/>
                </a:solidFill>
              </a:defRPr>
            </a:pPr>
            <a:r>
              <a:t>Setting map to empty:  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000000"/>
                </a:solidFill>
              </a:defRPr>
            </a:pPr>
            <a:r>
              <a:t>if (!j)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000000"/>
                </a:solidFill>
              </a:defRPr>
            </a:pPr>
            <a:r>
              <a:t>        for (i = 0; i &lt; P_; i++)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000000"/>
                </a:solidFill>
              </a:defRPr>
            </a:pPr>
            <a:r>
              <a:t>            for (ii = 0; ii &lt; Q_ - 1; ii++){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000000"/>
                </a:solidFill>
              </a:defRPr>
            </a:pPr>
            <a:r>
              <a:t>                zhu[i][ii] = PIN;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000000"/>
                </a:solidFill>
              </a:defRPr>
            </a:pPr>
            <a:r>
              <a:t>        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000000"/>
                </a:solidFill>
              </a:defRPr>
            </a:pPr>
            <a:r>
              <a:t>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000000"/>
                </a:solidFill>
              </a:defRPr>
            </a:pPr>
            <a:r>
              <a:t>        for (i = 0; i &lt; P_; i++)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000000"/>
                </a:solidFill>
              </a:defRPr>
            </a:pPr>
            <a:r>
              <a:t>            zhu[i][Q_ - 1] = ‘\0';</a:t>
            </a:r>
          </a:p>
          <a:p>
            <a:pPr marL="0" lvl="3" indent="68580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000000"/>
                </a:solidFill>
              </a:defRPr>
            </a:pPr>
            <a:r>
              <a:t>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000000"/>
                </a:solidFill>
              </a:defRPr>
            </a:pPr>
            <a:r>
              <a:t>}</a:t>
            </a:r>
          </a:p>
        </p:txBody>
      </p:sp>
      <p:sp>
        <p:nvSpPr>
          <p:cNvPr id="151" name="Shape 151"/>
          <p:cNvSpPr/>
          <p:nvPr/>
        </p:nvSpPr>
        <p:spPr>
          <a:xfrm>
            <a:off x="6698379" y="774699"/>
            <a:ext cx="7566360" cy="820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600">
                <a:solidFill>
                  <a:srgbClr val="000000"/>
                </a:solidFill>
              </a:defRPr>
            </a:pPr>
            <a:r>
              <a:t>Generating borders of map:</a:t>
            </a:r>
          </a:p>
          <a:p>
            <a:pPr algn="l" defTabSz="457200">
              <a:defRPr sz="2600">
                <a:solidFill>
                  <a:srgbClr val="000000"/>
                </a:solidFill>
              </a:defRPr>
            </a:pPr>
            <a:r>
              <a:t>    for (i = 0; i &lt; Q_ - 1; i++) {</a:t>
            </a:r>
          </a:p>
          <a:p>
            <a:pPr algn="l" defTabSz="457200">
              <a:defRPr sz="2600">
                <a:solidFill>
                  <a:srgbClr val="000000"/>
                </a:solidFill>
              </a:defRPr>
            </a:pPr>
            <a:r>
              <a:t>        strcpy(kong2, kong3);</a:t>
            </a:r>
          </a:p>
          <a:p>
            <a:pPr algn="l" defTabSz="457200">
              <a:defRPr sz="2600">
                <a:solidFill>
                  <a:srgbClr val="000000"/>
                </a:solidFill>
              </a:defRPr>
            </a:pPr>
            <a:r>
              <a:t>        if (i &lt; 2 || i &gt; Q_ - 4) {</a:t>
            </a:r>
          </a:p>
          <a:p>
            <a:pPr algn="l" defTabSz="457200">
              <a:defRPr sz="2600">
                <a:solidFill>
                  <a:srgbClr val="000000"/>
                </a:solidFill>
              </a:defRPr>
            </a:pPr>
            <a:r>
              <a:t>            kong1[0] = KUANG;</a:t>
            </a:r>
          </a:p>
          <a:p>
            <a:pPr algn="l" defTabSz="457200">
              <a:defRPr sz="2600">
                <a:solidFill>
                  <a:srgbClr val="000000"/>
                </a:solidFill>
              </a:defRPr>
            </a:pPr>
            <a:r>
              <a:t>            for (iii = 0; iii &lt; P_ - 1; iii++) {</a:t>
            </a:r>
          </a:p>
          <a:p>
            <a:pPr algn="l" defTabSz="457200">
              <a:defRPr sz="2600">
                <a:solidFill>
                  <a:srgbClr val="000000"/>
                </a:solidFill>
              </a:defRPr>
            </a:pPr>
            <a:r>
              <a:t>                strcat(kong2, kong1);</a:t>
            </a:r>
          </a:p>
          <a:p>
            <a:pPr algn="l" defTabSz="457200">
              <a:defRPr sz="2600">
                <a:solidFill>
                  <a:srgbClr val="000000"/>
                </a:solidFill>
              </a:defRPr>
            </a:pPr>
            <a:r>
              <a:t>            }</a:t>
            </a:r>
          </a:p>
          <a:p>
            <a:pPr algn="l" defTabSz="457200">
              <a:defRPr sz="2600">
                <a:solidFill>
                  <a:srgbClr val="000000"/>
                </a:solidFill>
              </a:defRPr>
            </a:pPr>
            <a:r>
              <a:t>        } else {</a:t>
            </a:r>
          </a:p>
          <a:p>
            <a:pPr algn="l" defTabSz="457200">
              <a:defRPr sz="2600">
                <a:solidFill>
                  <a:srgbClr val="000000"/>
                </a:solidFill>
              </a:defRPr>
            </a:pPr>
            <a:r>
              <a:t>            for (ii = 0; ii &lt; P_ - 1; ii++) {</a:t>
            </a:r>
          </a:p>
          <a:p>
            <a:pPr algn="l" defTabSz="457200">
              <a:defRPr sz="2600">
                <a:solidFill>
                  <a:srgbClr val="000000"/>
                </a:solidFill>
              </a:defRPr>
            </a:pPr>
            <a:r>
              <a:t>                zhu[ii][0] = zhu[ii][i];</a:t>
            </a:r>
          </a:p>
          <a:p>
            <a:pPr algn="l" defTabSz="457200">
              <a:defRPr sz="2600">
                <a:solidFill>
                  <a:srgbClr val="000000"/>
                </a:solidFill>
              </a:defRPr>
            </a:pPr>
            <a:r>
              <a:t>                strcpy(kong1, kong3);</a:t>
            </a:r>
          </a:p>
          <a:p>
            <a:pPr algn="l" defTabSz="457200">
              <a:defRPr sz="2600">
                <a:solidFill>
                  <a:srgbClr val="000000"/>
                </a:solidFill>
              </a:defRPr>
            </a:pPr>
            <a:r>
              <a:t>                strncpy(kong1, zhu[ii], 1);</a:t>
            </a:r>
          </a:p>
          <a:p>
            <a:pPr algn="l" defTabSz="457200">
              <a:defRPr sz="2600">
                <a:solidFill>
                  <a:srgbClr val="000000"/>
                </a:solidFill>
              </a:defRPr>
            </a:pPr>
            <a:r>
              <a:t>                strcat(kong2, kong1);</a:t>
            </a:r>
          </a:p>
          <a:p>
            <a:pPr algn="l" defTabSz="457200">
              <a:defRPr sz="2600">
                <a:solidFill>
                  <a:srgbClr val="000000"/>
                </a:solidFill>
              </a:defRPr>
            </a:pPr>
            <a:r>
              <a:t>            }</a:t>
            </a:r>
          </a:p>
          <a:p>
            <a:pPr algn="l" defTabSz="457200">
              <a:defRPr sz="2600">
                <a:solidFill>
                  <a:srgbClr val="000000"/>
                </a:solidFill>
              </a:defRPr>
            </a:pPr>
            <a:r>
              <a:t>        }</a:t>
            </a:r>
          </a:p>
          <a:p>
            <a:pPr algn="l" defTabSz="457200">
              <a:defRPr sz="2600">
                <a:solidFill>
                  <a:srgbClr val="000000"/>
                </a:solidFill>
              </a:defRPr>
            </a:pPr>
            <a:r>
              <a:t>        kong2[0] = KUANG;</a:t>
            </a:r>
          </a:p>
          <a:p>
            <a:pPr algn="l" defTabSz="457200">
              <a:defRPr sz="2600">
                <a:solidFill>
                  <a:srgbClr val="000000"/>
                </a:solidFill>
              </a:defRPr>
            </a:pPr>
            <a:r>
              <a:t>        kong2[1] = KUANG;</a:t>
            </a:r>
          </a:p>
          <a:p>
            <a:pPr algn="l" defTabSz="457200">
              <a:defRPr sz="2600">
                <a:solidFill>
                  <a:srgbClr val="000000"/>
                </a:solidFill>
              </a:defRPr>
            </a:pPr>
            <a:r>
              <a:t>        kong2[P_ - 2] = KUANG;</a:t>
            </a:r>
          </a:p>
          <a:p>
            <a:pPr algn="l" defTabSz="457200">
              <a:defRPr sz="2600">
                <a:solidFill>
                  <a:srgbClr val="000000"/>
                </a:solidFill>
              </a:defRPr>
            </a:pPr>
            <a:r>
              <a:t>        kong2[P_ - 3] = KUANG;</a:t>
            </a:r>
          </a:p>
          <a:p>
            <a:pPr algn="l" defTabSz="457200">
              <a:defRPr sz="2600">
                <a:solidFill>
                  <a:srgbClr val="000000"/>
                </a:solidFill>
              </a:defRPr>
            </a:pPr>
            <a:r>
              <a:t>        puts(kong2);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body" sz="half" idx="1"/>
          </p:nvPr>
        </p:nvSpPr>
        <p:spPr>
          <a:xfrm>
            <a:off x="1031260" y="1118009"/>
            <a:ext cx="4541480" cy="751758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457200">
              <a:spcBef>
                <a:spcPts val="0"/>
              </a:spcBef>
              <a:buSzTx/>
              <a:buNone/>
              <a:defRPr sz="2600">
                <a:solidFill>
                  <a:srgbClr val="454545"/>
                </a:solidFill>
              </a:defRPr>
            </a:pPr>
            <a:r>
              <a:t>Generating pillars：   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600">
                <a:solidFill>
                  <a:srgbClr val="454545"/>
                </a:solidFill>
              </a:defRPr>
            </a:pPr>
            <a:r>
              <a:t> if (j % (U_ + V_) == 0) {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600">
                <a:solidFill>
                  <a:srgbClr val="454545"/>
                </a:solidFill>
              </a:defRPr>
            </a:pPr>
            <a:r>
              <a:t>        k = Q_ / 4 + rand() % (Q_ / 2);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600">
                <a:solidFill>
                  <a:srgbClr val="454545"/>
                </a:solidFill>
              </a:defRPr>
            </a:pPr>
            <a:r>
              <a:t>}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600">
                <a:solidFill>
                  <a:srgbClr val="454545"/>
                </a:solidFill>
              </a:defRPr>
            </a:pPr>
            <a:r>
              <a:t>    if (j % (U_ + V_) &lt; U_) {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600">
                <a:solidFill>
                  <a:srgbClr val="454545"/>
                </a:solidFill>
              </a:defRPr>
            </a:pPr>
            <a:r>
              <a:t>        for (i = 0; i &lt; Q_ - 1; i++) {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600">
                <a:solidFill>
                  <a:srgbClr val="454545"/>
                </a:solidFill>
              </a:defRPr>
            </a:pPr>
            <a:r>
              <a:t>            if (i &lt; k + R_ / 2 &amp;&amp; i &gt; k - R_ / 2) {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600">
                <a:solidFill>
                  <a:srgbClr val="454545"/>
                </a:solidFill>
              </a:defRPr>
            </a:pPr>
            <a:r>
              <a:t>                zhu[P_ - 4][i] = PIN;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2600">
                <a:solidFill>
                  <a:srgbClr val="454545"/>
                </a:solidFill>
              </a:defRPr>
            </a:pPr>
            <a:r>
              <a:t>} else {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2600">
                <a:solidFill>
                  <a:srgbClr val="454545"/>
                </a:solidFill>
              </a:defRPr>
            </a:pPr>
            <a:r>
              <a:t>zhu[P_ - 4][i] = ZHUZI;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2600">
                <a:solidFill>
                  <a:srgbClr val="454545"/>
                </a:solidFill>
              </a:defRPr>
            </a:pPr>
            <a:r>
              <a:t>}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600">
                <a:solidFill>
                  <a:srgbClr val="454545"/>
                </a:solidFill>
              </a:defRPr>
            </a:pPr>
            <a:r>
              <a:t>        }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600">
                <a:solidFill>
                  <a:srgbClr val="454545"/>
                </a:solidFill>
              </a:defRPr>
            </a:pPr>
            <a:r>
              <a:t>    } else {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600">
                <a:solidFill>
                  <a:srgbClr val="454545"/>
                </a:solidFill>
              </a:defRPr>
            </a:pPr>
            <a:r>
              <a:t>        for (i = 0; i &lt; Q_ - 1; i++) {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600">
                <a:solidFill>
                  <a:srgbClr val="454545"/>
                </a:solidFill>
              </a:defRPr>
            </a:pPr>
            <a:r>
              <a:t>            zhu[P_ - 4][i] = PIN;</a:t>
            </a:r>
          </a:p>
          <a:p>
            <a:pPr marL="0" lvl="2" indent="457200" defTabSz="457200">
              <a:spcBef>
                <a:spcPts val="0"/>
              </a:spcBef>
              <a:buSzTx/>
              <a:buNone/>
              <a:defRPr sz="2600">
                <a:solidFill>
                  <a:srgbClr val="454545"/>
                </a:solidFill>
              </a:defRPr>
            </a:pPr>
            <a:r>
              <a:t>}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600">
                <a:solidFill>
                  <a:srgbClr val="454545"/>
                </a:solidFill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Enabling map to move</a:t>
            </a:r>
          </a:p>
        </p:txBody>
      </p:sp>
      <p:sp>
        <p:nvSpPr>
          <p:cNvPr id="158" name="Shape 158"/>
          <p:cNvSpPr/>
          <p:nvPr/>
        </p:nvSpPr>
        <p:spPr>
          <a:xfrm>
            <a:off x="269254" y="4006849"/>
            <a:ext cx="6065492" cy="374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Substitute every column with </a:t>
            </a:r>
          </a:p>
          <a:p>
            <a:pPr algn="l"/>
            <a:r>
              <a:t>its subsequent one</a:t>
            </a:r>
          </a:p>
          <a:p>
            <a:endParaRPr/>
          </a:p>
          <a:p>
            <a:pPr algn="l"/>
            <a:r>
              <a:t>for (i = 2; i &lt; P_ - 4; i++) {</a:t>
            </a:r>
          </a:p>
          <a:p>
            <a:pPr lvl="3" algn="l"/>
            <a:r>
              <a:t>strncpy(zhu[i], zhu[i+1], Q_);</a:t>
            </a:r>
          </a:p>
          <a:p>
            <a:pPr lvl="3" algn="l"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GENERATING BIRD</a:t>
            </a:r>
          </a:p>
        </p:txBody>
      </p:sp>
      <p:sp>
        <p:nvSpPr>
          <p:cNvPr id="161" name="Shape 161"/>
          <p:cNvSpPr/>
          <p:nvPr/>
        </p:nvSpPr>
        <p:spPr>
          <a:xfrm>
            <a:off x="1014995" y="2312014"/>
            <a:ext cx="10974810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Replace blank space with bird icon at initial position,</a:t>
            </a:r>
          </a:p>
          <a:p>
            <a:pPr algn="l"/>
            <a:r>
              <a:t>alter its position by value of height returned by fall function, </a:t>
            </a:r>
          </a:p>
          <a:p>
            <a:pPr algn="l"/>
            <a:r>
              <a:t>delete original position</a:t>
            </a:r>
          </a:p>
          <a:p>
            <a:pPr algn="l"/>
            <a:endParaRPr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2595049" y="1327149"/>
            <a:ext cx="7566361" cy="709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600">
                <a:solidFill>
                  <a:srgbClr val="5A5F5E"/>
                </a:solidFill>
              </a:defRPr>
            </a:pPr>
            <a:r>
              <a:t>    gai1 = zhu[BIAO_X - 1][h];</a:t>
            </a:r>
          </a:p>
          <a:p>
            <a:pPr algn="l" defTabSz="457200">
              <a:defRPr sz="2600">
                <a:solidFill>
                  <a:srgbClr val="5A5F5E"/>
                </a:solidFill>
              </a:defRPr>
            </a:pPr>
            <a:r>
              <a:t>    gai2 = zhu[BIAO_X][h];</a:t>
            </a:r>
          </a:p>
          <a:p>
            <a:pPr algn="l" defTabSz="457200">
              <a:defRPr sz="2600">
                <a:solidFill>
                  <a:srgbClr val="5A5F5E"/>
                </a:solidFill>
              </a:defRPr>
            </a:pPr>
            <a:r>
              <a:t>    gai3 = zhu[BIAO_X + 1][h];</a:t>
            </a:r>
          </a:p>
          <a:p>
            <a:pPr algn="l" defTabSz="457200">
              <a:defRPr sz="2600">
                <a:solidFill>
                  <a:srgbClr val="5A5F5E"/>
                </a:solidFill>
              </a:defRPr>
            </a:pPr>
            <a:r>
              <a:t>    if (t &gt; 5 || t == 0 || t == 1) {</a:t>
            </a:r>
          </a:p>
          <a:p>
            <a:pPr algn="l" defTabSz="457200">
              <a:defRPr sz="2600">
                <a:solidFill>
                  <a:srgbClr val="5A5F5E"/>
                </a:solidFill>
              </a:defRPr>
            </a:pPr>
            <a:r>
              <a:t>        gai4 = zhu[BIAO_X - 1][h - 1];</a:t>
            </a:r>
          </a:p>
          <a:p>
            <a:pPr algn="l" defTabSz="457200">
              <a:defRPr sz="2600">
                <a:solidFill>
                  <a:srgbClr val="5A5F5E"/>
                </a:solidFill>
              </a:defRPr>
            </a:pPr>
            <a:r>
              <a:t>        gai5 = zhu[BIAO_X][h - 1];</a:t>
            </a:r>
          </a:p>
          <a:p>
            <a:pPr algn="l" defTabSz="457200">
              <a:defRPr sz="2600">
                <a:solidFill>
                  <a:srgbClr val="5A5F5E"/>
                </a:solidFill>
              </a:defRPr>
            </a:pPr>
            <a:r>
              <a:t>        zhu[BIAO_X - 1][h - 1] = BIRD;</a:t>
            </a:r>
          </a:p>
          <a:p>
            <a:pPr algn="l" defTabSz="457200">
              <a:defRPr sz="2600">
                <a:solidFill>
                  <a:srgbClr val="5A5F5E"/>
                </a:solidFill>
              </a:defRPr>
            </a:pPr>
            <a:r>
              <a:t>        zhu[BIAO_X][h - 1] = BIRD;</a:t>
            </a:r>
          </a:p>
          <a:p>
            <a:pPr algn="l" defTabSz="457200">
              <a:defRPr sz="2600">
                <a:solidFill>
                  <a:srgbClr val="5A5F5E"/>
                </a:solidFill>
              </a:defRPr>
            </a:pPr>
            <a:r>
              <a:t>    } else {</a:t>
            </a:r>
          </a:p>
          <a:p>
            <a:pPr algn="l" defTabSz="457200">
              <a:defRPr sz="2600">
                <a:solidFill>
                  <a:srgbClr val="5A5F5E"/>
                </a:solidFill>
              </a:defRPr>
            </a:pPr>
            <a:r>
              <a:t>        gai4 = zhu[BIAO_X - 1][h + 1];</a:t>
            </a:r>
          </a:p>
          <a:p>
            <a:pPr algn="l" defTabSz="457200">
              <a:defRPr sz="2600">
                <a:solidFill>
                  <a:srgbClr val="5A5F5E"/>
                </a:solidFill>
              </a:defRPr>
            </a:pPr>
            <a:r>
              <a:t>        gai5 = zhu[BIAO_X][h + 1];</a:t>
            </a:r>
          </a:p>
          <a:p>
            <a:pPr algn="l" defTabSz="457200">
              <a:defRPr sz="2600">
                <a:solidFill>
                  <a:srgbClr val="5A5F5E"/>
                </a:solidFill>
              </a:defRPr>
            </a:pPr>
            <a:r>
              <a:t>        zhu[BIAO_X - 1][h + 1] = BIRD;</a:t>
            </a:r>
          </a:p>
          <a:p>
            <a:pPr algn="l" defTabSz="457200">
              <a:defRPr sz="2600">
                <a:solidFill>
                  <a:srgbClr val="5A5F5E"/>
                </a:solidFill>
              </a:defRPr>
            </a:pPr>
            <a:r>
              <a:t>        zhu[BIAO_X][h + 1] = BIRD;</a:t>
            </a:r>
          </a:p>
          <a:p>
            <a:pPr algn="l" defTabSz="457200">
              <a:defRPr sz="2600">
                <a:solidFill>
                  <a:srgbClr val="5A5F5E"/>
                </a:solidFill>
              </a:defRPr>
            </a:pPr>
            <a:r>
              <a:t>    }</a:t>
            </a:r>
          </a:p>
          <a:p>
            <a:pPr algn="l" defTabSz="457200">
              <a:defRPr sz="2600">
                <a:solidFill>
                  <a:srgbClr val="5A5F5E"/>
                </a:solidFill>
              </a:defRPr>
            </a:pPr>
            <a:r>
              <a:t>    zhu[BIAO_X - 1][h] = BIRD;</a:t>
            </a:r>
          </a:p>
          <a:p>
            <a:pPr algn="l" defTabSz="457200">
              <a:defRPr sz="2600">
                <a:solidFill>
                  <a:srgbClr val="5A5F5E"/>
                </a:solidFill>
              </a:defRPr>
            </a:pPr>
            <a:r>
              <a:t>    zhu[BIAO_X][h] = BIRD;</a:t>
            </a:r>
          </a:p>
          <a:p>
            <a:pPr algn="l" defTabSz="457200">
              <a:defRPr sz="2600">
                <a:solidFill>
                  <a:srgbClr val="5A5F5E"/>
                </a:solidFill>
              </a:defRPr>
            </a:pPr>
            <a:r>
              <a:t>    zhu[BIAO_X + 1][h] = BIRD;</a:t>
            </a:r>
          </a:p>
          <a:p>
            <a:pPr algn="l" defTabSz="457200">
              <a:defRPr sz="2600">
                <a:solidFill>
                  <a:srgbClr val="5A5F5E"/>
                </a:solidFill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Movement of bird</a:t>
            </a:r>
          </a:p>
        </p:txBody>
      </p:sp>
      <p:sp>
        <p:nvSpPr>
          <p:cNvPr id="166" name="Shape 166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Set coordinates for every point in map, with x-coordinate of bird constant</a:t>
            </a:r>
          </a:p>
          <a:p>
            <a:r>
              <a:t>Y-coordinate of bird changes with time determined by fall function</a:t>
            </a:r>
          </a:p>
          <a:p>
            <a:r>
              <a:t>Value of height is returned to map function and displayed on screen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body" sz="half" idx="4294967295"/>
          </p:nvPr>
        </p:nvSpPr>
        <p:spPr>
          <a:xfrm>
            <a:off x="3378276" y="1118009"/>
            <a:ext cx="6248248" cy="7517582"/>
          </a:xfrm>
          <a:prstGeom prst="rect">
            <a:avLst/>
          </a:prstGeom>
        </p:spPr>
        <p:txBody>
          <a:bodyPr/>
          <a:lstStyle/>
          <a:p>
            <a:pPr marL="0" indent="0" defTabSz="420623">
              <a:spcBef>
                <a:spcPts val="0"/>
              </a:spcBef>
              <a:buSzTx/>
              <a:buNone/>
              <a:defRPr sz="2392">
                <a:solidFill>
                  <a:srgbClr val="5A5F5E"/>
                </a:solidFill>
              </a:defRPr>
            </a:pPr>
            <a:r>
              <a:t>int fall(void)</a:t>
            </a:r>
          </a:p>
          <a:p>
            <a:pPr marL="0" indent="0" defTabSz="420623">
              <a:spcBef>
                <a:spcPts val="0"/>
              </a:spcBef>
              <a:buSzTx/>
              <a:buNone/>
              <a:defRPr sz="2392">
                <a:solidFill>
                  <a:srgbClr val="5A5F5E"/>
                </a:solidFill>
              </a:defRPr>
            </a:pPr>
            <a:r>
              <a:t>{</a:t>
            </a:r>
          </a:p>
          <a:p>
            <a:pPr marL="0" indent="0" defTabSz="420623">
              <a:spcBef>
                <a:spcPts val="0"/>
              </a:spcBef>
              <a:buSzTx/>
              <a:buNone/>
              <a:defRPr sz="2392">
                <a:solidFill>
                  <a:srgbClr val="5A5F5E"/>
                </a:solidFill>
              </a:defRPr>
            </a:pPr>
            <a:r>
              <a:t>    static int i = 20;</a:t>
            </a:r>
          </a:p>
          <a:p>
            <a:pPr marL="0" indent="0" defTabSz="420623">
              <a:spcBef>
                <a:spcPts val="0"/>
              </a:spcBef>
              <a:buSzTx/>
              <a:buNone/>
              <a:defRPr sz="2392">
                <a:solidFill>
                  <a:srgbClr val="5A5F5E"/>
                </a:solidFill>
              </a:defRPr>
            </a:pPr>
            <a:r>
              <a:t>    char cot;</a:t>
            </a:r>
          </a:p>
          <a:p>
            <a:pPr marL="0" indent="0" defTabSz="420623">
              <a:spcBef>
                <a:spcPts val="0"/>
              </a:spcBef>
              <a:buSzTx/>
              <a:buNone/>
              <a:defRPr sz="2392">
                <a:solidFill>
                  <a:srgbClr val="5A5F5E"/>
                </a:solidFill>
              </a:defRPr>
            </a:pPr>
            <a:r>
              <a:t>    static int Fall[30] = { -2, -1, -1, 0, 0, 0, 1, 1, 1, 1, 1, 1, 2, 2, 2, 2, 2, 3, 3, 3, 3, 3, 3, 3, 3, 3, 3};</a:t>
            </a:r>
          </a:p>
          <a:p>
            <a:pPr marL="0" indent="0" defTabSz="420623">
              <a:spcBef>
                <a:spcPts val="0"/>
              </a:spcBef>
              <a:buSzTx/>
              <a:buNone/>
              <a:defRPr sz="2392">
                <a:solidFill>
                  <a:srgbClr val="5A5F5E"/>
                </a:solidFill>
              </a:defRPr>
            </a:pPr>
            <a:r>
              <a:t>    Sleep(gap);</a:t>
            </a:r>
          </a:p>
          <a:p>
            <a:pPr marL="0" indent="0" defTabSz="420623">
              <a:spcBef>
                <a:spcPts val="0"/>
              </a:spcBef>
              <a:buSzTx/>
              <a:buNone/>
              <a:defRPr sz="2392">
                <a:solidFill>
                  <a:srgbClr val="5A5F5E"/>
                </a:solidFill>
              </a:defRPr>
            </a:pPr>
            <a:r>
              <a:t>    if (kbhit()) {</a:t>
            </a:r>
          </a:p>
          <a:p>
            <a:pPr marL="0" indent="0" defTabSz="420623">
              <a:spcBef>
                <a:spcPts val="0"/>
              </a:spcBef>
              <a:buSzTx/>
              <a:buNone/>
              <a:defRPr sz="2392">
                <a:solidFill>
                  <a:srgbClr val="5A5F5E"/>
                </a:solidFill>
              </a:defRPr>
            </a:pPr>
            <a:r>
              <a:t>        cot = getch();</a:t>
            </a:r>
          </a:p>
          <a:p>
            <a:pPr marL="0" indent="0" defTabSz="420623">
              <a:spcBef>
                <a:spcPts val="0"/>
              </a:spcBef>
              <a:buSzTx/>
              <a:buNone/>
              <a:defRPr sz="2392">
                <a:solidFill>
                  <a:srgbClr val="5A5F5E"/>
                </a:solidFill>
              </a:defRPr>
            </a:pPr>
            <a:r>
              <a:t>        if (cot == 'w' || cot == ‘W') {</a:t>
            </a:r>
          </a:p>
          <a:p>
            <a:pPr marL="0" indent="0" defTabSz="420623">
              <a:spcBef>
                <a:spcPts val="0"/>
              </a:spcBef>
              <a:buSzTx/>
              <a:buNone/>
              <a:defRPr sz="2392">
                <a:solidFill>
                  <a:srgbClr val="5A5F5E"/>
                </a:solidFill>
              </a:defRPr>
            </a:pPr>
            <a:r>
              <a:t>            k = 0;</a:t>
            </a:r>
          </a:p>
          <a:p>
            <a:pPr marL="0" indent="0" defTabSz="420623">
              <a:spcBef>
                <a:spcPts val="0"/>
              </a:spcBef>
              <a:buSzTx/>
              <a:buNone/>
              <a:defRPr sz="2392">
                <a:solidFill>
                  <a:srgbClr val="5A5F5E"/>
                </a:solidFill>
              </a:defRPr>
            </a:pPr>
            <a:r>
              <a:t>        }</a:t>
            </a:r>
          </a:p>
          <a:p>
            <a:pPr marL="0" indent="0" defTabSz="420623">
              <a:spcBef>
                <a:spcPts val="0"/>
              </a:spcBef>
              <a:buSzTx/>
              <a:buNone/>
              <a:defRPr sz="2392">
                <a:solidFill>
                  <a:srgbClr val="5A5F5E"/>
                </a:solidFill>
              </a:defRPr>
            </a:pPr>
            <a:r>
              <a:t>        if (cot == 'p' || cot == ‘P') {</a:t>
            </a:r>
          </a:p>
          <a:p>
            <a:pPr marL="0" indent="0" defTabSz="420623">
              <a:spcBef>
                <a:spcPts val="0"/>
              </a:spcBef>
              <a:buSzTx/>
              <a:buNone/>
              <a:defRPr sz="2392">
                <a:solidFill>
                  <a:srgbClr val="5A5F5E"/>
                </a:solidFill>
              </a:defRPr>
            </a:pPr>
            <a:r>
              <a:t>            Pause();</a:t>
            </a:r>
          </a:p>
          <a:p>
            <a:pPr marL="0" indent="0" defTabSz="420623">
              <a:spcBef>
                <a:spcPts val="0"/>
              </a:spcBef>
              <a:buSzTx/>
              <a:buNone/>
              <a:defRPr sz="2392">
                <a:solidFill>
                  <a:srgbClr val="5A5F5E"/>
                </a:solidFill>
              </a:defRPr>
            </a:pPr>
            <a:r>
              <a:t>        }</a:t>
            </a:r>
          </a:p>
          <a:p>
            <a:pPr marL="0" indent="0" defTabSz="420623">
              <a:spcBef>
                <a:spcPts val="0"/>
              </a:spcBef>
              <a:buSzTx/>
              <a:buNone/>
              <a:defRPr sz="2392">
                <a:solidFill>
                  <a:srgbClr val="5A5F5E"/>
                </a:solidFill>
              </a:defRPr>
            </a:pPr>
            <a:r>
              <a:t>    }</a:t>
            </a:r>
          </a:p>
          <a:p>
            <a:pPr marL="0" indent="0" defTabSz="420623">
              <a:spcBef>
                <a:spcPts val="0"/>
              </a:spcBef>
              <a:buSzTx/>
              <a:buNone/>
              <a:defRPr sz="2392">
                <a:solidFill>
                  <a:srgbClr val="5A5F5E"/>
                </a:solidFill>
              </a:defRPr>
            </a:pPr>
            <a:r>
              <a:t>    i = i + Fall[k];</a:t>
            </a:r>
          </a:p>
          <a:p>
            <a:pPr marL="0" indent="0" defTabSz="420623">
              <a:spcBef>
                <a:spcPts val="0"/>
              </a:spcBef>
              <a:buSzTx/>
              <a:buNone/>
              <a:defRPr sz="2392">
                <a:solidFill>
                  <a:srgbClr val="5A5F5E"/>
                </a:solidFill>
              </a:defRPr>
            </a:pPr>
            <a:r>
              <a:t>    k++;</a:t>
            </a:r>
          </a:p>
          <a:p>
            <a:pPr marL="0" indent="0" defTabSz="420623">
              <a:spcBef>
                <a:spcPts val="0"/>
              </a:spcBef>
              <a:buSzTx/>
              <a:buNone/>
              <a:defRPr sz="2392">
                <a:solidFill>
                  <a:srgbClr val="5A5F5E"/>
                </a:solidFill>
              </a:defRPr>
            </a:pPr>
            <a:r>
              <a:t>    return i;</a:t>
            </a:r>
          </a:p>
          <a:p>
            <a:pPr marL="0" indent="0" defTabSz="420623">
              <a:spcBef>
                <a:spcPts val="0"/>
              </a:spcBef>
              <a:buSzTx/>
              <a:buNone/>
              <a:defRPr sz="2392">
                <a:solidFill>
                  <a:srgbClr val="5A5F5E"/>
                </a:solidFill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Determining terminate</a:t>
            </a:r>
          </a:p>
        </p:txBody>
      </p:sp>
      <p:sp>
        <p:nvSpPr>
          <p:cNvPr id="175" name="Shape 175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9758" indent="-349758" defTabSz="473201">
              <a:spcBef>
                <a:spcPts val="3000"/>
              </a:spcBef>
              <a:defRPr sz="3078"/>
            </a:pPr>
            <a:r>
              <a:t>Height coordinate on every point of pillars</a:t>
            </a:r>
          </a:p>
          <a:p>
            <a:pPr marL="349758" indent="-349758" defTabSz="473201">
              <a:spcBef>
                <a:spcPts val="3000"/>
              </a:spcBef>
              <a:defRPr sz="3078"/>
            </a:pPr>
            <a:r>
              <a:t>Map function return 0 when h&lt;=h1 or h &gt;= h2, else return 1</a:t>
            </a:r>
          </a:p>
          <a:p>
            <a:pPr marL="349758" indent="-349758" defTabSz="473201">
              <a:spcBef>
                <a:spcPts val="3000"/>
              </a:spcBef>
              <a:defRPr sz="3078"/>
            </a:pPr>
            <a:r>
              <a:t>h: height of bird</a:t>
            </a:r>
          </a:p>
          <a:p>
            <a:pPr marL="349758" indent="-349758" defTabSz="473201">
              <a:spcBef>
                <a:spcPts val="3000"/>
              </a:spcBef>
              <a:defRPr sz="3078"/>
            </a:pPr>
            <a:r>
              <a:t>h1: highest position of space in pillar</a:t>
            </a:r>
          </a:p>
          <a:p>
            <a:pPr marL="349758" indent="-349758" defTabSz="473201">
              <a:spcBef>
                <a:spcPts val="3000"/>
              </a:spcBef>
              <a:defRPr sz="3078"/>
            </a:pPr>
            <a:r>
              <a:t>h2: lowest position of space in pillar</a:t>
            </a:r>
          </a:p>
          <a:p>
            <a:pPr marL="349758" indent="-349758" defTabSz="473201">
              <a:spcBef>
                <a:spcPts val="3000"/>
              </a:spcBef>
              <a:defRPr sz="3078"/>
            </a:pPr>
            <a:r>
              <a:t>Clear screen and end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displaying scores</a:t>
            </a:r>
          </a:p>
        </p:txBody>
      </p:sp>
      <p:sp>
        <p:nvSpPr>
          <p:cNvPr id="178" name="Shape 178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15213" indent="-315213" defTabSz="426466">
              <a:spcBef>
                <a:spcPts val="2700"/>
              </a:spcBef>
              <a:defRPr sz="2774"/>
            </a:pPr>
            <a:r>
              <a:t>Scores displayed at center during game and after game has ended</a:t>
            </a:r>
          </a:p>
          <a:p>
            <a:pPr marL="315213" indent="-315213" defTabSz="426466">
              <a:spcBef>
                <a:spcPts val="2700"/>
              </a:spcBef>
              <a:defRPr sz="2774"/>
            </a:pPr>
            <a:r>
              <a:t>Return scores in map function to main function and display on screen</a:t>
            </a:r>
          </a:p>
          <a:p>
            <a:pPr marL="315213" indent="-315213" defTabSz="426466">
              <a:spcBef>
                <a:spcPts val="2700"/>
              </a:spcBef>
              <a:defRPr sz="2774"/>
            </a:pPr>
            <a:r>
              <a:t>Score = (x-l)/(a+b) </a:t>
            </a:r>
          </a:p>
          <a:p>
            <a:pPr marL="315213" indent="-315213" defTabSz="426466">
              <a:spcBef>
                <a:spcPts val="2700"/>
              </a:spcBef>
              <a:defRPr sz="2774"/>
            </a:pPr>
            <a:r>
              <a:t>x: distance moved by map</a:t>
            </a:r>
          </a:p>
          <a:p>
            <a:pPr marL="315213" indent="-315213" defTabSz="426466">
              <a:spcBef>
                <a:spcPts val="2700"/>
              </a:spcBef>
              <a:defRPr sz="2774"/>
            </a:pPr>
            <a:r>
              <a:t>l: distance between initial position and first pillar </a:t>
            </a:r>
          </a:p>
          <a:p>
            <a:pPr marL="315213" indent="-315213" defTabSz="426466">
              <a:spcBef>
                <a:spcPts val="2700"/>
              </a:spcBef>
              <a:defRPr sz="2774"/>
            </a:pPr>
            <a:r>
              <a:t>a: distance between pillars</a:t>
            </a:r>
          </a:p>
          <a:p>
            <a:pPr marL="315213" indent="-315213" defTabSz="426466">
              <a:spcBef>
                <a:spcPts val="2700"/>
              </a:spcBef>
              <a:defRPr sz="2774"/>
            </a:pPr>
            <a:r>
              <a:t>b: width of pillar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pROGRAM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main function</a:t>
            </a:r>
          </a:p>
          <a:p>
            <a:r>
              <a:t>fall function</a:t>
            </a:r>
          </a:p>
          <a:p>
            <a:r>
              <a:t>map function</a:t>
            </a:r>
          </a:p>
          <a:p>
            <a:r>
              <a:t>pause function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PAUSING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Controlled by pause function</a:t>
            </a:r>
          </a:p>
          <a:p>
            <a:r>
              <a:t>Executed when entered “p”</a:t>
            </a:r>
          </a:p>
          <a:p>
            <a:r>
              <a:t>Terminated only by entering “p”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body" sz="half" idx="4294967295"/>
          </p:nvPr>
        </p:nvSpPr>
        <p:spPr>
          <a:xfrm>
            <a:off x="3378276" y="1118009"/>
            <a:ext cx="6248248" cy="7517582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None/>
              <a:defRPr sz="2600">
                <a:solidFill>
                  <a:srgbClr val="5A5F5E"/>
                </a:solidFill>
              </a:defRPr>
            </a:pPr>
            <a:r>
              <a:t>void Pause(void)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600">
                <a:solidFill>
                  <a:srgbClr val="5A5F5E"/>
                </a:solidFill>
              </a:defRPr>
            </a:pPr>
            <a:r>
              <a:t>{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600">
                <a:solidFill>
                  <a:srgbClr val="5A5F5E"/>
                </a:solidFill>
              </a:defRPr>
            </a:pPr>
            <a:r>
              <a:t>    char temp;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600">
                <a:solidFill>
                  <a:srgbClr val="5A5F5E"/>
                </a:solidFill>
              </a:defRPr>
            </a:pPr>
            <a:r>
              <a:t>    printf("\n\n\t\t   PAUSING... enter p/P to continue");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600">
                <a:solidFill>
                  <a:srgbClr val="5A5F5E"/>
                </a:solidFill>
              </a:defRPr>
            </a:pPr>
            <a:r>
              <a:t>    while (1) {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600">
                <a:solidFill>
                  <a:srgbClr val="5A5F5E"/>
                </a:solidFill>
              </a:defRPr>
            </a:pPr>
            <a:r>
              <a:t>        temp = getch();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600">
                <a:solidFill>
                  <a:srgbClr val="5A5F5E"/>
                </a:solidFill>
              </a:defRPr>
            </a:pPr>
            <a:r>
              <a:t>        if (temp == 'p' || temp == ‘P') {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600">
                <a:solidFill>
                  <a:srgbClr val="5A5F5E"/>
                </a:solidFill>
              </a:defRPr>
            </a:pPr>
            <a:r>
              <a:t>            system("CLS");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600">
                <a:solidFill>
                  <a:srgbClr val="5A5F5E"/>
                </a:solidFill>
              </a:defRPr>
            </a:pPr>
            <a:r>
              <a:t>            return;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600">
                <a:solidFill>
                  <a:srgbClr val="5A5F5E"/>
                </a:solidFill>
              </a:defRPr>
            </a:pPr>
            <a:r>
              <a:t>        }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600">
                <a:solidFill>
                  <a:srgbClr val="5A5F5E"/>
                </a:solidFill>
              </a:defRPr>
            </a:pPr>
            <a:r>
              <a:t>    }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600">
                <a:solidFill>
                  <a:srgbClr val="5A5F5E"/>
                </a:solidFill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MAIN FUNCTION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Create START and END screens</a:t>
            </a:r>
          </a:p>
          <a:p>
            <a:r>
              <a:t>Select difficulty</a:t>
            </a:r>
          </a:p>
          <a:p>
            <a:r>
              <a:t>Check returned value from map function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FALL FUNCTION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Change height of bird</a:t>
            </a:r>
          </a:p>
          <a:p>
            <a:r>
              <a:t>Return the value of height to map function</a:t>
            </a:r>
          </a:p>
          <a:p>
            <a:r>
              <a:t>Stimulate gravity for falling of bird</a:t>
            </a:r>
          </a:p>
          <a:p>
            <a:r>
              <a:t>Alter pause function through input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MAP FUNCTION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80111" indent="-380111" defTabSz="426466">
              <a:spcBef>
                <a:spcPts val="3300"/>
              </a:spcBef>
              <a:defRPr sz="3358"/>
            </a:pPr>
            <a:r>
              <a:t>Create random map &amp; enable movement</a:t>
            </a:r>
          </a:p>
          <a:p>
            <a:pPr marL="380111" indent="-380111" defTabSz="426466">
              <a:spcBef>
                <a:spcPts val="3300"/>
              </a:spcBef>
              <a:defRPr sz="3358"/>
            </a:pPr>
            <a:r>
              <a:t>Enable bird to move through value returned by fall function &amp; display its position</a:t>
            </a:r>
          </a:p>
          <a:p>
            <a:pPr marL="380111" indent="-380111" defTabSz="426466">
              <a:spcBef>
                <a:spcPts val="3300"/>
              </a:spcBef>
              <a:defRPr sz="3358"/>
            </a:pPr>
            <a:r>
              <a:t>Determine if bird hit pillar &amp; return value to main function</a:t>
            </a:r>
          </a:p>
          <a:p>
            <a:pPr marL="380111" indent="-380111" defTabSz="426466">
              <a:spcBef>
                <a:spcPts val="3300"/>
              </a:spcBef>
              <a:defRPr sz="3358"/>
            </a:pPr>
            <a:r>
              <a:t>Alter parameters through value returned by main function</a:t>
            </a:r>
          </a:p>
          <a:p>
            <a:pPr marL="380111" indent="-380111" defTabSz="426466">
              <a:spcBef>
                <a:spcPts val="3300"/>
              </a:spcBef>
              <a:defRPr sz="3358"/>
            </a:pPr>
            <a:r>
              <a:t>Detect bad input</a:t>
            </a:r>
          </a:p>
          <a:p>
            <a:pPr marL="380111" indent="-380111" defTabSz="426466">
              <a:spcBef>
                <a:spcPts val="3300"/>
              </a:spcBef>
              <a:defRPr sz="3358"/>
            </a:pPr>
            <a:r>
              <a:t>Display score at the center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Head files</a:t>
            </a:r>
          </a:p>
        </p:txBody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54076" indent="-354076" defTabSz="397256">
              <a:spcBef>
                <a:spcPts val="3100"/>
              </a:spcBef>
              <a:defRPr sz="3128"/>
            </a:pPr>
            <a:r>
              <a:t>#include &lt;stdio.h&gt; : input &amp; output functions</a:t>
            </a:r>
          </a:p>
          <a:p>
            <a:pPr marL="354076" indent="-354076" defTabSz="397256">
              <a:spcBef>
                <a:spcPts val="3100"/>
              </a:spcBef>
              <a:defRPr sz="3128"/>
            </a:pPr>
            <a:r>
              <a:t>#include &lt;windows.h&gt; : for delay function Sleep()</a:t>
            </a:r>
          </a:p>
          <a:p>
            <a:pPr marL="354076" indent="-354076" defTabSz="397256">
              <a:spcBef>
                <a:spcPts val="3100"/>
              </a:spcBef>
              <a:defRPr sz="3128"/>
            </a:pPr>
            <a:r>
              <a:t>#include &lt;time.h&gt; : time function for generating a random map</a:t>
            </a:r>
          </a:p>
          <a:p>
            <a:pPr marL="354076" indent="-354076" defTabSz="397256">
              <a:spcBef>
                <a:spcPts val="3100"/>
              </a:spcBef>
              <a:defRPr sz="3128"/>
            </a:pPr>
            <a:r>
              <a:t>#include &lt;stdlib.h&gt; : generate random numbers rand()</a:t>
            </a:r>
          </a:p>
          <a:p>
            <a:pPr marL="354076" indent="-354076" defTabSz="397256">
              <a:spcBef>
                <a:spcPts val="3100"/>
              </a:spcBef>
              <a:defRPr sz="3128"/>
            </a:pPr>
            <a:r>
              <a:t>#include &lt;dos.h&gt; : for DOS command</a:t>
            </a:r>
          </a:p>
          <a:p>
            <a:pPr marL="354076" indent="-354076" defTabSz="397256">
              <a:spcBef>
                <a:spcPts val="3100"/>
              </a:spcBef>
              <a:defRPr sz="3128"/>
            </a:pPr>
            <a:r>
              <a:t>#include &lt;string.h&gt; : define String array</a:t>
            </a:r>
          </a:p>
          <a:p>
            <a:pPr marL="354076" indent="-354076" defTabSz="397256">
              <a:spcBef>
                <a:spcPts val="3100"/>
              </a:spcBef>
              <a:defRPr sz="3128"/>
            </a:pPr>
            <a:r>
              <a:t>#include &lt;cornio.h&gt;: read input kbhit() getch()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solidFill>
                  <a:srgbClr val="454545"/>
                </a:solidFill>
              </a:defRPr>
            </a:pPr>
            <a:r>
              <a:t>int main()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solidFill>
                  <a:srgbClr val="454545"/>
                </a:solidFill>
              </a:defRPr>
            </a:pPr>
            <a:r>
              <a:t>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solidFill>
                  <a:srgbClr val="454545"/>
                </a:solidFill>
              </a:defRPr>
            </a:pPr>
            <a:r>
              <a:t>    char ready, replay;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solidFill>
                  <a:srgbClr val="454545"/>
                </a:solidFill>
              </a:defRPr>
            </a:pPr>
            <a:r>
              <a:t>    int h, n, sum;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solidFill>
                  <a:srgbClr val="454545"/>
                </a:solidFill>
              </a:defRPr>
            </a:pPr>
            <a:r>
              <a:t>    sum = 0;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solidFill>
                  <a:srgbClr val="454545"/>
                </a:solidFill>
              </a:defRPr>
            </a:pPr>
            <a:endParaRPr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solidFill>
                  <a:srgbClr val="454545"/>
                </a:solidFill>
              </a:defRPr>
            </a:pPr>
            <a:r>
              <a:t>    printf(“\n\n\t\t*************************************\n\t\tPlease maximize window before starting game!\n\t\t*************************************\n\n\n\n\n\t\t    Please select difficulty and begin\n\n\t\t\tLevels of difficulty\n\n\t\t\t E      Easy\n\t\t\t N      Normal\n\t\t\t H      Hard\n\t\t\t X      Impossible\n\n\n\tNotes:\n\t\t1.Press “W” to ascend bird\n\t\t2.Press “P” during game to pause &amp; resume”);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solidFill>
                  <a:srgbClr val="454545"/>
                </a:solidFill>
              </a:defRPr>
            </a:pPr>
            <a:endParaRPr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solidFill>
                  <a:srgbClr val="454545"/>
                </a:solidFill>
              </a:defRPr>
            </a:pPr>
            <a:r>
              <a:t>    do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solidFill>
                  <a:srgbClr val="454545"/>
                </a:solidFill>
              </a:defRPr>
            </a:pPr>
            <a:r>
              <a:t>   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solidFill>
                  <a:srgbClr val="454545"/>
                </a:solidFill>
              </a:defRPr>
            </a:pPr>
            <a:r>
              <a:t>        ready = getch();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solidFill>
                  <a:srgbClr val="454545"/>
                </a:solidFill>
              </a:defRPr>
            </a:pPr>
            <a:r>
              <a:t>    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solidFill>
                  <a:srgbClr val="454545"/>
                </a:solidFill>
              </a:defRPr>
            </a:pPr>
            <a:r>
              <a:t>    while (ready != 'e' &amp;&amp; ready != 'E' &amp;&amp; ready != 'n' &amp;&amp; ready != 'N' &amp;&amp; ready != 'h' &amp;&amp; ready != 'H' &amp;&amp; ready != 'x' &amp;&amp; ready != 'X');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solidFill>
                  <a:srgbClr val="454545"/>
                </a:solidFill>
              </a:defRPr>
            </a:pPr>
            <a:endParaRPr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solidFill>
                  <a:srgbClr val="454545"/>
                </a:solidFill>
              </a:defRPr>
            </a:pPr>
            <a:r>
              <a:t>    if (ready == 'e' || ready == 'E') gap = 50, V_ = 20, R_ = 14;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solidFill>
                  <a:srgbClr val="454545"/>
                </a:solidFill>
              </a:defRPr>
            </a:pPr>
            <a:r>
              <a:t>    if (ready == 'n' || ready == 'N') gap = 45, V_ = 18, R_ = 12;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solidFill>
                  <a:srgbClr val="454545"/>
                </a:solidFill>
              </a:defRPr>
            </a:pPr>
            <a:r>
              <a:t>    if (ready == 'h' || ready == 'H') gap = 35, V_ = 16, R_ = 10;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solidFill>
                  <a:srgbClr val="454545"/>
                </a:solidFill>
              </a:defRPr>
            </a:pPr>
            <a:r>
              <a:t>    if (ready == 'x' || ready == 'X') gap = 30, V_ = 18, R_ = 12;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ADJUSTING DIFFICULTY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84302" indent="-384302" defTabSz="519937">
              <a:spcBef>
                <a:spcPts val="3300"/>
              </a:spcBef>
              <a:defRPr sz="3382"/>
            </a:pPr>
            <a:r>
              <a:t>How to:</a:t>
            </a:r>
          </a:p>
          <a:p>
            <a:pPr marL="384302" indent="-384302" defTabSz="519937">
              <a:spcBef>
                <a:spcPts val="3300"/>
              </a:spcBef>
              <a:defRPr sz="3382"/>
            </a:pPr>
            <a:r>
              <a:t>Level of difficulty is determined by distance between pillars, open space between pillars, horizontal speed of map, and speed of bird falling</a:t>
            </a:r>
          </a:p>
          <a:p>
            <a:pPr marL="384302" indent="-384302" defTabSz="519937">
              <a:spcBef>
                <a:spcPts val="3300"/>
              </a:spcBef>
              <a:defRPr sz="3382"/>
            </a:pPr>
            <a:r>
              <a:t>Assign values to the above variables to change difficulty</a:t>
            </a:r>
          </a:p>
          <a:p>
            <a:pPr marL="384302" indent="-384302" defTabSz="519937">
              <a:spcBef>
                <a:spcPts val="3300"/>
              </a:spcBef>
              <a:defRPr sz="3382"/>
            </a:pPr>
            <a:r>
              <a:t>All speed are controlled by Sleep function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400">
                <a:solidFill>
                  <a:srgbClr val="454545"/>
                </a:solidFill>
              </a:defRPr>
            </a:pPr>
            <a:r>
              <a:t>do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400">
                <a:solidFill>
                  <a:srgbClr val="454545"/>
                </a:solidFill>
              </a:defRPr>
            </a:pPr>
            <a:r>
              <a:t>   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400">
                <a:solidFill>
                  <a:srgbClr val="454545"/>
                </a:solidFill>
              </a:defRPr>
            </a:pPr>
            <a:r>
              <a:t>        h = fall();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400">
                <a:solidFill>
                  <a:srgbClr val="454545"/>
                </a:solidFill>
              </a:defRPr>
            </a:pPr>
            <a:r>
              <a:t>        n = map(h, k);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400">
                <a:solidFill>
                  <a:srgbClr val="454545"/>
                </a:solidFill>
              </a:defRPr>
            </a:pPr>
            <a:r>
              <a:t>    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400">
                <a:solidFill>
                  <a:srgbClr val="454545"/>
                </a:solidFill>
              </a:defRPr>
            </a:pPr>
            <a:r>
              <a:t>    while (n != 0);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400">
                <a:solidFill>
                  <a:srgbClr val="454545"/>
                </a:solidFill>
              </a:defRPr>
            </a:pPr>
            <a:endParaRPr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400">
                <a:solidFill>
                  <a:srgbClr val="454545"/>
                </a:solidFill>
              </a:defRPr>
            </a:pPr>
            <a:r>
              <a:t>    system("CLS");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400">
                <a:solidFill>
                  <a:srgbClr val="454545"/>
                </a:solidFill>
              </a:defRPr>
            </a:pPr>
            <a:r>
              <a:t>    printf("\n\n\n\n\t\t\t ****************************\n\t\t\t\t   GAME  OVER\n\n\t\t\t\tYOUR SCORE IS %d\n\n\t\t\t        Enter Y to exit\n\t\t\t ****************************", score);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400">
                <a:solidFill>
                  <a:srgbClr val="454545"/>
                </a:solidFill>
              </a:defRPr>
            </a:pPr>
            <a:endParaRPr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400">
                <a:solidFill>
                  <a:srgbClr val="454545"/>
                </a:solidFill>
              </a:defRPr>
            </a:pPr>
            <a:r>
              <a:t>    do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400">
                <a:solidFill>
                  <a:srgbClr val="454545"/>
                </a:solidFill>
              </a:defRPr>
            </a:pPr>
            <a:r>
              <a:t>   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400">
                <a:solidFill>
                  <a:srgbClr val="454545"/>
                </a:solidFill>
              </a:defRPr>
            </a:pPr>
            <a:r>
              <a:t>        replay = getch();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400">
                <a:solidFill>
                  <a:srgbClr val="454545"/>
                </a:solidFill>
              </a:defRPr>
            </a:pPr>
            <a:r>
              <a:t>    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400">
                <a:solidFill>
                  <a:srgbClr val="454545"/>
                </a:solidFill>
              </a:defRPr>
            </a:pPr>
            <a:r>
              <a:t>    while (replay != 'y' &amp;&amp; replay != 'Y'/* &amp;&amp; replay != 'n' &amp;&amp; replay != 'N'*/);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400">
                <a:solidFill>
                  <a:srgbClr val="454545"/>
                </a:solidFill>
              </a:defRPr>
            </a:pPr>
            <a:r>
              <a:t>    return 0;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400">
                <a:solidFill>
                  <a:srgbClr val="454545"/>
                </a:solidFill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2128</Words>
  <Application>Microsoft Macintosh PowerPoint</Application>
  <PresentationFormat>Custom</PresentationFormat>
  <Paragraphs>208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Showroom</vt:lpstr>
      <vt:lpstr>FLAPPY BIRD</vt:lpstr>
      <vt:lpstr>pROGRAM</vt:lpstr>
      <vt:lpstr>MAIN FUNCTION</vt:lpstr>
      <vt:lpstr>FALL FUNCTION</vt:lpstr>
      <vt:lpstr>MAP FUNCTION</vt:lpstr>
      <vt:lpstr>Head files</vt:lpstr>
      <vt:lpstr>PowerPoint Presentation</vt:lpstr>
      <vt:lpstr>ADJUSTING DIFFICULTY</vt:lpstr>
      <vt:lpstr>PowerPoint Presentation</vt:lpstr>
      <vt:lpstr>Generating random maps</vt:lpstr>
      <vt:lpstr>PowerPoint Presentation</vt:lpstr>
      <vt:lpstr>PowerPoint Presentation</vt:lpstr>
      <vt:lpstr>Enabling map to move</vt:lpstr>
      <vt:lpstr>GENERATING BIRD</vt:lpstr>
      <vt:lpstr>PowerPoint Presentation</vt:lpstr>
      <vt:lpstr>Movement of bird</vt:lpstr>
      <vt:lpstr>PowerPoint Presentation</vt:lpstr>
      <vt:lpstr>Determining terminate</vt:lpstr>
      <vt:lpstr>displaying scores</vt:lpstr>
      <vt:lpstr>PAUSING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FLAPPY BIRD</dc:title>
  <cp:lastModifiedBy>g g</cp:lastModifiedBy>
  <cp:revision>2</cp:revision>
  <dcterms:modified xsi:type="dcterms:W3CDTF">2017-12-13T21:45:31Z</dcterms:modified>
</cp:coreProperties>
</file>