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/>
  <p:notesSz cx="6858000" cy="9144000"/>
  <p:embeddedFontLst>
    <p:embeddedFont>
      <p:font typeface="Proxima Nova" panose="02000506030000020004"/>
      <p:regular r:id="rId28"/>
    </p:embeddedFont>
    <p:embeddedFont>
      <p:font typeface="Proxima Nova Bold" panose="020005060300000200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537888003_0_8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537888003_0_8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537888003_0_8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537888003_0_8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537888003_0_8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537888003_0_8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537888003_0_8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537888003_0_8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537888003_0_7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537888003_0_7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5c482adfc_3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5c482adfc_3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5c482adfc_3_2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5c482adfc_3_2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5c482adfc_3_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5c482adfc_3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 panose="02000506030000020004"/>
              <a:buNone/>
            </a:pPr>
            <a:endParaRPr lang="en-GB" sz="1400">
              <a:solidFill>
                <a:srgbClr val="61616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5dbd390d8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5dbd390d8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5c482adfc_3_2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c5c482adfc_3_2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537888003_0_5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537888003_0_5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537888003_0_8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c537888003_0_8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5c482adfc_3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c5c482adfc_3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537888003_0_7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537888003_0_7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5c482adfc_3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5c482adfc_3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537888003_0_8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537888003_0_8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537888003_0_7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537888003_0_7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5c482adfc_3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5c482adfc_3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5c482adfc_3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5c482adfc_3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537888003_0_8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537888003_0_8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 panose="02000506030000020004"/>
              <a:buChar char="●"/>
              <a:defRPr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2420" y="950600"/>
            <a:ext cx="85185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>
                <a:solidFill>
                  <a:srgbClr val="FFFFFF"/>
                </a:solidFill>
              </a:rPr>
              <a:t>Data Quality Analysis for </a:t>
            </a:r>
            <a:r>
              <a:rPr lang="en-US" altLang="en-GB" sz="3800" b="1">
                <a:solidFill>
                  <a:srgbClr val="FFFFFF"/>
                </a:solidFill>
              </a:rPr>
              <a:t>Seattle </a:t>
            </a:r>
            <a:r>
              <a:rPr lang="en-GB" sz="3800" b="1">
                <a:solidFill>
                  <a:srgbClr val="FFFFFF"/>
                </a:solidFill>
              </a:rPr>
              <a:t>Building Emissions Performance Standard</a:t>
            </a:r>
            <a:r>
              <a:rPr lang="en-US" altLang="en-GB" sz="3800" b="1">
                <a:solidFill>
                  <a:srgbClr val="FFFFFF"/>
                </a:solidFill>
              </a:rPr>
              <a:t> Program</a:t>
            </a:r>
            <a:endParaRPr lang="en-US" altLang="en-GB" sz="3800" b="1">
              <a:solidFill>
                <a:srgbClr val="FFFFFF"/>
              </a:solidFill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603885" y="3302000"/>
            <a:ext cx="292544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 u="sng">
                <a:solidFill>
                  <a:schemeClr val="bg1"/>
                </a:solidFill>
                <a:latin typeface="Arial Bold" panose="020B0604020202020204" charset="0"/>
                <a:cs typeface="Arial Bold" panose="020B0604020202020204" charset="0"/>
              </a:rPr>
              <a:t>Team: SparkOne</a:t>
            </a:r>
            <a:endParaRPr lang="en-US" b="1" u="sng">
              <a:solidFill>
                <a:schemeClr val="bg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endParaRPr lang="en-US" b="1">
              <a:solidFill>
                <a:schemeClr val="bg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en-US" b="1">
                <a:solidFill>
                  <a:schemeClr val="bg1"/>
                </a:solidFill>
                <a:latin typeface="Arial Bold" panose="020B0604020202020204" charset="0"/>
                <a:cs typeface="Arial Bold" panose="020B0604020202020204" charset="0"/>
              </a:rPr>
              <a:t>	Chenyi(Jenny) Huang</a:t>
            </a:r>
            <a:endParaRPr lang="en-US" b="1">
              <a:solidFill>
                <a:schemeClr val="bg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en-US" b="1">
                <a:solidFill>
                  <a:schemeClr val="bg1"/>
                </a:solidFill>
                <a:latin typeface="Arial Bold" panose="020B0604020202020204" charset="0"/>
                <a:cs typeface="Arial Bold" panose="020B0604020202020204" charset="0"/>
              </a:rPr>
              <a:t>	Xin Geng</a:t>
            </a:r>
            <a:endParaRPr lang="en-US" b="1">
              <a:solidFill>
                <a:schemeClr val="bg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en-US" b="1">
                <a:solidFill>
                  <a:schemeClr val="bg1"/>
                </a:solidFill>
                <a:latin typeface="Arial Bold" panose="020B0604020202020204" charset="0"/>
                <a:cs typeface="Arial Bold" panose="020B0604020202020204" charset="0"/>
              </a:rPr>
              <a:t>	Miranda Lyu</a:t>
            </a:r>
            <a:endParaRPr lang="en-US" b="1">
              <a:solidFill>
                <a:schemeClr val="bg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en-US" b="1">
                <a:solidFill>
                  <a:schemeClr val="bg1"/>
                </a:solidFill>
                <a:latin typeface="Arial Bold" panose="020B0604020202020204" charset="0"/>
                <a:cs typeface="Arial Bold" panose="020B0604020202020204" charset="0"/>
              </a:rPr>
              <a:t>	Muyun Ji</a:t>
            </a:r>
            <a:endParaRPr lang="en-US" b="1">
              <a:solidFill>
                <a:schemeClr val="bg1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3480" y="132715"/>
            <a:ext cx="1307465" cy="12928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990000"/>
                </a:solidFill>
              </a:rPr>
              <a:t>Data Accuracy </a:t>
            </a:r>
            <a:r>
              <a:rPr lang="en-GB" b="1"/>
              <a:t>- </a:t>
            </a:r>
            <a:r>
              <a:rPr lang="en-GB" b="1" i="1"/>
              <a:t>Questionable GHG Emission Intensity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875900" y="1017725"/>
            <a:ext cx="495640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218175" y="1704125"/>
            <a:ext cx="3532800" cy="15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The maximum GHG Emission Intensity is about </a:t>
            </a:r>
            <a:r>
              <a:rPr lang="en-GB" sz="1800" b="1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40 times higher than the lowest.</a:t>
            </a:r>
            <a:endParaRPr sz="1800" b="1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990000"/>
                </a:solidFill>
              </a:rPr>
              <a:t>Data Accuracy</a:t>
            </a:r>
            <a:r>
              <a:rPr lang="en-GB" b="1"/>
              <a:t> - </a:t>
            </a:r>
            <a:r>
              <a:rPr lang="en-GB" b="1" i="1"/>
              <a:t>Questionable GHG Emission Intensity</a:t>
            </a:r>
            <a:endParaRPr i="1"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643750" y="1257300"/>
            <a:ext cx="5382175" cy="321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156050" y="1626600"/>
            <a:ext cx="3622800" cy="22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Righ</a:t>
            </a:r>
            <a:r>
              <a:rPr lang="en-GB"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t-skewed distribution flags a few potential outliers that represent </a:t>
            </a:r>
            <a:r>
              <a:rPr lang="en-GB" sz="1800" b="1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unusually high</a:t>
            </a:r>
            <a:r>
              <a:rPr lang="en-GB"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GHG Emission Intensity data (on the right)</a:t>
            </a:r>
            <a:endParaRPr lang="en-GB" sz="1800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990000"/>
                </a:solidFill>
              </a:rPr>
              <a:t>Data Accuracy</a:t>
            </a:r>
            <a:r>
              <a:rPr lang="en-GB" b="1"/>
              <a:t> - </a:t>
            </a:r>
            <a:r>
              <a:rPr lang="en-GB" b="1" i="1"/>
              <a:t>Invalid Data Points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24"/>
          <p:cNvSpPr txBox="1"/>
          <p:nvPr>
            <p:ph type="body" idx="1"/>
          </p:nvPr>
        </p:nvSpPr>
        <p:spPr>
          <a:xfrm>
            <a:off x="376775" y="11347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</a:rPr>
              <a:t>Number of Floors = </a:t>
            </a:r>
            <a:r>
              <a:rPr lang="en-GB" b="1">
                <a:solidFill>
                  <a:srgbClr val="000000"/>
                </a:solidFill>
              </a:rPr>
              <a:t>0</a:t>
            </a:r>
            <a:r>
              <a:rPr lang="en-GB">
                <a:solidFill>
                  <a:srgbClr val="000000"/>
                </a:solidFill>
              </a:rPr>
              <a:t> in 2022 dataset </a:t>
            </a:r>
            <a:r>
              <a:rPr lang="en-GB" b="1">
                <a:solidFill>
                  <a:srgbClr val="000000"/>
                </a:solidFill>
              </a:rPr>
              <a:t>?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39525" y="1762225"/>
            <a:ext cx="8203927" cy="15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990000"/>
                </a:solidFill>
              </a:rPr>
              <a:t>Data Consistency</a:t>
            </a:r>
            <a:r>
              <a:rPr lang="en-GB" b="1"/>
              <a:t> - 2 year comparison (2022 vs 2021)</a:t>
            </a:r>
            <a:endParaRPr b="1"/>
          </a:p>
        </p:txBody>
      </p:sp>
      <p:sp>
        <p:nvSpPr>
          <p:cNvPr id="154" name="Google Shape;154;p25"/>
          <p:cNvSpPr txBox="1"/>
          <p:nvPr>
            <p:ph type="body" idx="1"/>
          </p:nvPr>
        </p:nvSpPr>
        <p:spPr>
          <a:xfrm>
            <a:off x="311700" y="1152475"/>
            <a:ext cx="86037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Same property name, different OSEBuildingID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Same property address, different property name and OSEBuildingID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Property present in one year but absent in the other year</a:t>
            </a:r>
            <a:endParaRPr lang="en-GB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40300" y="2866975"/>
            <a:ext cx="8204477" cy="6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40300" y="3751075"/>
            <a:ext cx="8260777" cy="6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Current Data Collection Process</a:t>
            </a:r>
            <a:endParaRPr b="1"/>
          </a:p>
        </p:txBody>
      </p:sp>
      <p:sp>
        <p:nvSpPr>
          <p:cNvPr id="162" name="Google Shape;162;p26"/>
          <p:cNvSpPr txBox="1"/>
          <p:nvPr>
            <p:ph type="body" idx="1"/>
          </p:nvPr>
        </p:nvSpPr>
        <p:spPr>
          <a:xfrm>
            <a:off x="4507800" y="955775"/>
            <a:ext cx="4066200" cy="9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Some data automation and data validation methods have been placed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4650" y="1017725"/>
            <a:ext cx="4127249" cy="339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662550" y="3917275"/>
            <a:ext cx="5381346" cy="9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165650" y="1821200"/>
            <a:ext cx="4066200" cy="1501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82148" y="1695037"/>
            <a:ext cx="1991850" cy="214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/>
          <p:nvPr/>
        </p:nvSpPr>
        <p:spPr>
          <a:xfrm rot="2530469">
            <a:off x="6477304" y="1695127"/>
            <a:ext cx="279718" cy="28970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168" name="Google Shape;168;p26"/>
          <p:cNvSpPr/>
          <p:nvPr/>
        </p:nvSpPr>
        <p:spPr>
          <a:xfrm rot="5402008">
            <a:off x="4765225" y="2569468"/>
            <a:ext cx="2054100" cy="289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169" name="Google Shape;169;p26"/>
          <p:cNvSpPr/>
          <p:nvPr/>
        </p:nvSpPr>
        <p:spPr>
          <a:xfrm rot="8321629">
            <a:off x="4330027" y="1816502"/>
            <a:ext cx="645374" cy="28952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895275" y="3116325"/>
            <a:ext cx="1594500" cy="486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3894500" y="3917275"/>
            <a:ext cx="1023300" cy="224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Current Data Collection Process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27"/>
          <p:cNvSpPr txBox="1"/>
          <p:nvPr>
            <p:ph type="body" idx="1"/>
          </p:nvPr>
        </p:nvSpPr>
        <p:spPr>
          <a:xfrm>
            <a:off x="528843" y="1254213"/>
            <a:ext cx="3697200" cy="8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GB" sz="1700" b="1">
                <a:solidFill>
                  <a:srgbClr val="C00000"/>
                </a:solidFill>
              </a:rPr>
              <a:t>M</a:t>
            </a:r>
            <a:r>
              <a:rPr lang="en-GB" sz="1700" b="1">
                <a:solidFill>
                  <a:srgbClr val="C00000"/>
                </a:solidFill>
              </a:rPr>
              <a:t>anual input is still allowed </a:t>
            </a:r>
            <a:r>
              <a:rPr lang="en-US" altLang="en-GB" sz="1700" b="1">
                <a:solidFill>
                  <a:srgbClr val="C00000"/>
                </a:solidFill>
              </a:rPr>
              <a:t>for utility data and building information</a:t>
            </a:r>
            <a:endParaRPr lang="en-US" altLang="en-GB" sz="1700" b="1">
              <a:solidFill>
                <a:srgbClr val="C00000"/>
              </a:solidFill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786038" y="1332825"/>
            <a:ext cx="4830427" cy="363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176000" y="2571750"/>
            <a:ext cx="5106673" cy="20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C00000"/>
                </a:solidFill>
              </a:rPr>
              <a:t>Tools</a:t>
            </a:r>
            <a:r>
              <a:rPr lang="en-US" altLang="en-GB" b="1">
                <a:solidFill>
                  <a:srgbClr val="C00000"/>
                </a:solidFill>
              </a:rPr>
              <a:t>/Methods</a:t>
            </a:r>
            <a:r>
              <a:rPr lang="en-GB" b="1"/>
              <a:t> to Improve Data Quality</a:t>
            </a:r>
            <a:endParaRPr lang="en-GB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28"/>
          <p:cNvSpPr txBox="1"/>
          <p:nvPr>
            <p:ph type="body" idx="1"/>
          </p:nvPr>
        </p:nvSpPr>
        <p:spPr>
          <a:xfrm>
            <a:off x="311700" y="86342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Cleaning the database c</a:t>
            </a:r>
            <a:r>
              <a:rPr lang="en-GB" b="1"/>
              <a:t>omprehensively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 lang="en-GB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34010" algn="l" rtl="0">
              <a:spcBef>
                <a:spcPts val="1200"/>
              </a:spcBef>
              <a:spcAft>
                <a:spcPts val="0"/>
              </a:spcAft>
              <a:buSzTx/>
              <a:buChar char="●"/>
            </a:pPr>
            <a:r>
              <a:rPr lang="en-GB"/>
              <a:t>Ensure the unique OSEBuildingID is consistent across different time periods or years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Identify existing outliers/errors</a:t>
            </a:r>
            <a:endParaRPr lang="en-GB"/>
          </a:p>
        </p:txBody>
      </p:sp>
      <p:sp>
        <p:nvSpPr>
          <p:cNvPr id="186" name="Google Shape;186;p28"/>
          <p:cNvSpPr/>
          <p:nvPr/>
        </p:nvSpPr>
        <p:spPr>
          <a:xfrm>
            <a:off x="412200" y="1423558"/>
            <a:ext cx="13977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Accuracy</a:t>
            </a:r>
            <a:endParaRPr b="1"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2188485" y="1423558"/>
            <a:ext cx="13977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Consistency</a:t>
            </a:r>
            <a:endParaRPr b="1"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 b="1">
                <a:solidFill>
                  <a:srgbClr val="C00000"/>
                </a:solidFill>
                <a:sym typeface="+mn-ea"/>
              </a:rPr>
              <a:t>Tools</a:t>
            </a:r>
            <a:r>
              <a:rPr lang="en-US" altLang="en-GB" sz="2500" b="1">
                <a:solidFill>
                  <a:srgbClr val="C00000"/>
                </a:solidFill>
                <a:sym typeface="+mn-ea"/>
              </a:rPr>
              <a:t>/Methods</a:t>
            </a:r>
            <a:r>
              <a:rPr lang="en-GB" sz="2500" b="1">
                <a:sym typeface="+mn-ea"/>
              </a:rPr>
              <a:t> to Improve Data Quality</a:t>
            </a:r>
            <a:endParaRPr sz="2500"/>
          </a:p>
        </p:txBody>
      </p:sp>
      <p:sp>
        <p:nvSpPr>
          <p:cNvPr id="193" name="Google Shape;193;p29"/>
          <p:cNvSpPr txBox="1"/>
          <p:nvPr>
            <p:ph type="body" idx="1"/>
          </p:nvPr>
        </p:nvSpPr>
        <p:spPr>
          <a:xfrm>
            <a:off x="377850" y="910075"/>
            <a:ext cx="64227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AI Chatbot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01005" y="520700"/>
            <a:ext cx="3510915" cy="24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4103375" y="1475588"/>
            <a:ext cx="13977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Timeliness</a:t>
            </a:r>
            <a:endParaRPr b="1"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2273575" y="1475588"/>
            <a:ext cx="13977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Accuracy</a:t>
            </a:r>
            <a:endParaRPr b="1"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434975" y="2450465"/>
            <a:ext cx="6957060" cy="188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Assist portfolio managers during data entry process </a:t>
            </a:r>
            <a:endParaRPr sz="1800" b="1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 panose="02000506030000020004"/>
              <a:buChar char="●"/>
            </a:pPr>
            <a:r>
              <a:rPr lang="en-GB" sz="1800" b="1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More accurate results with better</a:t>
            </a:r>
            <a:endParaRPr lang="en-GB" sz="1800" b="1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</a:pPr>
            <a:r>
              <a:rPr lang="en-GB"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Understanding of the definitions of specific data terms</a:t>
            </a:r>
            <a:endParaRPr lang="en-GB" sz="1800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</a:pPr>
            <a:r>
              <a:rPr lang="en-GB"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Access to helpful </a:t>
            </a:r>
            <a:r>
              <a:rPr lang="en-US" altLang="en-GB"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instruction</a:t>
            </a:r>
            <a:r>
              <a:rPr lang="en-GB"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/training resources</a:t>
            </a:r>
            <a:endParaRPr lang="en-GB" sz="1800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457200" lvl="0" indent="-33401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Proxima Nova" panose="02000506030000020004"/>
              <a:buChar char="●"/>
            </a:pPr>
            <a:r>
              <a:rPr lang="en-GB" sz="1800" b="1">
                <a:solidFill>
                  <a:schemeClr val="accent3"/>
                </a:solidFill>
                <a:latin typeface="Proxima Nova Bold" panose="02000506030000020004" charset="0"/>
                <a:ea typeface="Proxima Nova" panose="02000506030000020004"/>
                <a:cs typeface="Proxima Nova Bold" panose="02000506030000020004" charset="0"/>
                <a:sym typeface="Proxima Nova" panose="02000506030000020004"/>
              </a:rPr>
              <a:t>Smoother set up process with the utility data exchange enrollment</a:t>
            </a:r>
            <a:endParaRPr lang="en-GB" sz="1800" b="1">
              <a:solidFill>
                <a:schemeClr val="accent3"/>
              </a:solidFill>
              <a:latin typeface="Proxima Nova Bold" panose="02000506030000020004" charset="0"/>
              <a:ea typeface="Proxima Nova" panose="02000506030000020004"/>
              <a:cs typeface="Proxima Nova Bold" panose="02000506030000020004" charset="0"/>
              <a:sym typeface="Proxima Nova" panose="020005060300000200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</a:pPr>
            <a:r>
              <a:rPr lang="en-GB"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Direct utility data reading</a:t>
            </a:r>
            <a:endParaRPr lang="en-GB" sz="1800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435275" y="1475588"/>
            <a:ext cx="13977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Completeness</a:t>
            </a:r>
            <a:endParaRPr b="1"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C00000"/>
                </a:solidFill>
                <a:sym typeface="+mn-ea"/>
              </a:rPr>
              <a:t>Tools</a:t>
            </a:r>
            <a:r>
              <a:rPr lang="en-US" altLang="en-GB" b="1">
                <a:solidFill>
                  <a:srgbClr val="C00000"/>
                </a:solidFill>
                <a:sym typeface="+mn-ea"/>
              </a:rPr>
              <a:t>/Methods</a:t>
            </a:r>
            <a:r>
              <a:rPr lang="en-GB" b="1">
                <a:sym typeface="+mn-ea"/>
              </a:rPr>
              <a:t> to Improve Data Quality</a:t>
            </a:r>
            <a:endParaRPr lang="en-GB" b="1"/>
          </a:p>
        </p:txBody>
      </p:sp>
      <p:sp>
        <p:nvSpPr>
          <p:cNvPr id="204" name="Google Shape;204;p30"/>
          <p:cNvSpPr txBox="1"/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45" b="1"/>
              <a:t>Volunteer outreach in neighborhoods </a:t>
            </a:r>
            <a:endParaRPr lang="en-GB" sz="1945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45" b="1"/>
          </a:p>
          <a:p>
            <a:pPr marL="457200" lvl="0" indent="-3340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endParaRPr lang="en-GB" sz="1945"/>
          </a:p>
          <a:p>
            <a:pPr marL="457200" lvl="0" indent="-3340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Promoting Seattle’s Building Energy Benchmarking Program</a:t>
            </a:r>
          </a:p>
          <a:p>
            <a:pPr marL="457200" lvl="0" indent="-3340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Educate Portfolio Managers on data</a:t>
            </a:r>
          </a:p>
          <a:p>
            <a:pPr marL="457200" lvl="0" indent="-3340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Provide guidance to Portfolio Managers in data collecting and entry</a:t>
            </a:r>
          </a:p>
          <a:p>
            <a:pPr marL="457200" lvl="0" indent="-3340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Collect feedback from Portfolio Managers regarding the process</a:t>
            </a:r>
          </a:p>
          <a:p>
            <a:pPr marL="457200" lvl="0" indent="-3340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Follow-up visits if needed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45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45" b="1"/>
          </a:p>
        </p:txBody>
      </p:sp>
      <p:sp>
        <p:nvSpPr>
          <p:cNvPr id="205" name="Google Shape;205;p30"/>
          <p:cNvSpPr/>
          <p:nvPr/>
        </p:nvSpPr>
        <p:spPr>
          <a:xfrm>
            <a:off x="447970" y="1407978"/>
            <a:ext cx="13977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Completeness</a:t>
            </a:r>
            <a:endParaRPr b="1"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2240765" y="1407978"/>
            <a:ext cx="13977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Accuracy</a:t>
            </a:r>
            <a:endParaRPr b="1"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C00000"/>
                </a:solidFill>
                <a:sym typeface="+mn-ea"/>
              </a:rPr>
              <a:t>Tools</a:t>
            </a:r>
            <a:r>
              <a:rPr lang="en-US" altLang="en-GB" b="1">
                <a:solidFill>
                  <a:srgbClr val="C00000"/>
                </a:solidFill>
                <a:sym typeface="+mn-ea"/>
              </a:rPr>
              <a:t>/Methods</a:t>
            </a:r>
            <a:r>
              <a:rPr lang="en-GB" b="1">
                <a:sym typeface="+mn-ea"/>
              </a:rPr>
              <a:t> to Improve Data Quality</a:t>
            </a:r>
            <a:br>
              <a:rPr lang="en-GB" b="1"/>
            </a:br>
          </a:p>
        </p:txBody>
      </p:sp>
      <p:sp>
        <p:nvSpPr>
          <p:cNvPr id="212" name="Google Shape;212;p31"/>
          <p:cNvSpPr txBox="1"/>
          <p:nvPr>
            <p:ph type="body" idx="1"/>
          </p:nvPr>
        </p:nvSpPr>
        <p:spPr>
          <a:xfrm>
            <a:off x="3783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Data Dashboard with AI</a:t>
            </a:r>
            <a:endParaRPr sz="18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/>
              <a:t> </a:t>
            </a:r>
            <a:endParaRPr sz="18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/>
              <a:t>Assist City of Seattle to monitor data collection process</a:t>
            </a:r>
            <a:endParaRPr sz="1800"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Easier data monitor process by data visualization</a:t>
            </a:r>
            <a:endParaRPr sz="18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800"/>
              <a:t>Display</a:t>
            </a:r>
            <a:r>
              <a:rPr lang="en-GB" sz="1800"/>
              <a:t> key data quality metrics</a:t>
            </a:r>
            <a:endParaRPr lang="en-GB" sz="18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800"/>
              <a:t>Red</a:t>
            </a:r>
            <a:r>
              <a:rPr lang="en-US" altLang="en-GB" sz="1800"/>
              <a:t> </a:t>
            </a:r>
            <a:r>
              <a:rPr lang="en-GB" sz="1800"/>
              <a:t>flag obvious errors and missing data fields</a:t>
            </a:r>
            <a:endParaRPr lang="en-GB" sz="18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800"/>
              <a:t>Show data completeness of all or single building(s)</a:t>
            </a:r>
            <a:endParaRPr lang="en-GB"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Faster response with missing or inaccurate data</a:t>
            </a:r>
            <a:endParaRPr sz="18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b="1"/>
          </a:p>
        </p:txBody>
      </p:sp>
      <p:sp>
        <p:nvSpPr>
          <p:cNvPr id="213" name="Google Shape;213;p31"/>
          <p:cNvSpPr/>
          <p:nvPr/>
        </p:nvSpPr>
        <p:spPr>
          <a:xfrm>
            <a:off x="491150" y="1659438"/>
            <a:ext cx="13977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Completeness</a:t>
            </a:r>
            <a:endParaRPr b="1"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214" name="Google Shape;214;p31"/>
          <p:cNvSpPr/>
          <p:nvPr/>
        </p:nvSpPr>
        <p:spPr>
          <a:xfrm>
            <a:off x="2320775" y="1659438"/>
            <a:ext cx="13977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Accuracy</a:t>
            </a:r>
            <a:endParaRPr b="1"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4150400" y="1659438"/>
            <a:ext cx="13977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Timeliness</a:t>
            </a:r>
            <a:endParaRPr b="1"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13250" y="436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20" b="1">
                <a:solidFill>
                  <a:srgbClr val="990000"/>
                </a:solidFill>
              </a:rPr>
              <a:t>Data Quality </a:t>
            </a:r>
            <a:r>
              <a:rPr lang="en-GB" sz="2020" b="1"/>
              <a:t>Is Crucial for Achieving BEPS Goals</a:t>
            </a:r>
            <a:endParaRPr sz="2020" b="1"/>
          </a:p>
        </p:txBody>
      </p:sp>
      <p:sp>
        <p:nvSpPr>
          <p:cNvPr id="65" name="Google Shape;65;p14"/>
          <p:cNvSpPr txBox="1"/>
          <p:nvPr>
            <p:ph type="body" idx="1"/>
          </p:nvPr>
        </p:nvSpPr>
        <p:spPr>
          <a:xfrm>
            <a:off x="311700" y="1152475"/>
            <a:ext cx="8520600" cy="2552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/>
              <a:t>Reduce greenhouse gas emissions </a:t>
            </a:r>
            <a:endParaRPr sz="15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00000"/>
                </a:solidFill>
                <a:latin typeface="Proxima Nova Bold" panose="02000506030000020004" charset="0"/>
                <a:cs typeface="Proxima Nova Bold" panose="02000506030000020004" charset="0"/>
              </a:rPr>
              <a:t>Poor data quality</a:t>
            </a:r>
            <a:r>
              <a:rPr lang="en-GB" sz="1500"/>
              <a:t> can significantly impact the effectiveness of BEPS policies by hindering accurate measurement and tracking of building energy use and greenhouse gas emissions.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/>
              <a:t>Build healthy communities</a:t>
            </a:r>
            <a:endParaRPr sz="15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 b="1">
                <a:solidFill>
                  <a:srgbClr val="C00000"/>
                </a:solidFill>
                <a:latin typeface="Proxima Nova Bold" panose="02000506030000020004" charset="0"/>
                <a:cs typeface="Proxima Nova Bold" panose="02000506030000020004" charset="0"/>
              </a:rPr>
              <a:t>High-quality data</a:t>
            </a:r>
            <a:r>
              <a:rPr lang="en-GB" sz="1500"/>
              <a:t> serve as the foundation for understanding the complexities of energy use and emissions within diverse communities and for designing interventions that are both effective and equitable.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132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Limitations and Future Considerations</a:t>
            </a:r>
            <a:endParaRPr b="1"/>
          </a:p>
        </p:txBody>
      </p:sp>
      <p:sp>
        <p:nvSpPr>
          <p:cNvPr id="221" name="Google Shape;221;p32"/>
          <p:cNvSpPr txBox="1"/>
          <p:nvPr>
            <p:ph type="body" idx="1"/>
          </p:nvPr>
        </p:nvSpPr>
        <p:spPr>
          <a:xfrm>
            <a:off x="311700" y="764900"/>
            <a:ext cx="88323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Our current observations might be biased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Further analysis on data accuracy is required</a:t>
            </a:r>
            <a:endParaRPr lang="en-US" b="1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Use</a:t>
            </a:r>
            <a:r>
              <a:rPr sz="1800"/>
              <a:t> </a:t>
            </a:r>
            <a:r>
              <a:rPr lang="en-US" sz="1800"/>
              <a:t>m</a:t>
            </a:r>
            <a:r>
              <a:rPr sz="1800"/>
              <a:t>achine </a:t>
            </a:r>
            <a:r>
              <a:rPr lang="en-US" sz="1800"/>
              <a:t>l</a:t>
            </a:r>
            <a:r>
              <a:rPr sz="1800"/>
              <a:t>earning </a:t>
            </a:r>
            <a:r>
              <a:rPr lang="en-US" sz="1800"/>
              <a:t>algorithms to identify outliers, </a:t>
            </a:r>
            <a:r>
              <a:rPr lang="en-GB" sz="1800">
                <a:sym typeface="+mn-ea"/>
              </a:rPr>
              <a:t>detect anomalies</a:t>
            </a:r>
            <a:r>
              <a:rPr lang="en-US" altLang="en-GB" sz="1800">
                <a:sym typeface="+mn-ea"/>
              </a:rPr>
              <a:t>, and estimate missing values to evaluate data accuracy in the datasets</a:t>
            </a:r>
            <a:endParaRPr lang="en-US" altLang="en-GB" sz="1800">
              <a:sym typeface="+mn-ea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Talk with experts to gain industry knowledge and understand data patterns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Dive deeper into the existing data collection process</a:t>
            </a:r>
            <a:endParaRPr b="1"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Engage with more relevant staff to gain insights into the challenges they face</a:t>
            </a:r>
            <a:endParaRPr sz="1800"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altLang="en-GB" sz="1800"/>
              <a:t>Go through</a:t>
            </a:r>
            <a:r>
              <a:rPr lang="en-GB" sz="1800"/>
              <a:t> the Energy Star Portfolio Manager System</a:t>
            </a:r>
            <a:r>
              <a:rPr lang="en-US" sz="1800"/>
              <a:t> in </a:t>
            </a:r>
            <a:r>
              <a:rPr lang="en-US" sz="1800"/>
              <a:t>person</a:t>
            </a:r>
            <a:endParaRPr 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References</a:t>
            </a:r>
            <a:endParaRPr b="1"/>
          </a:p>
        </p:txBody>
      </p:sp>
      <p:sp>
        <p:nvSpPr>
          <p:cNvPr id="227" name="Google Shape;227;p33"/>
          <p:cNvSpPr txBox="1"/>
          <p:nvPr>
            <p:ph type="body" idx="1"/>
          </p:nvPr>
        </p:nvSpPr>
        <p:spPr>
          <a:xfrm>
            <a:off x="311700" y="1152475"/>
            <a:ext cx="877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87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-GB" sz="1425" b="1"/>
              <a:t>City of Seattle's Open Data portal: </a:t>
            </a:r>
            <a:r>
              <a:rPr lang="en-GB" sz="1425"/>
              <a:t>https://www.seattle.gov/environment/climate-change/buildings-and-energy/energy-benchmarking/data-and-reports#individualbuildingdata</a:t>
            </a:r>
            <a:endParaRPr sz="1425"/>
          </a:p>
          <a:p>
            <a:pPr marL="457200" lvl="0" indent="-3187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-GB" sz="1425" b="1"/>
              <a:t>How to Benchmark Guide: </a:t>
            </a:r>
            <a:r>
              <a:rPr lang="en-GB" sz="1425"/>
              <a:t>https://seattle.gov/documents/Departments/OSE/Benchmark/2022-%20How-to-Guide%20NO%20PSE%20combined.pdf</a:t>
            </a:r>
            <a:endParaRPr sz="1425"/>
          </a:p>
          <a:p>
            <a:pPr marL="457200" lvl="0" indent="-3187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-GB" sz="1425" b="1"/>
              <a:t>Racial and Social Equity Index:</a:t>
            </a:r>
            <a:r>
              <a:rPr lang="en-GB" sz="1425"/>
              <a:t> https://experience.arcgis.com/experience/494bdbb2da4f4574bb330f072bc77073</a:t>
            </a:r>
            <a:endParaRPr sz="1425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425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425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425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4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038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 b="1"/>
              <a:t>Approach</a:t>
            </a:r>
            <a:endParaRPr sz="2320" b="1"/>
          </a:p>
        </p:txBody>
      </p:sp>
      <p:sp>
        <p:nvSpPr>
          <p:cNvPr id="71" name="Google Shape;71;p15"/>
          <p:cNvSpPr txBox="1"/>
          <p:nvPr>
            <p:ph type="body" idx="1"/>
          </p:nvPr>
        </p:nvSpPr>
        <p:spPr>
          <a:xfrm>
            <a:off x="311700" y="1017725"/>
            <a:ext cx="8612700" cy="3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500"/>
              <a:t>Through reading documents and interviewing with the relevant staff, we understand where the data is from and who handles the data input, and </a:t>
            </a:r>
            <a:r>
              <a:rPr lang="en-US" altLang="en-GB" sz="1500"/>
              <a:t>conclude</a:t>
            </a:r>
            <a:r>
              <a:rPr lang="en-GB" sz="1500"/>
              <a:t> that potential problems might arise from </a:t>
            </a:r>
            <a:r>
              <a:rPr lang="en-US" altLang="en-GB" sz="1500"/>
              <a:t>various </a:t>
            </a:r>
            <a:r>
              <a:rPr lang="en-GB" sz="1500"/>
              <a:t>manual inputs.</a:t>
            </a:r>
            <a:endParaRPr sz="15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500"/>
              <a:t>Statistically, we analyze </a:t>
            </a:r>
            <a:r>
              <a:rPr lang="en-GB" sz="1500" b="1"/>
              <a:t>the 2022 and 2021 Building Energy Benchmarking Data</a:t>
            </a:r>
            <a:r>
              <a:rPr lang="en-GB" sz="1500"/>
              <a:t> to assess the following aspects regarding the data quality:</a:t>
            </a:r>
            <a:endParaRPr sz="1500"/>
          </a:p>
          <a:p>
            <a:pPr marL="457200" lvl="0" indent="-3238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 b="1"/>
              <a:t>Data Timeliness</a:t>
            </a:r>
            <a:endParaRPr sz="1500" b="1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 b="1"/>
              <a:t>Data Completeness</a:t>
            </a:r>
            <a:endParaRPr sz="1500" b="1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 b="1"/>
              <a:t>Data Accuracy</a:t>
            </a:r>
            <a:endParaRPr sz="1500" b="1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 b="1"/>
              <a:t>Data Consistency</a:t>
            </a:r>
            <a:endParaRPr sz="15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endParaRPr lang="en-GB" sz="15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500" b="1">
                <a:latin typeface="Proxima Nova Bold" panose="02000506030000020004" charset="0"/>
                <a:cs typeface="Proxima Nova Bold" panose="02000506030000020004" charset="0"/>
              </a:rPr>
              <a:t>Tools</a:t>
            </a:r>
            <a:r>
              <a:rPr lang="en-GB" sz="1500"/>
              <a:t>: Python/VSCode</a:t>
            </a:r>
            <a:endParaRPr sz="15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endParaRPr sz="15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endParaRPr sz="15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Our </a:t>
            </a:r>
            <a:r>
              <a:rPr lang="en-GB" b="1"/>
              <a:t>Conclusion on Data Quality</a:t>
            </a:r>
            <a:endParaRPr b="1"/>
          </a:p>
        </p:txBody>
      </p:sp>
      <p:sp>
        <p:nvSpPr>
          <p:cNvPr id="77" name="Google Shape;77;p16"/>
          <p:cNvSpPr txBox="1"/>
          <p:nvPr/>
        </p:nvSpPr>
        <p:spPr>
          <a:xfrm>
            <a:off x="1087100" y="1189800"/>
            <a:ext cx="2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Data Completeness</a:t>
            </a:r>
            <a:endParaRPr sz="1800" b="1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132338" y="1189800"/>
            <a:ext cx="2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Data Timeliness</a:t>
            </a:r>
            <a:endParaRPr sz="1800" b="1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087100" y="2915900"/>
            <a:ext cx="2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Data Accuracy</a:t>
            </a:r>
            <a:endParaRPr sz="1800" b="1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132350" y="2915900"/>
            <a:ext cx="2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Data Consistency</a:t>
            </a:r>
            <a:endParaRPr sz="1800" b="1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93513" y="1784851"/>
            <a:ext cx="1196626" cy="11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93538" y="3545201"/>
            <a:ext cx="1196626" cy="11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688336" y="3545200"/>
            <a:ext cx="1116554" cy="111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48288" y="1823563"/>
            <a:ext cx="1196626" cy="11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990000"/>
                </a:solidFill>
              </a:rPr>
              <a:t>Data Timeliness - (2022)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90" name="Google Shape;90;p17"/>
          <p:cNvSpPr txBox="1"/>
          <p:nvPr>
            <p:ph type="body" idx="1"/>
          </p:nvPr>
        </p:nvSpPr>
        <p:spPr>
          <a:xfrm>
            <a:off x="311700" y="1387450"/>
            <a:ext cx="348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Lagging in Data Collection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2022 data is still in progress and have many missing values.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(represented by blanks in the </a:t>
            </a:r>
            <a:r>
              <a:rPr lang="en-GB"/>
              <a:t>dataset</a:t>
            </a:r>
            <a:r>
              <a:rPr lang="en-GB"/>
              <a:t>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18900" y="859651"/>
            <a:ext cx="3480899" cy="36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 b="1">
                <a:solidFill>
                  <a:srgbClr val="990000"/>
                </a:solidFill>
              </a:rPr>
              <a:t>Data Completeness</a:t>
            </a:r>
            <a:r>
              <a:rPr lang="en-GB" sz="2420" b="1"/>
              <a:t> -</a:t>
            </a:r>
            <a:r>
              <a:rPr lang="en-GB" sz="2420" b="1" i="1"/>
              <a:t> Missing GHG Emission Data</a:t>
            </a:r>
            <a:endParaRPr sz="2420" b="1" i="1"/>
          </a:p>
        </p:txBody>
      </p:sp>
      <p:sp>
        <p:nvSpPr>
          <p:cNvPr id="97" name="Google Shape;97;p18"/>
          <p:cNvSpPr txBox="1"/>
          <p:nvPr>
            <p:ph type="body" idx="1"/>
          </p:nvPr>
        </p:nvSpPr>
        <p:spPr>
          <a:xfrm>
            <a:off x="385300" y="1216100"/>
            <a:ext cx="4232700" cy="13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In the 2022 dataset, </a:t>
            </a:r>
            <a:r>
              <a:rPr lang="en-GB" b="1"/>
              <a:t>8.3%</a:t>
            </a:r>
            <a:r>
              <a:rPr lang="en-GB"/>
              <a:t> of the entries lack data on greenhouse gas emissions.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1"/>
          <a:srcRect b="3781"/>
          <a:stretch>
            <a:fillRect/>
          </a:stretch>
        </p:blipFill>
        <p:spPr>
          <a:xfrm>
            <a:off x="4736224" y="1287050"/>
            <a:ext cx="3823651" cy="32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3785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1000"/>
              <a:buFont typeface="Arial" panose="020B0604020202020204"/>
              <a:buNone/>
            </a:pPr>
            <a:r>
              <a:rPr lang="en-GB" sz="2440" b="1">
                <a:solidFill>
                  <a:srgbClr val="990000"/>
                </a:solidFill>
              </a:rPr>
              <a:t>Data Completeness</a:t>
            </a:r>
            <a:r>
              <a:rPr lang="en-GB" sz="3020" b="1">
                <a:solidFill>
                  <a:srgbClr val="990000"/>
                </a:solidFill>
              </a:rPr>
              <a:t> </a:t>
            </a:r>
            <a:r>
              <a:rPr lang="en-GB" sz="2910" b="1"/>
              <a:t>-</a:t>
            </a:r>
            <a:r>
              <a:rPr lang="en-GB" b="1"/>
              <a:t> </a:t>
            </a:r>
            <a:r>
              <a:rPr lang="en-GB" b="1" i="1"/>
              <a:t>Missing Data by Neighborhood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405801" y="1017725"/>
            <a:ext cx="4533174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4572000" y="1200975"/>
            <a:ext cx="838500" cy="300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237850" y="1296225"/>
            <a:ext cx="4380600" cy="28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Top 3 Neighborhoods</a:t>
            </a:r>
            <a:endParaRPr sz="1800" b="1"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East</a:t>
            </a:r>
            <a:r>
              <a:rPr lang="en-GB" sz="16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(Highest/Second Highest/Middle Equity Priority) = </a:t>
            </a:r>
            <a:r>
              <a:rPr lang="en-GB" sz="1600" b="1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17%</a:t>
            </a:r>
            <a:endParaRPr sz="1600" b="1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Downtown</a:t>
            </a:r>
            <a:r>
              <a:rPr lang="en-GB" sz="16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(Highest Equity Priority) = </a:t>
            </a:r>
            <a:r>
              <a:rPr lang="en-GB" sz="1600" b="1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16%</a:t>
            </a:r>
            <a:endParaRPr sz="1600" b="1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Greater Duwamish</a:t>
            </a:r>
            <a:r>
              <a:rPr lang="en-GB" sz="16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(Highest/Second Highest Equity Priority) = </a:t>
            </a:r>
            <a:r>
              <a:rPr lang="en-GB" sz="1600" b="1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14%</a:t>
            </a:r>
            <a:endParaRPr sz="1600" b="1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287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90" b="1">
                <a:solidFill>
                  <a:srgbClr val="990000"/>
                </a:solidFill>
              </a:rPr>
              <a:t>Data Completeness </a:t>
            </a:r>
            <a:r>
              <a:rPr lang="en-GB" b="1"/>
              <a:t>- </a:t>
            </a:r>
            <a:r>
              <a:rPr lang="en-GB" b="1" i="1"/>
              <a:t>Missing Data by Neighborhood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1174" y="1125075"/>
            <a:ext cx="3302025" cy="36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 rot="-818892">
            <a:off x="1750295" y="2898960"/>
            <a:ext cx="429734" cy="214867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114" name="Google Shape;114;p20"/>
          <p:cNvSpPr/>
          <p:nvPr/>
        </p:nvSpPr>
        <p:spPr>
          <a:xfrm rot="1296046">
            <a:off x="1572001" y="2911087"/>
            <a:ext cx="365896" cy="214925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115" name="Google Shape;115;p20"/>
          <p:cNvSpPr/>
          <p:nvPr/>
        </p:nvSpPr>
        <p:spPr>
          <a:xfrm rot="4719004">
            <a:off x="1640242" y="3259537"/>
            <a:ext cx="589937" cy="310943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043200" y="2178150"/>
            <a:ext cx="43485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These areas happen to be with higher Equity Index</a:t>
            </a:r>
            <a:endParaRPr sz="1900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100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07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990000"/>
                </a:solidFill>
              </a:rPr>
              <a:t>Data Accuracy</a:t>
            </a:r>
            <a:r>
              <a:rPr lang="en-GB" b="1"/>
              <a:t> - </a:t>
            </a:r>
            <a:r>
              <a:rPr lang="en-GB" b="1" i="1"/>
              <a:t>Questionable GHG Emission Intensity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11800" y="2236300"/>
            <a:ext cx="4038724" cy="242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132250" y="1153750"/>
            <a:ext cx="39468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 panose="02000506030000020004"/>
              <a:buChar char="●"/>
            </a:pPr>
            <a:r>
              <a:rPr lang="en-GB"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Large </a:t>
            </a:r>
            <a:r>
              <a:rPr lang="en-GB" sz="1800" b="1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Standard Deviation</a:t>
            </a:r>
            <a:endParaRPr sz="1800" b="1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 panose="02000506030000020004"/>
              <a:buChar char="●"/>
            </a:pPr>
            <a:r>
              <a:rPr lang="en-GB"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Wide </a:t>
            </a:r>
            <a:r>
              <a:rPr lang="en-GB" sz="1800" b="1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Data Range</a:t>
            </a:r>
            <a:r>
              <a:rPr lang="en-GB"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(max-min)</a:t>
            </a:r>
            <a:endParaRPr sz="1800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124" name="Google Shape;124;p21"/>
          <p:cNvSpPr txBox="1"/>
          <p:nvPr/>
        </p:nvSpPr>
        <p:spPr>
          <a:xfrm>
            <a:off x="4436325" y="1153750"/>
            <a:ext cx="39468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 panose="02000506030000020004"/>
              <a:buChar char="●"/>
            </a:pPr>
            <a:r>
              <a:rPr lang="en-GB"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High</a:t>
            </a:r>
            <a:r>
              <a:rPr lang="en-GB"/>
              <a:t> </a:t>
            </a:r>
            <a:r>
              <a:rPr lang="en-GB" sz="1800" b="1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Z-Score</a:t>
            </a:r>
            <a:endParaRPr sz="1800" b="1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436324" y="2236300"/>
            <a:ext cx="4588676" cy="182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/>
          <p:nvPr/>
        </p:nvSpPr>
        <p:spPr>
          <a:xfrm>
            <a:off x="289900" y="4058475"/>
            <a:ext cx="1428900" cy="186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4436325" y="3734625"/>
            <a:ext cx="1428900" cy="186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4882</Words>
  <Application>WPS Presentation</Application>
  <PresentationFormat/>
  <Paragraphs>199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Arial</vt:lpstr>
      <vt:lpstr>Proxima Nova</vt:lpstr>
      <vt:lpstr>Microsoft YaHei</vt:lpstr>
      <vt:lpstr>汉仪旗黑</vt:lpstr>
      <vt:lpstr>Arial Unicode MS</vt:lpstr>
      <vt:lpstr>Proxima Nova Bold</vt:lpstr>
      <vt:lpstr>SimSun</vt:lpstr>
      <vt:lpstr>宋体-简</vt:lpstr>
      <vt:lpstr>Arial Bold</vt:lpstr>
      <vt:lpstr>Spearmint</vt:lpstr>
      <vt:lpstr>Data Quality Analysis for BEPS</vt:lpstr>
      <vt:lpstr>Data Quality Is Crucial for Achieving BEPS Goals</vt:lpstr>
      <vt:lpstr>Approach</vt:lpstr>
      <vt:lpstr>Our Conclusion on Data Quality</vt:lpstr>
      <vt:lpstr>Data Timeliness - (2022)</vt:lpstr>
      <vt:lpstr>Data Completeness - Missing GHG Emission Data</vt:lpstr>
      <vt:lpstr>Data Completeness - Missing Data by Neighborhood</vt:lpstr>
      <vt:lpstr>Data Completeness - Missing Data by Neighborhood</vt:lpstr>
      <vt:lpstr>Data Accuracy - Questionable GHG Emission Intensity</vt:lpstr>
      <vt:lpstr>Data Accuracy - Questionable GHG Emission Intensity</vt:lpstr>
      <vt:lpstr>Data Accuracy - Questionable GHG Emission Intensity</vt:lpstr>
      <vt:lpstr>Data Accuracy - Invalid Data Points</vt:lpstr>
      <vt:lpstr>Data Consistency - 2 year comparison (2022 vs 2021)</vt:lpstr>
      <vt:lpstr>Current Data Collection Process</vt:lpstr>
      <vt:lpstr>Current Data Collection Process</vt:lpstr>
      <vt:lpstr>Tools to Improve Data Quality</vt:lpstr>
      <vt:lpstr>Tools to Improve Data Quality</vt:lpstr>
      <vt:lpstr>Tools to Improve Data Quality</vt:lpstr>
      <vt:lpstr>Tools to Improve Data Quality</vt:lpstr>
      <vt:lpstr>Limitations and Future Considerations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Quality Analysis for Seattle Building Emissions Performance Standard Program</dc:title>
  <dc:creator/>
  <cp:lastModifiedBy>jhuang</cp:lastModifiedBy>
  <cp:revision>1</cp:revision>
  <dcterms:created xsi:type="dcterms:W3CDTF">2024-03-26T16:54:20Z</dcterms:created>
  <dcterms:modified xsi:type="dcterms:W3CDTF">2024-03-26T16:54:20Z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1033-5.7.0.8090</vt:lpwstr>
  </property>
</Properties>
</file>