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62" r:id="rId4"/>
    <p:sldId id="258" r:id="rId5"/>
    <p:sldId id="259" r:id="rId6"/>
    <p:sldId id="264" r:id="rId7"/>
    <p:sldId id="265" r:id="rId8"/>
    <p:sldId id="267" r:id="rId9"/>
    <p:sldId id="268" r:id="rId10"/>
    <p:sldId id="266" r:id="rId11"/>
    <p:sldId id="271" r:id="rId12"/>
    <p:sldId id="273" r:id="rId13"/>
    <p:sldId id="278" r:id="rId14"/>
    <p:sldId id="274" r:id="rId15"/>
    <p:sldId id="277" r:id="rId16"/>
    <p:sldId id="275" r:id="rId17"/>
    <p:sldId id="276" r:id="rId18"/>
    <p:sldId id="272" r:id="rId19"/>
    <p:sldId id="270" r:id="rId20"/>
    <p:sldId id="280" r:id="rId21"/>
    <p:sldId id="281" r:id="rId22"/>
    <p:sldId id="282" r:id="rId23"/>
    <p:sldId id="287" r:id="rId24"/>
    <p:sldId id="286" r:id="rId25"/>
    <p:sldId id="283" r:id="rId26"/>
    <p:sldId id="285" r:id="rId27"/>
    <p:sldId id="284" r:id="rId28"/>
    <p:sldId id="279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-120" y="-9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-167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4C91-F90F-41DC-A83D-5F6647611E1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7B56-18F6-46F9-A6C1-E6C2EBDD7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9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deciphering every feature b/c all were labeled the same just with a different reference # at the end to indicate when in the survey / experiment the question had been administered and/or who (subject or partner)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 to sort though every feature to figure out which would be relevant to my question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 there was I couldn’t figure out the approach I wanted to take on my question so instead of making up my mind, I decided to try and keep all the day (bad idea)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Started w/ logistic regression viewing the research question as a classification problem (match vs. no match)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However; came across the issue with IIDs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Each persons’ unique subject number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Some columns had the same data all the way down per 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 #; other questions, like scorecards, had different numbers in each feature per </a:t>
            </a:r>
            <a:r>
              <a:rPr lang="en-US" baseline="0" dirty="0" err="1" smtClean="0"/>
              <a:t>iid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9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Started the process of cleaning my data over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Like was</a:t>
            </a:r>
            <a:r>
              <a:rPr lang="en-US" baseline="0" dirty="0" smtClean="0"/>
              <a:t> predicted in the beginning of class.. We will spend most of our time cleaning our data… </a:t>
            </a:r>
            <a:r>
              <a:rPr lang="en-US" dirty="0" smtClean="0"/>
              <a:t>Smiley</a:t>
            </a:r>
            <a:r>
              <a:rPr lang="en-US" baseline="0" dirty="0" smtClean="0"/>
              <a:t> face is slightly sarcastic..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Created functions in a spate notebook, imported as module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functions to drop data</a:t>
            </a:r>
          </a:p>
          <a:p>
            <a:r>
              <a:rPr lang="en-US" dirty="0" smtClean="0"/>
              <a:t>Did the same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attr_o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0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</a:t>
            </a:r>
            <a:r>
              <a:rPr lang="en-US" baseline="0" dirty="0" smtClean="0"/>
              <a:t> through and tested (a lot) that my values were correctly changing or dropping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0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</a:t>
            </a:r>
            <a:r>
              <a:rPr lang="en-US" baseline="0" dirty="0" smtClean="0"/>
              <a:t> through and tested (a lot) that my values were correctly changing or dropping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5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ratings for partner,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</a:t>
            </a:r>
            <a:r>
              <a:rPr lang="en-US" baseline="0" dirty="0" smtClean="0"/>
              <a:t>=NO; like =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; I made it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Re-count</a:t>
            </a:r>
            <a:r>
              <a:rPr lang="en-US" baseline="0" dirty="0" smtClean="0"/>
              <a:t> met: if data was dropped b/c data wasn’t valuable; i.e. didn’t rate partner at all and/or partner didn’t rate them  </a:t>
            </a:r>
          </a:p>
          <a:p>
            <a:r>
              <a:rPr lang="en-US" baseline="0" dirty="0" smtClean="0"/>
              <a:t>Did a lot of averages; probably more than  I should; but I thought it would be interesting for data exploration </a:t>
            </a:r>
          </a:p>
          <a:p>
            <a:r>
              <a:rPr lang="en-US" baseline="0" dirty="0" smtClean="0"/>
              <a:t>(see how many matches someone got out of the # of people he/she met with) b/c every ‘grouping’ et with a different # of people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4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DEC_O</a:t>
            </a:r>
            <a:r>
              <a:rPr lang="en-US" baseline="0" dirty="0" smtClean="0"/>
              <a:t> AND ATTR_O – for men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 who rated women as more attractive said 'yes' to a higher # of women out of the total they met with</a:t>
            </a:r>
          </a:p>
          <a:p>
            <a:r>
              <a:rPr lang="en-US" baseline="0" dirty="0" smtClean="0"/>
              <a:t> (same thing for </a:t>
            </a:r>
            <a:r>
              <a:rPr lang="en-US" baseline="0" dirty="0" err="1" smtClean="0"/>
              <a:t>like_o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attr_o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Dec_match_ave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attrc_o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ave</a:t>
            </a:r>
            <a:r>
              <a:rPr lang="en-US" baseline="0" dirty="0" smtClean="0"/>
              <a:t>: </a:t>
            </a:r>
            <a:r>
              <a:rPr lang="en-US" sz="1200" i="1" dirty="0" smtClean="0"/>
              <a:t>the more attractive a female is, the more correlated its to her average of </a:t>
            </a:r>
            <a:r>
              <a:rPr lang="en-US" sz="1200" i="1" dirty="0" err="1" smtClean="0"/>
              <a:t>dec</a:t>
            </a:r>
            <a:r>
              <a:rPr lang="en-US" sz="1200" i="1" dirty="0" smtClean="0"/>
              <a:t>=yes to people she matched with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 on average, males overshot the # of matches they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beleive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they got; women were more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Observations: on average, males overshot the # of matches they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beleive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they got; women were more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2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baseline="0" dirty="0" smtClean="0"/>
              <a:t> before and after experiment; as well as during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females</a:t>
            </a:r>
            <a:r>
              <a:rPr lang="en-US" baseline="0" dirty="0" smtClean="0"/>
              <a:t>::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Observations: mean is the same but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descrepency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scores is larger; 25% of the scores women give themselves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whehn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seeing how others perceive themselves is lower than when they rate their attractiveness compared to what they think men want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women view themselves as more attractive than men see them as; women view men as less attractive on average than women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Observations: males on the other hand are much more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consistant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rating their level of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attractivness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 are extremely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consistant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it comes to rating their level of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attractivness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 men also view women as less attractive on average; and women view them as less attractive than they see themselves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2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Forcing</a:t>
            </a:r>
            <a:r>
              <a:rPr lang="en-US" baseline="0" dirty="0" smtClean="0"/>
              <a:t> intercept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3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like to look more into </a:t>
            </a:r>
            <a:r>
              <a:rPr lang="en-US" dirty="0" err="1" smtClean="0"/>
              <a:t>dec_match_ave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60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0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Aside from questions that are only asked once (gender, age, occupation, </a:t>
            </a:r>
            <a:r>
              <a:rPr lang="en-US" dirty="0" err="1" smtClean="0"/>
              <a:t>exphappy</a:t>
            </a:r>
            <a:r>
              <a:rPr lang="en-US" dirty="0" smtClean="0"/>
              <a:t> </a:t>
            </a:r>
            <a:r>
              <a:rPr lang="en-US" sz="1600" dirty="0" smtClean="0"/>
              <a:t>(i.e. how happy do you expect to be with the people you meet)</a:t>
            </a:r>
            <a:r>
              <a:rPr lang="en-US" dirty="0" smtClean="0"/>
              <a:t>…etc.…</a:t>
            </a:r>
            <a:r>
              <a:rPr lang="en-US" u="sng" dirty="0" smtClean="0"/>
              <a:t>Features are coded with numbers to indicate when during the survey they are administered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Aside from questions that are only asked once (gender, age, occupation, </a:t>
            </a:r>
            <a:r>
              <a:rPr lang="en-US" dirty="0" err="1" smtClean="0"/>
              <a:t>exphappy</a:t>
            </a:r>
            <a:r>
              <a:rPr lang="en-US" dirty="0" smtClean="0"/>
              <a:t> </a:t>
            </a:r>
            <a:r>
              <a:rPr lang="en-US" sz="1600" dirty="0" smtClean="0"/>
              <a:t>(i.e. how happy do you expect to be with the people you meet)</a:t>
            </a:r>
            <a:r>
              <a:rPr lang="en-US" dirty="0" smtClean="0"/>
              <a:t>…etc.…</a:t>
            </a:r>
            <a:r>
              <a:rPr lang="en-US" u="sng" dirty="0" smtClean="0"/>
              <a:t>Features are coded with numbers to indicate when during the survey they are administered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Aside from questions that are only asked once (gender, age, occupation, </a:t>
            </a:r>
            <a:r>
              <a:rPr lang="en-US" dirty="0" err="1" smtClean="0"/>
              <a:t>exphappy</a:t>
            </a:r>
            <a:r>
              <a:rPr lang="en-US" dirty="0" smtClean="0"/>
              <a:t> </a:t>
            </a:r>
            <a:r>
              <a:rPr lang="en-US" sz="1600" dirty="0" smtClean="0"/>
              <a:t>(i.e. how happy do you expect to be with the people you meet)</a:t>
            </a:r>
            <a:r>
              <a:rPr lang="en-US" dirty="0" smtClean="0"/>
              <a:t>…etc.…</a:t>
            </a:r>
            <a:r>
              <a:rPr lang="en-US" u="sng" dirty="0" smtClean="0"/>
              <a:t>Features are coded with numbers to indicate when during the survey they are administered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77B56-18F6-46F9-A6C1-E6C2EBDD7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6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7567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8300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0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7/12/16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annavictoria/speed-dating-experim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5005" y="1257594"/>
            <a:ext cx="7034362" cy="42689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SPEED DATING: What predicts a match?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88914" y="5911998"/>
            <a:ext cx="7034362" cy="7063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Miranda Remmer</a:t>
            </a:r>
          </a:p>
          <a:p>
            <a:r>
              <a:rPr lang="en-US" dirty="0" smtClean="0"/>
              <a:t>DS-GA-23 Final Project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3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55" y="2047839"/>
            <a:ext cx="9542784" cy="41763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7376"/>
            <a:ext cx="3833906" cy="4952492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1932" y="279134"/>
            <a:ext cx="7136780" cy="5655156"/>
          </a:xfrm>
        </p:spPr>
        <p:txBody>
          <a:bodyPr>
            <a:normAutofit/>
          </a:bodyPr>
          <a:lstStyle/>
          <a:p>
            <a:r>
              <a:rPr lang="en-US" sz="1600" dirty="0"/>
              <a:t>Selecting which questions pertain to </a:t>
            </a:r>
            <a:r>
              <a:rPr lang="en-US" sz="1600" dirty="0" smtClean="0"/>
              <a:t>research </a:t>
            </a:r>
            <a:r>
              <a:rPr lang="en-US" sz="1600" dirty="0"/>
              <a:t>question</a:t>
            </a:r>
          </a:p>
          <a:p>
            <a:pPr lvl="1"/>
            <a:r>
              <a:rPr lang="en-US" sz="1400" dirty="0"/>
              <a:t>Some questions </a:t>
            </a:r>
            <a:r>
              <a:rPr lang="en-US" sz="1400" dirty="0" smtClean="0"/>
              <a:t>are scaled </a:t>
            </a:r>
            <a:r>
              <a:rPr lang="en-US" sz="1400" dirty="0"/>
              <a:t>at 100pts across all </a:t>
            </a:r>
            <a:r>
              <a:rPr lang="en-US" sz="1400" dirty="0" smtClean="0"/>
              <a:t>attributes; others at 10pts per attribute</a:t>
            </a:r>
            <a:endParaRPr lang="en-US" sz="1400" dirty="0"/>
          </a:p>
          <a:p>
            <a:r>
              <a:rPr lang="en-US" sz="1600" dirty="0" smtClean="0"/>
              <a:t>View &amp; Clean the data </a:t>
            </a:r>
          </a:p>
          <a:p>
            <a:pPr lvl="1"/>
            <a:r>
              <a:rPr lang="en-US" sz="1400" dirty="0" smtClean="0"/>
              <a:t>Logistic regression: classification (match vs. no match)</a:t>
            </a:r>
          </a:p>
          <a:p>
            <a:r>
              <a:rPr lang="en-US" sz="1600" dirty="0" smtClean="0"/>
              <a:t>IID#s – what to do...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120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br>
              <a:rPr lang="en-US" dirty="0" smtClean="0"/>
            </a:b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448" y="379495"/>
            <a:ext cx="6248398" cy="565515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Re-Selecting questions pertaining to research question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Get all attributes scaled 1-10pts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CLEAN THE DATA </a:t>
            </a:r>
            <a:r>
              <a:rPr lang="en-US" sz="2800" dirty="0">
                <a:sym typeface="Wingdings" panose="05000000000000000000" pitchFamily="2" charset="2"/>
              </a:rPr>
              <a:t> 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Drop </a:t>
            </a:r>
            <a:r>
              <a:rPr lang="en-US" sz="2400" dirty="0"/>
              <a:t>columns with incomplete </a:t>
            </a:r>
            <a:r>
              <a:rPr lang="en-US" sz="2400" dirty="0" smtClean="0"/>
              <a:t>data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 smtClean="0"/>
              <a:t>NaN</a:t>
            </a:r>
            <a:r>
              <a:rPr lang="en-US" sz="2400" dirty="0" smtClean="0"/>
              <a:t> values? Two options..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Remove </a:t>
            </a:r>
            <a:r>
              <a:rPr lang="en-US" sz="2000" dirty="0" err="1" smtClean="0"/>
              <a:t>NaN</a:t>
            </a:r>
            <a:r>
              <a:rPr lang="en-US" sz="2000" dirty="0" smtClean="0"/>
              <a:t> values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Replace </a:t>
            </a:r>
            <a:r>
              <a:rPr lang="en-US" sz="2000" dirty="0" err="1" smtClean="0"/>
              <a:t>NaN</a:t>
            </a:r>
            <a:r>
              <a:rPr lang="en-US" sz="2000" dirty="0" smtClean="0"/>
              <a:t> values with ‘0’</a:t>
            </a:r>
          </a:p>
          <a:p>
            <a:pPr marL="859536" lvl="2" indent="0">
              <a:lnSpc>
                <a:spcPct val="150000"/>
              </a:lnSpc>
              <a:buNone/>
            </a:pPr>
            <a:r>
              <a:rPr lang="en-US" sz="2800" dirty="0" smtClean="0">
                <a:sym typeface="Wingdings" panose="05000000000000000000" pitchFamily="2" charset="2"/>
              </a:rPr>
              <a:t>*</a:t>
            </a:r>
            <a:r>
              <a:rPr lang="en-US" sz="2400" dirty="0"/>
              <a:t>Create functions*</a:t>
            </a:r>
          </a:p>
          <a:p>
            <a:pPr marL="859536" lvl="2" indent="0">
              <a:buNone/>
            </a:pPr>
            <a:endParaRPr lang="en-US" sz="2000" dirty="0" smtClean="0"/>
          </a:p>
        </p:txBody>
      </p:sp>
      <p:sp>
        <p:nvSpPr>
          <p:cNvPr id="4" name="Circular Arrow 3"/>
          <p:cNvSpPr/>
          <p:nvPr/>
        </p:nvSpPr>
        <p:spPr>
          <a:xfrm rot="4600530">
            <a:off x="3066585" y="3010829"/>
            <a:ext cx="1449659" cy="155002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15431232">
            <a:off x="2731068" y="3133784"/>
            <a:ext cx="1449659" cy="155002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5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32" y="201485"/>
            <a:ext cx="9635256" cy="248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Example of dropping data: </a:t>
            </a:r>
            <a:r>
              <a:rPr lang="en-US" sz="1800" i="1" dirty="0"/>
              <a:t>participant </a:t>
            </a:r>
            <a:r>
              <a:rPr lang="en-US" sz="1800" i="1" dirty="0" smtClean="0"/>
              <a:t>and partner didn’t score – most likely didn’t participate </a:t>
            </a:r>
            <a:endParaRPr lang="en-US" sz="1800" i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1632" y="1014568"/>
            <a:ext cx="10946366" cy="47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32" y="201485"/>
            <a:ext cx="6993728" cy="248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Example of dropping data: </a:t>
            </a:r>
            <a:r>
              <a:rPr lang="en-US" sz="1800" i="1" dirty="0"/>
              <a:t>participant didn’t score partner but said ‘</a:t>
            </a:r>
            <a:r>
              <a:rPr lang="en-US" sz="1800" i="1" dirty="0" smtClean="0"/>
              <a:t>yes’</a:t>
            </a:r>
            <a:endParaRPr lang="en-US" sz="1800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1632" y="747432"/>
            <a:ext cx="6993728" cy="4570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982" y="2690431"/>
            <a:ext cx="8834300" cy="34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631" y="201485"/>
            <a:ext cx="10817286" cy="248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Example of adding 0 for </a:t>
            </a:r>
            <a:r>
              <a:rPr lang="en-US" sz="1800" i="1" dirty="0" err="1" smtClean="0"/>
              <a:t>NaN</a:t>
            </a:r>
            <a:r>
              <a:rPr lang="en-US" sz="1800" i="1" dirty="0" smtClean="0"/>
              <a:t> values : </a:t>
            </a:r>
            <a:r>
              <a:rPr lang="en-US" sz="1800" i="1" dirty="0"/>
              <a:t>participant </a:t>
            </a:r>
            <a:r>
              <a:rPr lang="en-US" sz="1800" i="1" dirty="0" smtClean="0"/>
              <a:t>scored for at least 1 of the other attributes but left others blank (esp. if </a:t>
            </a:r>
            <a:r>
              <a:rPr lang="en-US" sz="1800" i="1" dirty="0" err="1" smtClean="0"/>
              <a:t>dec</a:t>
            </a:r>
            <a:r>
              <a:rPr lang="en-US" sz="1800" i="1" dirty="0" smtClean="0"/>
              <a:t>=0) 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Look where all values for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attribute_ratings_other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are null (aka partner’s ratings)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1" y="1445958"/>
            <a:ext cx="81724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933" y="680223"/>
            <a:ext cx="10817286" cy="5948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Created a function to drop the index of where all the feature info is blank; use this to fill other attribute ratings with null values as ‘o’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4294" y="1507812"/>
            <a:ext cx="11246308" cy="270843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cleanDF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df_all_feature_null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feature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feature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isnull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()]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#look where partner did not rate subject on feature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atr_cleaned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atr_nan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df_all_feature_null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#returning just rows with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NaN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data in feature but have other columns with data within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feature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fillNaN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feature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],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atr_cleaned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##calling function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fillNaN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to replace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NaN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values with 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drop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atr_cleaned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index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#removing old values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pd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concat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([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atr_cleaned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])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#adding cleaned data back into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main_df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75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968" y="724311"/>
            <a:ext cx="10341711" cy="523753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11631" y="201485"/>
            <a:ext cx="10817286" cy="248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Look where all values from the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null_all_df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where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dec_o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=0 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968" y="1169689"/>
            <a:ext cx="10341711" cy="523753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11631" y="201485"/>
            <a:ext cx="10817286" cy="2488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Within this DF, look at where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like_o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has no value; added a ‘0’ to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NaN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values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(no ratings for partner, decision = no, like _o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NaN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6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1170" y="559678"/>
            <a:ext cx="6248398" cy="5655156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Recount </a:t>
            </a:r>
            <a:r>
              <a:rPr lang="en-US" dirty="0" err="1" smtClean="0"/>
              <a:t>met_count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Rename features </a:t>
            </a:r>
          </a:p>
          <a:p>
            <a:pPr lvl="1"/>
            <a:r>
              <a:rPr lang="en-US" dirty="0" smtClean="0"/>
              <a:t>Separate between male and female datasets</a:t>
            </a:r>
            <a:endParaRPr lang="en-US" dirty="0"/>
          </a:p>
          <a:p>
            <a:pPr lvl="1"/>
            <a:r>
              <a:rPr lang="en-US" dirty="0" smtClean="0"/>
              <a:t>Condense the data (combine </a:t>
            </a:r>
            <a:r>
              <a:rPr lang="en-US" dirty="0" err="1" smtClean="0"/>
              <a:t>iids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/>
              <a:t>d</a:t>
            </a:r>
            <a:r>
              <a:rPr lang="en-US" b="1" dirty="0" err="1" smtClean="0"/>
              <a:t>ec_sum</a:t>
            </a:r>
            <a:r>
              <a:rPr lang="en-US" dirty="0" smtClean="0"/>
              <a:t>: </a:t>
            </a:r>
            <a:r>
              <a:rPr lang="en-US" dirty="0"/>
              <a:t>sum of subject's decisions (# of 'yes</a:t>
            </a:r>
            <a:r>
              <a:rPr lang="en-US" dirty="0" smtClean="0"/>
              <a:t>')</a:t>
            </a:r>
          </a:p>
          <a:p>
            <a:pPr lvl="2"/>
            <a:r>
              <a:rPr lang="en-US" b="1" dirty="0" err="1" smtClean="0"/>
              <a:t>dec_o_sum</a:t>
            </a:r>
            <a:r>
              <a:rPr lang="en-US" b="1" dirty="0" smtClean="0"/>
              <a:t>: </a:t>
            </a:r>
            <a:r>
              <a:rPr lang="en-US" dirty="0"/>
              <a:t>sum of partner's decisions (# of 'yes</a:t>
            </a:r>
            <a:r>
              <a:rPr lang="en-US" dirty="0" smtClean="0"/>
              <a:t>')</a:t>
            </a:r>
          </a:p>
          <a:p>
            <a:pPr lvl="2"/>
            <a:r>
              <a:rPr lang="en-US" b="1" dirty="0" err="1" smtClean="0"/>
              <a:t>attr_ave</a:t>
            </a:r>
            <a:r>
              <a:rPr lang="en-US" b="1" dirty="0" smtClean="0"/>
              <a:t>: </a:t>
            </a:r>
            <a:r>
              <a:rPr lang="en-US" dirty="0"/>
              <a:t>average </a:t>
            </a:r>
            <a:r>
              <a:rPr lang="en-US" dirty="0" smtClean="0"/>
              <a:t>‘attractive’ </a:t>
            </a:r>
            <a:r>
              <a:rPr lang="en-US" dirty="0"/>
              <a:t>rating subject gave partners he/she met </a:t>
            </a:r>
            <a:r>
              <a:rPr lang="en-US" dirty="0" smtClean="0"/>
              <a:t>with (sum of ‘attractive’ ratings/</a:t>
            </a:r>
            <a:r>
              <a:rPr lang="en-US" dirty="0" err="1" smtClean="0"/>
              <a:t>met_count</a:t>
            </a:r>
            <a:r>
              <a:rPr lang="en-US" dirty="0" smtClean="0"/>
              <a:t>)</a:t>
            </a:r>
          </a:p>
          <a:p>
            <a:pPr lvl="2"/>
            <a:r>
              <a:rPr lang="en-US" b="1" dirty="0" err="1" smtClean="0"/>
              <a:t>attr_o_ave</a:t>
            </a:r>
            <a:r>
              <a:rPr lang="en-US" b="1" dirty="0" smtClean="0"/>
              <a:t>: </a:t>
            </a:r>
            <a:r>
              <a:rPr lang="en-US" dirty="0"/>
              <a:t>average attractive rating partners gave subject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168007"/>
            <a:ext cx="5687122" cy="604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02861"/>
            <a:ext cx="5367454" cy="4952492"/>
          </a:xfrm>
        </p:spPr>
        <p:txBody>
          <a:bodyPr/>
          <a:lstStyle/>
          <a:p>
            <a:r>
              <a:rPr lang="en-US" dirty="0" smtClean="0"/>
              <a:t>DATA EXPLORATION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941" y="402861"/>
            <a:ext cx="4237465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/>
              <a:t>Correlations on female DF:</a:t>
            </a:r>
          </a:p>
          <a:p>
            <a:pPr marL="0" indent="0">
              <a:buNone/>
            </a:pPr>
            <a:r>
              <a:rPr lang="en-US" sz="1800" dirty="0" err="1"/>
              <a:t>like_o_ave</a:t>
            </a:r>
            <a:r>
              <a:rPr lang="en-US" sz="1800" dirty="0"/>
              <a:t> </a:t>
            </a:r>
            <a:r>
              <a:rPr lang="en-US" sz="1800" dirty="0" smtClean="0"/>
              <a:t> |   </a:t>
            </a:r>
            <a:r>
              <a:rPr lang="en-US" sz="1800" dirty="0" err="1" smtClean="0"/>
              <a:t>attr_o_ave</a:t>
            </a:r>
            <a:r>
              <a:rPr lang="en-US" sz="1800" dirty="0" smtClean="0"/>
              <a:t>     :  </a:t>
            </a:r>
            <a:r>
              <a:rPr lang="en-US" sz="1800" dirty="0"/>
              <a:t>0.856744</a:t>
            </a:r>
          </a:p>
          <a:p>
            <a:pPr marL="0" indent="0">
              <a:buNone/>
            </a:pPr>
            <a:r>
              <a:rPr lang="en-US" sz="1800" dirty="0" err="1" smtClean="0"/>
              <a:t>dec_o_ave</a:t>
            </a:r>
            <a:r>
              <a:rPr lang="en-US" sz="1800" dirty="0" smtClean="0"/>
              <a:t>  |  </a:t>
            </a:r>
            <a:r>
              <a:rPr lang="en-US" sz="1800" dirty="0" err="1" smtClean="0"/>
              <a:t>attr_o_ave</a:t>
            </a:r>
            <a:r>
              <a:rPr lang="en-US" sz="1800" dirty="0" smtClean="0"/>
              <a:t>      : </a:t>
            </a:r>
            <a:r>
              <a:rPr lang="en-US" sz="1800" dirty="0"/>
              <a:t>0.811872</a:t>
            </a:r>
          </a:p>
          <a:p>
            <a:pPr marL="0" indent="0">
              <a:buNone/>
            </a:pPr>
            <a:r>
              <a:rPr lang="en-US" sz="1800" dirty="0" err="1"/>
              <a:t>like_o_ave</a:t>
            </a:r>
            <a:r>
              <a:rPr lang="en-US" sz="1800" dirty="0"/>
              <a:t> </a:t>
            </a:r>
            <a:r>
              <a:rPr lang="en-US" sz="1800" dirty="0" smtClean="0"/>
              <a:t> |  </a:t>
            </a:r>
            <a:r>
              <a:rPr lang="en-US" sz="1800" dirty="0" err="1"/>
              <a:t>fun_o_ave</a:t>
            </a:r>
            <a:r>
              <a:rPr lang="en-US" sz="1800" dirty="0"/>
              <a:t> </a:t>
            </a:r>
            <a:r>
              <a:rPr lang="en-US" sz="1800" dirty="0" smtClean="0"/>
              <a:t>      : </a:t>
            </a:r>
            <a:r>
              <a:rPr lang="en-US" sz="1800" dirty="0"/>
              <a:t>0.779505</a:t>
            </a:r>
          </a:p>
          <a:p>
            <a:pPr marL="0" indent="0">
              <a:buNone/>
            </a:pPr>
            <a:r>
              <a:rPr lang="en-US" sz="1800" dirty="0" err="1" smtClean="0"/>
              <a:t>like_ave</a:t>
            </a:r>
            <a:r>
              <a:rPr lang="en-US" sz="1800" dirty="0" smtClean="0"/>
              <a:t>       </a:t>
            </a:r>
            <a:r>
              <a:rPr lang="en-US" sz="1800" dirty="0"/>
              <a:t>|    </a:t>
            </a:r>
            <a:r>
              <a:rPr lang="en-US" sz="1800" dirty="0" err="1"/>
              <a:t>attr_ave</a:t>
            </a:r>
            <a:r>
              <a:rPr lang="en-US" sz="1800" dirty="0"/>
              <a:t>        </a:t>
            </a:r>
            <a:r>
              <a:rPr lang="en-US" sz="1800" dirty="0" smtClean="0"/>
              <a:t> :     </a:t>
            </a:r>
            <a:r>
              <a:rPr lang="en-US" sz="1800" dirty="0"/>
              <a:t>0.730203</a:t>
            </a:r>
          </a:p>
          <a:p>
            <a:pPr marL="0" indent="0">
              <a:buNone/>
            </a:pPr>
            <a:r>
              <a:rPr lang="en-US" sz="1800" dirty="0" err="1" smtClean="0"/>
              <a:t>like_ave</a:t>
            </a:r>
            <a:r>
              <a:rPr lang="en-US" sz="1800" dirty="0" smtClean="0"/>
              <a:t>        </a:t>
            </a:r>
            <a:r>
              <a:rPr lang="en-US" sz="1800" dirty="0"/>
              <a:t>|   </a:t>
            </a:r>
            <a:r>
              <a:rPr lang="en-US" sz="1800" dirty="0" err="1" smtClean="0"/>
              <a:t>fun_ave</a:t>
            </a:r>
            <a:r>
              <a:rPr lang="en-US" sz="1800" dirty="0" smtClean="0"/>
              <a:t>          </a:t>
            </a:r>
            <a:r>
              <a:rPr lang="en-US" sz="1800" dirty="0"/>
              <a:t>:    </a:t>
            </a:r>
            <a:r>
              <a:rPr lang="en-US" sz="1800" dirty="0" smtClean="0"/>
              <a:t>0.727753</a:t>
            </a:r>
          </a:p>
          <a:p>
            <a:pPr marL="0" indent="0">
              <a:buNone/>
            </a:pPr>
            <a:r>
              <a:rPr lang="en-US" sz="1800" dirty="0" err="1"/>
              <a:t>dec_match_ave</a:t>
            </a:r>
            <a:r>
              <a:rPr lang="en-US" sz="1800" dirty="0"/>
              <a:t> </a:t>
            </a:r>
            <a:r>
              <a:rPr lang="en-US" sz="1800" dirty="0" smtClean="0"/>
              <a:t>| </a:t>
            </a:r>
            <a:r>
              <a:rPr lang="en-US" sz="1800" dirty="0" err="1" smtClean="0"/>
              <a:t>attr_o_ave</a:t>
            </a:r>
            <a:r>
              <a:rPr lang="en-US" sz="1800" dirty="0" smtClean="0"/>
              <a:t> : </a:t>
            </a:r>
            <a:r>
              <a:rPr lang="en-US" sz="1800" dirty="0"/>
              <a:t>0.620261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" y="2676698"/>
            <a:ext cx="6524538" cy="377629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92269"/>
              </p:ext>
            </p:extLst>
          </p:nvPr>
        </p:nvGraphicFramePr>
        <p:xfrm>
          <a:off x="3973118" y="3991728"/>
          <a:ext cx="2693059" cy="2461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360"/>
                <a:gridCol w="130082"/>
                <a:gridCol w="1142617"/>
              </a:tblGrid>
              <a:tr h="2647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match_sum</a:t>
                      </a:r>
                      <a:r>
                        <a:rPr lang="en-US" sz="1200" baseline="0" dirty="0" smtClean="0">
                          <a:effectLst/>
                        </a:rPr>
                        <a:t> correlations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match_ave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0.885822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dec_sum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0.600592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dec_match_ave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0.58332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dec_o_sum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0.558067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0.486358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match_es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0.459059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dec_o_ave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0.434573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like_o_ave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0.389363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attr_o_ave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0.379035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fun_o_ave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0.350454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match_es_ave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0.315399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3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80" y="569066"/>
            <a:ext cx="5408342" cy="4952492"/>
          </a:xfrm>
        </p:spPr>
        <p:txBody>
          <a:bodyPr/>
          <a:lstStyle/>
          <a:p>
            <a:r>
              <a:rPr lang="en-US" b="1" dirty="0" smtClean="0"/>
              <a:t>BACKGROUND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2" y="569066"/>
            <a:ext cx="5742876" cy="5655156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What makes a good first impression ?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What influences dating decisions? 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How does gender influence selection?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How do perceptions play into choices?  </a:t>
            </a: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  <a:p>
            <a:pPr marL="0" indent="0" algn="just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749"/>
          <a:stretch/>
        </p:blipFill>
        <p:spPr>
          <a:xfrm>
            <a:off x="4284973" y="457200"/>
            <a:ext cx="7602229" cy="581606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2661425" y="256478"/>
            <a:ext cx="6620107" cy="62446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like_o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</a:rPr>
              <a:t>attr_o_ave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0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547" y="840409"/>
            <a:ext cx="6248400" cy="493182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977161" y="228018"/>
            <a:ext cx="6620107" cy="624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>
                <a:solidFill>
                  <a:schemeClr val="tx1"/>
                </a:solidFill>
              </a:rPr>
              <a:t>like_o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</a:rPr>
              <a:t>attr_o_ave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dirty="0" err="1" smtClean="0">
                <a:solidFill>
                  <a:schemeClr val="tx1"/>
                </a:solidFill>
              </a:rPr>
              <a:t>dec_o_sum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0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5975" y="5930740"/>
            <a:ext cx="8744939" cy="1570585"/>
          </a:xfrm>
        </p:spPr>
        <p:txBody>
          <a:bodyPr>
            <a:normAutofit/>
          </a:bodyPr>
          <a:lstStyle/>
          <a:p>
            <a:pPr algn="ctr"/>
            <a:r>
              <a:rPr lang="en-US" sz="2800" i="0" dirty="0" smtClean="0"/>
              <a:t/>
            </a:r>
            <a:br>
              <a:rPr lang="en-US" sz="2800" i="0" dirty="0" smtClean="0"/>
            </a:br>
            <a:r>
              <a:rPr lang="en-US" sz="1800" dirty="0" smtClean="0">
                <a:solidFill>
                  <a:schemeClr val="tx1"/>
                </a:solidFill>
              </a:rPr>
              <a:t>View </a:t>
            </a:r>
            <a:r>
              <a:rPr lang="en-US" sz="1800" dirty="0" smtClean="0">
                <a:solidFill>
                  <a:schemeClr val="tx1"/>
                </a:solidFill>
              </a:rPr>
              <a:t>data </a:t>
            </a:r>
            <a:r>
              <a:rPr lang="en-US" sz="1800" dirty="0" err="1" smtClean="0">
                <a:solidFill>
                  <a:schemeClr val="tx1"/>
                </a:solidFill>
              </a:rPr>
              <a:t>match_sum</a:t>
            </a:r>
            <a:r>
              <a:rPr lang="en-US" sz="1800" dirty="0" smtClean="0">
                <a:solidFill>
                  <a:schemeClr val="tx1"/>
                </a:solidFill>
              </a:rPr>
              <a:t> vs. </a:t>
            </a:r>
            <a:r>
              <a:rPr lang="en-US" sz="1800" dirty="0" err="1" smtClean="0">
                <a:solidFill>
                  <a:schemeClr val="tx1"/>
                </a:solidFill>
              </a:rPr>
              <a:t>match_es</a:t>
            </a:r>
            <a:endParaRPr lang="en-US" sz="1800" i="0" dirty="0"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06" y="244497"/>
            <a:ext cx="6245352" cy="54641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FEMALES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4815" y="268701"/>
            <a:ext cx="6248400" cy="49800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MALES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Screen Shot 2016-07-12 at 8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20" y="1715530"/>
            <a:ext cx="3904311" cy="1929972"/>
          </a:xfrm>
          <a:prstGeom prst="rect">
            <a:avLst/>
          </a:prstGeom>
        </p:spPr>
      </p:pic>
      <p:pic>
        <p:nvPicPr>
          <p:cNvPr id="6" name="Picture 5" descr="Screen Shot 2016-07-12 at 8.29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9" y="874259"/>
            <a:ext cx="5890931" cy="5290929"/>
          </a:xfrm>
          <a:prstGeom prst="rect">
            <a:avLst/>
          </a:prstGeom>
        </p:spPr>
      </p:pic>
      <p:pic>
        <p:nvPicPr>
          <p:cNvPr id="7" name="Picture 6" descr="Screen Shot 2016-07-12 at 8.29.02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49"/>
          <a:stretch/>
        </p:blipFill>
        <p:spPr>
          <a:xfrm>
            <a:off x="6230161" y="989729"/>
            <a:ext cx="5681467" cy="52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1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513" y="4693577"/>
            <a:ext cx="8744939" cy="1990568"/>
          </a:xfrm>
        </p:spPr>
        <p:txBody>
          <a:bodyPr>
            <a:normAutofit/>
          </a:bodyPr>
          <a:lstStyle/>
          <a:p>
            <a:pPr algn="ctr"/>
            <a:r>
              <a:rPr lang="en-US" sz="3600" i="0" dirty="0" smtClean="0"/>
              <a:t/>
            </a:r>
            <a:br>
              <a:rPr lang="en-US" sz="3600" i="0" dirty="0" smtClean="0"/>
            </a:br>
            <a:r>
              <a:rPr lang="en-US" sz="2400" dirty="0" smtClean="0">
                <a:solidFill>
                  <a:schemeClr val="tx1"/>
                </a:solidFill>
              </a:rPr>
              <a:t>View </a:t>
            </a: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 err="1" smtClean="0">
                <a:solidFill>
                  <a:schemeClr val="tx1"/>
                </a:solidFill>
              </a:rPr>
              <a:t>match_sum</a:t>
            </a:r>
            <a:r>
              <a:rPr lang="en-US" sz="2400" dirty="0" smtClean="0">
                <a:solidFill>
                  <a:schemeClr val="tx1"/>
                </a:solidFill>
              </a:rPr>
              <a:t> vs. </a:t>
            </a:r>
            <a:r>
              <a:rPr lang="en-US" sz="2400" dirty="0" err="1" smtClean="0">
                <a:solidFill>
                  <a:schemeClr val="tx1"/>
                </a:solidFill>
              </a:rPr>
              <a:t>match_es</a:t>
            </a:r>
            <a:endParaRPr lang="en-US" sz="2400" i="0" dirty="0"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06" y="244497"/>
            <a:ext cx="6245352" cy="54641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FEMALES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4815" y="268701"/>
            <a:ext cx="6248400" cy="498001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+mj-lt"/>
              </a:rPr>
              <a:t>MALES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Screen Shot 2016-07-12 at 8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1455543"/>
            <a:ext cx="5731704" cy="2833286"/>
          </a:xfrm>
          <a:prstGeom prst="rect">
            <a:avLst/>
          </a:prstGeom>
        </p:spPr>
      </p:pic>
      <p:pic>
        <p:nvPicPr>
          <p:cNvPr id="7" name="Picture 6" descr="Screen Shot 2016-07-12 at 8.2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33" y="1468097"/>
            <a:ext cx="5975167" cy="31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3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498" y="5287415"/>
            <a:ext cx="8744939" cy="1990568"/>
          </a:xfrm>
        </p:spPr>
        <p:txBody>
          <a:bodyPr>
            <a:normAutofit/>
          </a:bodyPr>
          <a:lstStyle/>
          <a:p>
            <a:pPr algn="ctr"/>
            <a:r>
              <a:rPr lang="en-US" sz="3600" i="0" smtClean="0"/>
              <a:t/>
            </a:r>
            <a:br>
              <a:rPr lang="en-US" sz="3600" i="0" smtClean="0"/>
            </a:br>
            <a:r>
              <a:rPr lang="en-US" sz="2400" smtClean="0">
                <a:solidFill>
                  <a:schemeClr val="tx1"/>
                </a:solidFill>
              </a:rPr>
              <a:t>View data for all self-ratings of ‘attractiveness’ as well as ratings by partners</a:t>
            </a:r>
            <a:endParaRPr lang="en-US" sz="2400" i="0" dirty="0">
              <a:cs typeface="Cordia New" panose="020B0304020202020204" pitchFamily="34" charset="-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06" y="244497"/>
            <a:ext cx="6245352" cy="546410"/>
          </a:xfrm>
        </p:spPr>
        <p:txBody>
          <a:bodyPr/>
          <a:lstStyle/>
          <a:p>
            <a:r>
              <a:rPr lang="en-US" smtClean="0">
                <a:latin typeface="+mj-lt"/>
              </a:rPr>
              <a:t>FEMALES</a:t>
            </a:r>
            <a:endParaRPr 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4815" y="268701"/>
            <a:ext cx="6248400" cy="498001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latin typeface="+mj-lt"/>
              </a:rPr>
              <a:t>MALES</a:t>
            </a:r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6" y="790906"/>
            <a:ext cx="6069616" cy="45449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58" y="815111"/>
            <a:ext cx="5374539" cy="46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>
                <a:solidFill>
                  <a:schemeClr val="tx1"/>
                </a:solidFill>
              </a:rPr>
              <a:t>predicting </a:t>
            </a:r>
            <a:r>
              <a:rPr lang="en-US" sz="4400" dirty="0" err="1" smtClean="0">
                <a:solidFill>
                  <a:schemeClr val="tx1"/>
                </a:solidFill>
              </a:rPr>
              <a:t>match_sum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16-07-12 at 7.00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48" y="643324"/>
            <a:ext cx="6591575" cy="50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tx1"/>
                </a:solidFill>
              </a:rPr>
              <a:t>transformations</a:t>
            </a:r>
            <a:r>
              <a:rPr lang="en-US" dirty="0" smtClean="0"/>
              <a:t> 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70" y="3535044"/>
            <a:ext cx="5979085" cy="2584783"/>
          </a:xfrm>
          <a:prstGeom prst="rect">
            <a:avLst/>
          </a:prstGeom>
        </p:spPr>
      </p:pic>
      <p:pic>
        <p:nvPicPr>
          <p:cNvPr id="3" name="Picture 2" descr="Screen Shot 2016-07-12 at 7.04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44" y="395892"/>
            <a:ext cx="6287724" cy="46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9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tx1"/>
                </a:solidFill>
              </a:rPr>
              <a:t>returned better when predicting </a:t>
            </a:r>
            <a:r>
              <a:rPr lang="en-US" sz="2000" dirty="0" err="1" smtClean="0">
                <a:solidFill>
                  <a:schemeClr val="tx1"/>
                </a:solidFill>
              </a:rPr>
              <a:t>dec_match_ave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16361" y="244783"/>
            <a:ext cx="7228904" cy="59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3" y="648888"/>
            <a:ext cx="5252224" cy="4952492"/>
          </a:xfrm>
        </p:spPr>
        <p:txBody>
          <a:bodyPr/>
          <a:lstStyle/>
          <a:p>
            <a:r>
              <a:rPr lang="en-US" dirty="0" smtClean="0"/>
              <a:t>FURTHER RESEARCH</a:t>
            </a:r>
            <a:br>
              <a:rPr lang="en-US" dirty="0" smtClean="0"/>
            </a:br>
            <a:r>
              <a:rPr lang="en-US" dirty="0" smtClean="0"/>
              <a:t>&amp;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043" y="412949"/>
            <a:ext cx="6248398" cy="5655156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at gender perceptions; how does that </a:t>
            </a:r>
            <a:r>
              <a:rPr lang="en-US" dirty="0" smtClean="0"/>
              <a:t>predict dating outcomes</a:t>
            </a:r>
            <a:endParaRPr lang="en-US" dirty="0"/>
          </a:p>
          <a:p>
            <a:pPr lvl="1"/>
            <a:r>
              <a:rPr lang="en-US" dirty="0" smtClean="0"/>
              <a:t>Does </a:t>
            </a:r>
            <a:r>
              <a:rPr lang="en-US" dirty="0"/>
              <a:t>one’s perception of their gender generalizations differ from their own evaluations of what’s important when it comes to selecting mates? 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do men rate ‘attractiveness’ as less important for their own dating choices but more important for other men</a:t>
            </a:r>
            <a:r>
              <a:rPr lang="en-US" dirty="0" smtClean="0"/>
              <a:t>?*</a:t>
            </a:r>
          </a:p>
          <a:p>
            <a:pPr lvl="2"/>
            <a:r>
              <a:rPr lang="en-US" dirty="0" smtClean="0"/>
              <a:t>men </a:t>
            </a:r>
            <a:r>
              <a:rPr lang="en-US" dirty="0"/>
              <a:t>will rate ‘attractiveness’ as less important for their own dating choices but more important for other men’s decisions when choosing a </a:t>
            </a:r>
            <a:r>
              <a:rPr lang="en-US" dirty="0" smtClean="0"/>
              <a:t>partner</a:t>
            </a:r>
            <a:endParaRPr lang="en-US" dirty="0"/>
          </a:p>
          <a:p>
            <a:r>
              <a:rPr lang="en-US" dirty="0"/>
              <a:t>Look at probability rating and score; </a:t>
            </a:r>
            <a:r>
              <a:rPr lang="en-US" dirty="0" smtClean="0"/>
              <a:t>i.e. </a:t>
            </a:r>
            <a:r>
              <a:rPr lang="en-US" dirty="0"/>
              <a:t>if person gave high score but thought the </a:t>
            </a:r>
            <a:r>
              <a:rPr lang="en-US" dirty="0" err="1"/>
              <a:t>prob</a:t>
            </a:r>
            <a:r>
              <a:rPr lang="en-US" dirty="0"/>
              <a:t> of other person choosing them was low, how that affects decision (y/n); ultimately predicting match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5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70" y="1195298"/>
            <a:ext cx="8995318" cy="945736"/>
          </a:xfrm>
        </p:spPr>
        <p:txBody>
          <a:bodyPr/>
          <a:lstStyle/>
          <a:p>
            <a:pPr algn="l"/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887" y="2553629"/>
            <a:ext cx="5018047" cy="30349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Kaggle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Ivan </a:t>
            </a:r>
            <a:r>
              <a:rPr lang="en-US" dirty="0" err="1" smtClean="0"/>
              <a:t>Corneillet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Bob Stark </a:t>
            </a:r>
          </a:p>
          <a:p>
            <a:pPr marL="0" indent="0">
              <a:buNone/>
            </a:pPr>
            <a:r>
              <a:rPr lang="en-US" dirty="0" smtClean="0"/>
              <a:t>Tim Payne</a:t>
            </a:r>
          </a:p>
          <a:p>
            <a:pPr marL="0" indent="0">
              <a:buNone/>
            </a:pPr>
            <a:r>
              <a:rPr lang="en-US" dirty="0" smtClean="0"/>
              <a:t>Classmates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Data pulled from a experimental speed dating event, from 2002-2004, sheds insight into dating decisions and outcomes, particularly with first impressions. 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Participants were asked a series of questions throughout the experiment; (roughly) 1/3 in the signup survey, 1/3 during the experiment, and 1/3 at the conclusion of the experiment.  To standardized observations, six attributes were used throughout: </a:t>
            </a:r>
            <a:r>
              <a:rPr lang="en-US" dirty="0" smtClean="0">
                <a:solidFill>
                  <a:srgbClr val="0070C0"/>
                </a:solidFill>
              </a:rPr>
              <a:t>attractiveness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sincerity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intelligence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ambition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70C0"/>
                </a:solidFill>
              </a:rPr>
              <a:t>shared interests</a:t>
            </a:r>
            <a:r>
              <a:rPr lang="en-US" dirty="0" smtClean="0"/>
              <a:t>.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Scores assigned to each attribute at different points in the experiment can be used to predict matches.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4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54" y="1451530"/>
            <a:ext cx="6460273" cy="3168788"/>
          </a:xfrm>
        </p:spPr>
        <p:txBody>
          <a:bodyPr>
            <a:normAutofit fontScale="92500" lnSpcReduction="20000"/>
          </a:bodyPr>
          <a:lstStyle/>
          <a:p>
            <a:pPr marL="402336" lvl="1" indent="0" algn="ctr">
              <a:buNone/>
            </a:pPr>
            <a:r>
              <a:rPr lang="en-US" sz="4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Can one’s perception of self predict his/her dating outcome?  </a:t>
            </a:r>
          </a:p>
          <a:p>
            <a:pPr marL="402336" lvl="1" indent="0" algn="ctr">
              <a:buNone/>
            </a:pPr>
            <a:endParaRPr lang="en-US" sz="3600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02336" lvl="1" indent="0" algn="ctr">
              <a:buNone/>
            </a:pPr>
            <a:r>
              <a:rPr lang="en-US" sz="36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Does this differ by gender? </a:t>
            </a:r>
          </a:p>
          <a:p>
            <a:pPr marL="402336" lvl="1" indent="0">
              <a:buNone/>
            </a:pPr>
            <a:endParaRPr lang="en-US" sz="2800" dirty="0" smtClean="0"/>
          </a:p>
          <a:p>
            <a:pPr marL="402336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202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9678"/>
            <a:ext cx="5012267" cy="4952492"/>
          </a:xfrm>
        </p:spPr>
        <p:txBody>
          <a:bodyPr/>
          <a:lstStyle/>
          <a:p>
            <a:r>
              <a:rPr lang="en-US" b="1" dirty="0" smtClean="0"/>
              <a:t>THE HYPOTHESIS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 smtClean="0"/>
              <a:t>Individuals with lower self-esteem (i.e. give themselves lower scores during self-evaluation), receive fewer dates (i.e. matches) than those who provide more positive ratings. </a:t>
            </a:r>
          </a:p>
        </p:txBody>
      </p:sp>
    </p:spTree>
    <p:extLst>
      <p:ext uri="{BB962C8B-B14F-4D97-AF65-F5344CB8AC3E}">
        <p14:creationId xmlns:p14="http://schemas.microsoft.com/office/powerpoint/2010/main" val="160678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66"/>
            <a:ext cx="4785477" cy="4952492"/>
          </a:xfrm>
        </p:spPr>
        <p:txBody>
          <a:bodyPr/>
          <a:lstStyle/>
          <a:p>
            <a:r>
              <a:rPr lang="en-US" dirty="0" smtClean="0"/>
              <a:t>THE DATA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015" y="569066"/>
            <a:ext cx="6311588" cy="5655156"/>
          </a:xfrm>
        </p:spPr>
        <p:txBody>
          <a:bodyPr>
            <a:normAutofit/>
          </a:bodyPr>
          <a:lstStyle/>
          <a:p>
            <a:r>
              <a:rPr lang="en-US" dirty="0" smtClean="0"/>
              <a:t>195 features</a:t>
            </a:r>
          </a:p>
          <a:p>
            <a:r>
              <a:rPr lang="en-US" dirty="0" smtClean="0"/>
              <a:t>8378 observations </a:t>
            </a:r>
          </a:p>
          <a:p>
            <a:pPr marL="0" indent="0">
              <a:buNone/>
            </a:pPr>
            <a:r>
              <a:rPr lang="en-US" i="1" dirty="0" smtClean="0"/>
              <a:t> a few features </a:t>
            </a:r>
            <a:r>
              <a:rPr lang="en-US" dirty="0" smtClean="0"/>
              <a:t>-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IID</a:t>
            </a:r>
            <a:r>
              <a:rPr lang="en-US" sz="1800" dirty="0" smtClean="0"/>
              <a:t>#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rgbClr val="0070C0"/>
                </a:solidFill>
              </a:rPr>
              <a:t>Gender</a:t>
            </a:r>
            <a:r>
              <a:rPr lang="en-US" sz="1800" dirty="0" smtClean="0"/>
              <a:t> (F=0 | M=1)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rgbClr val="0070C0"/>
                </a:solidFill>
              </a:rPr>
              <a:t>Dec</a:t>
            </a:r>
            <a:r>
              <a:rPr lang="en-US" sz="1800" dirty="0" smtClean="0"/>
              <a:t>: decision (yes = 1 | no = 0)</a:t>
            </a:r>
          </a:p>
          <a:p>
            <a:pPr>
              <a:buClr>
                <a:schemeClr val="tx1"/>
              </a:buClr>
            </a:pPr>
            <a:r>
              <a:rPr lang="en-US" sz="1800" dirty="0" err="1" smtClean="0">
                <a:solidFill>
                  <a:srgbClr val="0070C0"/>
                </a:solidFill>
              </a:rPr>
              <a:t>Dec_o</a:t>
            </a:r>
            <a:r>
              <a:rPr lang="en-US" sz="1800" dirty="0" smtClean="0"/>
              <a:t>: decision of partner at event </a:t>
            </a:r>
            <a:r>
              <a:rPr lang="en-US" sz="1800" dirty="0"/>
              <a:t>(yes = 1 | no = 0)</a:t>
            </a:r>
          </a:p>
          <a:p>
            <a:pPr>
              <a:buClr>
                <a:schemeClr val="tx1"/>
              </a:buClr>
            </a:pPr>
            <a:r>
              <a:rPr lang="en-US" sz="1800" dirty="0" smtClean="0">
                <a:solidFill>
                  <a:srgbClr val="0070C0"/>
                </a:solidFill>
              </a:rPr>
              <a:t>Match</a:t>
            </a:r>
            <a:r>
              <a:rPr lang="en-US" sz="1800" dirty="0" smtClean="0"/>
              <a:t>: partner and subject both said ‘yes’ = 1 </a:t>
            </a:r>
          </a:p>
          <a:p>
            <a:pPr>
              <a:buClr>
                <a:schemeClr val="tx1"/>
              </a:buClr>
            </a:pPr>
            <a:r>
              <a:rPr lang="en-US" sz="1800" dirty="0" err="1" smtClean="0">
                <a:solidFill>
                  <a:srgbClr val="0070C0"/>
                </a:solidFill>
              </a:rPr>
              <a:t>Met_Count</a:t>
            </a:r>
            <a:r>
              <a:rPr lang="en-US" sz="1800" dirty="0" smtClean="0"/>
              <a:t>: number of people subject met with</a:t>
            </a:r>
          </a:p>
          <a:p>
            <a:pPr>
              <a:buClr>
                <a:schemeClr val="tx1"/>
              </a:buClr>
            </a:pPr>
            <a:r>
              <a:rPr lang="en-US" sz="1800" dirty="0" err="1" smtClean="0">
                <a:solidFill>
                  <a:srgbClr val="0070C0"/>
                </a:solidFill>
              </a:rPr>
              <a:t>Match_es</a:t>
            </a:r>
            <a:r>
              <a:rPr lang="en-US" sz="1800" dirty="0" smtClean="0"/>
              <a:t>: number of matches a participant expects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488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559678"/>
            <a:ext cx="4869366" cy="4952492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BREAKDOWN</a:t>
            </a:r>
            <a:br>
              <a:rPr lang="en-US" dirty="0" smtClean="0"/>
            </a:b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794" y="569066"/>
            <a:ext cx="6166626" cy="565515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Aside </a:t>
            </a:r>
            <a:r>
              <a:rPr lang="en-US" dirty="0"/>
              <a:t>from </a:t>
            </a:r>
            <a:r>
              <a:rPr lang="en-US" dirty="0" smtClean="0"/>
              <a:t>demographic questions (e.g. age, religion) or questions that are only asked once (e.g. </a:t>
            </a:r>
            <a:r>
              <a:rPr lang="en-US" dirty="0" err="1" smtClean="0"/>
              <a:t>match_es</a:t>
            </a:r>
            <a:r>
              <a:rPr lang="en-US" dirty="0" smtClean="0"/>
              <a:t>); each survey question that uses the 6 attributes, are coded with </a:t>
            </a:r>
            <a:r>
              <a:rPr lang="en-US" dirty="0"/>
              <a:t>numbers to indicate when during the survey they are </a:t>
            </a:r>
            <a:r>
              <a:rPr lang="en-US" dirty="0" smtClean="0"/>
              <a:t>administered.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Example: </a:t>
            </a:r>
          </a:p>
          <a:p>
            <a:pPr marL="0" indent="0">
              <a:buNone/>
            </a:pPr>
            <a:r>
              <a:rPr lang="en-US" sz="1600" dirty="0" smtClean="0"/>
              <a:t>A. How </a:t>
            </a:r>
            <a:r>
              <a:rPr lang="en-US" sz="1600" dirty="0"/>
              <a:t>do you think </a:t>
            </a:r>
            <a:r>
              <a:rPr lang="en-US" sz="1600" dirty="0" smtClean="0"/>
              <a:t>others </a:t>
            </a:r>
            <a:r>
              <a:rPr lang="en-US" sz="1600" dirty="0"/>
              <a:t>perceive you</a:t>
            </a:r>
            <a:r>
              <a:rPr lang="en-US" sz="1600" dirty="0" smtClean="0"/>
              <a:t>? (signup survey)</a:t>
            </a:r>
          </a:p>
          <a:p>
            <a:pPr marL="0" indent="0">
              <a:buNone/>
            </a:pPr>
            <a:r>
              <a:rPr lang="en-US" sz="1300" dirty="0" smtClean="0"/>
              <a:t>Rate each attribute on a scale of 1-10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attr3_1</a:t>
            </a:r>
          </a:p>
          <a:p>
            <a:pPr marL="0" indent="0">
              <a:buNone/>
            </a:pPr>
            <a:r>
              <a:rPr lang="en-US" sz="1600" dirty="0" smtClean="0"/>
              <a:t>sinc3_1</a:t>
            </a:r>
          </a:p>
          <a:p>
            <a:pPr marL="0" indent="0">
              <a:buNone/>
            </a:pPr>
            <a:r>
              <a:rPr lang="en-US" sz="1600" dirty="0" smtClean="0"/>
              <a:t>intel3_1</a:t>
            </a:r>
          </a:p>
          <a:p>
            <a:pPr marL="0" indent="0">
              <a:buNone/>
            </a:pPr>
            <a:r>
              <a:rPr lang="en-US" sz="1600" dirty="0" smtClean="0"/>
              <a:t>fun3_1</a:t>
            </a:r>
          </a:p>
          <a:p>
            <a:pPr marL="0" indent="0">
              <a:buNone/>
            </a:pPr>
            <a:r>
              <a:rPr lang="en-US" sz="1600" dirty="0" smtClean="0"/>
              <a:t>amb3_1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B. </a:t>
            </a:r>
            <a:r>
              <a:rPr lang="en-US" sz="1600" dirty="0"/>
              <a:t>How do you think others perceive you? </a:t>
            </a:r>
            <a:r>
              <a:rPr lang="en-US" sz="1600" dirty="0" smtClean="0"/>
              <a:t>(after experiment)</a:t>
            </a:r>
            <a:endParaRPr lang="en-US" sz="1600" dirty="0"/>
          </a:p>
          <a:p>
            <a:pPr marL="0" indent="0">
              <a:buNone/>
            </a:pPr>
            <a:r>
              <a:rPr lang="en-US" sz="1300" dirty="0"/>
              <a:t>Rate each attribute on a scale of 1-10</a:t>
            </a:r>
          </a:p>
          <a:p>
            <a:pPr marL="0" indent="0">
              <a:buNone/>
            </a:pPr>
            <a:r>
              <a:rPr lang="en-US" sz="1600" dirty="0" smtClean="0"/>
              <a:t>attr3_2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sinc3_2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intel3_2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fun3_2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amb3_2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8" y="3035924"/>
            <a:ext cx="3101537" cy="28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34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559678"/>
            <a:ext cx="4869366" cy="4952492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BREAKDOWN</a:t>
            </a:r>
            <a:br>
              <a:rPr lang="en-US" dirty="0" smtClean="0"/>
            </a:b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794" y="569066"/>
            <a:ext cx="6166626" cy="5655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C. What do you think the opposite sex looks for in a date? (signup survey)</a:t>
            </a:r>
          </a:p>
          <a:p>
            <a:pPr marL="0" indent="0">
              <a:buNone/>
            </a:pPr>
            <a:r>
              <a:rPr lang="en-US" sz="1300" dirty="0"/>
              <a:t>Rate each attribute on a scale of 1-10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attr2_1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sinc2_1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intel2_1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fun2_1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amb2_1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D. Based on what you think the opposite sex looks for in a data, how do you measure up? (signup survey) </a:t>
            </a:r>
            <a:endParaRPr lang="en-US" sz="1600" dirty="0"/>
          </a:p>
          <a:p>
            <a:pPr marL="0" indent="0">
              <a:buNone/>
            </a:pPr>
            <a:r>
              <a:rPr lang="en-US" sz="1300" dirty="0"/>
              <a:t>Rate each attribute on a scale of 1-10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attr3_1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sinc3_1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intel3_1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fun3_1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amb3_1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8" y="3035924"/>
            <a:ext cx="3101537" cy="28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34" y="559678"/>
            <a:ext cx="4869366" cy="4952492"/>
          </a:xfrm>
        </p:spPr>
        <p:txBody>
          <a:bodyPr/>
          <a:lstStyle/>
          <a:p>
            <a:r>
              <a:rPr lang="en-US" dirty="0"/>
              <a:t>THE DATA </a:t>
            </a:r>
            <a:r>
              <a:rPr lang="en-US" dirty="0" smtClean="0"/>
              <a:t>BREAKDOWN</a:t>
            </a:r>
            <a:br>
              <a:rPr lang="en-US" dirty="0" smtClean="0"/>
            </a:b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794" y="569066"/>
            <a:ext cx="6166626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 smtClean="0"/>
              <a:t>Scorecards</a:t>
            </a:r>
            <a:r>
              <a:rPr lang="en-US" sz="1600" i="1" dirty="0" smtClean="0"/>
              <a:t> are also administered to each participant asking him/her to rate the partners he/she meets with (filled out after each ‘date’):</a:t>
            </a:r>
          </a:p>
          <a:p>
            <a:r>
              <a:rPr lang="en-US" sz="1600" dirty="0" smtClean="0"/>
              <a:t> Rate </a:t>
            </a:r>
            <a:r>
              <a:rPr lang="en-US" sz="1600" dirty="0"/>
              <a:t>their attributes on a scale of 1-10:  (1=awful, 10=great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 smtClean="0"/>
              <a:t>Attractive </a:t>
            </a:r>
          </a:p>
          <a:p>
            <a:pPr lvl="1"/>
            <a:r>
              <a:rPr lang="en-US" sz="1400" dirty="0" smtClean="0"/>
              <a:t>Sincere</a:t>
            </a:r>
          </a:p>
          <a:p>
            <a:pPr lvl="1"/>
            <a:r>
              <a:rPr lang="en-US" sz="1400" dirty="0" smtClean="0"/>
              <a:t>Intelligent</a:t>
            </a:r>
          </a:p>
          <a:p>
            <a:pPr lvl="1"/>
            <a:r>
              <a:rPr lang="en-US" sz="1400" dirty="0" smtClean="0"/>
              <a:t>Fun </a:t>
            </a:r>
          </a:p>
          <a:p>
            <a:pPr lvl="1"/>
            <a:r>
              <a:rPr lang="en-US" sz="1400" dirty="0" smtClean="0"/>
              <a:t>Ambitious </a:t>
            </a:r>
          </a:p>
          <a:p>
            <a:pPr lvl="1"/>
            <a:r>
              <a:rPr lang="en-US" sz="1400" dirty="0" smtClean="0"/>
              <a:t>Shared Interests/Hobbies</a:t>
            </a:r>
          </a:p>
          <a:p>
            <a:r>
              <a:rPr lang="en-US" sz="1600" dirty="0" smtClean="0"/>
              <a:t>Decision: yes/no</a:t>
            </a:r>
          </a:p>
          <a:p>
            <a:r>
              <a:rPr lang="en-US" sz="1600" dirty="0" smtClean="0"/>
              <a:t>Like: overall how much do you  like this person (1=don't </a:t>
            </a:r>
            <a:r>
              <a:rPr lang="en-US" sz="1600" dirty="0"/>
              <a:t>like at all, 10=like a lot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Prob</a:t>
            </a:r>
            <a:r>
              <a:rPr lang="en-US" sz="1600" dirty="0" smtClean="0"/>
              <a:t>: how probable do you think it is that this person will say ‘yes’ to you? </a:t>
            </a:r>
            <a:r>
              <a:rPr lang="en-US" sz="1600" dirty="0"/>
              <a:t>(1=not probable, 10=extremely probable)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Partner’s rating of subject also coded as a feature: </a:t>
            </a:r>
            <a:r>
              <a:rPr lang="en-US" sz="1600" dirty="0" err="1" smtClean="0"/>
              <a:t>attr_o</a:t>
            </a:r>
            <a:r>
              <a:rPr lang="en-US" sz="1600" dirty="0" smtClean="0"/>
              <a:t>, </a:t>
            </a:r>
            <a:r>
              <a:rPr lang="en-US" sz="1600" dirty="0" err="1" smtClean="0"/>
              <a:t>sinc_o</a:t>
            </a:r>
            <a:r>
              <a:rPr lang="en-US" sz="1600" dirty="0" smtClean="0"/>
              <a:t>, </a:t>
            </a:r>
            <a:r>
              <a:rPr lang="en-US" sz="1600" dirty="0" err="1" smtClean="0"/>
              <a:t>intel_o</a:t>
            </a:r>
            <a:r>
              <a:rPr lang="en-US" sz="1600" dirty="0" smtClean="0"/>
              <a:t>, </a:t>
            </a:r>
            <a:r>
              <a:rPr lang="en-US" sz="1600" dirty="0" err="1" smtClean="0"/>
              <a:t>prob_o</a:t>
            </a:r>
            <a:r>
              <a:rPr lang="en-US" sz="1600" dirty="0" smtClean="0"/>
              <a:t>….etc.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8" y="3035924"/>
            <a:ext cx="3101537" cy="28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1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Headlines">
      <a:majorFont>
        <a:latin typeface="Century Schoolbook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642</TotalTime>
  <Words>2051</Words>
  <Application>Microsoft Macintosh PowerPoint</Application>
  <PresentationFormat>Custom</PresentationFormat>
  <Paragraphs>243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Headlines</vt:lpstr>
      <vt:lpstr>SPEED DATING: What predicts a match? </vt:lpstr>
      <vt:lpstr>BACKGROUND </vt:lpstr>
      <vt:lpstr>THE DATA SET</vt:lpstr>
      <vt:lpstr>THE PROBLEM</vt:lpstr>
      <vt:lpstr>THE HYPOTHESIS</vt:lpstr>
      <vt:lpstr>THE DATA BREAKDOWN</vt:lpstr>
      <vt:lpstr>THE DATA BREAKDOWN cont.</vt:lpstr>
      <vt:lpstr>THE DATA BREAKDOWN cont.</vt:lpstr>
      <vt:lpstr>THE DATA BREAKDOWN cont.</vt:lpstr>
      <vt:lpstr>THE PROCESS</vt:lpstr>
      <vt:lpstr>THE PROCESS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 &amp; ANALYSIS</vt:lpstr>
      <vt:lpstr>like_o &amp; attr_o_ave</vt:lpstr>
      <vt:lpstr>PowerPoint Presentation</vt:lpstr>
      <vt:lpstr> View data match_sum vs. match_es</vt:lpstr>
      <vt:lpstr> View data match_sum vs. match_es</vt:lpstr>
      <vt:lpstr> View data for all self-ratings of ‘attractiveness’ as well as ratings by partners</vt:lpstr>
      <vt:lpstr>MODELS  predicting match_sum</vt:lpstr>
      <vt:lpstr>MODELS  transformations </vt:lpstr>
      <vt:lpstr>MODELS  returned better when predicting dec_match_ave</vt:lpstr>
      <vt:lpstr>FURTHER RESEARCH &amp; EXPLORATION</vt:lpstr>
      <vt:lpstr>ACKNOWLEDGMENTS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Remmer</dc:creator>
  <cp:lastModifiedBy>Mandy User</cp:lastModifiedBy>
  <cp:revision>42</cp:revision>
  <dcterms:created xsi:type="dcterms:W3CDTF">2016-05-24T18:29:18Z</dcterms:created>
  <dcterms:modified xsi:type="dcterms:W3CDTF">2016-07-13T03:52:07Z</dcterms:modified>
</cp:coreProperties>
</file>