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56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4294967295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9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3756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6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3830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9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4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9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3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0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63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2832">
          <p15:clr>
            <a:srgbClr val="F26B43"/>
          </p15:clr>
        </p15:guide>
        <p15:guide id="4294967295" pos="480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ayscale.com/research/US/Location=San-Francisco-CA/Salary" TargetMode="External"/><Relationship Id="rId13" Type="http://schemas.openxmlformats.org/officeDocument/2006/relationships/hyperlink" Target="https://data.lacounty.gov/" TargetMode="External"/><Relationship Id="rId3" Type="http://schemas.openxmlformats.org/officeDocument/2006/relationships/hyperlink" Target="https://www.kaggle.com/mannychapman/d/kaggle/sf-salaries/sf-salaries-by-jobtype/code" TargetMode="External"/><Relationship Id="rId7" Type="http://schemas.openxmlformats.org/officeDocument/2006/relationships/hyperlink" Target="https://data.sfgov.org/City-Management-and-Ethics/Job-Titles-by-Classification/58un-vqfs" TargetMode="External"/><Relationship Id="rId12" Type="http://schemas.openxmlformats.org/officeDocument/2006/relationships/hyperlink" Target="https://data.sfgov.org/" TargetMode="External"/><Relationship Id="rId2" Type="http://schemas.openxmlformats.org/officeDocument/2006/relationships/hyperlink" Target="https://www.kaggle.com/kaggle/sf-salar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sfgov.org/City-Management-and-Ethics/Full-Time-Employees-By-Job-Classification/uk3k-9ai5" TargetMode="External"/><Relationship Id="rId11" Type="http://schemas.openxmlformats.org/officeDocument/2006/relationships/hyperlink" Target="http://www.payscale.com/research/US/Location=Los-Angeles-CA/Salary" TargetMode="External"/><Relationship Id="rId5" Type="http://schemas.openxmlformats.org/officeDocument/2006/relationships/hyperlink" Target="https://data.sfgov.org/City-Management-and-Ethics/Employee-Compensation/88g8-5mnd" TargetMode="External"/><Relationship Id="rId10" Type="http://schemas.openxmlformats.org/officeDocument/2006/relationships/hyperlink" Target="https://data.lacounty.gov/Operations/Average-Salary-and-Benefit-Earnings-by-Position/6635-a2qt" TargetMode="External"/><Relationship Id="rId4" Type="http://schemas.openxmlformats.org/officeDocument/2006/relationships/hyperlink" Target="https://data.sfgov.org/City-Management-and-Ethics/Salary-Ranges-by-Job-Classification/7h4w-reyq" TargetMode="External"/><Relationship Id="rId9" Type="http://schemas.openxmlformats.org/officeDocument/2006/relationships/hyperlink" Target="https://data.lacounty.gov/Operations/LA-County-Employee-Salaries/8rdv-6nb6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umbeo.com/cost-of-living/compare_cities.jsp?country1=United+States&amp;country2=United+States&amp;city1=Los+Angeles%2C+CA&amp;city2=San+Francisco%2C+CA&amp;tracking=getDispatchComparison" TargetMode="External"/><Relationship Id="rId3" Type="http://schemas.openxmlformats.org/officeDocument/2006/relationships/hyperlink" Target="https://www.zumper.com/apartments-for-rent/san-francisco-ca" TargetMode="External"/><Relationship Id="rId7" Type="http://schemas.openxmlformats.org/officeDocument/2006/relationships/hyperlink" Target="https://www.rentjungle.com/los-angeles-apartments-and-houses-for-rent/" TargetMode="External"/><Relationship Id="rId2" Type="http://schemas.openxmlformats.org/officeDocument/2006/relationships/hyperlink" Target="https://www.yourhomesuite.com/welcome-to-san-francisco-bay-area?gclid=Cj0KEQjw94-6BRDkk568hcyg3-YBEiQAnmuwknA1EvoOd1bZwabSzxSn7jd-LS8PEInrgWEMQ17_YuUaApcV8P8HA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umper.com/apartments-for-rent/los-angeles-ca" TargetMode="External"/><Relationship Id="rId5" Type="http://schemas.openxmlformats.org/officeDocument/2006/relationships/hyperlink" Target="https://www.yourhomesuite.com/furnished-rentals/los-angeles-ca-united-states?data%5Bis_home_page_search%5D=1&amp;data%5Bautocomplete%5D=Los+Angeles%2C+CA%2C+United+States&amp;data%5Blat%5D=34.0522342&amp;data%5Blng%5D=-118.2436849&amp;data%5Bpostal_code%5D=&amp;data%5Bformatted_address%5D=Los+Angeles%2C+CA%2C+USA&amp;data%5Barrival_date%5D=&amp;data%5Bbedrooms%5D=" TargetMode="External"/><Relationship Id="rId4" Type="http://schemas.openxmlformats.org/officeDocument/2006/relationships/hyperlink" Target="https://www.rentjungle.com/san-francisco-apartments-and-houses-for-rent/" TargetMode="External"/><Relationship Id="rId9" Type="http://schemas.openxmlformats.org/officeDocument/2006/relationships/hyperlink" Target="http://www.numbeo.com/cost-of-living/compare_cities.jsp?country1=United+States&amp;country2=United+States&amp;city1=San+Francisco%2C+CA&amp;city2=San+Francisco%2C+CA&amp;tracking=getDispatchComparis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</a:t>
            </a:r>
            <a:r>
              <a:rPr lang="en-US" smtClean="0"/>
              <a:t>salary FROM</a:t>
            </a:r>
            <a:br>
              <a:rPr lang="en-US" smtClean="0"/>
            </a:br>
            <a:r>
              <a:rPr lang="en-US" smtClean="0"/>
              <a:t>rent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Miranda Remmer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3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PROBLEM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lnSpc>
                <a:spcPct val="200000"/>
              </a:lnSpc>
              <a:buNone/>
            </a:pPr>
            <a:r>
              <a:rPr lang="en-US" dirty="0" smtClean="0"/>
              <a:t>Using housing data (cost, size</a:t>
            </a:r>
            <a:r>
              <a:rPr lang="en-US" dirty="0"/>
              <a:t>, </a:t>
            </a:r>
            <a:r>
              <a:rPr lang="en-US" dirty="0" smtClean="0"/>
              <a:t>location) and salary data (job title, base pay, overtime pay, other pay, benefits, total pay) to compare rent costs to salary offerings from 2014-2016 in both </a:t>
            </a:r>
            <a:r>
              <a:rPr lang="en-US" dirty="0"/>
              <a:t>in both San Francisco and Los Angeles </a:t>
            </a:r>
            <a:r>
              <a:rPr lang="en-US" dirty="0" smtClean="0"/>
              <a:t>to see if there is a correlation between salary offering and rent cost.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1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DATA</a:t>
            </a:r>
            <a:br>
              <a:rPr lang="en-US" b="1" dirty="0" smtClean="0"/>
            </a:br>
            <a:r>
              <a:rPr lang="en-US" b="1" dirty="0" smtClean="0"/>
              <a:t>(salary)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355600"/>
            <a:ext cx="7010400" cy="5868622"/>
          </a:xfrm>
        </p:spPr>
        <p:txBody>
          <a:bodyPr>
            <a:normAutofit/>
          </a:bodyPr>
          <a:lstStyle/>
          <a:p>
            <a:r>
              <a:rPr lang="en-US" dirty="0" smtClean="0"/>
              <a:t>San Francisco Salaries</a:t>
            </a:r>
          </a:p>
          <a:p>
            <a:pPr lvl="1"/>
            <a:r>
              <a:rPr lang="en-US" dirty="0" smtClean="0">
                <a:hlinkClick r:id="rId2"/>
              </a:rPr>
              <a:t>SF City Employees</a:t>
            </a:r>
            <a:r>
              <a:rPr lang="en-US" dirty="0" smtClean="0"/>
              <a:t> (Kaggle) </a:t>
            </a:r>
            <a:r>
              <a:rPr lang="en-US" i="1" dirty="0" smtClean="0"/>
              <a:t>can be seen by </a:t>
            </a:r>
            <a:r>
              <a:rPr lang="en-US" i="1" dirty="0" smtClean="0">
                <a:hlinkClick r:id="rId3"/>
              </a:rPr>
              <a:t>JobType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>
                <a:hlinkClick r:id="rId4"/>
              </a:rPr>
              <a:t>Salary Ranges by Job </a:t>
            </a:r>
            <a:r>
              <a:rPr lang="en-US" dirty="0" smtClean="0">
                <a:hlinkClick r:id="rId4"/>
              </a:rPr>
              <a:t>Classification </a:t>
            </a:r>
            <a:r>
              <a:rPr lang="en-US" dirty="0" smtClean="0"/>
              <a:t>(SF Gov.)</a:t>
            </a:r>
          </a:p>
          <a:p>
            <a:pPr lvl="1"/>
            <a:r>
              <a:rPr lang="en-US" dirty="0">
                <a:hlinkClick r:id="rId5"/>
              </a:rPr>
              <a:t>Employee Compensation </a:t>
            </a:r>
            <a:r>
              <a:rPr lang="en-US" dirty="0"/>
              <a:t>(City </a:t>
            </a:r>
            <a:r>
              <a:rPr lang="en-US" dirty="0" smtClean="0"/>
              <a:t>Employees </a:t>
            </a:r>
            <a:r>
              <a:rPr lang="en-US" dirty="0"/>
              <a:t>2013</a:t>
            </a:r>
            <a:r>
              <a:rPr lang="en-US" dirty="0" smtClean="0"/>
              <a:t>) (SF Gov.)</a:t>
            </a:r>
          </a:p>
          <a:p>
            <a:pPr lvl="1"/>
            <a:r>
              <a:rPr lang="en-US" dirty="0">
                <a:hlinkClick r:id="rId6"/>
              </a:rPr>
              <a:t>Fulltime Employees by Job </a:t>
            </a:r>
            <a:r>
              <a:rPr lang="en-US" dirty="0" smtClean="0">
                <a:hlinkClick r:id="rId6"/>
              </a:rPr>
              <a:t>Classification </a:t>
            </a:r>
            <a:r>
              <a:rPr lang="en-US" dirty="0"/>
              <a:t>(SF Gov.)</a:t>
            </a:r>
          </a:p>
          <a:p>
            <a:pPr lvl="1"/>
            <a:r>
              <a:rPr lang="en-US" dirty="0" smtClean="0">
                <a:hlinkClick r:id="rId7"/>
              </a:rPr>
              <a:t>Job </a:t>
            </a:r>
            <a:r>
              <a:rPr lang="en-US" dirty="0">
                <a:hlinkClick r:id="rId7"/>
              </a:rPr>
              <a:t>Titles By </a:t>
            </a:r>
            <a:r>
              <a:rPr lang="en-US" dirty="0" smtClean="0">
                <a:hlinkClick r:id="rId7"/>
              </a:rPr>
              <a:t>Classification</a:t>
            </a:r>
            <a:r>
              <a:rPr lang="en-US" dirty="0">
                <a:hlinkClick r:id="rId7"/>
              </a:rPr>
              <a:t> </a:t>
            </a:r>
            <a:r>
              <a:rPr lang="en-US" dirty="0" smtClean="0"/>
              <a:t>(SF </a:t>
            </a:r>
            <a:r>
              <a:rPr lang="en-US" dirty="0"/>
              <a:t>Gov.)</a:t>
            </a:r>
          </a:p>
          <a:p>
            <a:pPr lvl="1"/>
            <a:r>
              <a:rPr lang="en-US" dirty="0" smtClean="0">
                <a:hlinkClick r:id="rId8"/>
              </a:rPr>
              <a:t>Average </a:t>
            </a:r>
            <a:r>
              <a:rPr lang="en-US" dirty="0">
                <a:hlinkClick r:id="rId8"/>
              </a:rPr>
              <a:t>Salaries in SF by </a:t>
            </a:r>
            <a:r>
              <a:rPr lang="en-US" dirty="0" smtClean="0">
                <a:hlinkClick r:id="rId8"/>
              </a:rPr>
              <a:t>Job </a:t>
            </a:r>
            <a:r>
              <a:rPr lang="en-US" dirty="0">
                <a:hlinkClick r:id="rId8"/>
              </a:rPr>
              <a:t>D</a:t>
            </a:r>
            <a:r>
              <a:rPr lang="en-US" dirty="0" smtClean="0">
                <a:hlinkClick r:id="rId8"/>
              </a:rPr>
              <a:t>escription </a:t>
            </a:r>
            <a:r>
              <a:rPr lang="en-US" dirty="0" smtClean="0"/>
              <a:t>(</a:t>
            </a:r>
            <a:r>
              <a:rPr lang="en-US" dirty="0" err="1" smtClean="0"/>
              <a:t>Payscale</a:t>
            </a:r>
            <a:r>
              <a:rPr lang="en-US" dirty="0" smtClean="0"/>
              <a:t>)</a:t>
            </a:r>
            <a:endParaRPr lang="en-US" dirty="0"/>
          </a:p>
          <a:p>
            <a:pPr lvl="0"/>
            <a:r>
              <a:rPr lang="en-US" dirty="0"/>
              <a:t>LA Salaries:</a:t>
            </a:r>
            <a:endParaRPr lang="en-US" sz="2400" dirty="0"/>
          </a:p>
          <a:p>
            <a:pPr lvl="1"/>
            <a:r>
              <a:rPr lang="en-US" dirty="0">
                <a:hlinkClick r:id="rId9"/>
              </a:rPr>
              <a:t>LA County Employee </a:t>
            </a:r>
            <a:r>
              <a:rPr lang="en-US" dirty="0" smtClean="0">
                <a:hlinkClick r:id="rId9"/>
              </a:rPr>
              <a:t>Salaries</a:t>
            </a:r>
            <a:r>
              <a:rPr lang="en-US" dirty="0">
                <a:hlinkClick r:id="rId9"/>
              </a:rPr>
              <a:t> </a:t>
            </a:r>
            <a:r>
              <a:rPr lang="en-US" dirty="0" smtClean="0"/>
              <a:t>(LA Gov.)</a:t>
            </a:r>
            <a:endParaRPr lang="en-US" sz="2000" dirty="0"/>
          </a:p>
          <a:p>
            <a:pPr lvl="1"/>
            <a:r>
              <a:rPr lang="en-US" dirty="0">
                <a:hlinkClick r:id="rId10"/>
              </a:rPr>
              <a:t>Average Salary and Benefit Earnings by </a:t>
            </a:r>
            <a:r>
              <a:rPr lang="en-US" dirty="0" smtClean="0">
                <a:hlinkClick r:id="rId10"/>
              </a:rPr>
              <a:t>Position </a:t>
            </a:r>
            <a:r>
              <a:rPr lang="en-US" dirty="0" smtClean="0"/>
              <a:t>(LA Gov.)</a:t>
            </a:r>
          </a:p>
          <a:p>
            <a:pPr lvl="1"/>
            <a:r>
              <a:rPr lang="en-US" dirty="0" smtClean="0">
                <a:hlinkClick r:id="rId11"/>
              </a:rPr>
              <a:t>Average </a:t>
            </a:r>
            <a:r>
              <a:rPr lang="en-US" dirty="0">
                <a:hlinkClick r:id="rId11"/>
              </a:rPr>
              <a:t>Salaries in LA by </a:t>
            </a:r>
            <a:r>
              <a:rPr lang="en-US" dirty="0" smtClean="0">
                <a:hlinkClick r:id="rId11"/>
              </a:rPr>
              <a:t>Job </a:t>
            </a:r>
            <a:r>
              <a:rPr lang="en-US" dirty="0">
                <a:hlinkClick r:id="rId11"/>
              </a:rPr>
              <a:t>D</a:t>
            </a:r>
            <a:r>
              <a:rPr lang="en-US" dirty="0" smtClean="0">
                <a:hlinkClick r:id="rId11"/>
              </a:rPr>
              <a:t>escription </a:t>
            </a:r>
            <a:r>
              <a:rPr lang="en-US" dirty="0" smtClean="0"/>
              <a:t>(</a:t>
            </a:r>
            <a:r>
              <a:rPr lang="en-US" dirty="0" err="1" smtClean="0"/>
              <a:t>Payscale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12"/>
              </a:rPr>
              <a:t>San Francisco Gov. Data</a:t>
            </a:r>
            <a:endParaRPr lang="en-US" dirty="0"/>
          </a:p>
          <a:p>
            <a:r>
              <a:rPr lang="en-US" dirty="0">
                <a:hlinkClick r:id="rId13"/>
              </a:rPr>
              <a:t>Los Angels Gov. Data</a:t>
            </a:r>
            <a:endParaRPr lang="en-US" dirty="0"/>
          </a:p>
          <a:p>
            <a:pPr marL="40233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2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DATA</a:t>
            </a:r>
            <a:br>
              <a:rPr lang="en-US" b="1" dirty="0"/>
            </a:br>
            <a:r>
              <a:rPr lang="en-US" b="1" dirty="0" smtClean="0"/>
              <a:t>(rent)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SF Rent Prices:</a:t>
            </a:r>
            <a:endParaRPr lang="en-US" sz="2400" dirty="0"/>
          </a:p>
          <a:p>
            <a:pPr lvl="1"/>
            <a:r>
              <a:rPr lang="en-US" dirty="0">
                <a:hlinkClick r:id="rId2"/>
              </a:rPr>
              <a:t>Your Home </a:t>
            </a:r>
            <a:r>
              <a:rPr lang="en-US" dirty="0" smtClean="0">
                <a:hlinkClick r:id="rId2"/>
              </a:rPr>
              <a:t>Suite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Zumper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Rent Jungle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/>
              <a:t>Rent Prices:</a:t>
            </a:r>
            <a:endParaRPr lang="en-US" sz="2600" dirty="0"/>
          </a:p>
          <a:p>
            <a:pPr lvl="1"/>
            <a:r>
              <a:rPr lang="en-US" dirty="0">
                <a:hlinkClick r:id="rId5"/>
              </a:rPr>
              <a:t>Your Home </a:t>
            </a:r>
            <a:r>
              <a:rPr lang="en-US" dirty="0" smtClean="0">
                <a:hlinkClick r:id="rId5"/>
              </a:rPr>
              <a:t>Suite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Zumper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Rent Jungle</a:t>
            </a:r>
            <a:endParaRPr lang="en-US" dirty="0" smtClean="0"/>
          </a:p>
          <a:p>
            <a:pPr marL="402336" lvl="1" indent="0">
              <a:buNone/>
            </a:pPr>
            <a:endParaRPr lang="en-US" dirty="0" smtClean="0"/>
          </a:p>
          <a:p>
            <a:r>
              <a:rPr lang="en-US" i="1" dirty="0" smtClean="0"/>
              <a:t>Additional Resources</a:t>
            </a:r>
          </a:p>
          <a:p>
            <a:pPr lvl="1"/>
            <a:r>
              <a:rPr lang="en-US" i="1" dirty="0" smtClean="0">
                <a:hlinkClick r:id="rId8"/>
              </a:rPr>
              <a:t>Los Angeles</a:t>
            </a:r>
            <a:endParaRPr lang="en-US" i="1" dirty="0" smtClean="0"/>
          </a:p>
          <a:p>
            <a:pPr lvl="1"/>
            <a:r>
              <a:rPr lang="en-US" i="1" dirty="0" smtClean="0">
                <a:hlinkClick r:id="rId9"/>
              </a:rPr>
              <a:t>San Francisco</a:t>
            </a:r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4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9678"/>
            <a:ext cx="5012267" cy="4952492"/>
          </a:xfrm>
        </p:spPr>
        <p:txBody>
          <a:bodyPr/>
          <a:lstStyle/>
          <a:p>
            <a:r>
              <a:rPr lang="en-US" b="1" dirty="0" smtClean="0"/>
              <a:t>THE HYPOTHESIS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lnSpc>
                <a:spcPct val="200000"/>
              </a:lnSpc>
              <a:buNone/>
            </a:pPr>
            <a:endParaRPr lang="en-US" dirty="0" smtClean="0"/>
          </a:p>
          <a:p>
            <a:pPr marL="0" indent="0" algn="just">
              <a:lnSpc>
                <a:spcPct val="200000"/>
              </a:lnSpc>
              <a:buNone/>
            </a:pPr>
            <a:r>
              <a:rPr lang="en-US" dirty="0" smtClean="0"/>
              <a:t>Locations with higher rent will predict higher salary offerings; such as with the case of San Francisco verse Los Angeles.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8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12434FFF-CE4A-40FC-99FF-CA1400F2E6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193</TotalTime>
  <Words>228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Corbel</vt:lpstr>
      <vt:lpstr>Headlines</vt:lpstr>
      <vt:lpstr>Predicting salary FROM rent</vt:lpstr>
      <vt:lpstr>THE PROBLEM </vt:lpstr>
      <vt:lpstr>THE DATA (salary)</vt:lpstr>
      <vt:lpstr>THE DATA (rent)</vt:lpstr>
      <vt:lpstr>THE HYPOTHESIS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 Remmer</dc:creator>
  <cp:lastModifiedBy>M. Remmer</cp:lastModifiedBy>
  <cp:revision>10</cp:revision>
  <dcterms:created xsi:type="dcterms:W3CDTF">2016-05-24T18:29:18Z</dcterms:created>
  <dcterms:modified xsi:type="dcterms:W3CDTF">2016-05-24T21:42:45Z</dcterms:modified>
</cp:coreProperties>
</file>