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8" r:id="rId2"/>
    <p:sldId id="298" r:id="rId3"/>
    <p:sldId id="294" r:id="rId4"/>
    <p:sldId id="299" r:id="rId5"/>
    <p:sldId id="283" r:id="rId6"/>
    <p:sldId id="288" r:id="rId7"/>
    <p:sldId id="289" r:id="rId8"/>
    <p:sldId id="287" r:id="rId9"/>
    <p:sldId id="290" r:id="rId10"/>
    <p:sldId id="291" r:id="rId11"/>
    <p:sldId id="293" r:id="rId12"/>
    <p:sldId id="292" r:id="rId13"/>
    <p:sldId id="302" r:id="rId14"/>
    <p:sldId id="296" r:id="rId15"/>
    <p:sldId id="307" r:id="rId16"/>
    <p:sldId id="300" r:id="rId17"/>
    <p:sldId id="301" r:id="rId18"/>
    <p:sldId id="303" r:id="rId19"/>
    <p:sldId id="304" r:id="rId20"/>
    <p:sldId id="305" r:id="rId21"/>
    <p:sldId id="306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728FB-1E6C-477C-B631-4542CD9DCF50}" v="169" dt="2024-08-30T22:15:21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/>
    <p:restoredTop sz="88320" autoAdjust="0"/>
  </p:normalViewPr>
  <p:slideViewPr>
    <p:cSldViewPr snapToGrid="0" snapToObjects="1">
      <p:cViewPr varScale="1">
        <p:scale>
          <a:sx n="94" d="100"/>
          <a:sy n="94" d="100"/>
        </p:scale>
        <p:origin x="209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9D30-F937-4946-BF68-C2E8F399033D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857A40-3F5B-2746-BCA8-8E2C028FF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83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52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straight up read this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64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0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40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80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25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8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57A40-3F5B-2746-BCA8-8E2C028FF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C996-1AF1-15C1-70FE-615DF9CBFE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3391"/>
            <a:ext cx="6250685" cy="2106570"/>
          </a:xfrm>
        </p:spPr>
        <p:txBody>
          <a:bodyPr rIns="91440">
            <a:normAutofit/>
          </a:bodyPr>
          <a:lstStyle>
            <a:lvl1pPr>
              <a:defRPr sz="36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7"/>
            <a:ext cx="9144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black background">
            <a:extLst>
              <a:ext uri="{FF2B5EF4-FFF2-40B4-BE49-F238E27FC236}">
                <a16:creationId xmlns:a16="http://schemas.microsoft.com/office/drawing/2014/main" id="{5AC3464E-EAD7-2F46-80F6-DC8D4A387F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86084"/>
            <a:ext cx="2633112" cy="885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52FCC8-1D08-BC50-5775-78B866D9A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39"/>
            <a:ext cx="8001000" cy="203200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144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E0C0CF-9F78-455B-D981-3DC0727F3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917" y="905689"/>
            <a:ext cx="6250685" cy="2106570"/>
          </a:xfrm>
        </p:spPr>
        <p:txBody>
          <a:bodyPr rIns="9144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917" y="3218871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8917" y="3519489"/>
            <a:ext cx="6250685" cy="701877"/>
          </a:xfrm>
        </p:spPr>
        <p:txBody>
          <a:bodyPr anchor="t">
            <a:noAutofit/>
          </a:bodyPr>
          <a:lstStyle>
            <a:lvl1pPr marL="0" indent="0">
              <a:buNone/>
              <a:defRPr sz="2200">
                <a:solidFill>
                  <a:schemeClr val="tx1">
                    <a:lumMod val="25000"/>
                    <a:lumOff val="75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pPr lvl="0"/>
            <a:r>
              <a:rPr lang="en-US" dirty="0"/>
              <a:t>Insert subtitle, date,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8917" y="5953913"/>
            <a:ext cx="7733559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department/unit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97619-8B01-0549-8F5E-787C3097DC7B}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A5686C4D-738C-8049-8292-137F1F10E4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EAA1-5370-00EF-9A69-09341B248E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21" y="457200"/>
            <a:ext cx="8001000" cy="1066800"/>
          </a:xfrm>
        </p:spPr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 slide 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725805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22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542306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23CF-2C75-F2A9-1F84-F23AB1A22F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/>
          <a:lstStyle>
            <a:lvl1pPr>
              <a:defRPr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>
                <a:effectLst/>
              </a:rPr>
              <a:t>Insert slide title in title or sentence case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1476" y="16257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14425" y="1840448"/>
            <a:ext cx="3361911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6537038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67665" y="1840448"/>
            <a:ext cx="3704810" cy="4446053"/>
          </a:xfrm>
        </p:spPr>
        <p:txBody>
          <a:bodyPr>
            <a:normAutofit/>
          </a:bodyPr>
          <a:lstStyle>
            <a:lvl1pPr marL="171450" indent="-171450">
              <a:buFont typeface="Arial" panose="020B0604020202020204" pitchFamily="34" charset="0"/>
              <a:buChar char="•"/>
              <a:tabLst/>
              <a:defRPr sz="1950">
                <a:solidFill>
                  <a:schemeClr val="tx1"/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1266FC-2449-334F-9B22-0937AD6B1315}"/>
              </a:ext>
            </a:extLst>
          </p:cNvPr>
          <p:cNvSpPr/>
          <p:nvPr userDrawn="1"/>
        </p:nvSpPr>
        <p:spPr>
          <a:xfrm>
            <a:off x="8530101" y="10026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39BAB6-56DA-7C3C-9319-C5F490DF8E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06366"/>
            <a:ext cx="6209402" cy="1375519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0E0B867E-4626-0B46-8BD3-B9D962EC3C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698" y="232253"/>
            <a:ext cx="456123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9144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8372475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14425" y="4226929"/>
            <a:ext cx="3948113" cy="354459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1575"/>
            </a:lvl2pPr>
            <a:lvl3pPr>
              <a:defRPr sz="1575"/>
            </a:lvl3pPr>
            <a:lvl4pPr>
              <a:defRPr sz="1575"/>
            </a:lvl4pPr>
            <a:lvl5pPr>
              <a:defRPr sz="1575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4426" y="4007404"/>
            <a:ext cx="353642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6535674" y="1024128"/>
            <a:ext cx="1836801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743335-BCFE-4F42-9A19-F9110C930604}"/>
              </a:ext>
            </a:extLst>
          </p:cNvPr>
          <p:cNvSpPr/>
          <p:nvPr userDrawn="1"/>
        </p:nvSpPr>
        <p:spPr>
          <a:xfrm>
            <a:off x="8529632" y="4133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9A7CB55A-D1C4-764D-A70A-997226326E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68229" y="226360"/>
            <a:ext cx="456123" cy="716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0F3196-1D5F-5590-1845-46B46A3EC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4425" y="2514600"/>
            <a:ext cx="6209402" cy="1367564"/>
          </a:xfrm>
        </p:spPr>
        <p:txBody>
          <a:bodyPr rIns="91440">
            <a:normAutofit/>
          </a:bodyPr>
          <a:lstStyle>
            <a:lvl1pPr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/>
              </a:rPr>
              <a:t>Insert section header slide 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457200"/>
            <a:ext cx="8001000" cy="1066800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2D08E-EF69-07CC-EDB4-C1B4E820D7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335280"/>
            <a:ext cx="8001000" cy="313932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5" name="Picture 4" descr="UW–Madison logo with white text on red background">
            <a:extLst>
              <a:ext uri="{FF2B5EF4-FFF2-40B4-BE49-F238E27FC236}">
                <a16:creationId xmlns:a16="http://schemas.microsoft.com/office/drawing/2014/main" id="{30C90E4E-BFE2-F24A-BEE4-72198F0978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5444" y="2976145"/>
            <a:ext cx="2633112" cy="88583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4FD8238-1613-B6D1-CBB4-54E43A2B0A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13140"/>
            <a:ext cx="8001000" cy="203200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0683" y="0"/>
            <a:ext cx="528175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8" descr="UW–Madison red crest logo">
            <a:extLst>
              <a:ext uri="{FF2B5EF4-FFF2-40B4-BE49-F238E27FC236}">
                <a16:creationId xmlns:a16="http://schemas.microsoft.com/office/drawing/2014/main" id="{AE3C76A7-671B-A440-9E04-764EF15815E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69280" y="222227"/>
            <a:ext cx="456123" cy="71676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457200"/>
            <a:ext cx="8001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5" y="1828800"/>
            <a:ext cx="725805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55610"/>
            <a:ext cx="795440" cy="3139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2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32160" indent="-13216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2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4762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819150" indent="-1333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157288" indent="-128588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1501379" indent="-129779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54" userDrawn="1">
          <p15:clr>
            <a:srgbClr val="F26B43"/>
          </p15:clr>
        </p15:guide>
        <p15:guide id="3" pos="5706" userDrawn="1">
          <p15:clr>
            <a:srgbClr val="F26B43"/>
          </p15:clr>
        </p15:guide>
        <p15:guide id="4" pos="234" userDrawn="1">
          <p15:clr>
            <a:srgbClr val="F26B43"/>
          </p15:clr>
        </p15:guide>
        <p15:guide id="5" pos="5436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5274" userDrawn="1">
          <p15:clr>
            <a:srgbClr val="F26B43"/>
          </p15:clr>
        </p15:guide>
        <p15:guide id="10" pos="702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osit.co/download/rstudio-desktop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EEA7-BFD6-5532-4746-6597484D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Welcome to Stat 240!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AA226-12AE-D5BF-2786-E1A3A24714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Fall 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CC1F1-0C01-1AFA-7C9A-9FB8665A7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Instructor: </a:t>
            </a:r>
            <a:r>
              <a:rPr lang="en-US" sz="2400" dirty="0" err="1"/>
              <a:t>Sahifa</a:t>
            </a:r>
            <a:r>
              <a:rPr lang="en-US" sz="2400" dirty="0"/>
              <a:t> </a:t>
            </a:r>
            <a:r>
              <a:rPr lang="en-US" sz="2400" dirty="0" err="1"/>
              <a:t>Siddiqua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0582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Week to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The Canvas home page is your number one resource for all course-related information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Three lectures per week on course content, same room, same time, conceptual units roughly spanning one week.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Lectures are highly recommended!!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 following week, Monday, Tuesday, or Wednesday: in discussion,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low-stakes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review</a:t>
            </a:r>
            <a:r>
              <a:rPr lang="en-US" sz="2400" u="sng" dirty="0">
                <a:solidFill>
                  <a:srgbClr val="282728"/>
                </a:solidFill>
                <a:latin typeface="Red Hat Text" panose="02010303040201060303"/>
              </a:rPr>
              <a:t> 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of previous week with peers, graded on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being there and participating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(bring your laptop)</a:t>
            </a:r>
          </a:p>
          <a:p>
            <a:pPr fontAlgn="base"/>
            <a:r>
              <a:rPr lang="en-US" sz="2400" b="1" u="sng" dirty="0">
                <a:solidFill>
                  <a:srgbClr val="282728"/>
                </a:solidFill>
                <a:latin typeface="Red Hat Text" panose="02010303040201060303"/>
              </a:rPr>
              <a:t>Discussions are mandatory!!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Friday after discussion: individual weekly homework due at 11:59pm, graded for </a:t>
            </a:r>
            <a:r>
              <a:rPr lang="en-US" sz="2400" i="1" dirty="0">
                <a:solidFill>
                  <a:srgbClr val="282728"/>
                </a:solidFill>
                <a:latin typeface="Red Hat Text" panose="02010303040201060303"/>
              </a:rPr>
              <a:t>accuracy and correctness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A0BEA9-B9D9-A232-D265-10B4938A99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266836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Lectures will be recorded, and videos will be posted to Canvas weekly on Kaltura Gallery (not every day)!!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Bring your laptops!!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Lectures will frequently include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live coding activities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/checks of understanding, with opportunities to ask questions and interact with your instructor. 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discussion assignments will assume that you are up to date on lecture material.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244754B-D874-7513-ADC2-B494DFB96C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1446534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188187" cy="444605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overall score is comprised of these weighted categories: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Discussion Participation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2 free drops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Weekly </a:t>
            </a:r>
            <a:r>
              <a:rPr lang="en-US" sz="2800" dirty="0" err="1">
                <a:solidFill>
                  <a:srgbClr val="282728"/>
                </a:solidFill>
                <a:latin typeface="Red Hat Text" panose="02010303040201060303"/>
              </a:rPr>
              <a:t>Homeworks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 (</a:t>
            </a:r>
            <a:r>
              <a:rPr lang="en-US" sz="2800" i="1" dirty="0">
                <a:solidFill>
                  <a:srgbClr val="282728"/>
                </a:solidFill>
                <a:latin typeface="Red Hat Text" panose="02010303040201060303"/>
              </a:rPr>
              <a:t>1 free drop</a:t>
            </a: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):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Group Project: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10%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1: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Midterm 2: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fontAlgn="base"/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Final Exam: </a:t>
            </a: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20%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6DC8B48F-D34A-CE2C-FEE0-8F5FE3CE89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425260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0021" y="2520073"/>
            <a:ext cx="2662030" cy="2640329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800" dirty="0">
                <a:solidFill>
                  <a:srgbClr val="282728"/>
                </a:solidFill>
                <a:latin typeface="Red Hat Text" panose="02010303040201060303"/>
              </a:rPr>
              <a:t>Your letter grade will be evaluated based on this scale.  </a:t>
            </a:r>
          </a:p>
          <a:p>
            <a:pPr marL="0" indent="0" fontAlgn="base">
              <a:buNone/>
            </a:pPr>
            <a:endParaRPr lang="en-US" sz="2800" b="1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r>
              <a:rPr lang="en-US" sz="2800" b="1" dirty="0">
                <a:solidFill>
                  <a:srgbClr val="282728"/>
                </a:solidFill>
                <a:latin typeface="Red Hat Text" panose="02010303040201060303"/>
              </a:rPr>
              <a:t>No curve!!</a:t>
            </a: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8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B9F96-EF6F-F18B-8CF4-7BEA2D120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9267"/>
          <a:stretch/>
        </p:blipFill>
        <p:spPr>
          <a:xfrm>
            <a:off x="4846334" y="862549"/>
            <a:ext cx="2888712" cy="5435828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49DA44F-5132-61A9-BBC6-3A6439B238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63577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6E41B2A-D848-A696-8DAF-ACAE8F295A6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82288749"/>
              </p:ext>
            </p:extLst>
          </p:nvPr>
        </p:nvGraphicFramePr>
        <p:xfrm>
          <a:off x="1114425" y="1839913"/>
          <a:ext cx="7258050" cy="325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9025">
                  <a:extLst>
                    <a:ext uri="{9D8B030D-6E8A-4147-A177-3AD203B41FA5}">
                      <a16:colId xmlns:a16="http://schemas.microsoft.com/office/drawing/2014/main" val="1669004909"/>
                    </a:ext>
                  </a:extLst>
                </a:gridCol>
                <a:gridCol w="3629025">
                  <a:extLst>
                    <a:ext uri="{9D8B030D-6E8A-4147-A177-3AD203B41FA5}">
                      <a16:colId xmlns:a16="http://schemas.microsoft.com/office/drawing/2014/main" val="3227935781"/>
                    </a:ext>
                  </a:extLst>
                </a:gridCol>
              </a:tblGrid>
              <a:tr h="940559">
                <a:tc>
                  <a:txBody>
                    <a:bodyPr/>
                    <a:lstStyle/>
                    <a:p>
                      <a:r>
                        <a:rPr lang="en-US" sz="2800" dirty="0"/>
                        <a:t>Asynchronous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In-Person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06449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r>
                        <a:rPr lang="en-US" sz="2800" dirty="0" err="1"/>
                        <a:t>Coursewide</a:t>
                      </a:r>
                      <a:r>
                        <a:rPr lang="en-US" sz="2800" dirty="0"/>
                        <a:t> Piazza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Student Hours*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37646"/>
                  </a:ext>
                </a:extLst>
              </a:tr>
              <a:tr h="94055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Email Professor and/or your TA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Statistics Learning Center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2772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0017D5-96FD-544D-5291-76837777842E}"/>
              </a:ext>
            </a:extLst>
          </p:cNvPr>
          <p:cNvSpPr txBox="1">
            <a:spLocks/>
          </p:cNvSpPr>
          <p:nvPr/>
        </p:nvSpPr>
        <p:spPr>
          <a:xfrm>
            <a:off x="1114425" y="5225159"/>
            <a:ext cx="7438591" cy="114798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2200" b="0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575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* Also known as “office hours”</a:t>
            </a: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BBF9B40-EA9F-0673-3E49-311F37A73E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354396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1289-BFF7-CFD3-D0BB-97632C69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from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2225C-1534-F819-D9C4-63E44C83E5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0967" y="1954747"/>
            <a:ext cx="7774932" cy="4446053"/>
          </a:xfrm>
        </p:spPr>
        <p:txBody>
          <a:bodyPr>
            <a:normAutofit/>
          </a:bodyPr>
          <a:lstStyle/>
          <a:p>
            <a:r>
              <a:rPr lang="en-US" dirty="0"/>
              <a:t>Students are expected to be regular in lectures and discussions and participate actively.</a:t>
            </a:r>
          </a:p>
          <a:p>
            <a:r>
              <a:rPr lang="en-US" dirty="0"/>
              <a:t>Students are expected to be up-to-date with the course materials and on time with their HW submissions and discussions. No excuse will be accepted for missing HW and discussions except for the ones discussed/shared in advance with me or the </a:t>
            </a:r>
            <a:r>
              <a:rPr lang="en-US" dirty="0" err="1"/>
              <a:t>TAs.</a:t>
            </a:r>
            <a:endParaRPr lang="en-US" dirty="0"/>
          </a:p>
          <a:p>
            <a:r>
              <a:rPr lang="en-US" dirty="0"/>
              <a:t>Each one of you is expected to collaborate with your group members for discussion assignments and group projects. Failure to do so will result in 0 for your assignments.</a:t>
            </a:r>
          </a:p>
          <a:p>
            <a:r>
              <a:rPr lang="en-US" dirty="0"/>
              <a:t>Students need to bring it to our (mine and the TAs) notice if they are having trouble with the course material, software issues, or classmate issues.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A4E96-A5CE-BFB5-88F4-B38F161836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1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R and RStudio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4883703" cy="354459"/>
          </a:xfrm>
        </p:spPr>
        <p:txBody>
          <a:bodyPr/>
          <a:lstStyle/>
          <a:p>
            <a:r>
              <a:rPr lang="en-US" sz="2800" dirty="0"/>
              <a:t>On Your Individual Device</a:t>
            </a:r>
          </a:p>
        </p:txBody>
      </p:sp>
    </p:spTree>
    <p:extLst>
      <p:ext uri="{BB962C8B-B14F-4D97-AF65-F5344CB8AC3E}">
        <p14:creationId xmlns:p14="http://schemas.microsoft.com/office/powerpoint/2010/main" val="2452958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500" y="1840448"/>
            <a:ext cx="8001000" cy="4446053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Leave directories and settings as </a:t>
            </a: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default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unless you know what you’re doing!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3500" dirty="0">
                <a:solidFill>
                  <a:srgbClr val="282728"/>
                </a:solidFill>
                <a:latin typeface="Red Hat Text" panose="02010303040201060303"/>
                <a:hlinkClick r:id="rId4"/>
              </a:rPr>
              <a:t>https://posit.co/download/rstudio-desktop/</a:t>
            </a:r>
            <a:endParaRPr lang="en-US" sz="35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First, click “Download and Install R”.  Click “Download R for macOS” or “Download R for Windows” depending on what type of computer you have, in the top box.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MacOS: Click the .pkg file that applies to your computer</a:t>
            </a:r>
          </a:p>
          <a:p>
            <a:pPr lvl="1" fontAlgn="base"/>
            <a:r>
              <a:rPr lang="en-US" sz="1775" dirty="0">
                <a:solidFill>
                  <a:srgbClr val="282728"/>
                </a:solidFill>
                <a:latin typeface="Red Hat Text" panose="02010303040201060303"/>
              </a:rPr>
              <a:t>Windows: Click “Install R for the first time”, and then “Download R-4.3.2 for Windows”</a:t>
            </a:r>
          </a:p>
          <a:p>
            <a:pPr marL="342900" lvl="1" indent="0" fontAlgn="base">
              <a:buNone/>
            </a:pPr>
            <a:endParaRPr lang="en-US" sz="1775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Then, back at the above link, click “Download 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Rstudio</a:t>
            </a: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 Desktop”, which will just give you a file.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F7A3410-BDB8-A62D-3F19-2D43A213B8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26775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74F7CE-554A-41A5-D9DD-C7FB73E761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5896" y="601884"/>
            <a:ext cx="8408911" cy="58246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48BA2-E5CB-31E3-679D-64D2C4C48A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32894"/>
            <a:ext cx="6782765" cy="350865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52F7E2C-19F6-CFBE-BCF3-3228DA8C834C}"/>
              </a:ext>
            </a:extLst>
          </p:cNvPr>
          <p:cNvSpPr txBox="1">
            <a:spLocks/>
          </p:cNvSpPr>
          <p:nvPr/>
        </p:nvSpPr>
        <p:spPr>
          <a:xfrm>
            <a:off x="0" y="6532894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 240, Spring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852421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694935-041D-575F-ED57-E5E52F523D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76875" y="1053778"/>
            <a:ext cx="8550436" cy="45830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912F3-2B60-02D5-7D0F-AD56C5A6DC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CA59E69-26F7-DBEE-99AE-4426BC388EAE}"/>
              </a:ext>
            </a:extLst>
          </p:cNvPr>
          <p:cNvSpPr txBox="1">
            <a:spLocks/>
          </p:cNvSpPr>
          <p:nvPr/>
        </p:nvSpPr>
        <p:spPr>
          <a:xfrm>
            <a:off x="0" y="6543525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30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About Your Instructor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26132" cy="354459"/>
          </a:xfrm>
        </p:spPr>
        <p:txBody>
          <a:bodyPr/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311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3A43D-C290-D4F5-9857-6B7EFED366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3068" y="1087559"/>
            <a:ext cx="8492461" cy="54547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BD621-D46B-0F81-1956-30DC736B1E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A35F29-FE47-4F96-3B45-1B4C672C10F9}"/>
              </a:ext>
            </a:extLst>
          </p:cNvPr>
          <p:cNvSpPr txBox="1">
            <a:spLocks/>
          </p:cNvSpPr>
          <p:nvPr/>
        </p:nvSpPr>
        <p:spPr>
          <a:xfrm>
            <a:off x="0" y="6542306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566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B4DDA-73CC-D23B-32C4-3FEBF61AC5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3173" y="1776465"/>
            <a:ext cx="8666183" cy="485269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15326E-68CB-A3CB-0895-2A4E059B30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C7E676-B651-D39D-84CF-FC71DEBBA6B8}"/>
              </a:ext>
            </a:extLst>
          </p:cNvPr>
          <p:cNvSpPr txBox="1">
            <a:spLocks/>
          </p:cNvSpPr>
          <p:nvPr/>
        </p:nvSpPr>
        <p:spPr>
          <a:xfrm>
            <a:off x="0" y="6531340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27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A77A-AABA-2C6E-7DA3-5BE33314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07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Sahifa</a:t>
            </a:r>
            <a:r>
              <a:rPr lang="en-US" dirty="0"/>
              <a:t> </a:t>
            </a:r>
            <a:r>
              <a:rPr lang="en-US" dirty="0" err="1"/>
              <a:t>Siddiqua</a:t>
            </a:r>
            <a:r>
              <a:rPr lang="en-US" dirty="0"/>
              <a:t> (Call me Ms. </a:t>
            </a:r>
            <a:r>
              <a:rPr lang="en-US" dirty="0" err="1"/>
              <a:t>Sidd</a:t>
            </a:r>
            <a:r>
              <a:rPr lang="en-US" dirty="0"/>
              <a:t>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915" y="2016464"/>
            <a:ext cx="4827014" cy="349308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BSc in Mathematics from India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MS and PhD in Mathematical Statistics from the University of Mississippi</a:t>
            </a: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Joined UW-Madison last Fall.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01349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22467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Promises As Your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263" y="1683544"/>
            <a:ext cx="8413474" cy="4485761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Homework and exams will faithfully reflect lecture content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Expectations, deadlines, and grading criteria will be clearly communicated and applied fairly and strictly!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foster an inclusive learning environment for everyone</a:t>
            </a: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We will be responsive, understanding, and accommodating to individual needs and life situations</a:t>
            </a:r>
          </a:p>
          <a:p>
            <a:pPr marL="0" indent="0"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defTabSz="685800" fontAlgn="base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</a:pPr>
            <a:r>
              <a:rPr lang="en-US" sz="3500" b="1" dirty="0">
                <a:solidFill>
                  <a:srgbClr val="282728"/>
                </a:solidFill>
                <a:latin typeface="Red Hat Text" panose="02010303040201060303"/>
              </a:rPr>
              <a:t>There is no such thing as a stupid question!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501349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</p:spTree>
    <p:extLst>
      <p:ext uri="{BB962C8B-B14F-4D97-AF65-F5344CB8AC3E}">
        <p14:creationId xmlns:p14="http://schemas.microsoft.com/office/powerpoint/2010/main" val="6322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Question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332674" cy="437668"/>
          </a:xfrm>
        </p:spPr>
        <p:txBody>
          <a:bodyPr/>
          <a:lstStyle/>
          <a:p>
            <a:r>
              <a:rPr lang="en-US" sz="2800" dirty="0"/>
              <a:t>What are you going to learn in this class?</a:t>
            </a:r>
          </a:p>
        </p:txBody>
      </p:sp>
    </p:spTree>
    <p:extLst>
      <p:ext uri="{BB962C8B-B14F-4D97-AF65-F5344CB8AC3E}">
        <p14:creationId xmlns:p14="http://schemas.microsoft.com/office/powerpoint/2010/main" val="38102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7376DB-A44A-C93A-4A29-810C22B0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Course Matters…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961552" cy="444605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282728"/>
                </a:solidFill>
                <a:latin typeface="Red Hat Text" panose="02010303040201060303"/>
              </a:rPr>
              <a:t>The goal of this class is to equip you to investigate real world questions using data.</a:t>
            </a:r>
          </a:p>
          <a:p>
            <a:pPr marL="0" indent="0" fontAlgn="base">
              <a:buNone/>
            </a:pP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Translating broad, unclear, plain language questions into rigorous, testable, numeric ones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Manipulating messy data, thinking critically about what conclusions we can and cannot make from that data</a:t>
            </a:r>
          </a:p>
          <a:p>
            <a:pPr fontAlgn="base"/>
            <a:endParaRPr lang="en-US" sz="2400" b="0" i="0" dirty="0">
              <a:solidFill>
                <a:srgbClr val="282728"/>
              </a:solidFill>
              <a:effectLst/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Presenting those conclusions in a way that makes sense to non-experts as well as experts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EE717B-1060-2AB6-8B19-F902DE1205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6615"/>
            <a:ext cx="2821670" cy="350865"/>
          </a:xfrm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</a:pP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STAT 240, </a:t>
            </a:r>
            <a:r>
              <a:rPr lang="en-US" dirty="0"/>
              <a:t>Spring</a:t>
            </a:r>
            <a:r>
              <a:rPr lang="en-US" sz="1400" dirty="0">
                <a:solidFill>
                  <a:schemeClr val="bg1"/>
                </a:solidFill>
                <a:latin typeface="Red Hat Text" panose="02010303040201060303" pitchFamily="2" charset="0"/>
              </a:rPr>
              <a:t> 2025, Lecture 1</a:t>
            </a:r>
          </a:p>
        </p:txBody>
      </p:sp>
      <p:pic>
        <p:nvPicPr>
          <p:cNvPr id="5" name="Picture 4" descr="rising arrow chart icon">
            <a:extLst>
              <a:ext uri="{FF2B5EF4-FFF2-40B4-BE49-F238E27FC236}">
                <a16:creationId xmlns:a16="http://schemas.microsoft.com/office/drawing/2014/main" id="{BECE3261-3694-5EC5-AF83-A82798781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97" y="5364230"/>
            <a:ext cx="683559" cy="683559"/>
          </a:xfrm>
          <a:prstGeom prst="rect">
            <a:avLst/>
          </a:prstGeom>
        </p:spPr>
      </p:pic>
      <p:pic>
        <p:nvPicPr>
          <p:cNvPr id="7" name="Picture 6" descr="computer monitor icon">
            <a:extLst>
              <a:ext uri="{FF2B5EF4-FFF2-40B4-BE49-F238E27FC236}">
                <a16:creationId xmlns:a16="http://schemas.microsoft.com/office/drawing/2014/main" id="{89D0541D-6BAC-8695-6D25-DA24B179A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996" y="3924834"/>
            <a:ext cx="683559" cy="683559"/>
          </a:xfrm>
          <a:prstGeom prst="rect">
            <a:avLst/>
          </a:prstGeom>
        </p:spPr>
      </p:pic>
      <p:pic>
        <p:nvPicPr>
          <p:cNvPr id="8" name="Picture 7" descr="brain icon">
            <a:extLst>
              <a:ext uri="{FF2B5EF4-FFF2-40B4-BE49-F238E27FC236}">
                <a16:creationId xmlns:a16="http://schemas.microsoft.com/office/drawing/2014/main" id="{5B551F2B-20E0-E128-AD51-F3D0C489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997" y="2591386"/>
            <a:ext cx="683559" cy="68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21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…Even if You’re Not a Data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5" y="1840448"/>
            <a:ext cx="6700086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These principles are universal, even if you won’t be coding or doing statistical analysis in your career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Learn with an open mind… you might surprise yourself!</a:t>
            </a:r>
          </a:p>
        </p:txBody>
      </p:sp>
      <p:pic>
        <p:nvPicPr>
          <p:cNvPr id="5" name="Picture 4" descr="globe icon">
            <a:extLst>
              <a:ext uri="{FF2B5EF4-FFF2-40B4-BE49-F238E27FC236}">
                <a16:creationId xmlns:a16="http://schemas.microsoft.com/office/drawing/2014/main" id="{740E37BD-6B3B-EE92-EB77-5593F32C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414" y="1831622"/>
            <a:ext cx="683559" cy="683559"/>
          </a:xfrm>
          <a:prstGeom prst="rect">
            <a:avLst/>
          </a:prstGeom>
        </p:spPr>
      </p:pic>
      <p:pic>
        <p:nvPicPr>
          <p:cNvPr id="7" name="Picture 6" descr="lightbulb icon">
            <a:extLst>
              <a:ext uri="{FF2B5EF4-FFF2-40B4-BE49-F238E27FC236}">
                <a16:creationId xmlns:a16="http://schemas.microsoft.com/office/drawing/2014/main" id="{38818A25-2FD0-40DD-7491-2C470167B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413" y="2987336"/>
            <a:ext cx="683559" cy="683559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2713B19-2029-88DB-FE77-EDBBFFA7A422}"/>
              </a:ext>
            </a:extLst>
          </p:cNvPr>
          <p:cNvSpPr txBox="1">
            <a:spLocks/>
          </p:cNvSpPr>
          <p:nvPr/>
        </p:nvSpPr>
        <p:spPr>
          <a:xfrm>
            <a:off x="0" y="6496615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4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51F98-B7F8-82CB-30B1-B0717AEF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Big Picture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BF94F9-F466-0B07-BDEE-C1C469D78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14425" y="4226929"/>
            <a:ext cx="5246618" cy="354459"/>
          </a:xfrm>
        </p:spPr>
        <p:txBody>
          <a:bodyPr/>
          <a:lstStyle/>
          <a:p>
            <a:r>
              <a:rPr lang="en-US" sz="2800" dirty="0"/>
              <a:t>How exactly does STAT 240 work?</a:t>
            </a:r>
          </a:p>
        </p:txBody>
      </p:sp>
    </p:spTree>
    <p:extLst>
      <p:ext uri="{BB962C8B-B14F-4D97-AF65-F5344CB8AC3E}">
        <p14:creationId xmlns:p14="http://schemas.microsoft.com/office/powerpoint/2010/main" val="14076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929929-252C-869B-F1E0-52CF114E5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1349"/>
            <a:ext cx="6700085" cy="35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AEB63D-E412-E79A-A5B6-7933C4EC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Flow: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6A9E3-5153-80CB-0AE4-A31FB79B3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9444" y="1840448"/>
            <a:ext cx="7438591" cy="444605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First 5ish weeks of semester: Crash Course on R/</a:t>
            </a:r>
            <a:r>
              <a:rPr lang="en-US" sz="24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an in-class exam (“Midterm 1”) on R/</a:t>
            </a:r>
            <a:r>
              <a:rPr lang="en-US" sz="2000" dirty="0" err="1">
                <a:solidFill>
                  <a:srgbClr val="282728"/>
                </a:solidFill>
                <a:latin typeface="Red Hat Text" panose="02010303040201060303"/>
              </a:rPr>
              <a:t>tidyverse</a:t>
            </a:r>
            <a:endParaRPr lang="en-US" sz="20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Next 5ish weeks of semester: Probability &amp; Random Variables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Ends with in-class exam (“Midterm 2”) on probability/random variables (may include some R concepts from part 1)</a:t>
            </a:r>
          </a:p>
          <a:p>
            <a:pPr fontAlgn="base"/>
            <a:endParaRPr lang="en-US" sz="2400" dirty="0">
              <a:solidFill>
                <a:srgbClr val="282728"/>
              </a:solidFill>
              <a:latin typeface="Red Hat Text" panose="02010303040201060303"/>
            </a:endParaRPr>
          </a:p>
          <a:p>
            <a:pPr fontAlgn="base"/>
            <a:r>
              <a:rPr lang="en-US" sz="2400" dirty="0">
                <a:solidFill>
                  <a:srgbClr val="282728"/>
                </a:solidFill>
                <a:latin typeface="Red Hat Text" panose="02010303040201060303"/>
              </a:rPr>
              <a:t>Final 5ish weeks of semester: Statistical Inference, Modeling Real Dataset Exploration/Inference</a:t>
            </a:r>
          </a:p>
          <a:p>
            <a:pPr fontAlgn="base"/>
            <a:r>
              <a:rPr lang="en-US" sz="2000" dirty="0">
                <a:solidFill>
                  <a:srgbClr val="282728"/>
                </a:solidFill>
                <a:latin typeface="Red Hat Text" panose="02010303040201060303"/>
              </a:rPr>
              <a:t>Final Exam is in-person, cumulative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D9A280D-4FB0-80D2-D38E-54016737D039}"/>
              </a:ext>
            </a:extLst>
          </p:cNvPr>
          <p:cNvSpPr txBox="1">
            <a:spLocks/>
          </p:cNvSpPr>
          <p:nvPr/>
        </p:nvSpPr>
        <p:spPr>
          <a:xfrm>
            <a:off x="0" y="6496615"/>
            <a:ext cx="2821670" cy="3508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none" lIns="274320" tIns="64008" rIns="182880" bIns="91440" rtlCol="0" anchor="ctr" anchorCtr="0">
            <a:sp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 sz="1400" b="0" i="0" kern="120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  <a:lvl2pPr marL="4762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2pPr>
            <a:lvl3pPr marL="819150" indent="-1333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3pPr>
            <a:lvl4pPr marL="1157288" indent="-128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4pPr>
            <a:lvl5pPr marL="1501379" indent="-129779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tabLst/>
              <a:defRPr sz="1050" b="0" i="0" kern="1200">
                <a:solidFill>
                  <a:schemeClr val="tx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STAT 240, Spring 2025, Lecture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4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W-Madison-text-RedHat-4_3" id="{475E5D8D-C0C1-554A-AEE8-DFCC60660036}" vid="{29226B5A-7B3E-BE44-8BFD-6AED9CF1B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FirstLecture</Template>
  <TotalTime>2697</TotalTime>
  <Words>974</Words>
  <Application>Microsoft Macintosh PowerPoint</Application>
  <PresentationFormat>On-screen Show (4:3)</PresentationFormat>
  <Paragraphs>136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Red Hat Display</vt:lpstr>
      <vt:lpstr>Red Hat Text</vt:lpstr>
      <vt:lpstr>Office Theme</vt:lpstr>
      <vt:lpstr>Welcome to Stat 240!</vt:lpstr>
      <vt:lpstr>About Your Instructor</vt:lpstr>
      <vt:lpstr>Sahifa Siddiqua (Call me Ms. Sidd!)</vt:lpstr>
      <vt:lpstr>My Promises As Your Instructor</vt:lpstr>
      <vt:lpstr>The Big Question</vt:lpstr>
      <vt:lpstr>Why This Course Matters…</vt:lpstr>
      <vt:lpstr>…Even if You’re Not a Data Scientist</vt:lpstr>
      <vt:lpstr>The Big Picture</vt:lpstr>
      <vt:lpstr>Course Flow: Big Picture</vt:lpstr>
      <vt:lpstr>Course Flow: Week to Week</vt:lpstr>
      <vt:lpstr>Lectures</vt:lpstr>
      <vt:lpstr>Grading</vt:lpstr>
      <vt:lpstr>Grading</vt:lpstr>
      <vt:lpstr>Resources</vt:lpstr>
      <vt:lpstr>Expectations from students</vt:lpstr>
      <vt:lpstr>Installing R and RStudio</vt:lpstr>
      <vt:lpstr>Installing R and RStudio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Cameron J</dc:creator>
  <cp:lastModifiedBy>Sahifa Siddiqua</cp:lastModifiedBy>
  <cp:revision>6</cp:revision>
  <dcterms:created xsi:type="dcterms:W3CDTF">2023-11-24T04:45:16Z</dcterms:created>
  <dcterms:modified xsi:type="dcterms:W3CDTF">2025-09-04T12:58:06Z</dcterms:modified>
</cp:coreProperties>
</file>