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8" r:id="rId2"/>
    <p:sldId id="298" r:id="rId3"/>
    <p:sldId id="294" r:id="rId4"/>
    <p:sldId id="299" r:id="rId5"/>
    <p:sldId id="283" r:id="rId6"/>
    <p:sldId id="288" r:id="rId7"/>
    <p:sldId id="289" r:id="rId8"/>
    <p:sldId id="287" r:id="rId9"/>
    <p:sldId id="290" r:id="rId10"/>
    <p:sldId id="291" r:id="rId11"/>
    <p:sldId id="293" r:id="rId12"/>
    <p:sldId id="292" r:id="rId13"/>
    <p:sldId id="302" r:id="rId14"/>
    <p:sldId id="296" r:id="rId15"/>
    <p:sldId id="307" r:id="rId16"/>
    <p:sldId id="300" r:id="rId17"/>
    <p:sldId id="301" r:id="rId18"/>
    <p:sldId id="303" r:id="rId19"/>
    <p:sldId id="304" r:id="rId20"/>
    <p:sldId id="305" r:id="rId21"/>
    <p:sldId id="30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28FB-1E6C-477C-B631-4542CD9DCF50}" v="169" dt="2024-08-30T22:15:2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/>
    <p:restoredTop sz="88240" autoAdjust="0"/>
  </p:normalViewPr>
  <p:slideViewPr>
    <p:cSldViewPr snapToGrid="0" snapToObjects="1">
      <p:cViewPr varScale="1">
        <p:scale>
          <a:sx n="94" d="100"/>
          <a:sy n="94" d="100"/>
        </p:scale>
        <p:origin x="20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.co/download/rstudio-desktop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Stat 240!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Spring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Instructor: </a:t>
            </a:r>
            <a:r>
              <a:rPr lang="en-US" sz="2400" dirty="0" err="1"/>
              <a:t>Sahifa</a:t>
            </a:r>
            <a:r>
              <a:rPr lang="en-US" sz="2400" dirty="0"/>
              <a:t> </a:t>
            </a:r>
            <a:r>
              <a:rPr lang="en-US" sz="2400" dirty="0" err="1"/>
              <a:t>Siddiqua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Week to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The Canvas home page is your number one resource for all course-related information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Three lectures per week on course content, same room, same time, conceptual units roughly spanning one week.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Lectures are highly recommended!!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 following week, Monday, Tuesday, or Wednesday: in discussion,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low-stakes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review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of previous week with peers, graded on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being there and participating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(bring your laptop)</a:t>
            </a:r>
          </a:p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Discussions are mandatory!!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Friday after discussion: individual weekly homework due at 11:59pm, graded for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accuracy and correctness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A0BEA9-B9D9-A232-D265-10B4938A9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6683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Lectures will be recorded, and videos will be posted to Canvas weekly on Kaltura Gallery (not every day)!!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Bring your laptops!!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Lectures will frequently include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live coding activities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/checks of understanding, with opportunities to ask questions and interact with your instructor. 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discussion assignments will assume that you are up to date on lecture material.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244754B-D874-7513-ADC2-B494DFB96C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144653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188187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overall score is comprised of these weighted categories: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Discussion Participation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2 free drops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Weekly </a:t>
            </a:r>
            <a:r>
              <a:rPr lang="en-US" sz="2800" dirty="0" err="1">
                <a:solidFill>
                  <a:srgbClr val="282728"/>
                </a:solidFill>
                <a:latin typeface="Red Hat Text" panose="02010303040201060303"/>
              </a:rPr>
              <a:t>Homeworks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1 free drop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Group Project: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1: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2: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Final Exam: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C8B48F-D34A-CE2C-FEE0-8F5FE3CE89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425260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2520073"/>
            <a:ext cx="2662030" cy="26403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letter grade will be evaluated based on this scale.  </a:t>
            </a:r>
          </a:p>
          <a:p>
            <a:pPr marL="0" indent="0" fontAlgn="base">
              <a:buNone/>
            </a:pPr>
            <a:endParaRPr lang="en-US" sz="2800" b="1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No curve!!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B9F96-EF6F-F18B-8CF4-7BEA2D120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267"/>
          <a:stretch/>
        </p:blipFill>
        <p:spPr>
          <a:xfrm>
            <a:off x="4846334" y="862549"/>
            <a:ext cx="2888712" cy="5435828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49DA44F-5132-61A9-BBC6-3A6439B238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63577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41B2A-D848-A696-8DAF-ACAE8F295A6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2288749"/>
              </p:ext>
            </p:extLst>
          </p:nvPr>
        </p:nvGraphicFramePr>
        <p:xfrm>
          <a:off x="1114425" y="1839913"/>
          <a:ext cx="7258050" cy="32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1669004909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227935781"/>
                    </a:ext>
                  </a:extLst>
                </a:gridCol>
              </a:tblGrid>
              <a:tr h="940559">
                <a:tc>
                  <a:txBody>
                    <a:bodyPr/>
                    <a:lstStyle/>
                    <a:p>
                      <a:r>
                        <a:rPr lang="en-US" sz="2800" dirty="0"/>
                        <a:t>Asynchronous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In-Person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6449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r>
                        <a:rPr lang="en-US" sz="2800" dirty="0" err="1"/>
                        <a:t>Coursewide</a:t>
                      </a:r>
                      <a:r>
                        <a:rPr lang="en-US" sz="2800" dirty="0"/>
                        <a:t> Piazza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Student Hours*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7646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Email Professor and/or your TA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Statistics Learning Center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277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017D5-96FD-544D-5291-76837777842E}"/>
              </a:ext>
            </a:extLst>
          </p:cNvPr>
          <p:cNvSpPr txBox="1">
            <a:spLocks/>
          </p:cNvSpPr>
          <p:nvPr/>
        </p:nvSpPr>
        <p:spPr>
          <a:xfrm>
            <a:off x="1114425" y="5225159"/>
            <a:ext cx="7438591" cy="11479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* Also known as “office hours”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BBF9B40-EA9F-0673-3E49-311F37A73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354396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289-BFF7-CFD3-D0BB-97632C6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from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225C-1534-F819-D9C4-63E44C83E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0967" y="1954747"/>
            <a:ext cx="7774932" cy="4446053"/>
          </a:xfrm>
        </p:spPr>
        <p:txBody>
          <a:bodyPr>
            <a:normAutofit/>
          </a:bodyPr>
          <a:lstStyle/>
          <a:p>
            <a:r>
              <a:rPr lang="en-US" dirty="0"/>
              <a:t>Students are expected to be regular in lectures and discussions and participate actively.</a:t>
            </a:r>
          </a:p>
          <a:p>
            <a:r>
              <a:rPr lang="en-US" dirty="0"/>
              <a:t>Students are expected to be up-to-date with the course materials and on time with their HW submissions and discussions. No excuse will be accepted for missing HW and discussions except for the ones discussed/shared in advance with me or the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/>
              <a:t>Each one of you is expected to collaborate with your group members for discussion assignments and group projects. Failure to do so will result in 0 for your assignments.</a:t>
            </a:r>
          </a:p>
          <a:p>
            <a:r>
              <a:rPr lang="en-US" dirty="0"/>
              <a:t>Students need to bring it to our (mine and the TAs) notice if they are having trouble with the course material, software issues, or classmate issues.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4E96-A5CE-BFB5-88F4-B38F161836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R and RStudio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4883703" cy="354459"/>
          </a:xfrm>
        </p:spPr>
        <p:txBody>
          <a:bodyPr/>
          <a:lstStyle/>
          <a:p>
            <a:r>
              <a:rPr lang="en-US" sz="2800" dirty="0"/>
              <a:t>On Your Individual Device</a:t>
            </a:r>
          </a:p>
        </p:txBody>
      </p:sp>
    </p:spTree>
    <p:extLst>
      <p:ext uri="{BB962C8B-B14F-4D97-AF65-F5344CB8AC3E}">
        <p14:creationId xmlns:p14="http://schemas.microsoft.com/office/powerpoint/2010/main" val="24529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001000" cy="444605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Leave directories and settings as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default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unless you know what you’re doing!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  <a:hlinkClick r:id="rId4"/>
              </a:rPr>
              <a:t>https://posit.co/download/rstudio-desktop/</a:t>
            </a:r>
            <a:endParaRPr lang="en-US" sz="35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First, click “Download and Install R”.  Click “Download R for macOS” or “Download R for Windows” depending on what type of computer you have, in the top box.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MacOS: Click the .pkg file that applies to your computer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Windows: Click “Install R for the first time”, and then “Download R-4.3.2 for Windows”</a:t>
            </a:r>
          </a:p>
          <a:p>
            <a:pPr marL="342900" lvl="1" indent="0" fontAlgn="base">
              <a:buNone/>
            </a:pP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Then, back at the above link, click “Download 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Rstudio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Desktop”, which will just give you a file.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F7A3410-BDB8-A62D-3F19-2D43A213B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677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4F7CE-554A-41A5-D9DD-C7FB73E761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896" y="601884"/>
            <a:ext cx="8408911" cy="58246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48BA2-E5CB-31E3-679D-64D2C4C48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2894"/>
            <a:ext cx="6782765" cy="350865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2F7E2C-19F6-CFBE-BCF3-3228DA8C834C}"/>
              </a:ext>
            </a:extLst>
          </p:cNvPr>
          <p:cNvSpPr txBox="1">
            <a:spLocks/>
          </p:cNvSpPr>
          <p:nvPr/>
        </p:nvSpPr>
        <p:spPr>
          <a:xfrm>
            <a:off x="0" y="6532894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 240, Spring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85242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94935-041D-575F-ED57-E5E52F523D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875" y="1053778"/>
            <a:ext cx="8550436" cy="45830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912F3-2B60-02D5-7D0F-AD56C5A6DC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A59E69-26F7-DBEE-99AE-4426BC388EAE}"/>
              </a:ext>
            </a:extLst>
          </p:cNvPr>
          <p:cNvSpPr txBox="1">
            <a:spLocks/>
          </p:cNvSpPr>
          <p:nvPr/>
        </p:nvSpPr>
        <p:spPr>
          <a:xfrm>
            <a:off x="0" y="654352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Your Instructor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3A43D-C290-D4F5-9857-6B7EFED36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068" y="1087559"/>
            <a:ext cx="8492461" cy="5454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D621-D46B-0F81-1956-30DC736B1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A35F29-FE47-4F96-3B45-1B4C672C10F9}"/>
              </a:ext>
            </a:extLst>
          </p:cNvPr>
          <p:cNvSpPr txBox="1">
            <a:spLocks/>
          </p:cNvSpPr>
          <p:nvPr/>
        </p:nvSpPr>
        <p:spPr>
          <a:xfrm>
            <a:off x="0" y="6542306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B4DDA-73CC-D23B-32C4-3FEBF61AC5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173" y="1776465"/>
            <a:ext cx="8666183" cy="48526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5326E-68CB-A3CB-0895-2A4E059B30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C7E676-B651-D39D-84CF-FC71DEBBA6B8}"/>
              </a:ext>
            </a:extLst>
          </p:cNvPr>
          <p:cNvSpPr txBox="1">
            <a:spLocks/>
          </p:cNvSpPr>
          <p:nvPr/>
        </p:nvSpPr>
        <p:spPr>
          <a:xfrm>
            <a:off x="0" y="6531340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2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Sahifa</a:t>
            </a:r>
            <a:r>
              <a:rPr lang="en-US" dirty="0"/>
              <a:t> </a:t>
            </a:r>
            <a:r>
              <a:rPr lang="en-US" dirty="0" err="1"/>
              <a:t>Siddiqua</a:t>
            </a:r>
            <a:r>
              <a:rPr lang="en-US" dirty="0"/>
              <a:t> (Call me Ms. </a:t>
            </a:r>
            <a:r>
              <a:rPr lang="en-US" dirty="0" err="1"/>
              <a:t>Sidd</a:t>
            </a:r>
            <a:r>
              <a:rPr lang="en-US" dirty="0"/>
              <a:t>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15" y="2016464"/>
            <a:ext cx="4827014" cy="349308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BSc in Mathematics from India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MS and PhD in Mathematical Statistics from the University of Mississippi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Joined UW-Madison last Fall.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01349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246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Promises As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263" y="1683544"/>
            <a:ext cx="8413474" cy="448576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exams will faithfully reflect lecture content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Expectations, deadlines, and grading criteria will be clearly communicated and applied fairly and strictly!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foster an inclusive learning environment for everyone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be responsive, understanding, and accommodating to individual needs and life situations</a:t>
            </a:r>
          </a:p>
          <a:p>
            <a:pPr marL="0" indent="0"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3500" b="1" dirty="0">
                <a:solidFill>
                  <a:srgbClr val="282728"/>
                </a:solidFill>
                <a:latin typeface="Red Hat Text" panose="02010303040201060303"/>
              </a:rPr>
              <a:t>There is no such thing as a stupid question!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01349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63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32674" cy="437668"/>
          </a:xfrm>
        </p:spPr>
        <p:txBody>
          <a:bodyPr/>
          <a:lstStyle/>
          <a:p>
            <a:r>
              <a:rPr lang="en-US" sz="2800" dirty="0"/>
              <a:t>What are you going to learn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81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76DB-A44A-C93A-4A29-810C22B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Matters…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961552" cy="44460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The goal of this class is to equip you to investigate real world questions using data.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Translating broad, unclear, plain language questions into rigorous, testable, numeric ones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Manipulating messy data, thinking critically about what conclusions we can and cannot make from that data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Presenting those conclusions in a way that makes sense to non-experts as well as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  <p:pic>
        <p:nvPicPr>
          <p:cNvPr id="5" name="Picture 4" descr="rising arrow chart icon">
            <a:extLst>
              <a:ext uri="{FF2B5EF4-FFF2-40B4-BE49-F238E27FC236}">
                <a16:creationId xmlns:a16="http://schemas.microsoft.com/office/drawing/2014/main" id="{BECE3261-3694-5EC5-AF83-A8279878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97" y="5364230"/>
            <a:ext cx="683559" cy="683559"/>
          </a:xfrm>
          <a:prstGeom prst="rect">
            <a:avLst/>
          </a:prstGeom>
        </p:spPr>
      </p:pic>
      <p:pic>
        <p:nvPicPr>
          <p:cNvPr id="7" name="Picture 6" descr="computer monitor icon">
            <a:extLst>
              <a:ext uri="{FF2B5EF4-FFF2-40B4-BE49-F238E27FC236}">
                <a16:creationId xmlns:a16="http://schemas.microsoft.com/office/drawing/2014/main" id="{89D0541D-6BAC-8695-6D25-DA24B179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96" y="3924834"/>
            <a:ext cx="683559" cy="683559"/>
          </a:xfrm>
          <a:prstGeom prst="rect">
            <a:avLst/>
          </a:prstGeom>
        </p:spPr>
      </p:pic>
      <p:pic>
        <p:nvPicPr>
          <p:cNvPr id="8" name="Picture 7" descr="brain icon">
            <a:extLst>
              <a:ext uri="{FF2B5EF4-FFF2-40B4-BE49-F238E27FC236}">
                <a16:creationId xmlns:a16="http://schemas.microsoft.com/office/drawing/2014/main" id="{5B551F2B-20E0-E128-AD51-F3D0C489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997" y="259138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if You’re Not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700086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These principles are universal, even if you won’t be coding or doing statistical analysis in your career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Learn with an open mind… you might surprise yourself!</a:t>
            </a:r>
          </a:p>
        </p:txBody>
      </p:sp>
      <p:pic>
        <p:nvPicPr>
          <p:cNvPr id="5" name="Picture 4" descr="globe icon">
            <a:extLst>
              <a:ext uri="{FF2B5EF4-FFF2-40B4-BE49-F238E27FC236}">
                <a16:creationId xmlns:a16="http://schemas.microsoft.com/office/drawing/2014/main" id="{740E37BD-6B3B-EE92-EB77-5593F32C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14" y="1831622"/>
            <a:ext cx="683559" cy="683559"/>
          </a:xfrm>
          <a:prstGeom prst="rect">
            <a:avLst/>
          </a:prstGeom>
        </p:spPr>
      </p:pic>
      <p:pic>
        <p:nvPicPr>
          <p:cNvPr id="7" name="Picture 6" descr="lightbulb icon">
            <a:extLst>
              <a:ext uri="{FF2B5EF4-FFF2-40B4-BE49-F238E27FC236}">
                <a16:creationId xmlns:a16="http://schemas.microsoft.com/office/drawing/2014/main" id="{38818A25-2FD0-40DD-7491-2C470167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13" y="2987336"/>
            <a:ext cx="683559" cy="683559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2713B19-2029-88DB-FE77-EDBBFFA7A422}"/>
              </a:ext>
            </a:extLst>
          </p:cNvPr>
          <p:cNvSpPr txBox="1">
            <a:spLocks/>
          </p:cNvSpPr>
          <p:nvPr/>
        </p:nvSpPr>
        <p:spPr>
          <a:xfrm>
            <a:off x="0" y="649661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Picture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246618" cy="354459"/>
          </a:xfrm>
        </p:spPr>
        <p:txBody>
          <a:bodyPr/>
          <a:lstStyle/>
          <a:p>
            <a:r>
              <a:rPr lang="en-US" sz="2800" dirty="0"/>
              <a:t>How exactly does STAT 240 work?</a:t>
            </a:r>
          </a:p>
        </p:txBody>
      </p:sp>
    </p:spTree>
    <p:extLst>
      <p:ext uri="{BB962C8B-B14F-4D97-AF65-F5344CB8AC3E}">
        <p14:creationId xmlns:p14="http://schemas.microsoft.com/office/powerpoint/2010/main" val="1407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 5ish weeks of semester: Crash Course on R/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an in-class exam (“Midterm 1”) on R/</a:t>
            </a:r>
            <a:r>
              <a:rPr lang="en-US" sz="20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0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Next 5ish weeks of semester: Probability &amp; Random Variables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in-class exam (“Midterm 2”) on probability/random variables (may include some R concepts from part 1)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Final 5ish weeks of semester: Statistical Inference, Modeling Real Dataset Exploration/Inference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Final Exam is in-person, cumulative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D9A280D-4FB0-80D2-D38E-54016737D039}"/>
              </a:ext>
            </a:extLst>
          </p:cNvPr>
          <p:cNvSpPr txBox="1">
            <a:spLocks/>
          </p:cNvSpPr>
          <p:nvPr/>
        </p:nvSpPr>
        <p:spPr>
          <a:xfrm>
            <a:off x="0" y="649661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1504</TotalTime>
  <Words>974</Words>
  <Application>Microsoft Macintosh PowerPoint</Application>
  <PresentationFormat>On-screen Show (4:3)</PresentationFormat>
  <Paragraphs>136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Red Hat Display</vt:lpstr>
      <vt:lpstr>Red Hat Text</vt:lpstr>
      <vt:lpstr>Office Theme</vt:lpstr>
      <vt:lpstr>Welcome to Stat 240!</vt:lpstr>
      <vt:lpstr>About Your Instructor</vt:lpstr>
      <vt:lpstr>Sahifa Siddiqua (Call me Ms. Sidd!)</vt:lpstr>
      <vt:lpstr>My Promises As Your Instructor</vt:lpstr>
      <vt:lpstr>The Big Question</vt:lpstr>
      <vt:lpstr>Why This Course Matters…</vt:lpstr>
      <vt:lpstr>…Even if You’re Not a Data Scientist</vt:lpstr>
      <vt:lpstr>The Big Picture</vt:lpstr>
      <vt:lpstr>Course Flow: Big Picture</vt:lpstr>
      <vt:lpstr>Course Flow: Week to Week</vt:lpstr>
      <vt:lpstr>Lectures</vt:lpstr>
      <vt:lpstr>Grading</vt:lpstr>
      <vt:lpstr>Grading</vt:lpstr>
      <vt:lpstr>Resources</vt:lpstr>
      <vt:lpstr>Expectations from students</vt:lpstr>
      <vt:lpstr>Installing R and RStudio</vt:lpstr>
      <vt:lpstr>Installing R and RStudio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Sahifa Siddiqua</cp:lastModifiedBy>
  <cp:revision>5</cp:revision>
  <dcterms:created xsi:type="dcterms:W3CDTF">2023-11-24T04:45:16Z</dcterms:created>
  <dcterms:modified xsi:type="dcterms:W3CDTF">2025-09-03T03:07:58Z</dcterms:modified>
</cp:coreProperties>
</file>