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94582"/>
  </p:normalViewPr>
  <p:slideViewPr>
    <p:cSldViewPr snapToGrid="0">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14412C-27B7-1D44-B699-3AAA10D379A0}" type="datetimeFigureOut">
              <a:rPr lang="en-US" smtClean="0"/>
              <a:t>9/5/25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C4123-6E83-CA43-9520-65C03E792364}" type="slidenum">
              <a:rPr lang="en-US" smtClean="0"/>
              <a:t>‹#›</a:t>
            </a:fld>
            <a:endParaRPr lang="en-US"/>
          </a:p>
        </p:txBody>
      </p:sp>
    </p:spTree>
    <p:extLst>
      <p:ext uri="{BB962C8B-B14F-4D97-AF65-F5344CB8AC3E}">
        <p14:creationId xmlns:p14="http://schemas.microsoft.com/office/powerpoint/2010/main" val="2363949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4412C-27B7-1D44-B699-3AAA10D379A0}" type="datetimeFigureOut">
              <a:rPr lang="en-US" smtClean="0"/>
              <a:t>9/5/25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C4123-6E83-CA43-9520-65C03E792364}" type="slidenum">
              <a:rPr lang="en-US" smtClean="0"/>
              <a:t>‹#›</a:t>
            </a:fld>
            <a:endParaRPr lang="en-US"/>
          </a:p>
        </p:txBody>
      </p:sp>
    </p:spTree>
    <p:extLst>
      <p:ext uri="{BB962C8B-B14F-4D97-AF65-F5344CB8AC3E}">
        <p14:creationId xmlns:p14="http://schemas.microsoft.com/office/powerpoint/2010/main" val="3243942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4412C-27B7-1D44-B699-3AAA10D379A0}" type="datetimeFigureOut">
              <a:rPr lang="en-US" smtClean="0"/>
              <a:t>9/5/25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C4123-6E83-CA43-9520-65C03E792364}" type="slidenum">
              <a:rPr lang="en-US" smtClean="0"/>
              <a:t>‹#›</a:t>
            </a:fld>
            <a:endParaRPr lang="en-US"/>
          </a:p>
        </p:txBody>
      </p:sp>
    </p:spTree>
    <p:extLst>
      <p:ext uri="{BB962C8B-B14F-4D97-AF65-F5344CB8AC3E}">
        <p14:creationId xmlns:p14="http://schemas.microsoft.com/office/powerpoint/2010/main" val="423690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14412C-27B7-1D44-B699-3AAA10D379A0}" type="datetimeFigureOut">
              <a:rPr lang="en-US" smtClean="0"/>
              <a:t>9/5/25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0C4123-6E83-CA43-9520-65C03E792364}" type="slidenum">
              <a:rPr lang="en-US" smtClean="0"/>
              <a:t>‹#›</a:t>
            </a:fld>
            <a:endParaRPr lang="en-US"/>
          </a:p>
        </p:txBody>
      </p:sp>
    </p:spTree>
    <p:extLst>
      <p:ext uri="{BB962C8B-B14F-4D97-AF65-F5344CB8AC3E}">
        <p14:creationId xmlns:p14="http://schemas.microsoft.com/office/powerpoint/2010/main" val="294909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4412C-27B7-1D44-B699-3AAA10D379A0}" type="datetimeFigureOut">
              <a:rPr lang="en-US" smtClean="0"/>
              <a:t>9/5/25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C4123-6E83-CA43-9520-65C03E792364}" type="slidenum">
              <a:rPr lang="en-US" smtClean="0"/>
              <a:t>‹#›</a:t>
            </a:fld>
            <a:endParaRPr lang="en-US"/>
          </a:p>
        </p:txBody>
      </p:sp>
    </p:spTree>
    <p:extLst>
      <p:ext uri="{BB962C8B-B14F-4D97-AF65-F5344CB8AC3E}">
        <p14:creationId xmlns:p14="http://schemas.microsoft.com/office/powerpoint/2010/main" val="391768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C14412C-27B7-1D44-B699-3AAA10D379A0}" type="datetimeFigureOut">
              <a:rPr lang="en-US" smtClean="0"/>
              <a:t>9/5/25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40C4123-6E83-CA43-9520-65C03E792364}" type="slidenum">
              <a:rPr lang="en-US" smtClean="0"/>
              <a:t>‹#›</a:t>
            </a:fld>
            <a:endParaRPr lang="en-US"/>
          </a:p>
        </p:txBody>
      </p:sp>
    </p:spTree>
    <p:extLst>
      <p:ext uri="{BB962C8B-B14F-4D97-AF65-F5344CB8AC3E}">
        <p14:creationId xmlns:p14="http://schemas.microsoft.com/office/powerpoint/2010/main" val="3408876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C14412C-27B7-1D44-B699-3AAA10D379A0}" type="datetimeFigureOut">
              <a:rPr lang="en-US" smtClean="0"/>
              <a:t>9/5/25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0C4123-6E83-CA43-9520-65C03E79236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0712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14412C-27B7-1D44-B699-3AAA10D379A0}" type="datetimeFigureOut">
              <a:rPr lang="en-US" smtClean="0"/>
              <a:t>9/5/25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0C4123-6E83-CA43-9520-65C03E792364}" type="slidenum">
              <a:rPr lang="en-US" smtClean="0"/>
              <a:t>‹#›</a:t>
            </a:fld>
            <a:endParaRPr lang="en-US"/>
          </a:p>
        </p:txBody>
      </p:sp>
    </p:spTree>
    <p:extLst>
      <p:ext uri="{BB962C8B-B14F-4D97-AF65-F5344CB8AC3E}">
        <p14:creationId xmlns:p14="http://schemas.microsoft.com/office/powerpoint/2010/main" val="90735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4412C-27B7-1D44-B699-3AAA10D379A0}" type="datetimeFigureOut">
              <a:rPr lang="en-US" smtClean="0"/>
              <a:t>9/5/25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0C4123-6E83-CA43-9520-65C03E792364}" type="slidenum">
              <a:rPr lang="en-US" smtClean="0"/>
              <a:t>‹#›</a:t>
            </a:fld>
            <a:endParaRPr lang="en-US"/>
          </a:p>
        </p:txBody>
      </p:sp>
    </p:spTree>
    <p:extLst>
      <p:ext uri="{BB962C8B-B14F-4D97-AF65-F5344CB8AC3E}">
        <p14:creationId xmlns:p14="http://schemas.microsoft.com/office/powerpoint/2010/main" val="284946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C14412C-27B7-1D44-B699-3AAA10D379A0}" type="datetimeFigureOut">
              <a:rPr lang="en-US" smtClean="0"/>
              <a:t>9/5/25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540C4123-6E83-CA43-9520-65C03E792364}" type="slidenum">
              <a:rPr lang="en-US" smtClean="0"/>
              <a:t>‹#›</a:t>
            </a:fld>
            <a:endParaRPr lang="en-US"/>
          </a:p>
        </p:txBody>
      </p:sp>
    </p:spTree>
    <p:extLst>
      <p:ext uri="{BB962C8B-B14F-4D97-AF65-F5344CB8AC3E}">
        <p14:creationId xmlns:p14="http://schemas.microsoft.com/office/powerpoint/2010/main" val="14039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C14412C-27B7-1D44-B699-3AAA10D379A0}" type="datetimeFigureOut">
              <a:rPr lang="en-US" smtClean="0"/>
              <a:t>9/5/25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540C4123-6E83-CA43-9520-65C03E792364}" type="slidenum">
              <a:rPr lang="en-US" smtClean="0"/>
              <a:t>‹#›</a:t>
            </a:fld>
            <a:endParaRPr lang="en-US"/>
          </a:p>
        </p:txBody>
      </p:sp>
    </p:spTree>
    <p:extLst>
      <p:ext uri="{BB962C8B-B14F-4D97-AF65-F5344CB8AC3E}">
        <p14:creationId xmlns:p14="http://schemas.microsoft.com/office/powerpoint/2010/main" val="321905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C14412C-27B7-1D44-B699-3AAA10D379A0}" type="datetimeFigureOut">
              <a:rPr lang="en-US" smtClean="0"/>
              <a:t>9/5/25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40C4123-6E83-CA43-9520-65C03E792364}" type="slidenum">
              <a:rPr lang="en-US" smtClean="0"/>
              <a:t>‹#›</a:t>
            </a:fld>
            <a:endParaRPr lang="en-US"/>
          </a:p>
        </p:txBody>
      </p:sp>
    </p:spTree>
    <p:extLst>
      <p:ext uri="{BB962C8B-B14F-4D97-AF65-F5344CB8AC3E}">
        <p14:creationId xmlns:p14="http://schemas.microsoft.com/office/powerpoint/2010/main" val="35703973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7/06/relationships/model3d" Target="../media/model3d1.glb"/><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CD79-90ED-E226-BD5D-BCEE502C5A93}"/>
              </a:ext>
            </a:extLst>
          </p:cNvPr>
          <p:cNvSpPr>
            <a:spLocks noGrp="1"/>
          </p:cNvSpPr>
          <p:nvPr>
            <p:ph type="ctrTitle"/>
          </p:nvPr>
        </p:nvSpPr>
        <p:spPr/>
        <p:txBody>
          <a:bodyPr/>
          <a:lstStyle/>
          <a:p>
            <a:r>
              <a:rPr lang="en-US" dirty="0"/>
              <a:t>Lecture 1</a:t>
            </a:r>
          </a:p>
        </p:txBody>
      </p:sp>
      <p:sp>
        <p:nvSpPr>
          <p:cNvPr id="3" name="Subtitle 2">
            <a:extLst>
              <a:ext uri="{FF2B5EF4-FFF2-40B4-BE49-F238E27FC236}">
                <a16:creationId xmlns:a16="http://schemas.microsoft.com/office/drawing/2014/main" id="{7AC56765-C3FC-63ED-758B-E842C5A4AC2D}"/>
              </a:ext>
            </a:extLst>
          </p:cNvPr>
          <p:cNvSpPr>
            <a:spLocks noGrp="1"/>
          </p:cNvSpPr>
          <p:nvPr>
            <p:ph type="subTitle" idx="1"/>
          </p:nvPr>
        </p:nvSpPr>
        <p:spPr/>
        <p:txBody>
          <a:bodyPr/>
          <a:lstStyle/>
          <a:p>
            <a:r>
              <a:rPr lang="en-US" sz="4000" dirty="0" err="1"/>
              <a:t>SetUp</a:t>
            </a:r>
            <a:r>
              <a:rPr lang="en-US" sz="4000" dirty="0"/>
              <a:t> and Basic R</a:t>
            </a:r>
            <a:endParaRPr lang="en-US" dirty="0"/>
          </a:p>
        </p:txBody>
      </p:sp>
    </p:spTree>
    <p:extLst>
      <p:ext uri="{BB962C8B-B14F-4D97-AF65-F5344CB8AC3E}">
        <p14:creationId xmlns:p14="http://schemas.microsoft.com/office/powerpoint/2010/main" val="1855649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D583-A538-9258-DCE6-B7369EE2BEE2}"/>
              </a:ext>
            </a:extLst>
          </p:cNvPr>
          <p:cNvSpPr>
            <a:spLocks noGrp="1"/>
          </p:cNvSpPr>
          <p:nvPr>
            <p:ph type="title"/>
          </p:nvPr>
        </p:nvSpPr>
        <p:spPr/>
        <p:txBody>
          <a:bodyPr/>
          <a:lstStyle/>
          <a:p>
            <a:r>
              <a:rPr lang="en-US" i="0" dirty="0">
                <a:effectLst/>
              </a:rPr>
              <a:t>Files/Plots/Packages/Help/Viewer Tab</a:t>
            </a:r>
            <a:endParaRPr lang="en-US" dirty="0"/>
          </a:p>
        </p:txBody>
      </p:sp>
      <p:sp>
        <p:nvSpPr>
          <p:cNvPr id="3" name="Content Placeholder 2">
            <a:extLst>
              <a:ext uri="{FF2B5EF4-FFF2-40B4-BE49-F238E27FC236}">
                <a16:creationId xmlns:a16="http://schemas.microsoft.com/office/drawing/2014/main" id="{7932BAC5-D51B-318C-65DF-E7A99795AA34}"/>
              </a:ext>
            </a:extLst>
          </p:cNvPr>
          <p:cNvSpPr>
            <a:spLocks noGrp="1"/>
          </p:cNvSpPr>
          <p:nvPr>
            <p:ph idx="1"/>
          </p:nvPr>
        </p:nvSpPr>
        <p:spPr/>
        <p:txBody>
          <a:bodyPr>
            <a:normAutofit/>
          </a:bodyPr>
          <a:lstStyle/>
          <a:p>
            <a:r>
              <a:rPr lang="en-US" dirty="0"/>
              <a:t>The Help tab provides information about all functions in the R packages. You can directly search for the functions in the tab. Or put ‘?’ in front of the function name in the console.</a:t>
            </a:r>
          </a:p>
          <a:p>
            <a:r>
              <a:rPr lang="en-US" dirty="0"/>
              <a:t>The Viewer tab shows the html files after compiling </a:t>
            </a:r>
            <a:r>
              <a:rPr lang="en-US"/>
              <a:t>your source files.</a:t>
            </a:r>
          </a:p>
        </p:txBody>
      </p:sp>
    </p:spTree>
    <p:extLst>
      <p:ext uri="{BB962C8B-B14F-4D97-AF65-F5344CB8AC3E}">
        <p14:creationId xmlns:p14="http://schemas.microsoft.com/office/powerpoint/2010/main" val="207856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A380-99AA-8E4C-4DAD-F48A71DC72A5}"/>
              </a:ext>
            </a:extLst>
          </p:cNvPr>
          <p:cNvSpPr>
            <a:spLocks noGrp="1"/>
          </p:cNvSpPr>
          <p:nvPr>
            <p:ph type="title"/>
          </p:nvPr>
        </p:nvSpPr>
        <p:spPr/>
        <p:txBody>
          <a:bodyPr/>
          <a:lstStyle/>
          <a:p>
            <a:r>
              <a:rPr lang="en-US" dirty="0"/>
              <a:t>R Markdown (RMD) file</a:t>
            </a:r>
          </a:p>
        </p:txBody>
      </p:sp>
      <p:sp>
        <p:nvSpPr>
          <p:cNvPr id="3" name="Content Placeholder 2">
            <a:extLst>
              <a:ext uri="{FF2B5EF4-FFF2-40B4-BE49-F238E27FC236}">
                <a16:creationId xmlns:a16="http://schemas.microsoft.com/office/drawing/2014/main" id="{1C895533-78BE-20A7-747E-88C5B3BFC48E}"/>
              </a:ext>
            </a:extLst>
          </p:cNvPr>
          <p:cNvSpPr>
            <a:spLocks noGrp="1"/>
          </p:cNvSpPr>
          <p:nvPr>
            <p:ph idx="1"/>
          </p:nvPr>
        </p:nvSpPr>
        <p:spPr/>
        <p:txBody>
          <a:bodyPr>
            <a:normAutofit/>
          </a:bodyPr>
          <a:lstStyle/>
          <a:p>
            <a:r>
              <a:rPr lang="en-US" dirty="0"/>
              <a:t>This is the format we will be saving(/using) most of our course files as.</a:t>
            </a:r>
          </a:p>
          <a:p>
            <a:r>
              <a:rPr lang="en-US" dirty="0"/>
              <a:t>This format helps add text and code (along with it’s output) into the same file.</a:t>
            </a:r>
          </a:p>
          <a:p>
            <a:r>
              <a:rPr lang="en-US" dirty="0"/>
              <a:t>Best part: The viewer doesn’t need to run your codes to view the output!! You can also choose which codes (and/or outputs) to include in the final document. </a:t>
            </a:r>
          </a:p>
          <a:p>
            <a:r>
              <a:rPr lang="en-US" dirty="0"/>
              <a:t>An </a:t>
            </a:r>
            <a:r>
              <a:rPr lang="en-US" dirty="0" err="1"/>
              <a:t>rmd</a:t>
            </a:r>
            <a:r>
              <a:rPr lang="en-US" dirty="0"/>
              <a:t> file needs to be knit (or compiled) to create the desired output document. It can be compiled by using the knit option at the top menu bar of the source.</a:t>
            </a:r>
          </a:p>
        </p:txBody>
      </p:sp>
      <p:pic>
        <p:nvPicPr>
          <p:cNvPr id="5" name="Picture 4">
            <a:extLst>
              <a:ext uri="{FF2B5EF4-FFF2-40B4-BE49-F238E27FC236}">
                <a16:creationId xmlns:a16="http://schemas.microsoft.com/office/drawing/2014/main" id="{451108AC-2DE8-3E75-BBDC-41565EE38236}"/>
              </a:ext>
            </a:extLst>
          </p:cNvPr>
          <p:cNvPicPr>
            <a:picLocks noChangeAspect="1"/>
          </p:cNvPicPr>
          <p:nvPr/>
        </p:nvPicPr>
        <p:blipFill>
          <a:blip r:embed="rId2"/>
          <a:stretch>
            <a:fillRect/>
          </a:stretch>
        </p:blipFill>
        <p:spPr>
          <a:xfrm>
            <a:off x="2482588" y="5740027"/>
            <a:ext cx="2101937" cy="525484"/>
          </a:xfrm>
          <a:prstGeom prst="rect">
            <a:avLst/>
          </a:prstGeom>
        </p:spPr>
      </p:pic>
    </p:spTree>
    <p:extLst>
      <p:ext uri="{BB962C8B-B14F-4D97-AF65-F5344CB8AC3E}">
        <p14:creationId xmlns:p14="http://schemas.microsoft.com/office/powerpoint/2010/main" val="351863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4BFD-5CA2-E621-BCD2-34DBA64F4A72}"/>
              </a:ext>
            </a:extLst>
          </p:cNvPr>
          <p:cNvSpPr>
            <a:spLocks noGrp="1"/>
          </p:cNvSpPr>
          <p:nvPr>
            <p:ph type="title"/>
          </p:nvPr>
        </p:nvSpPr>
        <p:spPr/>
        <p:txBody>
          <a:bodyPr/>
          <a:lstStyle/>
          <a:p>
            <a:r>
              <a:rPr lang="en-US" dirty="0"/>
              <a:t>Part of </a:t>
            </a:r>
            <a:r>
              <a:rPr lang="en-US" dirty="0" err="1"/>
              <a:t>Rmd</a:t>
            </a:r>
            <a:r>
              <a:rPr lang="en-US" dirty="0"/>
              <a:t> file</a:t>
            </a:r>
          </a:p>
        </p:txBody>
      </p:sp>
      <p:sp>
        <p:nvSpPr>
          <p:cNvPr id="3" name="Content Placeholder 2">
            <a:extLst>
              <a:ext uri="{FF2B5EF4-FFF2-40B4-BE49-F238E27FC236}">
                <a16:creationId xmlns:a16="http://schemas.microsoft.com/office/drawing/2014/main" id="{44D446B8-F4C7-4522-B9D6-54B132AE9EC1}"/>
              </a:ext>
            </a:extLst>
          </p:cNvPr>
          <p:cNvSpPr>
            <a:spLocks noGrp="1"/>
          </p:cNvSpPr>
          <p:nvPr>
            <p:ph idx="1"/>
          </p:nvPr>
        </p:nvSpPr>
        <p:spPr/>
        <p:txBody>
          <a:bodyPr>
            <a:normAutofit fontScale="92500" lnSpcReduction="20000"/>
          </a:bodyPr>
          <a:lstStyle/>
          <a:p>
            <a:r>
              <a:rPr lang="en-US" dirty="0"/>
              <a:t>YAML: This is the part of the document that decides what the output will look like.</a:t>
            </a:r>
          </a:p>
          <a:p>
            <a:pPr marL="0" indent="0">
              <a:buNone/>
            </a:pPr>
            <a:r>
              <a:rPr lang="en-US" dirty="0"/>
              <a:t>The YAML section is at the start of the file. It begins and ends with three dashes, --- alone on a line.</a:t>
            </a:r>
          </a:p>
          <a:p>
            <a:pPr marL="0" indent="0">
              <a:buNone/>
            </a:pPr>
            <a:r>
              <a:rPr lang="en-US" dirty="0"/>
              <a:t>You can adjust various aspects of an </a:t>
            </a:r>
            <a:r>
              <a:rPr lang="en-US" dirty="0" err="1"/>
              <a:t>rmd</a:t>
            </a:r>
            <a:r>
              <a:rPr lang="en-US" dirty="0"/>
              <a:t> file through its YAML section, such as title, author, date, and the type of output (pdf/html/webpage/presentation/many more) you want the document to produce.</a:t>
            </a:r>
          </a:p>
          <a:p>
            <a:pPr marL="0" indent="0">
              <a:buNone/>
            </a:pPr>
            <a:r>
              <a:rPr lang="en-US" dirty="0"/>
              <a:t>In this course, we will mostly use the output as html.</a:t>
            </a:r>
          </a:p>
          <a:p>
            <a:pPr marL="0" indent="0">
              <a:buNone/>
            </a:pPr>
            <a:endParaRPr lang="en-US" dirty="0"/>
          </a:p>
          <a:p>
            <a:pPr marL="0" indent="0">
              <a:buNone/>
            </a:pPr>
            <a:r>
              <a:rPr lang="en-US" dirty="0"/>
              <a:t>Useful Link: https://</a:t>
            </a:r>
            <a:r>
              <a:rPr lang="en-US" dirty="0" err="1"/>
              <a:t>bookdown.org</a:t>
            </a:r>
            <a:r>
              <a:rPr lang="en-US" dirty="0"/>
              <a:t>/</a:t>
            </a:r>
            <a:r>
              <a:rPr lang="en-US" dirty="0" err="1"/>
              <a:t>yihui</a:t>
            </a:r>
            <a:r>
              <a:rPr lang="en-US" dirty="0"/>
              <a:t>/</a:t>
            </a:r>
            <a:r>
              <a:rPr lang="en-US" dirty="0" err="1"/>
              <a:t>rmarkdown</a:t>
            </a:r>
            <a:r>
              <a:rPr lang="en-US" dirty="0"/>
              <a:t>/</a:t>
            </a:r>
            <a:r>
              <a:rPr lang="en-US" dirty="0" err="1"/>
              <a:t>rmdformats.html</a:t>
            </a:r>
            <a:endParaRPr lang="en-US" dirty="0"/>
          </a:p>
          <a:p>
            <a:endParaRPr lang="en-US" dirty="0"/>
          </a:p>
        </p:txBody>
      </p:sp>
    </p:spTree>
    <p:extLst>
      <p:ext uri="{BB962C8B-B14F-4D97-AF65-F5344CB8AC3E}">
        <p14:creationId xmlns:p14="http://schemas.microsoft.com/office/powerpoint/2010/main" val="102245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73651-4850-ED89-9678-881C1AEBF80C}"/>
              </a:ext>
            </a:extLst>
          </p:cNvPr>
          <p:cNvSpPr>
            <a:spLocks noGrp="1"/>
          </p:cNvSpPr>
          <p:nvPr>
            <p:ph idx="1"/>
          </p:nvPr>
        </p:nvSpPr>
        <p:spPr>
          <a:xfrm>
            <a:off x="838200" y="660704"/>
            <a:ext cx="10515600" cy="5514628"/>
          </a:xfrm>
        </p:spPr>
        <p:txBody>
          <a:bodyPr>
            <a:normAutofit/>
          </a:bodyPr>
          <a:lstStyle/>
          <a:p>
            <a:r>
              <a:rPr lang="en-US" dirty="0"/>
              <a:t>Body: This is where you will be putting texts, equations, and code chunks for the output file.</a:t>
            </a:r>
          </a:p>
          <a:p>
            <a:endParaRPr lang="en-US" dirty="0"/>
          </a:p>
          <a:p>
            <a:pPr marL="457200" lvl="1" indent="0">
              <a:buNone/>
            </a:pPr>
            <a:r>
              <a:rPr lang="en-US" dirty="0"/>
              <a:t>For text, type whatever you wish to. Anything that starts with # becomes headings. You can create sections using the #, which also creates headings. To create subsections/subheadings, use more #.</a:t>
            </a:r>
          </a:p>
          <a:p>
            <a:pPr marL="0" indent="0">
              <a:buNone/>
            </a:pPr>
            <a:endParaRPr lang="en-US" dirty="0"/>
          </a:p>
          <a:p>
            <a:pPr marL="457200" lvl="1" indent="0">
              <a:buNone/>
            </a:pPr>
            <a:r>
              <a:rPr lang="en-US" dirty="0"/>
              <a:t>For code, chunks can be entered using the shortcut </a:t>
            </a:r>
          </a:p>
          <a:p>
            <a:pPr marL="457200" lvl="1" indent="0">
              <a:buNone/>
            </a:pPr>
            <a:r>
              <a:rPr lang="en-US" b="0" i="0" dirty="0" err="1">
                <a:solidFill>
                  <a:srgbClr val="C7254E"/>
                </a:solidFill>
                <a:effectLst/>
                <a:latin typeface="Menlo" panose="020B0609030804020204" pitchFamily="49" charset="0"/>
              </a:rPr>
              <a:t>Command+Option+I</a:t>
            </a:r>
            <a:r>
              <a:rPr lang="en-US" b="0" i="0" dirty="0">
                <a:solidFill>
                  <a:srgbClr val="C7254E"/>
                </a:solidFill>
                <a:effectLst/>
                <a:latin typeface="Menlo" panose="020B0609030804020204" pitchFamily="49" charset="0"/>
              </a:rPr>
              <a:t> </a:t>
            </a:r>
            <a:r>
              <a:rPr lang="en-US" b="0" i="0" dirty="0">
                <a:effectLst/>
                <a:latin typeface="+mj-lt"/>
              </a:rPr>
              <a:t>(Mac)</a:t>
            </a:r>
          </a:p>
          <a:p>
            <a:pPr marL="457200" lvl="1" indent="0">
              <a:buNone/>
            </a:pPr>
            <a:r>
              <a:rPr lang="en-US" b="0" i="0" dirty="0" err="1">
                <a:solidFill>
                  <a:srgbClr val="C7254E"/>
                </a:solidFill>
                <a:effectLst/>
                <a:latin typeface="Menlo" panose="020B0609030804020204" pitchFamily="49" charset="0"/>
              </a:rPr>
              <a:t>Ctrl+Alt+I</a:t>
            </a:r>
            <a:r>
              <a:rPr lang="en-US" b="0" i="0" dirty="0">
                <a:solidFill>
                  <a:srgbClr val="C7254E"/>
                </a:solidFill>
                <a:effectLst/>
                <a:latin typeface="Menlo" panose="020B0609030804020204" pitchFamily="49" charset="0"/>
              </a:rPr>
              <a:t> </a:t>
            </a:r>
            <a:r>
              <a:rPr lang="en-US" b="0" i="0" dirty="0">
                <a:effectLst/>
                <a:latin typeface="+mj-lt"/>
              </a:rPr>
              <a:t>(Windows)</a:t>
            </a:r>
            <a:endParaRPr lang="en-US" dirty="0">
              <a:latin typeface="+mj-lt"/>
            </a:endParaRPr>
          </a:p>
          <a:p>
            <a:pPr marL="457200" lvl="1" indent="0">
              <a:buNone/>
            </a:pPr>
            <a:endParaRPr lang="en-US" dirty="0"/>
          </a:p>
          <a:p>
            <a:pPr marL="457200" lvl="1" indent="0">
              <a:buNone/>
            </a:pPr>
            <a:r>
              <a:rPr lang="en-US" dirty="0"/>
              <a:t>Equations can be entered using LaTeX symbols or environments, such as using $$ </a:t>
            </a:r>
          </a:p>
        </p:txBody>
      </p:sp>
    </p:spTree>
    <p:extLst>
      <p:ext uri="{BB962C8B-B14F-4D97-AF65-F5344CB8AC3E}">
        <p14:creationId xmlns:p14="http://schemas.microsoft.com/office/powerpoint/2010/main" val="1244080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3A0D-0BAB-5259-88E7-AF99293052BC}"/>
              </a:ext>
            </a:extLst>
          </p:cNvPr>
          <p:cNvSpPr>
            <a:spLocks noGrp="1"/>
          </p:cNvSpPr>
          <p:nvPr>
            <p:ph type="title"/>
          </p:nvPr>
        </p:nvSpPr>
        <p:spPr>
          <a:xfrm>
            <a:off x="838200" y="501041"/>
            <a:ext cx="10515600" cy="1325563"/>
          </a:xfrm>
        </p:spPr>
        <p:txBody>
          <a:bodyPr/>
          <a:lstStyle/>
          <a:p>
            <a:r>
              <a:rPr lang="en-US" dirty="0"/>
              <a:t>Directory</a:t>
            </a:r>
          </a:p>
        </p:txBody>
      </p:sp>
      <p:sp>
        <p:nvSpPr>
          <p:cNvPr id="3" name="Content Placeholder 2">
            <a:extLst>
              <a:ext uri="{FF2B5EF4-FFF2-40B4-BE49-F238E27FC236}">
                <a16:creationId xmlns:a16="http://schemas.microsoft.com/office/drawing/2014/main" id="{EA46CF24-7AA6-B392-E9BD-3295F8A18E66}"/>
              </a:ext>
            </a:extLst>
          </p:cNvPr>
          <p:cNvSpPr>
            <a:spLocks noGrp="1"/>
          </p:cNvSpPr>
          <p:nvPr>
            <p:ph idx="1"/>
          </p:nvPr>
        </p:nvSpPr>
        <p:spPr>
          <a:xfrm>
            <a:off x="938408" y="2287327"/>
            <a:ext cx="10515600" cy="2106177"/>
          </a:xfrm>
        </p:spPr>
        <p:txBody>
          <a:bodyPr/>
          <a:lstStyle/>
          <a:p>
            <a:r>
              <a:rPr lang="en-US" dirty="0"/>
              <a:t>Your HWs and DIS will use these paths that will help automatically load datasets and save your files.</a:t>
            </a:r>
          </a:p>
          <a:p>
            <a:r>
              <a:rPr lang="en-US" dirty="0"/>
              <a:t>You can do it manually but it’s a little complicated. You can write your own paths which I will show you how to later but I don’t recommend.</a:t>
            </a:r>
          </a:p>
          <a:p>
            <a:endParaRPr lang="en-US" dirty="0"/>
          </a:p>
          <a:p>
            <a:endParaRPr lang="en-US" dirty="0"/>
          </a:p>
        </p:txBody>
      </p:sp>
    </p:spTree>
    <p:extLst>
      <p:ext uri="{BB962C8B-B14F-4D97-AF65-F5344CB8AC3E}">
        <p14:creationId xmlns:p14="http://schemas.microsoft.com/office/powerpoint/2010/main" val="388727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4" name="3D Model 3" descr="File folder with contents">
                <a:extLst>
                  <a:ext uri="{FF2B5EF4-FFF2-40B4-BE49-F238E27FC236}">
                    <a16:creationId xmlns:a16="http://schemas.microsoft.com/office/drawing/2014/main" id="{C1E9DB38-43A6-F035-2CBF-73A88FA32A1F}"/>
                  </a:ext>
                </a:extLst>
              </p:cNvPr>
              <p:cNvGraphicFramePr>
                <a:graphicFrameLocks noChangeAspect="1"/>
              </p:cNvGraphicFramePr>
              <p:nvPr>
                <p:extLst>
                  <p:ext uri="{D42A27DB-BD31-4B8C-83A1-F6EECF244321}">
                    <p14:modId xmlns:p14="http://schemas.microsoft.com/office/powerpoint/2010/main" val="194420435"/>
                  </p:ext>
                </p:extLst>
              </p:nvPr>
            </p:nvGraphicFramePr>
            <p:xfrm>
              <a:off x="291222" y="2888547"/>
              <a:ext cx="1286940" cy="1146804"/>
            </p:xfrm>
            <a:graphic>
              <a:graphicData uri="http://schemas.microsoft.com/office/drawing/2017/model3d">
                <am3d:model3d r:embed="rId2">
                  <am3d:spPr>
                    <a:xfrm>
                      <a:off x="0" y="0"/>
                      <a:ext cx="1286940" cy="1146804"/>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409826" ay="1968186" az="222769"/>
                    <am3d:postTrans dx="0" dy="0" dz="0"/>
                  </am3d:trans>
                  <am3d:raster rName="Office3DRenderer" rVer="16.0.8326">
                    <am3d:blip r:embed="rId3"/>
                  </am3d:raster>
                  <am3d:objViewport viewportSz="159652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File folder with contents">
                <a:extLst>
                  <a:ext uri="{FF2B5EF4-FFF2-40B4-BE49-F238E27FC236}">
                    <a16:creationId xmlns:a16="http://schemas.microsoft.com/office/drawing/2014/main" id="{C1E9DB38-43A6-F035-2CBF-73A88FA32A1F}"/>
                  </a:ext>
                </a:extLst>
              </p:cNvPr>
              <p:cNvPicPr>
                <a:picLocks noGrp="1" noRot="1" noChangeAspect="1" noMove="1" noResize="1" noEditPoints="1" noAdjustHandles="1" noChangeArrowheads="1" noChangeShapeType="1" noCrop="1"/>
              </p:cNvPicPr>
              <p:nvPr/>
            </p:nvPicPr>
            <p:blipFill>
              <a:blip r:embed="rId3"/>
              <a:stretch>
                <a:fillRect/>
              </a:stretch>
            </p:blipFill>
            <p:spPr>
              <a:xfrm>
                <a:off x="291222" y="2888547"/>
                <a:ext cx="1286940" cy="1146804"/>
              </a:xfrm>
              <a:prstGeom prst="rect">
                <a:avLst/>
              </a:prstGeom>
            </p:spPr>
          </p:pic>
        </mc:Fallback>
      </mc:AlternateContent>
      <p:sp>
        <p:nvSpPr>
          <p:cNvPr id="5" name="Right Arrow 4">
            <a:extLst>
              <a:ext uri="{FF2B5EF4-FFF2-40B4-BE49-F238E27FC236}">
                <a16:creationId xmlns:a16="http://schemas.microsoft.com/office/drawing/2014/main" id="{C582E004-52FF-2DCA-27D5-65E1FC366973}"/>
              </a:ext>
            </a:extLst>
          </p:cNvPr>
          <p:cNvSpPr/>
          <p:nvPr/>
        </p:nvSpPr>
        <p:spPr>
          <a:xfrm>
            <a:off x="1578162" y="3293269"/>
            <a:ext cx="785813" cy="328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A67AE54D-2FC1-BB15-4626-9ECDC5FF7E89}"/>
              </a:ext>
            </a:extLst>
          </p:cNvPr>
          <p:cNvSpPr/>
          <p:nvPr/>
        </p:nvSpPr>
        <p:spPr>
          <a:xfrm rot="19721987">
            <a:off x="3907660" y="1335163"/>
            <a:ext cx="785813" cy="328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5505A24C-7B6F-2425-8491-E1F9474DE54A}"/>
              </a:ext>
            </a:extLst>
          </p:cNvPr>
          <p:cNvSpPr/>
          <p:nvPr/>
        </p:nvSpPr>
        <p:spPr>
          <a:xfrm rot="20741376">
            <a:off x="3956860" y="2256863"/>
            <a:ext cx="785813" cy="328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31328345-9028-7AC4-4C85-2D64E4C49419}"/>
              </a:ext>
            </a:extLst>
          </p:cNvPr>
          <p:cNvSpPr/>
          <p:nvPr/>
        </p:nvSpPr>
        <p:spPr>
          <a:xfrm rot="295278">
            <a:off x="3972634" y="4236644"/>
            <a:ext cx="785813" cy="328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D749632F-93E6-97F1-D298-4C93958479C0}"/>
              </a:ext>
            </a:extLst>
          </p:cNvPr>
          <p:cNvSpPr/>
          <p:nvPr/>
        </p:nvSpPr>
        <p:spPr>
          <a:xfrm>
            <a:off x="3959987" y="3276212"/>
            <a:ext cx="785813" cy="328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3130B291-5CE3-F13C-C689-E40558B8B299}"/>
              </a:ext>
            </a:extLst>
          </p:cNvPr>
          <p:cNvSpPr/>
          <p:nvPr/>
        </p:nvSpPr>
        <p:spPr>
          <a:xfrm rot="1278146">
            <a:off x="3912330" y="5145529"/>
            <a:ext cx="785813" cy="328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m3d="http://schemas.microsoft.com/office/drawing/2017/model3d" Requires="am3d">
          <p:graphicFrame>
            <p:nvGraphicFramePr>
              <p:cNvPr id="11" name="3D Model 10" descr="File folder with contents">
                <a:extLst>
                  <a:ext uri="{FF2B5EF4-FFF2-40B4-BE49-F238E27FC236}">
                    <a16:creationId xmlns:a16="http://schemas.microsoft.com/office/drawing/2014/main" id="{96683565-ADF2-CD05-D0CB-65FF2456E3E0}"/>
                  </a:ext>
                </a:extLst>
              </p:cNvPr>
              <p:cNvGraphicFramePr>
                <a:graphicFrameLocks noChangeAspect="1"/>
              </p:cNvGraphicFramePr>
              <p:nvPr>
                <p:extLst>
                  <p:ext uri="{D42A27DB-BD31-4B8C-83A1-F6EECF244321}">
                    <p14:modId xmlns:p14="http://schemas.microsoft.com/office/powerpoint/2010/main" val="2083348028"/>
                  </p:ext>
                </p:extLst>
              </p:nvPr>
            </p:nvGraphicFramePr>
            <p:xfrm>
              <a:off x="2542346" y="2884174"/>
              <a:ext cx="1288305" cy="1146803"/>
            </p:xfrm>
            <a:graphic>
              <a:graphicData uri="http://schemas.microsoft.com/office/drawing/2017/model3d">
                <am3d:model3d r:embed="rId2">
                  <am3d:spPr>
                    <a:xfrm>
                      <a:off x="0" y="0"/>
                      <a:ext cx="1288305" cy="1146803"/>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803915" ay="1851256" az="417889"/>
                    <am3d:postTrans dx="0" dy="0" dz="0"/>
                  </am3d:trans>
                  <am3d:raster rName="Office3DRenderer" rVer="16.0.8326">
                    <am3d:blip r:embed="rId4"/>
                  </am3d:raster>
                  <am3d:objViewport viewportSz="156582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 name="3D Model 10" descr="File folder with contents">
                <a:extLst>
                  <a:ext uri="{FF2B5EF4-FFF2-40B4-BE49-F238E27FC236}">
                    <a16:creationId xmlns:a16="http://schemas.microsoft.com/office/drawing/2014/main" id="{96683565-ADF2-CD05-D0CB-65FF2456E3E0}"/>
                  </a:ext>
                </a:extLst>
              </p:cNvPr>
              <p:cNvPicPr>
                <a:picLocks noGrp="1" noRot="1" noChangeAspect="1" noMove="1" noResize="1" noEditPoints="1" noAdjustHandles="1" noChangeArrowheads="1" noChangeShapeType="1" noCrop="1"/>
              </p:cNvPicPr>
              <p:nvPr/>
            </p:nvPicPr>
            <p:blipFill>
              <a:blip r:embed="rId4"/>
              <a:stretch>
                <a:fillRect/>
              </a:stretch>
            </p:blipFill>
            <p:spPr>
              <a:xfrm>
                <a:off x="2542346" y="2884174"/>
                <a:ext cx="1288305" cy="1146803"/>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4" name="3D Model 13" descr="File folder with contents">
                <a:extLst>
                  <a:ext uri="{FF2B5EF4-FFF2-40B4-BE49-F238E27FC236}">
                    <a16:creationId xmlns:a16="http://schemas.microsoft.com/office/drawing/2014/main" id="{2EC33DF1-E54D-6316-EA34-4E2DE4791932}"/>
                  </a:ext>
                </a:extLst>
              </p:cNvPr>
              <p:cNvGraphicFramePr>
                <a:graphicFrameLocks noChangeAspect="1"/>
              </p:cNvGraphicFramePr>
              <p:nvPr>
                <p:extLst>
                  <p:ext uri="{D42A27DB-BD31-4B8C-83A1-F6EECF244321}">
                    <p14:modId xmlns:p14="http://schemas.microsoft.com/office/powerpoint/2010/main" val="2384162747"/>
                  </p:ext>
                </p:extLst>
              </p:nvPr>
            </p:nvGraphicFramePr>
            <p:xfrm>
              <a:off x="5002209" y="543936"/>
              <a:ext cx="991856" cy="882915"/>
            </p:xfrm>
            <a:graphic>
              <a:graphicData uri="http://schemas.microsoft.com/office/drawing/2017/model3d">
                <am3d:model3d r:embed="rId2">
                  <am3d:spPr>
                    <a:xfrm>
                      <a:off x="0" y="0"/>
                      <a:ext cx="991856" cy="882915"/>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803915" ay="1851256" az="417889"/>
                    <am3d:postTrans dx="0" dy="0" dz="0"/>
                  </am3d:trans>
                  <am3d:raster rName="Office3DRenderer" rVer="16.0.8326">
                    <am3d:blip r:embed="rId5"/>
                  </am3d:raster>
                  <am3d:objViewport viewportSz="120551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3D Model 13" descr="File folder with contents">
                <a:extLst>
                  <a:ext uri="{FF2B5EF4-FFF2-40B4-BE49-F238E27FC236}">
                    <a16:creationId xmlns:a16="http://schemas.microsoft.com/office/drawing/2014/main" id="{2EC33DF1-E54D-6316-EA34-4E2DE4791932}"/>
                  </a:ext>
                </a:extLst>
              </p:cNvPr>
              <p:cNvPicPr>
                <a:picLocks noGrp="1" noRot="1" noChangeAspect="1" noMove="1" noResize="1" noEditPoints="1" noAdjustHandles="1" noChangeArrowheads="1" noChangeShapeType="1" noCrop="1"/>
              </p:cNvPicPr>
              <p:nvPr/>
            </p:nvPicPr>
            <p:blipFill>
              <a:blip r:embed="rId5"/>
              <a:stretch>
                <a:fillRect/>
              </a:stretch>
            </p:blipFill>
            <p:spPr>
              <a:xfrm>
                <a:off x="5002209" y="543936"/>
                <a:ext cx="991856" cy="88291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6" name="3D Model 15" descr="File folder with contents">
                <a:extLst>
                  <a:ext uri="{FF2B5EF4-FFF2-40B4-BE49-F238E27FC236}">
                    <a16:creationId xmlns:a16="http://schemas.microsoft.com/office/drawing/2014/main" id="{2C55C376-46FF-30FE-EE8F-AA6125A9D70F}"/>
                  </a:ext>
                </a:extLst>
              </p:cNvPr>
              <p:cNvGraphicFramePr>
                <a:graphicFrameLocks noChangeAspect="1"/>
              </p:cNvGraphicFramePr>
              <p:nvPr>
                <p:extLst>
                  <p:ext uri="{D42A27DB-BD31-4B8C-83A1-F6EECF244321}">
                    <p14:modId xmlns:p14="http://schemas.microsoft.com/office/powerpoint/2010/main" val="1028557107"/>
                  </p:ext>
                </p:extLst>
              </p:nvPr>
            </p:nvGraphicFramePr>
            <p:xfrm>
              <a:off x="5002209" y="1731123"/>
              <a:ext cx="991856" cy="882915"/>
            </p:xfrm>
            <a:graphic>
              <a:graphicData uri="http://schemas.microsoft.com/office/drawing/2017/model3d">
                <am3d:model3d r:embed="rId2">
                  <am3d:spPr>
                    <a:xfrm>
                      <a:off x="0" y="0"/>
                      <a:ext cx="991856" cy="882915"/>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803915" ay="1851256" az="417889"/>
                    <am3d:postTrans dx="0" dy="0" dz="0"/>
                  </am3d:trans>
                  <am3d:raster rName="Office3DRenderer" rVer="16.0.8326">
                    <am3d:blip r:embed="rId5"/>
                  </am3d:raster>
                  <am3d:objViewport viewportSz="120551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6" name="3D Model 15" descr="File folder with contents">
                <a:extLst>
                  <a:ext uri="{FF2B5EF4-FFF2-40B4-BE49-F238E27FC236}">
                    <a16:creationId xmlns:a16="http://schemas.microsoft.com/office/drawing/2014/main" id="{2C55C376-46FF-30FE-EE8F-AA6125A9D70F}"/>
                  </a:ext>
                </a:extLst>
              </p:cNvPr>
              <p:cNvPicPr>
                <a:picLocks noGrp="1" noRot="1" noChangeAspect="1" noMove="1" noResize="1" noEditPoints="1" noAdjustHandles="1" noChangeArrowheads="1" noChangeShapeType="1" noCrop="1"/>
              </p:cNvPicPr>
              <p:nvPr/>
            </p:nvPicPr>
            <p:blipFill>
              <a:blip r:embed="rId5"/>
              <a:stretch>
                <a:fillRect/>
              </a:stretch>
            </p:blipFill>
            <p:spPr>
              <a:xfrm>
                <a:off x="5002209" y="1731123"/>
                <a:ext cx="991856" cy="88291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7" name="3D Model 16" descr="File folder with contents">
                <a:extLst>
                  <a:ext uri="{FF2B5EF4-FFF2-40B4-BE49-F238E27FC236}">
                    <a16:creationId xmlns:a16="http://schemas.microsoft.com/office/drawing/2014/main" id="{81EA0DEB-AE79-F6E9-4F65-DFABE4D9C7D7}"/>
                  </a:ext>
                </a:extLst>
              </p:cNvPr>
              <p:cNvGraphicFramePr>
                <a:graphicFrameLocks noChangeAspect="1"/>
              </p:cNvGraphicFramePr>
              <p:nvPr>
                <p:extLst>
                  <p:ext uri="{D42A27DB-BD31-4B8C-83A1-F6EECF244321}">
                    <p14:modId xmlns:p14="http://schemas.microsoft.com/office/powerpoint/2010/main" val="2565988235"/>
                  </p:ext>
                </p:extLst>
              </p:nvPr>
            </p:nvGraphicFramePr>
            <p:xfrm>
              <a:off x="5002209" y="2884174"/>
              <a:ext cx="991856" cy="882915"/>
            </p:xfrm>
            <a:graphic>
              <a:graphicData uri="http://schemas.microsoft.com/office/drawing/2017/model3d">
                <am3d:model3d r:embed="rId2">
                  <am3d:spPr>
                    <a:xfrm>
                      <a:off x="0" y="0"/>
                      <a:ext cx="991856" cy="882915"/>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803915" ay="1851256" az="417889"/>
                    <am3d:postTrans dx="0" dy="0" dz="0"/>
                  </am3d:trans>
                  <am3d:raster rName="Office3DRenderer" rVer="16.0.8326">
                    <am3d:blip r:embed="rId5"/>
                  </am3d:raster>
                  <am3d:objViewport viewportSz="120551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7" name="3D Model 16" descr="File folder with contents">
                <a:extLst>
                  <a:ext uri="{FF2B5EF4-FFF2-40B4-BE49-F238E27FC236}">
                    <a16:creationId xmlns:a16="http://schemas.microsoft.com/office/drawing/2014/main" id="{81EA0DEB-AE79-F6E9-4F65-DFABE4D9C7D7}"/>
                  </a:ext>
                </a:extLst>
              </p:cNvPr>
              <p:cNvPicPr>
                <a:picLocks noGrp="1" noRot="1" noChangeAspect="1" noMove="1" noResize="1" noEditPoints="1" noAdjustHandles="1" noChangeArrowheads="1" noChangeShapeType="1" noCrop="1"/>
              </p:cNvPicPr>
              <p:nvPr/>
            </p:nvPicPr>
            <p:blipFill>
              <a:blip r:embed="rId5"/>
              <a:stretch>
                <a:fillRect/>
              </a:stretch>
            </p:blipFill>
            <p:spPr>
              <a:xfrm>
                <a:off x="5002209" y="2884174"/>
                <a:ext cx="991856" cy="88291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8" name="3D Model 17" descr="File folder with contents">
                <a:extLst>
                  <a:ext uri="{FF2B5EF4-FFF2-40B4-BE49-F238E27FC236}">
                    <a16:creationId xmlns:a16="http://schemas.microsoft.com/office/drawing/2014/main" id="{389D8865-0FF0-0D0E-0B0B-5BE842A4DE2B}"/>
                  </a:ext>
                </a:extLst>
              </p:cNvPr>
              <p:cNvGraphicFramePr>
                <a:graphicFrameLocks noChangeAspect="1"/>
              </p:cNvGraphicFramePr>
              <p:nvPr>
                <p:extLst>
                  <p:ext uri="{D42A27DB-BD31-4B8C-83A1-F6EECF244321}">
                    <p14:modId xmlns:p14="http://schemas.microsoft.com/office/powerpoint/2010/main" val="2087981444"/>
                  </p:ext>
                </p:extLst>
              </p:nvPr>
            </p:nvGraphicFramePr>
            <p:xfrm>
              <a:off x="5002209" y="4105497"/>
              <a:ext cx="991856" cy="882915"/>
            </p:xfrm>
            <a:graphic>
              <a:graphicData uri="http://schemas.microsoft.com/office/drawing/2017/model3d">
                <am3d:model3d r:embed="rId2">
                  <am3d:spPr>
                    <a:xfrm>
                      <a:off x="0" y="0"/>
                      <a:ext cx="991856" cy="882915"/>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803915" ay="1851256" az="417889"/>
                    <am3d:postTrans dx="0" dy="0" dz="0"/>
                  </am3d:trans>
                  <am3d:raster rName="Office3DRenderer" rVer="16.0.8326">
                    <am3d:blip r:embed="rId5"/>
                  </am3d:raster>
                  <am3d:objViewport viewportSz="120551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8" name="3D Model 17" descr="File folder with contents">
                <a:extLst>
                  <a:ext uri="{FF2B5EF4-FFF2-40B4-BE49-F238E27FC236}">
                    <a16:creationId xmlns:a16="http://schemas.microsoft.com/office/drawing/2014/main" id="{389D8865-0FF0-0D0E-0B0B-5BE842A4DE2B}"/>
                  </a:ext>
                </a:extLst>
              </p:cNvPr>
              <p:cNvPicPr>
                <a:picLocks noGrp="1" noRot="1" noChangeAspect="1" noMove="1" noResize="1" noEditPoints="1" noAdjustHandles="1" noChangeArrowheads="1" noChangeShapeType="1" noCrop="1"/>
              </p:cNvPicPr>
              <p:nvPr/>
            </p:nvPicPr>
            <p:blipFill>
              <a:blip r:embed="rId5"/>
              <a:stretch>
                <a:fillRect/>
              </a:stretch>
            </p:blipFill>
            <p:spPr>
              <a:xfrm>
                <a:off x="5002209" y="4105497"/>
                <a:ext cx="991856" cy="88291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9" name="3D Model 18" descr="File folder with contents">
                <a:extLst>
                  <a:ext uri="{FF2B5EF4-FFF2-40B4-BE49-F238E27FC236}">
                    <a16:creationId xmlns:a16="http://schemas.microsoft.com/office/drawing/2014/main" id="{82562584-B691-E1DF-5B4B-D4CF65E08080}"/>
                  </a:ext>
                </a:extLst>
              </p:cNvPr>
              <p:cNvGraphicFramePr>
                <a:graphicFrameLocks noChangeAspect="1"/>
              </p:cNvGraphicFramePr>
              <p:nvPr>
                <p:extLst>
                  <p:ext uri="{D42A27DB-BD31-4B8C-83A1-F6EECF244321}">
                    <p14:modId xmlns:p14="http://schemas.microsoft.com/office/powerpoint/2010/main" val="154511313"/>
                  </p:ext>
                </p:extLst>
              </p:nvPr>
            </p:nvGraphicFramePr>
            <p:xfrm>
              <a:off x="5002209" y="5309835"/>
              <a:ext cx="991856" cy="882915"/>
            </p:xfrm>
            <a:graphic>
              <a:graphicData uri="http://schemas.microsoft.com/office/drawing/2017/model3d">
                <am3d:model3d r:embed="rId2">
                  <am3d:spPr>
                    <a:xfrm>
                      <a:off x="0" y="0"/>
                      <a:ext cx="991856" cy="882915"/>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803915" ay="1851256" az="417889"/>
                    <am3d:postTrans dx="0" dy="0" dz="0"/>
                  </am3d:trans>
                  <am3d:raster rName="Office3DRenderer" rVer="16.0.8326">
                    <am3d:blip r:embed="rId5"/>
                  </am3d:raster>
                  <am3d:objViewport viewportSz="120551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9" name="3D Model 18" descr="File folder with contents">
                <a:extLst>
                  <a:ext uri="{FF2B5EF4-FFF2-40B4-BE49-F238E27FC236}">
                    <a16:creationId xmlns:a16="http://schemas.microsoft.com/office/drawing/2014/main" id="{82562584-B691-E1DF-5B4B-D4CF65E08080}"/>
                  </a:ext>
                </a:extLst>
              </p:cNvPr>
              <p:cNvPicPr>
                <a:picLocks noGrp="1" noRot="1" noChangeAspect="1" noMove="1" noResize="1" noEditPoints="1" noAdjustHandles="1" noChangeArrowheads="1" noChangeShapeType="1" noCrop="1"/>
              </p:cNvPicPr>
              <p:nvPr/>
            </p:nvPicPr>
            <p:blipFill>
              <a:blip r:embed="rId5"/>
              <a:stretch>
                <a:fillRect/>
              </a:stretch>
            </p:blipFill>
            <p:spPr>
              <a:xfrm>
                <a:off x="5002209" y="5309835"/>
                <a:ext cx="991856" cy="882915"/>
              </a:xfrm>
              <a:prstGeom prst="rect">
                <a:avLst/>
              </a:prstGeom>
            </p:spPr>
          </p:pic>
        </mc:Fallback>
      </mc:AlternateContent>
      <p:sp>
        <p:nvSpPr>
          <p:cNvPr id="21" name="TextBox 20">
            <a:extLst>
              <a:ext uri="{FF2B5EF4-FFF2-40B4-BE49-F238E27FC236}">
                <a16:creationId xmlns:a16="http://schemas.microsoft.com/office/drawing/2014/main" id="{564FFDFD-973F-9D86-7311-6B4929B02F64}"/>
              </a:ext>
            </a:extLst>
          </p:cNvPr>
          <p:cNvSpPr txBox="1"/>
          <p:nvPr/>
        </p:nvSpPr>
        <p:spPr>
          <a:xfrm>
            <a:off x="291222" y="4203543"/>
            <a:ext cx="1008941" cy="338554"/>
          </a:xfrm>
          <a:prstGeom prst="rect">
            <a:avLst/>
          </a:prstGeom>
          <a:noFill/>
        </p:spPr>
        <p:txBody>
          <a:bodyPr wrap="square" rtlCol="0">
            <a:spAutoFit/>
          </a:bodyPr>
          <a:lstStyle/>
          <a:p>
            <a:r>
              <a:rPr lang="en-US" sz="1600" dirty="0"/>
              <a:t>Desktop</a:t>
            </a:r>
            <a:endParaRPr lang="en-US" dirty="0"/>
          </a:p>
        </p:txBody>
      </p:sp>
      <p:sp>
        <p:nvSpPr>
          <p:cNvPr id="22" name="TextBox 21">
            <a:extLst>
              <a:ext uri="{FF2B5EF4-FFF2-40B4-BE49-F238E27FC236}">
                <a16:creationId xmlns:a16="http://schemas.microsoft.com/office/drawing/2014/main" id="{1A8C3544-FEB5-C1EA-22D8-1AB520E58797}"/>
              </a:ext>
            </a:extLst>
          </p:cNvPr>
          <p:cNvSpPr txBox="1"/>
          <p:nvPr/>
        </p:nvSpPr>
        <p:spPr>
          <a:xfrm>
            <a:off x="2628274" y="4142275"/>
            <a:ext cx="991855" cy="307777"/>
          </a:xfrm>
          <a:prstGeom prst="rect">
            <a:avLst/>
          </a:prstGeom>
          <a:noFill/>
        </p:spPr>
        <p:txBody>
          <a:bodyPr wrap="square" rtlCol="0">
            <a:spAutoFit/>
          </a:bodyPr>
          <a:lstStyle/>
          <a:p>
            <a:r>
              <a:rPr lang="en-US" sz="1400" dirty="0"/>
              <a:t>STAT240</a:t>
            </a:r>
            <a:endParaRPr lang="en-US" dirty="0"/>
          </a:p>
        </p:txBody>
      </p:sp>
      <p:sp>
        <p:nvSpPr>
          <p:cNvPr id="23" name="TextBox 22">
            <a:extLst>
              <a:ext uri="{FF2B5EF4-FFF2-40B4-BE49-F238E27FC236}">
                <a16:creationId xmlns:a16="http://schemas.microsoft.com/office/drawing/2014/main" id="{75046A77-4597-9227-DC7C-976154584619}"/>
              </a:ext>
            </a:extLst>
          </p:cNvPr>
          <p:cNvSpPr txBox="1"/>
          <p:nvPr/>
        </p:nvSpPr>
        <p:spPr>
          <a:xfrm>
            <a:off x="5314799" y="2523213"/>
            <a:ext cx="991855" cy="461665"/>
          </a:xfrm>
          <a:prstGeom prst="rect">
            <a:avLst/>
          </a:prstGeom>
          <a:noFill/>
        </p:spPr>
        <p:txBody>
          <a:bodyPr wrap="square" rtlCol="0">
            <a:spAutoFit/>
          </a:bodyPr>
          <a:lstStyle/>
          <a:p>
            <a:r>
              <a:rPr lang="en-US" sz="2400" dirty="0" err="1"/>
              <a:t>hw</a:t>
            </a:r>
            <a:endParaRPr lang="en-US" dirty="0"/>
          </a:p>
        </p:txBody>
      </p:sp>
      <p:sp>
        <p:nvSpPr>
          <p:cNvPr id="24" name="TextBox 23">
            <a:extLst>
              <a:ext uri="{FF2B5EF4-FFF2-40B4-BE49-F238E27FC236}">
                <a16:creationId xmlns:a16="http://schemas.microsoft.com/office/drawing/2014/main" id="{59863F05-CEEA-5586-F333-39F411FAC49E}"/>
              </a:ext>
            </a:extLst>
          </p:cNvPr>
          <p:cNvSpPr txBox="1"/>
          <p:nvPr/>
        </p:nvSpPr>
        <p:spPr>
          <a:xfrm>
            <a:off x="5314798" y="3680610"/>
            <a:ext cx="991855" cy="461665"/>
          </a:xfrm>
          <a:prstGeom prst="rect">
            <a:avLst/>
          </a:prstGeom>
          <a:noFill/>
        </p:spPr>
        <p:txBody>
          <a:bodyPr wrap="square" rtlCol="0">
            <a:spAutoFit/>
          </a:bodyPr>
          <a:lstStyle/>
          <a:p>
            <a:r>
              <a:rPr lang="en-US" sz="2400" dirty="0"/>
              <a:t>dis</a:t>
            </a:r>
          </a:p>
        </p:txBody>
      </p:sp>
      <p:sp>
        <p:nvSpPr>
          <p:cNvPr id="25" name="TextBox 24">
            <a:extLst>
              <a:ext uri="{FF2B5EF4-FFF2-40B4-BE49-F238E27FC236}">
                <a16:creationId xmlns:a16="http://schemas.microsoft.com/office/drawing/2014/main" id="{A625339E-10EA-B43E-C2DC-03F9A489E327}"/>
              </a:ext>
            </a:extLst>
          </p:cNvPr>
          <p:cNvSpPr txBox="1"/>
          <p:nvPr/>
        </p:nvSpPr>
        <p:spPr>
          <a:xfrm>
            <a:off x="5314797" y="4856321"/>
            <a:ext cx="991855" cy="461665"/>
          </a:xfrm>
          <a:prstGeom prst="rect">
            <a:avLst/>
          </a:prstGeom>
          <a:noFill/>
        </p:spPr>
        <p:txBody>
          <a:bodyPr wrap="square" rtlCol="0">
            <a:spAutoFit/>
          </a:bodyPr>
          <a:lstStyle/>
          <a:p>
            <a:r>
              <a:rPr lang="en-US" sz="2400" dirty="0"/>
              <a:t>data</a:t>
            </a:r>
          </a:p>
        </p:txBody>
      </p:sp>
      <p:sp>
        <p:nvSpPr>
          <p:cNvPr id="26" name="TextBox 25">
            <a:extLst>
              <a:ext uri="{FF2B5EF4-FFF2-40B4-BE49-F238E27FC236}">
                <a16:creationId xmlns:a16="http://schemas.microsoft.com/office/drawing/2014/main" id="{37DC4F8B-5580-DC48-0DFA-1FF58AA4F945}"/>
              </a:ext>
            </a:extLst>
          </p:cNvPr>
          <p:cNvSpPr txBox="1"/>
          <p:nvPr/>
        </p:nvSpPr>
        <p:spPr>
          <a:xfrm>
            <a:off x="5314796" y="6150213"/>
            <a:ext cx="1172390" cy="461665"/>
          </a:xfrm>
          <a:prstGeom prst="rect">
            <a:avLst/>
          </a:prstGeom>
          <a:noFill/>
        </p:spPr>
        <p:txBody>
          <a:bodyPr wrap="square" rtlCol="0">
            <a:spAutoFit/>
          </a:bodyPr>
          <a:lstStyle/>
          <a:p>
            <a:r>
              <a:rPr lang="en-US" sz="2400" dirty="0"/>
              <a:t>scripts</a:t>
            </a:r>
          </a:p>
        </p:txBody>
      </p:sp>
      <p:sp>
        <p:nvSpPr>
          <p:cNvPr id="27" name="TextBox 26">
            <a:extLst>
              <a:ext uri="{FF2B5EF4-FFF2-40B4-BE49-F238E27FC236}">
                <a16:creationId xmlns:a16="http://schemas.microsoft.com/office/drawing/2014/main" id="{ADF79626-6B6C-56DD-1916-DD33DFA62827}"/>
              </a:ext>
            </a:extLst>
          </p:cNvPr>
          <p:cNvSpPr txBox="1"/>
          <p:nvPr/>
        </p:nvSpPr>
        <p:spPr>
          <a:xfrm>
            <a:off x="5310622" y="1309845"/>
            <a:ext cx="1176564" cy="461665"/>
          </a:xfrm>
          <a:prstGeom prst="rect">
            <a:avLst/>
          </a:prstGeom>
          <a:noFill/>
        </p:spPr>
        <p:txBody>
          <a:bodyPr wrap="square" rtlCol="0">
            <a:spAutoFit/>
          </a:bodyPr>
          <a:lstStyle/>
          <a:p>
            <a:r>
              <a:rPr lang="en-US" sz="2400" dirty="0"/>
              <a:t>lecture</a:t>
            </a:r>
          </a:p>
        </p:txBody>
      </p:sp>
      <p:sp>
        <p:nvSpPr>
          <p:cNvPr id="28" name="Right Arrow 27">
            <a:extLst>
              <a:ext uri="{FF2B5EF4-FFF2-40B4-BE49-F238E27FC236}">
                <a16:creationId xmlns:a16="http://schemas.microsoft.com/office/drawing/2014/main" id="{A5956474-A8A9-4256-660D-846A8DF9A7DE}"/>
              </a:ext>
            </a:extLst>
          </p:cNvPr>
          <p:cNvSpPr/>
          <p:nvPr/>
        </p:nvSpPr>
        <p:spPr>
          <a:xfrm>
            <a:off x="6157699" y="5528611"/>
            <a:ext cx="785813" cy="328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a:extLst>
              <a:ext uri="{FF2B5EF4-FFF2-40B4-BE49-F238E27FC236}">
                <a16:creationId xmlns:a16="http://schemas.microsoft.com/office/drawing/2014/main" id="{0197EEBF-5B0E-3697-9D77-BC8FA51818BE}"/>
              </a:ext>
            </a:extLst>
          </p:cNvPr>
          <p:cNvSpPr/>
          <p:nvPr/>
        </p:nvSpPr>
        <p:spPr>
          <a:xfrm>
            <a:off x="6159771" y="4363922"/>
            <a:ext cx="785813" cy="328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B4EE4536-3ACB-C6C1-E403-24FC711BF770}"/>
              </a:ext>
            </a:extLst>
          </p:cNvPr>
          <p:cNvSpPr/>
          <p:nvPr/>
        </p:nvSpPr>
        <p:spPr>
          <a:xfrm>
            <a:off x="6195524" y="3161325"/>
            <a:ext cx="785813" cy="328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4386973E-D2C9-5ADE-3E39-420F37799C62}"/>
              </a:ext>
            </a:extLst>
          </p:cNvPr>
          <p:cNvSpPr/>
          <p:nvPr/>
        </p:nvSpPr>
        <p:spPr>
          <a:xfrm>
            <a:off x="6195524" y="2029796"/>
            <a:ext cx="785813" cy="328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AE30ADE0-D6F3-0A9B-1C01-2E84F21BFB61}"/>
              </a:ext>
            </a:extLst>
          </p:cNvPr>
          <p:cNvSpPr/>
          <p:nvPr/>
        </p:nvSpPr>
        <p:spPr>
          <a:xfrm>
            <a:off x="6211704" y="818734"/>
            <a:ext cx="785813" cy="328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m3d="http://schemas.microsoft.com/office/drawing/2017/model3d" Requires="am3d">
          <p:graphicFrame>
            <p:nvGraphicFramePr>
              <p:cNvPr id="33" name="3D Model 32" descr="File folder with contents">
                <a:extLst>
                  <a:ext uri="{FF2B5EF4-FFF2-40B4-BE49-F238E27FC236}">
                    <a16:creationId xmlns:a16="http://schemas.microsoft.com/office/drawing/2014/main" id="{7E1C45FF-E30F-A579-4005-38A248F8B0AF}"/>
                  </a:ext>
                </a:extLst>
              </p:cNvPr>
              <p:cNvGraphicFramePr>
                <a:graphicFrameLocks noChangeAspect="1"/>
              </p:cNvGraphicFramePr>
              <p:nvPr>
                <p:extLst>
                  <p:ext uri="{D42A27DB-BD31-4B8C-83A1-F6EECF244321}">
                    <p14:modId xmlns:p14="http://schemas.microsoft.com/office/powerpoint/2010/main" val="741310040"/>
                  </p:ext>
                </p:extLst>
              </p:nvPr>
            </p:nvGraphicFramePr>
            <p:xfrm>
              <a:off x="8434817" y="538085"/>
              <a:ext cx="991856" cy="882915"/>
            </p:xfrm>
            <a:graphic>
              <a:graphicData uri="http://schemas.microsoft.com/office/drawing/2017/model3d">
                <am3d:model3d r:embed="rId2">
                  <am3d:spPr>
                    <a:xfrm>
                      <a:off x="0" y="0"/>
                      <a:ext cx="991856" cy="882915"/>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803915" ay="1851256" az="417889"/>
                    <am3d:postTrans dx="0" dy="0" dz="0"/>
                  </am3d:trans>
                  <am3d:raster rName="Office3DRenderer" rVer="16.0.8326">
                    <am3d:blip r:embed="rId5"/>
                  </am3d:raster>
                  <am3d:objViewport viewportSz="120551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3" name="3D Model 32" descr="File folder with contents">
                <a:extLst>
                  <a:ext uri="{FF2B5EF4-FFF2-40B4-BE49-F238E27FC236}">
                    <a16:creationId xmlns:a16="http://schemas.microsoft.com/office/drawing/2014/main" id="{7E1C45FF-E30F-A579-4005-38A248F8B0AF}"/>
                  </a:ext>
                </a:extLst>
              </p:cNvPr>
              <p:cNvPicPr>
                <a:picLocks noGrp="1" noRot="1" noChangeAspect="1" noMove="1" noResize="1" noEditPoints="1" noAdjustHandles="1" noChangeArrowheads="1" noChangeShapeType="1" noCrop="1"/>
              </p:cNvPicPr>
              <p:nvPr/>
            </p:nvPicPr>
            <p:blipFill>
              <a:blip r:embed="rId5"/>
              <a:stretch>
                <a:fillRect/>
              </a:stretch>
            </p:blipFill>
            <p:spPr>
              <a:xfrm>
                <a:off x="8434817" y="538085"/>
                <a:ext cx="991856" cy="88291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34" name="3D Model 33" descr="File folder with contents">
                <a:extLst>
                  <a:ext uri="{FF2B5EF4-FFF2-40B4-BE49-F238E27FC236}">
                    <a16:creationId xmlns:a16="http://schemas.microsoft.com/office/drawing/2014/main" id="{E0768FE4-124F-CEB9-8AED-0F4045E7B0BE}"/>
                  </a:ext>
                </a:extLst>
              </p:cNvPr>
              <p:cNvGraphicFramePr>
                <a:graphicFrameLocks noChangeAspect="1"/>
              </p:cNvGraphicFramePr>
              <p:nvPr>
                <p:extLst>
                  <p:ext uri="{D42A27DB-BD31-4B8C-83A1-F6EECF244321}">
                    <p14:modId xmlns:p14="http://schemas.microsoft.com/office/powerpoint/2010/main" val="2981044898"/>
                  </p:ext>
                </p:extLst>
              </p:nvPr>
            </p:nvGraphicFramePr>
            <p:xfrm>
              <a:off x="7220239" y="541582"/>
              <a:ext cx="991856" cy="882915"/>
            </p:xfrm>
            <a:graphic>
              <a:graphicData uri="http://schemas.microsoft.com/office/drawing/2017/model3d">
                <am3d:model3d r:embed="rId2">
                  <am3d:spPr>
                    <a:xfrm>
                      <a:off x="0" y="0"/>
                      <a:ext cx="991856" cy="882915"/>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803915" ay="1851256" az="417889"/>
                    <am3d:postTrans dx="0" dy="0" dz="0"/>
                  </am3d:trans>
                  <am3d:raster rName="Office3DRenderer" rVer="16.0.8326">
                    <am3d:blip r:embed="rId5"/>
                  </am3d:raster>
                  <am3d:objViewport viewportSz="120551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4" name="3D Model 33" descr="File folder with contents">
                <a:extLst>
                  <a:ext uri="{FF2B5EF4-FFF2-40B4-BE49-F238E27FC236}">
                    <a16:creationId xmlns:a16="http://schemas.microsoft.com/office/drawing/2014/main" id="{E0768FE4-124F-CEB9-8AED-0F4045E7B0BE}"/>
                  </a:ext>
                </a:extLst>
              </p:cNvPr>
              <p:cNvPicPr>
                <a:picLocks noGrp="1" noRot="1" noChangeAspect="1" noMove="1" noResize="1" noEditPoints="1" noAdjustHandles="1" noChangeArrowheads="1" noChangeShapeType="1" noCrop="1"/>
              </p:cNvPicPr>
              <p:nvPr/>
            </p:nvPicPr>
            <p:blipFill>
              <a:blip r:embed="rId5"/>
              <a:stretch>
                <a:fillRect/>
              </a:stretch>
            </p:blipFill>
            <p:spPr>
              <a:xfrm>
                <a:off x="7220239" y="541582"/>
                <a:ext cx="991856" cy="88291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35" name="3D Model 34" descr="File folder with contents">
                <a:extLst>
                  <a:ext uri="{FF2B5EF4-FFF2-40B4-BE49-F238E27FC236}">
                    <a16:creationId xmlns:a16="http://schemas.microsoft.com/office/drawing/2014/main" id="{0CBCD70C-9C6A-4854-8984-0768621D277C}"/>
                  </a:ext>
                </a:extLst>
              </p:cNvPr>
              <p:cNvGraphicFramePr>
                <a:graphicFrameLocks noChangeAspect="1"/>
              </p:cNvGraphicFramePr>
              <p:nvPr>
                <p:extLst>
                  <p:ext uri="{D42A27DB-BD31-4B8C-83A1-F6EECF244321}">
                    <p14:modId xmlns:p14="http://schemas.microsoft.com/office/powerpoint/2010/main" val="2080877432"/>
                  </p:ext>
                </p:extLst>
              </p:nvPr>
            </p:nvGraphicFramePr>
            <p:xfrm>
              <a:off x="7222758" y="1729277"/>
              <a:ext cx="991856" cy="882915"/>
            </p:xfrm>
            <a:graphic>
              <a:graphicData uri="http://schemas.microsoft.com/office/drawing/2017/model3d">
                <am3d:model3d r:embed="rId2">
                  <am3d:spPr>
                    <a:xfrm>
                      <a:off x="0" y="0"/>
                      <a:ext cx="991856" cy="882915"/>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803915" ay="1851256" az="417889"/>
                    <am3d:postTrans dx="0" dy="0" dz="0"/>
                  </am3d:trans>
                  <am3d:raster rName="Office3DRenderer" rVer="16.0.8326">
                    <am3d:blip r:embed="rId5"/>
                  </am3d:raster>
                  <am3d:objViewport viewportSz="120551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5" name="3D Model 34" descr="File folder with contents">
                <a:extLst>
                  <a:ext uri="{FF2B5EF4-FFF2-40B4-BE49-F238E27FC236}">
                    <a16:creationId xmlns:a16="http://schemas.microsoft.com/office/drawing/2014/main" id="{0CBCD70C-9C6A-4854-8984-0768621D277C}"/>
                  </a:ext>
                </a:extLst>
              </p:cNvPr>
              <p:cNvPicPr>
                <a:picLocks noGrp="1" noRot="1" noChangeAspect="1" noMove="1" noResize="1" noEditPoints="1" noAdjustHandles="1" noChangeArrowheads="1" noChangeShapeType="1" noCrop="1"/>
              </p:cNvPicPr>
              <p:nvPr/>
            </p:nvPicPr>
            <p:blipFill>
              <a:blip r:embed="rId5"/>
              <a:stretch>
                <a:fillRect/>
              </a:stretch>
            </p:blipFill>
            <p:spPr>
              <a:xfrm>
                <a:off x="7222758" y="1729277"/>
                <a:ext cx="991856" cy="88291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36" name="3D Model 35" descr="File folder with contents">
                <a:extLst>
                  <a:ext uri="{FF2B5EF4-FFF2-40B4-BE49-F238E27FC236}">
                    <a16:creationId xmlns:a16="http://schemas.microsoft.com/office/drawing/2014/main" id="{05B3BD97-C6F3-2FF7-6CC2-70BD26F0389C}"/>
                  </a:ext>
                </a:extLst>
              </p:cNvPr>
              <p:cNvGraphicFramePr>
                <a:graphicFrameLocks noChangeAspect="1"/>
              </p:cNvGraphicFramePr>
              <p:nvPr>
                <p:extLst>
                  <p:ext uri="{D42A27DB-BD31-4B8C-83A1-F6EECF244321}">
                    <p14:modId xmlns:p14="http://schemas.microsoft.com/office/powerpoint/2010/main" val="1497005703"/>
                  </p:ext>
                </p:extLst>
              </p:nvPr>
            </p:nvGraphicFramePr>
            <p:xfrm>
              <a:off x="8434817" y="2923188"/>
              <a:ext cx="991856" cy="882915"/>
            </p:xfrm>
            <a:graphic>
              <a:graphicData uri="http://schemas.microsoft.com/office/drawing/2017/model3d">
                <am3d:model3d r:embed="rId2">
                  <am3d:spPr>
                    <a:xfrm>
                      <a:off x="0" y="0"/>
                      <a:ext cx="991856" cy="882915"/>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803915" ay="1851256" az="417889"/>
                    <am3d:postTrans dx="0" dy="0" dz="0"/>
                  </am3d:trans>
                  <am3d:raster rName="Office3DRenderer" rVer="16.0.8326">
                    <am3d:blip r:embed="rId5"/>
                  </am3d:raster>
                  <am3d:objViewport viewportSz="120551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6" name="3D Model 35" descr="File folder with contents">
                <a:extLst>
                  <a:ext uri="{FF2B5EF4-FFF2-40B4-BE49-F238E27FC236}">
                    <a16:creationId xmlns:a16="http://schemas.microsoft.com/office/drawing/2014/main" id="{05B3BD97-C6F3-2FF7-6CC2-70BD26F0389C}"/>
                  </a:ext>
                </a:extLst>
              </p:cNvPr>
              <p:cNvPicPr>
                <a:picLocks noGrp="1" noRot="1" noChangeAspect="1" noMove="1" noResize="1" noEditPoints="1" noAdjustHandles="1" noChangeArrowheads="1" noChangeShapeType="1" noCrop="1"/>
              </p:cNvPicPr>
              <p:nvPr/>
            </p:nvPicPr>
            <p:blipFill>
              <a:blip r:embed="rId5"/>
              <a:stretch>
                <a:fillRect/>
              </a:stretch>
            </p:blipFill>
            <p:spPr>
              <a:xfrm>
                <a:off x="8434817" y="2923188"/>
                <a:ext cx="991856" cy="88291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37" name="3D Model 36" descr="File folder with contents">
                <a:extLst>
                  <a:ext uri="{FF2B5EF4-FFF2-40B4-BE49-F238E27FC236}">
                    <a16:creationId xmlns:a16="http://schemas.microsoft.com/office/drawing/2014/main" id="{E2952469-3DED-F9D6-B4D0-F76C4CB9222A}"/>
                  </a:ext>
                </a:extLst>
              </p:cNvPr>
              <p:cNvGraphicFramePr>
                <a:graphicFrameLocks noChangeAspect="1"/>
              </p:cNvGraphicFramePr>
              <p:nvPr>
                <p:extLst>
                  <p:ext uri="{D42A27DB-BD31-4B8C-83A1-F6EECF244321}">
                    <p14:modId xmlns:p14="http://schemas.microsoft.com/office/powerpoint/2010/main" val="418528807"/>
                  </p:ext>
                </p:extLst>
              </p:nvPr>
            </p:nvGraphicFramePr>
            <p:xfrm>
              <a:off x="8434817" y="1732315"/>
              <a:ext cx="991856" cy="882915"/>
            </p:xfrm>
            <a:graphic>
              <a:graphicData uri="http://schemas.microsoft.com/office/drawing/2017/model3d">
                <am3d:model3d r:embed="rId2">
                  <am3d:spPr>
                    <a:xfrm>
                      <a:off x="0" y="0"/>
                      <a:ext cx="991856" cy="882915"/>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803915" ay="1851256" az="417889"/>
                    <am3d:postTrans dx="0" dy="0" dz="0"/>
                  </am3d:trans>
                  <am3d:raster rName="Office3DRenderer" rVer="16.0.8326">
                    <am3d:blip r:embed="rId5"/>
                  </am3d:raster>
                  <am3d:objViewport viewportSz="120551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7" name="3D Model 36" descr="File folder with contents">
                <a:extLst>
                  <a:ext uri="{FF2B5EF4-FFF2-40B4-BE49-F238E27FC236}">
                    <a16:creationId xmlns:a16="http://schemas.microsoft.com/office/drawing/2014/main" id="{E2952469-3DED-F9D6-B4D0-F76C4CB9222A}"/>
                  </a:ext>
                </a:extLst>
              </p:cNvPr>
              <p:cNvPicPr>
                <a:picLocks noGrp="1" noRot="1" noChangeAspect="1" noMove="1" noResize="1" noEditPoints="1" noAdjustHandles="1" noChangeArrowheads="1" noChangeShapeType="1" noCrop="1"/>
              </p:cNvPicPr>
              <p:nvPr/>
            </p:nvPicPr>
            <p:blipFill>
              <a:blip r:embed="rId5"/>
              <a:stretch>
                <a:fillRect/>
              </a:stretch>
            </p:blipFill>
            <p:spPr>
              <a:xfrm>
                <a:off x="8434817" y="1732315"/>
                <a:ext cx="991856" cy="88291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38" name="3D Model 37" descr="File folder with contents">
                <a:extLst>
                  <a:ext uri="{FF2B5EF4-FFF2-40B4-BE49-F238E27FC236}">
                    <a16:creationId xmlns:a16="http://schemas.microsoft.com/office/drawing/2014/main" id="{7F814CFE-FC18-B926-32EF-358B2648A311}"/>
                  </a:ext>
                </a:extLst>
              </p:cNvPr>
              <p:cNvGraphicFramePr>
                <a:graphicFrameLocks noChangeAspect="1"/>
              </p:cNvGraphicFramePr>
              <p:nvPr>
                <p:extLst>
                  <p:ext uri="{D42A27DB-BD31-4B8C-83A1-F6EECF244321}">
                    <p14:modId xmlns:p14="http://schemas.microsoft.com/office/powerpoint/2010/main" val="1117599799"/>
                  </p:ext>
                </p:extLst>
              </p:nvPr>
            </p:nvGraphicFramePr>
            <p:xfrm>
              <a:off x="7220239" y="2916972"/>
              <a:ext cx="991856" cy="882915"/>
            </p:xfrm>
            <a:graphic>
              <a:graphicData uri="http://schemas.microsoft.com/office/drawing/2017/model3d">
                <am3d:model3d r:embed="rId2">
                  <am3d:spPr>
                    <a:xfrm>
                      <a:off x="0" y="0"/>
                      <a:ext cx="991856" cy="882915"/>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803915" ay="1851256" az="417889"/>
                    <am3d:postTrans dx="0" dy="0" dz="0"/>
                  </am3d:trans>
                  <am3d:raster rName="Office3DRenderer" rVer="16.0.8326">
                    <am3d:blip r:embed="rId5"/>
                  </am3d:raster>
                  <am3d:objViewport viewportSz="120551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8" name="3D Model 37" descr="File folder with contents">
                <a:extLst>
                  <a:ext uri="{FF2B5EF4-FFF2-40B4-BE49-F238E27FC236}">
                    <a16:creationId xmlns:a16="http://schemas.microsoft.com/office/drawing/2014/main" id="{7F814CFE-FC18-B926-32EF-358B2648A311}"/>
                  </a:ext>
                </a:extLst>
              </p:cNvPr>
              <p:cNvPicPr>
                <a:picLocks noGrp="1" noRot="1" noChangeAspect="1" noMove="1" noResize="1" noEditPoints="1" noAdjustHandles="1" noChangeArrowheads="1" noChangeShapeType="1" noCrop="1"/>
              </p:cNvPicPr>
              <p:nvPr/>
            </p:nvPicPr>
            <p:blipFill>
              <a:blip r:embed="rId5"/>
              <a:stretch>
                <a:fillRect/>
              </a:stretch>
            </p:blipFill>
            <p:spPr>
              <a:xfrm>
                <a:off x="7220239" y="2916972"/>
                <a:ext cx="991856" cy="882915"/>
              </a:xfrm>
              <a:prstGeom prst="rect">
                <a:avLst/>
              </a:prstGeom>
            </p:spPr>
          </p:pic>
        </mc:Fallback>
      </mc:AlternateContent>
      <p:sp>
        <p:nvSpPr>
          <p:cNvPr id="39" name="TextBox 38">
            <a:extLst>
              <a:ext uri="{FF2B5EF4-FFF2-40B4-BE49-F238E27FC236}">
                <a16:creationId xmlns:a16="http://schemas.microsoft.com/office/drawing/2014/main" id="{F472E60C-C1AD-A8B4-2D88-C78D333EC64A}"/>
              </a:ext>
            </a:extLst>
          </p:cNvPr>
          <p:cNvSpPr txBox="1"/>
          <p:nvPr/>
        </p:nvSpPr>
        <p:spPr>
          <a:xfrm>
            <a:off x="7243680" y="1392221"/>
            <a:ext cx="968415" cy="369332"/>
          </a:xfrm>
          <a:prstGeom prst="rect">
            <a:avLst/>
          </a:prstGeom>
          <a:noFill/>
        </p:spPr>
        <p:txBody>
          <a:bodyPr wrap="square" rtlCol="0">
            <a:spAutoFit/>
          </a:bodyPr>
          <a:lstStyle/>
          <a:p>
            <a:r>
              <a:rPr lang="en-US" dirty="0"/>
              <a:t>week01</a:t>
            </a:r>
          </a:p>
        </p:txBody>
      </p:sp>
      <p:sp>
        <p:nvSpPr>
          <p:cNvPr id="40" name="TextBox 39">
            <a:extLst>
              <a:ext uri="{FF2B5EF4-FFF2-40B4-BE49-F238E27FC236}">
                <a16:creationId xmlns:a16="http://schemas.microsoft.com/office/drawing/2014/main" id="{BC5CD951-385A-E452-BA11-42044D2C8E39}"/>
              </a:ext>
            </a:extLst>
          </p:cNvPr>
          <p:cNvSpPr txBox="1"/>
          <p:nvPr/>
        </p:nvSpPr>
        <p:spPr>
          <a:xfrm>
            <a:off x="8495174" y="1390313"/>
            <a:ext cx="968415" cy="369332"/>
          </a:xfrm>
          <a:prstGeom prst="rect">
            <a:avLst/>
          </a:prstGeom>
          <a:noFill/>
        </p:spPr>
        <p:txBody>
          <a:bodyPr wrap="square" rtlCol="0">
            <a:spAutoFit/>
          </a:bodyPr>
          <a:lstStyle/>
          <a:p>
            <a:r>
              <a:rPr lang="en-US" dirty="0"/>
              <a:t>week02</a:t>
            </a:r>
          </a:p>
        </p:txBody>
      </p:sp>
      <p:sp>
        <p:nvSpPr>
          <p:cNvPr id="41" name="TextBox 40">
            <a:extLst>
              <a:ext uri="{FF2B5EF4-FFF2-40B4-BE49-F238E27FC236}">
                <a16:creationId xmlns:a16="http://schemas.microsoft.com/office/drawing/2014/main" id="{41E6B9D6-0CA2-46FF-6848-EB140185451B}"/>
              </a:ext>
            </a:extLst>
          </p:cNvPr>
          <p:cNvSpPr txBox="1"/>
          <p:nvPr/>
        </p:nvSpPr>
        <p:spPr>
          <a:xfrm>
            <a:off x="7247097" y="2615546"/>
            <a:ext cx="968415" cy="369332"/>
          </a:xfrm>
          <a:prstGeom prst="rect">
            <a:avLst/>
          </a:prstGeom>
          <a:noFill/>
        </p:spPr>
        <p:txBody>
          <a:bodyPr wrap="square" rtlCol="0">
            <a:spAutoFit/>
          </a:bodyPr>
          <a:lstStyle/>
          <a:p>
            <a:r>
              <a:rPr lang="en-US" dirty="0"/>
              <a:t>hw01</a:t>
            </a:r>
          </a:p>
        </p:txBody>
      </p:sp>
      <p:sp>
        <p:nvSpPr>
          <p:cNvPr id="42" name="TextBox 41">
            <a:extLst>
              <a:ext uri="{FF2B5EF4-FFF2-40B4-BE49-F238E27FC236}">
                <a16:creationId xmlns:a16="http://schemas.microsoft.com/office/drawing/2014/main" id="{53184920-AB5B-3AA6-5EF6-8114A08C858E}"/>
              </a:ext>
            </a:extLst>
          </p:cNvPr>
          <p:cNvSpPr txBox="1"/>
          <p:nvPr/>
        </p:nvSpPr>
        <p:spPr>
          <a:xfrm>
            <a:off x="8495173" y="2615546"/>
            <a:ext cx="968415" cy="369332"/>
          </a:xfrm>
          <a:prstGeom prst="rect">
            <a:avLst/>
          </a:prstGeom>
          <a:noFill/>
        </p:spPr>
        <p:txBody>
          <a:bodyPr wrap="square" rtlCol="0">
            <a:spAutoFit/>
          </a:bodyPr>
          <a:lstStyle/>
          <a:p>
            <a:r>
              <a:rPr lang="en-US" dirty="0"/>
              <a:t>hw02</a:t>
            </a:r>
          </a:p>
        </p:txBody>
      </p:sp>
      <p:sp>
        <p:nvSpPr>
          <p:cNvPr id="43" name="TextBox 42">
            <a:extLst>
              <a:ext uri="{FF2B5EF4-FFF2-40B4-BE49-F238E27FC236}">
                <a16:creationId xmlns:a16="http://schemas.microsoft.com/office/drawing/2014/main" id="{96A47D60-8EC3-68E0-DB44-E60D8E67CE89}"/>
              </a:ext>
            </a:extLst>
          </p:cNvPr>
          <p:cNvSpPr txBox="1"/>
          <p:nvPr/>
        </p:nvSpPr>
        <p:spPr>
          <a:xfrm>
            <a:off x="7216822" y="3772943"/>
            <a:ext cx="968415" cy="369332"/>
          </a:xfrm>
          <a:prstGeom prst="rect">
            <a:avLst/>
          </a:prstGeom>
          <a:noFill/>
        </p:spPr>
        <p:txBody>
          <a:bodyPr wrap="square" rtlCol="0">
            <a:spAutoFit/>
          </a:bodyPr>
          <a:lstStyle/>
          <a:p>
            <a:r>
              <a:rPr lang="en-US" dirty="0"/>
              <a:t>dis01</a:t>
            </a:r>
          </a:p>
        </p:txBody>
      </p:sp>
      <p:sp>
        <p:nvSpPr>
          <p:cNvPr id="44" name="TextBox 43">
            <a:extLst>
              <a:ext uri="{FF2B5EF4-FFF2-40B4-BE49-F238E27FC236}">
                <a16:creationId xmlns:a16="http://schemas.microsoft.com/office/drawing/2014/main" id="{C43EA319-5B28-3954-0729-6BF67F1712B1}"/>
              </a:ext>
            </a:extLst>
          </p:cNvPr>
          <p:cNvSpPr txBox="1"/>
          <p:nvPr/>
        </p:nvSpPr>
        <p:spPr>
          <a:xfrm>
            <a:off x="8495173" y="3765326"/>
            <a:ext cx="968415" cy="369332"/>
          </a:xfrm>
          <a:prstGeom prst="rect">
            <a:avLst/>
          </a:prstGeom>
          <a:noFill/>
        </p:spPr>
        <p:txBody>
          <a:bodyPr wrap="square" rtlCol="0">
            <a:spAutoFit/>
          </a:bodyPr>
          <a:lstStyle/>
          <a:p>
            <a:r>
              <a:rPr lang="en-US" dirty="0"/>
              <a:t>dis02</a:t>
            </a:r>
          </a:p>
        </p:txBody>
      </p:sp>
      <p:pic>
        <p:nvPicPr>
          <p:cNvPr id="46" name="Picture 45">
            <a:extLst>
              <a:ext uri="{FF2B5EF4-FFF2-40B4-BE49-F238E27FC236}">
                <a16:creationId xmlns:a16="http://schemas.microsoft.com/office/drawing/2014/main" id="{6B9C23BC-235A-7C0E-78FA-464AD719A3E5}"/>
              </a:ext>
            </a:extLst>
          </p:cNvPr>
          <p:cNvPicPr>
            <a:picLocks noChangeAspect="1"/>
          </p:cNvPicPr>
          <p:nvPr/>
        </p:nvPicPr>
        <p:blipFill>
          <a:blip r:embed="rId6"/>
          <a:stretch>
            <a:fillRect/>
          </a:stretch>
        </p:blipFill>
        <p:spPr>
          <a:xfrm>
            <a:off x="7142438" y="4101313"/>
            <a:ext cx="856082" cy="789084"/>
          </a:xfrm>
          <a:prstGeom prst="rect">
            <a:avLst/>
          </a:prstGeom>
        </p:spPr>
      </p:pic>
      <p:pic>
        <p:nvPicPr>
          <p:cNvPr id="47" name="Picture 46">
            <a:extLst>
              <a:ext uri="{FF2B5EF4-FFF2-40B4-BE49-F238E27FC236}">
                <a16:creationId xmlns:a16="http://schemas.microsoft.com/office/drawing/2014/main" id="{2E544B2D-7B98-214F-D6EC-17C1B2CC99F4}"/>
              </a:ext>
            </a:extLst>
          </p:cNvPr>
          <p:cNvPicPr>
            <a:picLocks noChangeAspect="1"/>
          </p:cNvPicPr>
          <p:nvPr/>
        </p:nvPicPr>
        <p:blipFill>
          <a:blip r:embed="rId6"/>
          <a:stretch>
            <a:fillRect/>
          </a:stretch>
        </p:blipFill>
        <p:spPr>
          <a:xfrm>
            <a:off x="8355113" y="4113745"/>
            <a:ext cx="856082" cy="789084"/>
          </a:xfrm>
          <a:prstGeom prst="rect">
            <a:avLst/>
          </a:prstGeom>
        </p:spPr>
      </p:pic>
      <p:sp>
        <p:nvSpPr>
          <p:cNvPr id="51" name="TextBox 50">
            <a:extLst>
              <a:ext uri="{FF2B5EF4-FFF2-40B4-BE49-F238E27FC236}">
                <a16:creationId xmlns:a16="http://schemas.microsoft.com/office/drawing/2014/main" id="{FFF1CA63-F682-BC1E-E841-B46041A332C5}"/>
              </a:ext>
            </a:extLst>
          </p:cNvPr>
          <p:cNvSpPr txBox="1"/>
          <p:nvPr/>
        </p:nvSpPr>
        <p:spPr>
          <a:xfrm>
            <a:off x="8126507" y="725070"/>
            <a:ext cx="241250" cy="769441"/>
          </a:xfrm>
          <a:prstGeom prst="rect">
            <a:avLst/>
          </a:prstGeom>
          <a:noFill/>
        </p:spPr>
        <p:txBody>
          <a:bodyPr wrap="square" rtlCol="0">
            <a:spAutoFit/>
          </a:bodyPr>
          <a:lstStyle/>
          <a:p>
            <a:r>
              <a:rPr lang="en-US" sz="4400" dirty="0"/>
              <a:t>,</a:t>
            </a:r>
            <a:endParaRPr lang="en-US" dirty="0"/>
          </a:p>
        </p:txBody>
      </p:sp>
      <p:sp>
        <p:nvSpPr>
          <p:cNvPr id="52" name="TextBox 51">
            <a:extLst>
              <a:ext uri="{FF2B5EF4-FFF2-40B4-BE49-F238E27FC236}">
                <a16:creationId xmlns:a16="http://schemas.microsoft.com/office/drawing/2014/main" id="{BCFDBAB7-656C-6923-0809-9C39F5DFB1FD}"/>
              </a:ext>
            </a:extLst>
          </p:cNvPr>
          <p:cNvSpPr txBox="1"/>
          <p:nvPr/>
        </p:nvSpPr>
        <p:spPr>
          <a:xfrm>
            <a:off x="9408404" y="4003488"/>
            <a:ext cx="241250" cy="769441"/>
          </a:xfrm>
          <a:prstGeom prst="rect">
            <a:avLst/>
          </a:prstGeom>
          <a:noFill/>
        </p:spPr>
        <p:txBody>
          <a:bodyPr wrap="square" rtlCol="0">
            <a:spAutoFit/>
          </a:bodyPr>
          <a:lstStyle/>
          <a:p>
            <a:r>
              <a:rPr lang="en-US" sz="4400" dirty="0"/>
              <a:t>,</a:t>
            </a:r>
            <a:endParaRPr lang="en-US" dirty="0"/>
          </a:p>
        </p:txBody>
      </p:sp>
      <p:sp>
        <p:nvSpPr>
          <p:cNvPr id="53" name="TextBox 52">
            <a:extLst>
              <a:ext uri="{FF2B5EF4-FFF2-40B4-BE49-F238E27FC236}">
                <a16:creationId xmlns:a16="http://schemas.microsoft.com/office/drawing/2014/main" id="{235A8F04-FEE8-309A-B785-7A264F10C002}"/>
              </a:ext>
            </a:extLst>
          </p:cNvPr>
          <p:cNvSpPr txBox="1"/>
          <p:nvPr/>
        </p:nvSpPr>
        <p:spPr>
          <a:xfrm>
            <a:off x="8091448" y="4025834"/>
            <a:ext cx="241250" cy="769441"/>
          </a:xfrm>
          <a:prstGeom prst="rect">
            <a:avLst/>
          </a:prstGeom>
          <a:noFill/>
        </p:spPr>
        <p:txBody>
          <a:bodyPr wrap="square" rtlCol="0">
            <a:spAutoFit/>
          </a:bodyPr>
          <a:lstStyle/>
          <a:p>
            <a:r>
              <a:rPr lang="en-US" sz="4400" dirty="0"/>
              <a:t>,</a:t>
            </a:r>
            <a:endParaRPr lang="en-US" dirty="0"/>
          </a:p>
        </p:txBody>
      </p:sp>
      <p:sp>
        <p:nvSpPr>
          <p:cNvPr id="54" name="TextBox 53">
            <a:extLst>
              <a:ext uri="{FF2B5EF4-FFF2-40B4-BE49-F238E27FC236}">
                <a16:creationId xmlns:a16="http://schemas.microsoft.com/office/drawing/2014/main" id="{942D3BA7-F475-B96A-DC0A-4FBF0C3468DB}"/>
              </a:ext>
            </a:extLst>
          </p:cNvPr>
          <p:cNvSpPr txBox="1"/>
          <p:nvPr/>
        </p:nvSpPr>
        <p:spPr>
          <a:xfrm>
            <a:off x="9412246" y="2940910"/>
            <a:ext cx="241250" cy="769441"/>
          </a:xfrm>
          <a:prstGeom prst="rect">
            <a:avLst/>
          </a:prstGeom>
          <a:noFill/>
        </p:spPr>
        <p:txBody>
          <a:bodyPr wrap="square" rtlCol="0">
            <a:spAutoFit/>
          </a:bodyPr>
          <a:lstStyle/>
          <a:p>
            <a:r>
              <a:rPr lang="en-US" sz="4400" dirty="0"/>
              <a:t>,</a:t>
            </a:r>
            <a:endParaRPr lang="en-US" dirty="0"/>
          </a:p>
        </p:txBody>
      </p:sp>
      <p:sp>
        <p:nvSpPr>
          <p:cNvPr id="55" name="TextBox 54">
            <a:extLst>
              <a:ext uri="{FF2B5EF4-FFF2-40B4-BE49-F238E27FC236}">
                <a16:creationId xmlns:a16="http://schemas.microsoft.com/office/drawing/2014/main" id="{61FB6DAE-A8D3-B2C2-0FF3-21FD4CADE324}"/>
              </a:ext>
            </a:extLst>
          </p:cNvPr>
          <p:cNvSpPr txBox="1"/>
          <p:nvPr/>
        </p:nvSpPr>
        <p:spPr>
          <a:xfrm>
            <a:off x="8126507" y="2949870"/>
            <a:ext cx="241250" cy="769441"/>
          </a:xfrm>
          <a:prstGeom prst="rect">
            <a:avLst/>
          </a:prstGeom>
          <a:noFill/>
        </p:spPr>
        <p:txBody>
          <a:bodyPr wrap="square" rtlCol="0">
            <a:spAutoFit/>
          </a:bodyPr>
          <a:lstStyle/>
          <a:p>
            <a:r>
              <a:rPr lang="en-US" sz="4400" dirty="0"/>
              <a:t>,</a:t>
            </a:r>
            <a:endParaRPr lang="en-US" dirty="0"/>
          </a:p>
        </p:txBody>
      </p:sp>
      <p:sp>
        <p:nvSpPr>
          <p:cNvPr id="56" name="TextBox 55">
            <a:extLst>
              <a:ext uri="{FF2B5EF4-FFF2-40B4-BE49-F238E27FC236}">
                <a16:creationId xmlns:a16="http://schemas.microsoft.com/office/drawing/2014/main" id="{D6C498A4-6AFD-5AB7-6DC9-F5BCA77EEFC0}"/>
              </a:ext>
            </a:extLst>
          </p:cNvPr>
          <p:cNvSpPr txBox="1"/>
          <p:nvPr/>
        </p:nvSpPr>
        <p:spPr>
          <a:xfrm>
            <a:off x="9418003" y="1858039"/>
            <a:ext cx="241250" cy="769441"/>
          </a:xfrm>
          <a:prstGeom prst="rect">
            <a:avLst/>
          </a:prstGeom>
          <a:noFill/>
        </p:spPr>
        <p:txBody>
          <a:bodyPr wrap="square" rtlCol="0">
            <a:spAutoFit/>
          </a:bodyPr>
          <a:lstStyle/>
          <a:p>
            <a:r>
              <a:rPr lang="en-US" sz="4400" dirty="0"/>
              <a:t>,</a:t>
            </a:r>
            <a:endParaRPr lang="en-US" dirty="0"/>
          </a:p>
        </p:txBody>
      </p:sp>
      <p:sp>
        <p:nvSpPr>
          <p:cNvPr id="57" name="TextBox 56">
            <a:extLst>
              <a:ext uri="{FF2B5EF4-FFF2-40B4-BE49-F238E27FC236}">
                <a16:creationId xmlns:a16="http://schemas.microsoft.com/office/drawing/2014/main" id="{8EB19FFE-2BA8-E1FD-33FE-985088496F9B}"/>
              </a:ext>
            </a:extLst>
          </p:cNvPr>
          <p:cNvSpPr txBox="1"/>
          <p:nvPr/>
        </p:nvSpPr>
        <p:spPr>
          <a:xfrm>
            <a:off x="8127102" y="1837630"/>
            <a:ext cx="241250" cy="769441"/>
          </a:xfrm>
          <a:prstGeom prst="rect">
            <a:avLst/>
          </a:prstGeom>
          <a:noFill/>
        </p:spPr>
        <p:txBody>
          <a:bodyPr wrap="square" rtlCol="0">
            <a:spAutoFit/>
          </a:bodyPr>
          <a:lstStyle/>
          <a:p>
            <a:r>
              <a:rPr lang="en-US" sz="4400" dirty="0"/>
              <a:t>,</a:t>
            </a:r>
            <a:endParaRPr lang="en-US" dirty="0"/>
          </a:p>
        </p:txBody>
      </p:sp>
      <p:sp>
        <p:nvSpPr>
          <p:cNvPr id="58" name="TextBox 57">
            <a:extLst>
              <a:ext uri="{FF2B5EF4-FFF2-40B4-BE49-F238E27FC236}">
                <a16:creationId xmlns:a16="http://schemas.microsoft.com/office/drawing/2014/main" id="{92046822-41D1-2299-76B4-3408223FD7B3}"/>
              </a:ext>
            </a:extLst>
          </p:cNvPr>
          <p:cNvSpPr txBox="1"/>
          <p:nvPr/>
        </p:nvSpPr>
        <p:spPr>
          <a:xfrm>
            <a:off x="9481330" y="725069"/>
            <a:ext cx="241250" cy="769441"/>
          </a:xfrm>
          <a:prstGeom prst="rect">
            <a:avLst/>
          </a:prstGeom>
          <a:noFill/>
        </p:spPr>
        <p:txBody>
          <a:bodyPr wrap="square" rtlCol="0">
            <a:spAutoFit/>
          </a:bodyPr>
          <a:lstStyle/>
          <a:p>
            <a:r>
              <a:rPr lang="en-US" sz="4400" dirty="0"/>
              <a:t>,</a:t>
            </a:r>
            <a:endParaRPr lang="en-US" dirty="0"/>
          </a:p>
        </p:txBody>
      </p:sp>
      <p:sp>
        <p:nvSpPr>
          <p:cNvPr id="61" name="TextBox 60">
            <a:extLst>
              <a:ext uri="{FF2B5EF4-FFF2-40B4-BE49-F238E27FC236}">
                <a16:creationId xmlns:a16="http://schemas.microsoft.com/office/drawing/2014/main" id="{95857279-25C9-2073-E802-23391D8B953D}"/>
              </a:ext>
            </a:extLst>
          </p:cNvPr>
          <p:cNvSpPr txBox="1"/>
          <p:nvPr/>
        </p:nvSpPr>
        <p:spPr>
          <a:xfrm>
            <a:off x="9854633" y="3892182"/>
            <a:ext cx="1432491" cy="769441"/>
          </a:xfrm>
          <a:prstGeom prst="rect">
            <a:avLst/>
          </a:prstGeom>
          <a:noFill/>
        </p:spPr>
        <p:txBody>
          <a:bodyPr wrap="square" rtlCol="0">
            <a:spAutoFit/>
          </a:bodyPr>
          <a:lstStyle/>
          <a:p>
            <a:r>
              <a:rPr lang="en-US" sz="4400" dirty="0"/>
              <a:t>……</a:t>
            </a:r>
            <a:endParaRPr lang="en-US" dirty="0"/>
          </a:p>
        </p:txBody>
      </p:sp>
      <p:sp>
        <p:nvSpPr>
          <p:cNvPr id="62" name="TextBox 61">
            <a:extLst>
              <a:ext uri="{FF2B5EF4-FFF2-40B4-BE49-F238E27FC236}">
                <a16:creationId xmlns:a16="http://schemas.microsoft.com/office/drawing/2014/main" id="{C654E954-0A7F-B5BC-D544-F7591DECE39C}"/>
              </a:ext>
            </a:extLst>
          </p:cNvPr>
          <p:cNvSpPr txBox="1"/>
          <p:nvPr/>
        </p:nvSpPr>
        <p:spPr>
          <a:xfrm>
            <a:off x="9870277" y="615199"/>
            <a:ext cx="1432491" cy="769441"/>
          </a:xfrm>
          <a:prstGeom prst="rect">
            <a:avLst/>
          </a:prstGeom>
          <a:noFill/>
        </p:spPr>
        <p:txBody>
          <a:bodyPr wrap="square" rtlCol="0">
            <a:spAutoFit/>
          </a:bodyPr>
          <a:lstStyle/>
          <a:p>
            <a:r>
              <a:rPr lang="en-US" sz="4400" dirty="0"/>
              <a:t>……</a:t>
            </a:r>
            <a:endParaRPr lang="en-US" dirty="0"/>
          </a:p>
        </p:txBody>
      </p:sp>
      <p:sp>
        <p:nvSpPr>
          <p:cNvPr id="63" name="TextBox 62">
            <a:extLst>
              <a:ext uri="{FF2B5EF4-FFF2-40B4-BE49-F238E27FC236}">
                <a16:creationId xmlns:a16="http://schemas.microsoft.com/office/drawing/2014/main" id="{A3BF341A-6C04-121A-9796-103AF9EE7DF9}"/>
              </a:ext>
            </a:extLst>
          </p:cNvPr>
          <p:cNvSpPr txBox="1"/>
          <p:nvPr/>
        </p:nvSpPr>
        <p:spPr>
          <a:xfrm>
            <a:off x="9853377" y="2884174"/>
            <a:ext cx="1432491" cy="769441"/>
          </a:xfrm>
          <a:prstGeom prst="rect">
            <a:avLst/>
          </a:prstGeom>
          <a:noFill/>
        </p:spPr>
        <p:txBody>
          <a:bodyPr wrap="square" rtlCol="0">
            <a:spAutoFit/>
          </a:bodyPr>
          <a:lstStyle/>
          <a:p>
            <a:r>
              <a:rPr lang="en-US" sz="4400" dirty="0"/>
              <a:t>……</a:t>
            </a:r>
            <a:endParaRPr lang="en-US" dirty="0"/>
          </a:p>
        </p:txBody>
      </p:sp>
      <p:sp>
        <p:nvSpPr>
          <p:cNvPr id="64" name="TextBox 63">
            <a:extLst>
              <a:ext uri="{FF2B5EF4-FFF2-40B4-BE49-F238E27FC236}">
                <a16:creationId xmlns:a16="http://schemas.microsoft.com/office/drawing/2014/main" id="{59FFD0A6-9376-C381-C8DD-5A598AAFAD6D}"/>
              </a:ext>
            </a:extLst>
          </p:cNvPr>
          <p:cNvSpPr txBox="1"/>
          <p:nvPr/>
        </p:nvSpPr>
        <p:spPr>
          <a:xfrm>
            <a:off x="9844442" y="1876166"/>
            <a:ext cx="1432491" cy="769441"/>
          </a:xfrm>
          <a:prstGeom prst="rect">
            <a:avLst/>
          </a:prstGeom>
          <a:noFill/>
        </p:spPr>
        <p:txBody>
          <a:bodyPr wrap="square" rtlCol="0">
            <a:spAutoFit/>
          </a:bodyPr>
          <a:lstStyle/>
          <a:p>
            <a:r>
              <a:rPr lang="en-US" sz="4400" dirty="0"/>
              <a:t>……</a:t>
            </a:r>
            <a:endParaRPr lang="en-US" dirty="0"/>
          </a:p>
        </p:txBody>
      </p:sp>
      <p:sp>
        <p:nvSpPr>
          <p:cNvPr id="65" name="TextBox 64">
            <a:extLst>
              <a:ext uri="{FF2B5EF4-FFF2-40B4-BE49-F238E27FC236}">
                <a16:creationId xmlns:a16="http://schemas.microsoft.com/office/drawing/2014/main" id="{A99DE273-CD44-3513-ED12-2FA2EA047C55}"/>
              </a:ext>
            </a:extLst>
          </p:cNvPr>
          <p:cNvSpPr txBox="1"/>
          <p:nvPr/>
        </p:nvSpPr>
        <p:spPr>
          <a:xfrm>
            <a:off x="7142438" y="5385391"/>
            <a:ext cx="3673200" cy="646331"/>
          </a:xfrm>
          <a:prstGeom prst="rect">
            <a:avLst/>
          </a:prstGeom>
          <a:noFill/>
        </p:spPr>
        <p:txBody>
          <a:bodyPr wrap="square" rtlCol="0">
            <a:spAutoFit/>
          </a:bodyPr>
          <a:lstStyle/>
          <a:p>
            <a:r>
              <a:rPr lang="en-US" dirty="0"/>
              <a:t>only one folder here that will be given later in the semester</a:t>
            </a:r>
          </a:p>
        </p:txBody>
      </p:sp>
    </p:spTree>
    <p:extLst>
      <p:ext uri="{BB962C8B-B14F-4D97-AF65-F5344CB8AC3E}">
        <p14:creationId xmlns:p14="http://schemas.microsoft.com/office/powerpoint/2010/main" val="167344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66E63F-C544-2F86-BB0A-BFEE2C67A3A5}"/>
              </a:ext>
            </a:extLst>
          </p:cNvPr>
          <p:cNvPicPr>
            <a:picLocks noChangeAspect="1"/>
          </p:cNvPicPr>
          <p:nvPr/>
        </p:nvPicPr>
        <p:blipFill>
          <a:blip r:embed="rId2"/>
          <a:stretch>
            <a:fillRect/>
          </a:stretch>
        </p:blipFill>
        <p:spPr>
          <a:xfrm>
            <a:off x="2209800" y="131416"/>
            <a:ext cx="7772400" cy="4316214"/>
          </a:xfrm>
          <a:prstGeom prst="rect">
            <a:avLst/>
          </a:prstGeom>
        </p:spPr>
      </p:pic>
      <p:sp>
        <p:nvSpPr>
          <p:cNvPr id="4" name="TextBox 3">
            <a:extLst>
              <a:ext uri="{FF2B5EF4-FFF2-40B4-BE49-F238E27FC236}">
                <a16:creationId xmlns:a16="http://schemas.microsoft.com/office/drawing/2014/main" id="{90C1890B-B5B2-D029-721F-238790D43860}"/>
              </a:ext>
            </a:extLst>
          </p:cNvPr>
          <p:cNvSpPr txBox="1"/>
          <p:nvPr/>
        </p:nvSpPr>
        <p:spPr>
          <a:xfrm>
            <a:off x="688932" y="4597052"/>
            <a:ext cx="10972800" cy="2031325"/>
          </a:xfrm>
          <a:prstGeom prst="rect">
            <a:avLst/>
          </a:prstGeom>
          <a:noFill/>
        </p:spPr>
        <p:txBody>
          <a:bodyPr wrap="square" rtlCol="0">
            <a:spAutoFit/>
          </a:bodyPr>
          <a:lstStyle/>
          <a:p>
            <a:r>
              <a:rPr lang="en-US" dirty="0"/>
              <a:t>You can manually write the path to directories:</a:t>
            </a:r>
          </a:p>
          <a:p>
            <a:endParaRPr lang="en-US" dirty="0"/>
          </a:p>
          <a:p>
            <a:r>
              <a:rPr lang="en-US" dirty="0"/>
              <a:t>Mac Users: “~/Desktop/STAT 240/name of the folder that you want to go to/name of the next folder/name of the file”</a:t>
            </a:r>
          </a:p>
          <a:p>
            <a:endParaRPr lang="en-US" dirty="0"/>
          </a:p>
          <a:p>
            <a:r>
              <a:rPr lang="en-US" dirty="0"/>
              <a:t>Window Users: “</a:t>
            </a:r>
            <a:r>
              <a:rPr lang="en-US" dirty="0" err="1"/>
              <a:t>C:User</a:t>
            </a:r>
            <a:r>
              <a:rPr lang="en-US" dirty="0"/>
              <a:t>/Desktop/STAT 240/name of the folder that you want to go to/name of the next folder/name of the file”</a:t>
            </a:r>
          </a:p>
        </p:txBody>
      </p:sp>
    </p:spTree>
    <p:extLst>
      <p:ext uri="{BB962C8B-B14F-4D97-AF65-F5344CB8AC3E}">
        <p14:creationId xmlns:p14="http://schemas.microsoft.com/office/powerpoint/2010/main" val="382070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2063-9842-1B18-BCC6-248061C818A7}"/>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3776DF60-C5E0-3CC4-4131-E233EBB0CBB8}"/>
              </a:ext>
            </a:extLst>
          </p:cNvPr>
          <p:cNvSpPr>
            <a:spLocks noGrp="1"/>
          </p:cNvSpPr>
          <p:nvPr>
            <p:ph idx="1"/>
          </p:nvPr>
        </p:nvSpPr>
        <p:spPr/>
        <p:txBody>
          <a:bodyPr>
            <a:normAutofit/>
          </a:bodyPr>
          <a:lstStyle/>
          <a:p>
            <a:r>
              <a:rPr lang="en-US" sz="2400" dirty="0"/>
              <a:t>The panels/tabs of </a:t>
            </a:r>
            <a:r>
              <a:rPr lang="en-US" sz="2400" dirty="0" err="1"/>
              <a:t>Rstudio</a:t>
            </a:r>
            <a:endParaRPr lang="en-US" sz="2400" dirty="0"/>
          </a:p>
          <a:p>
            <a:pPr lvl="1"/>
            <a:r>
              <a:rPr lang="en-US" sz="2400" b="1" dirty="0"/>
              <a:t>Console</a:t>
            </a:r>
            <a:r>
              <a:rPr lang="en-US" sz="2400" dirty="0"/>
              <a:t>/Terminal/Background</a:t>
            </a:r>
            <a:r>
              <a:rPr lang="en-US" sz="2400" b="1" dirty="0"/>
              <a:t> </a:t>
            </a:r>
            <a:r>
              <a:rPr lang="en-US" sz="2400" dirty="0"/>
              <a:t>tab</a:t>
            </a:r>
            <a:endParaRPr lang="en-US" sz="2400" b="1" dirty="0"/>
          </a:p>
          <a:p>
            <a:pPr lvl="1"/>
            <a:r>
              <a:rPr lang="en-US" sz="2400" b="1" dirty="0"/>
              <a:t>Environment/History</a:t>
            </a:r>
            <a:r>
              <a:rPr lang="en-US" sz="2400" dirty="0"/>
              <a:t>/Connections/Tutorials tab</a:t>
            </a:r>
          </a:p>
          <a:p>
            <a:pPr lvl="1"/>
            <a:r>
              <a:rPr lang="en-US" sz="2400" b="1" i="0" dirty="0">
                <a:effectLst/>
              </a:rPr>
              <a:t>Files/Plots/Packages/Help</a:t>
            </a:r>
            <a:r>
              <a:rPr lang="en-US" sz="2400" i="0" dirty="0">
                <a:effectLst/>
              </a:rPr>
              <a:t>/Viewer Tab</a:t>
            </a:r>
          </a:p>
          <a:p>
            <a:pPr lvl="1"/>
            <a:r>
              <a:rPr lang="en-US" sz="2400" b="1" i="0" dirty="0">
                <a:effectLst/>
              </a:rPr>
              <a:t>Source</a:t>
            </a:r>
            <a:r>
              <a:rPr lang="en-US" sz="2400" i="0" dirty="0">
                <a:effectLst/>
              </a:rPr>
              <a:t> tab</a:t>
            </a:r>
          </a:p>
          <a:p>
            <a:pPr marL="457200" lvl="1" indent="0">
              <a:buNone/>
            </a:pPr>
            <a:endParaRPr lang="en-US" sz="2400" dirty="0"/>
          </a:p>
        </p:txBody>
      </p:sp>
    </p:spTree>
    <p:extLst>
      <p:ext uri="{BB962C8B-B14F-4D97-AF65-F5344CB8AC3E}">
        <p14:creationId xmlns:p14="http://schemas.microsoft.com/office/powerpoint/2010/main" val="412397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38ED-DA38-E25F-796D-EE4101D96176}"/>
              </a:ext>
            </a:extLst>
          </p:cNvPr>
          <p:cNvSpPr>
            <a:spLocks noGrp="1"/>
          </p:cNvSpPr>
          <p:nvPr>
            <p:ph type="title"/>
          </p:nvPr>
        </p:nvSpPr>
        <p:spPr/>
        <p:txBody>
          <a:bodyPr/>
          <a:lstStyle/>
          <a:p>
            <a:r>
              <a:rPr lang="en-US" dirty="0"/>
              <a:t>Console tab</a:t>
            </a:r>
          </a:p>
        </p:txBody>
      </p:sp>
      <p:sp>
        <p:nvSpPr>
          <p:cNvPr id="3" name="Content Placeholder 2">
            <a:extLst>
              <a:ext uri="{FF2B5EF4-FFF2-40B4-BE49-F238E27FC236}">
                <a16:creationId xmlns:a16="http://schemas.microsoft.com/office/drawing/2014/main" id="{0BBCE1A4-0E9F-6021-15BA-1889ED5928A8}"/>
              </a:ext>
            </a:extLst>
          </p:cNvPr>
          <p:cNvSpPr>
            <a:spLocks noGrp="1"/>
          </p:cNvSpPr>
          <p:nvPr>
            <p:ph idx="1"/>
          </p:nvPr>
        </p:nvSpPr>
        <p:spPr/>
        <p:txBody>
          <a:bodyPr>
            <a:noAutofit/>
          </a:bodyPr>
          <a:lstStyle/>
          <a:p>
            <a:r>
              <a:rPr lang="en-US" sz="2400" dirty="0"/>
              <a:t>The bottom left box/tab.</a:t>
            </a:r>
          </a:p>
          <a:p>
            <a:r>
              <a:rPr lang="en-US" sz="2400" dirty="0"/>
              <a:t>Place where all the codes are </a:t>
            </a:r>
            <a:r>
              <a:rPr lang="en-US" sz="2400" b="1" dirty="0"/>
              <a:t>RUN and the output is printed. </a:t>
            </a:r>
            <a:r>
              <a:rPr lang="en-US" sz="2400" dirty="0"/>
              <a:t>This is the brain of RStudio and uses the R that you installed. Without installing R, you can’t use the console.</a:t>
            </a:r>
            <a:endParaRPr lang="en-US" sz="2400" b="1" dirty="0"/>
          </a:p>
          <a:p>
            <a:r>
              <a:rPr lang="en-US" sz="2400" b="1" dirty="0"/>
              <a:t>You can use the console to write your code directly.</a:t>
            </a:r>
            <a:r>
              <a:rPr lang="en-US" sz="2400" dirty="0"/>
              <a:t> But it doesn’t save them in a file for future use.</a:t>
            </a:r>
          </a:p>
          <a:p>
            <a:r>
              <a:rPr lang="en-US" sz="2400" dirty="0"/>
              <a:t>To save your code in a file, use the SOURCE tab.</a:t>
            </a:r>
          </a:p>
          <a:p>
            <a:pPr marL="0" indent="0">
              <a:buNone/>
            </a:pPr>
            <a:endParaRPr lang="en-US" sz="2400" dirty="0"/>
          </a:p>
        </p:txBody>
      </p:sp>
    </p:spTree>
    <p:extLst>
      <p:ext uri="{BB962C8B-B14F-4D97-AF65-F5344CB8AC3E}">
        <p14:creationId xmlns:p14="http://schemas.microsoft.com/office/powerpoint/2010/main" val="122504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E05E-D1D5-E832-D146-DB6DF00E41C5}"/>
              </a:ext>
            </a:extLst>
          </p:cNvPr>
          <p:cNvSpPr>
            <a:spLocks noGrp="1"/>
          </p:cNvSpPr>
          <p:nvPr>
            <p:ph type="title"/>
          </p:nvPr>
        </p:nvSpPr>
        <p:spPr>
          <a:xfrm>
            <a:off x="2231136" y="175552"/>
            <a:ext cx="7729728" cy="1188720"/>
          </a:xfrm>
        </p:spPr>
        <p:txBody>
          <a:bodyPr/>
          <a:lstStyle/>
          <a:p>
            <a:r>
              <a:rPr lang="en-US" dirty="0"/>
              <a:t>Source Tab</a:t>
            </a:r>
          </a:p>
        </p:txBody>
      </p:sp>
      <p:sp>
        <p:nvSpPr>
          <p:cNvPr id="3" name="Content Placeholder 2">
            <a:extLst>
              <a:ext uri="{FF2B5EF4-FFF2-40B4-BE49-F238E27FC236}">
                <a16:creationId xmlns:a16="http://schemas.microsoft.com/office/drawing/2014/main" id="{DA7282BF-9E60-68DE-8F43-5129E1370F78}"/>
              </a:ext>
            </a:extLst>
          </p:cNvPr>
          <p:cNvSpPr>
            <a:spLocks noGrp="1"/>
          </p:cNvSpPr>
          <p:nvPr>
            <p:ph idx="1"/>
          </p:nvPr>
        </p:nvSpPr>
        <p:spPr>
          <a:xfrm>
            <a:off x="838200" y="1512473"/>
            <a:ext cx="10515600" cy="4980401"/>
          </a:xfrm>
        </p:spPr>
        <p:txBody>
          <a:bodyPr>
            <a:normAutofit fontScale="92500" lnSpcReduction="20000"/>
          </a:bodyPr>
          <a:lstStyle/>
          <a:p>
            <a:r>
              <a:rPr lang="en-US" sz="2400" dirty="0"/>
              <a:t>Here you can create different R-friendly files to store your codes such as R script (.R files), R Markdown (.</a:t>
            </a:r>
            <a:r>
              <a:rPr lang="en-US" sz="2400" dirty="0" err="1"/>
              <a:t>Rmd</a:t>
            </a:r>
            <a:r>
              <a:rPr lang="en-US" sz="2400" dirty="0"/>
              <a:t> files) and such.</a:t>
            </a:r>
          </a:p>
          <a:p>
            <a:r>
              <a:rPr lang="en-US" sz="2400" dirty="0"/>
              <a:t>We will mostly be using the R Markdown files for this course.</a:t>
            </a:r>
          </a:p>
          <a:p>
            <a:r>
              <a:rPr lang="en-US" sz="2400" dirty="0"/>
              <a:t>You can run the codes directly from the Source into the Console, using </a:t>
            </a:r>
            <a:r>
              <a:rPr lang="en-US" sz="2400" dirty="0" err="1"/>
              <a:t>Cmd</a:t>
            </a:r>
            <a:r>
              <a:rPr lang="en-US" sz="2400" dirty="0"/>
              <a:t>/Option + Enter (for Mac users) or </a:t>
            </a:r>
            <a:r>
              <a:rPr lang="en-US" sz="2400" dirty="0" err="1"/>
              <a:t>Cntrl</a:t>
            </a:r>
            <a:r>
              <a:rPr lang="en-US" sz="2400" dirty="0"/>
              <a:t>/Shift + Enter (for Window users)</a:t>
            </a:r>
          </a:p>
          <a:p>
            <a:pPr marL="0" indent="0">
              <a:buNone/>
            </a:pPr>
            <a:endParaRPr lang="en-US" sz="2400" dirty="0"/>
          </a:p>
          <a:p>
            <a:pPr marL="0" indent="0">
              <a:buNone/>
            </a:pPr>
            <a:r>
              <a:rPr lang="en-US" sz="2400" dirty="0"/>
              <a:t>Structure of R Markdown files:</a:t>
            </a:r>
          </a:p>
          <a:p>
            <a:r>
              <a:rPr lang="en-US" sz="2400" dirty="0"/>
              <a:t>YAML: The part between the ‘---’ and contains instructions on the format of the output document</a:t>
            </a:r>
          </a:p>
          <a:p>
            <a:r>
              <a:rPr lang="en-US" sz="2400" dirty="0"/>
              <a:t>Normal Text: Here you put the textual information. For mathematical notations you can use LaTeX notations.</a:t>
            </a:r>
          </a:p>
          <a:p>
            <a:r>
              <a:rPr lang="en-US" sz="2400" dirty="0"/>
              <a:t>Code Chunk: All the code in an </a:t>
            </a:r>
            <a:r>
              <a:rPr lang="en-US" sz="2400" dirty="0" err="1"/>
              <a:t>Rmd</a:t>
            </a:r>
            <a:r>
              <a:rPr lang="en-US" sz="2400" dirty="0"/>
              <a:t> file goes inside a chunk. A chunk can be added using the shortcuts </a:t>
            </a:r>
            <a:r>
              <a:rPr lang="en-US" sz="2400" dirty="0" err="1"/>
              <a:t>Ctrl+Alt+I</a:t>
            </a:r>
            <a:r>
              <a:rPr lang="en-US" sz="2400" dirty="0"/>
              <a:t> (Windows) or </a:t>
            </a:r>
            <a:r>
              <a:rPr lang="en-US" sz="2400" dirty="0" err="1"/>
              <a:t>Command+Option+I</a:t>
            </a:r>
            <a:r>
              <a:rPr lang="en-US" sz="2400" dirty="0"/>
              <a:t> (Mac). To run the codes use shortcut </a:t>
            </a:r>
          </a:p>
          <a:p>
            <a:endParaRPr lang="en-US" dirty="0"/>
          </a:p>
        </p:txBody>
      </p:sp>
    </p:spTree>
    <p:extLst>
      <p:ext uri="{BB962C8B-B14F-4D97-AF65-F5344CB8AC3E}">
        <p14:creationId xmlns:p14="http://schemas.microsoft.com/office/powerpoint/2010/main" val="359605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AEB5-DF85-0CA0-2C4D-432864F0D95F}"/>
              </a:ext>
            </a:extLst>
          </p:cNvPr>
          <p:cNvSpPr>
            <a:spLocks noGrp="1"/>
          </p:cNvSpPr>
          <p:nvPr>
            <p:ph type="title"/>
          </p:nvPr>
        </p:nvSpPr>
        <p:spPr/>
        <p:txBody>
          <a:bodyPr/>
          <a:lstStyle/>
          <a:p>
            <a:r>
              <a:rPr lang="en-US" dirty="0"/>
              <a:t>Environment Tab</a:t>
            </a:r>
          </a:p>
        </p:txBody>
      </p:sp>
      <p:sp>
        <p:nvSpPr>
          <p:cNvPr id="3" name="Content Placeholder 2">
            <a:extLst>
              <a:ext uri="{FF2B5EF4-FFF2-40B4-BE49-F238E27FC236}">
                <a16:creationId xmlns:a16="http://schemas.microsoft.com/office/drawing/2014/main" id="{B530C97A-3617-0876-750B-5E9BBAB3EDA5}"/>
              </a:ext>
            </a:extLst>
          </p:cNvPr>
          <p:cNvSpPr>
            <a:spLocks noGrp="1"/>
          </p:cNvSpPr>
          <p:nvPr>
            <p:ph idx="1"/>
          </p:nvPr>
        </p:nvSpPr>
        <p:spPr/>
        <p:txBody>
          <a:bodyPr/>
          <a:lstStyle/>
          <a:p>
            <a:r>
              <a:rPr lang="en-US" dirty="0"/>
              <a:t>The top right-hand side window contains the Environment tab. This is the tab where you can visualize the variables, functions, datasets, and other objects defined during the session.</a:t>
            </a:r>
          </a:p>
          <a:p>
            <a:r>
              <a:rPr lang="en-US" dirty="0"/>
              <a:t>This window also consists of the history tab which is really helpful if you run codes in the Console. You can obtain all the codes run if the workspace was saved.</a:t>
            </a:r>
          </a:p>
          <a:p>
            <a:pPr marL="0" indent="0">
              <a:buNone/>
            </a:pPr>
            <a:endParaRPr lang="en-US" dirty="0"/>
          </a:p>
        </p:txBody>
      </p:sp>
    </p:spTree>
    <p:extLst>
      <p:ext uri="{BB962C8B-B14F-4D97-AF65-F5344CB8AC3E}">
        <p14:creationId xmlns:p14="http://schemas.microsoft.com/office/powerpoint/2010/main" val="1729710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D583-A538-9258-DCE6-B7369EE2BEE2}"/>
              </a:ext>
            </a:extLst>
          </p:cNvPr>
          <p:cNvSpPr>
            <a:spLocks noGrp="1"/>
          </p:cNvSpPr>
          <p:nvPr>
            <p:ph type="title"/>
          </p:nvPr>
        </p:nvSpPr>
        <p:spPr/>
        <p:txBody>
          <a:bodyPr/>
          <a:lstStyle/>
          <a:p>
            <a:r>
              <a:rPr lang="en-US" i="0" dirty="0">
                <a:effectLst/>
              </a:rPr>
              <a:t>Files/Plots/Packages/Help/Viewer Tab</a:t>
            </a:r>
            <a:endParaRPr lang="en-US" dirty="0"/>
          </a:p>
        </p:txBody>
      </p:sp>
      <p:sp>
        <p:nvSpPr>
          <p:cNvPr id="3" name="Content Placeholder 2">
            <a:extLst>
              <a:ext uri="{FF2B5EF4-FFF2-40B4-BE49-F238E27FC236}">
                <a16:creationId xmlns:a16="http://schemas.microsoft.com/office/drawing/2014/main" id="{7932BAC5-D51B-318C-65DF-E7A99795AA34}"/>
              </a:ext>
            </a:extLst>
          </p:cNvPr>
          <p:cNvSpPr>
            <a:spLocks noGrp="1"/>
          </p:cNvSpPr>
          <p:nvPr>
            <p:ph idx="1"/>
          </p:nvPr>
        </p:nvSpPr>
        <p:spPr/>
        <p:txBody>
          <a:bodyPr>
            <a:normAutofit lnSpcReduction="10000"/>
          </a:bodyPr>
          <a:lstStyle/>
          <a:p>
            <a:r>
              <a:rPr lang="en-US" dirty="0"/>
              <a:t>This is the bottom right window in </a:t>
            </a:r>
            <a:r>
              <a:rPr lang="en-US" dirty="0" err="1"/>
              <a:t>Rstudio</a:t>
            </a:r>
            <a:r>
              <a:rPr lang="en-US" dirty="0"/>
              <a:t>.</a:t>
            </a:r>
          </a:p>
          <a:p>
            <a:r>
              <a:rPr lang="en-US" dirty="0"/>
              <a:t>The Files tab in this window shows all the files on your computer.</a:t>
            </a:r>
          </a:p>
          <a:p>
            <a:r>
              <a:rPr lang="en-US" dirty="0"/>
              <a:t>The Plots tab displays the plots made.</a:t>
            </a:r>
          </a:p>
          <a:p>
            <a:r>
              <a:rPr lang="en-US" dirty="0"/>
              <a:t>The Packages tab shows all the R packages downloaded to your computer. Packages can be downloaded using ‘</a:t>
            </a:r>
            <a:r>
              <a:rPr lang="en-US" dirty="0" err="1">
                <a:highlight>
                  <a:srgbClr val="C0C0C0"/>
                </a:highlight>
              </a:rPr>
              <a:t>install.packages</a:t>
            </a:r>
            <a:r>
              <a:rPr lang="en-US" dirty="0">
                <a:highlight>
                  <a:srgbClr val="C0C0C0"/>
                </a:highlight>
              </a:rPr>
              <a:t>(“</a:t>
            </a:r>
            <a:r>
              <a:rPr lang="en-US" dirty="0">
                <a:solidFill>
                  <a:srgbClr val="FF0000"/>
                </a:solidFill>
                <a:highlight>
                  <a:srgbClr val="C0C0C0"/>
                </a:highlight>
              </a:rPr>
              <a:t>package name</a:t>
            </a:r>
            <a:r>
              <a:rPr lang="en-US" dirty="0">
                <a:highlight>
                  <a:srgbClr val="C0C0C0"/>
                </a:highlight>
              </a:rPr>
              <a:t>”)</a:t>
            </a:r>
            <a:r>
              <a:rPr lang="en-US" dirty="0"/>
              <a:t>.</a:t>
            </a:r>
          </a:p>
          <a:p>
            <a:r>
              <a:rPr lang="en-US" dirty="0"/>
              <a:t> Packages need to be loaded for each R session. Base R package gets loaded by default every time you open RStudio, but except for that, you are required to load the packages you need using ‘</a:t>
            </a:r>
            <a:r>
              <a:rPr lang="en-US" dirty="0">
                <a:highlight>
                  <a:srgbClr val="C0C0C0"/>
                </a:highlight>
              </a:rPr>
              <a:t>library(“</a:t>
            </a:r>
            <a:r>
              <a:rPr lang="en-US" dirty="0">
                <a:solidFill>
                  <a:srgbClr val="FF0000"/>
                </a:solidFill>
                <a:highlight>
                  <a:srgbClr val="C0C0C0"/>
                </a:highlight>
              </a:rPr>
              <a:t>package name</a:t>
            </a:r>
            <a:r>
              <a:rPr lang="en-US" dirty="0">
                <a:highlight>
                  <a:srgbClr val="C0C0C0"/>
                </a:highlight>
              </a:rPr>
              <a:t>”)</a:t>
            </a:r>
            <a:r>
              <a:rPr lang="en-US" dirty="0"/>
              <a:t>’.</a:t>
            </a:r>
          </a:p>
        </p:txBody>
      </p:sp>
    </p:spTree>
    <p:extLst>
      <p:ext uri="{BB962C8B-B14F-4D97-AF65-F5344CB8AC3E}">
        <p14:creationId xmlns:p14="http://schemas.microsoft.com/office/powerpoint/2010/main" val="37155072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{BF7FC0AD-EDA7-384C-80A7-5F5E4DA0088E}tf10001120</Template>
  <TotalTime>5894</TotalTime>
  <Words>1023</Words>
  <Application>Microsoft Macintosh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Georgia</vt:lpstr>
      <vt:lpstr>Menlo</vt:lpstr>
      <vt:lpstr>Parcel</vt:lpstr>
      <vt:lpstr>Lecture 1</vt:lpstr>
      <vt:lpstr>Directory</vt:lpstr>
      <vt:lpstr>PowerPoint Presentation</vt:lpstr>
      <vt:lpstr>PowerPoint Presentation</vt:lpstr>
      <vt:lpstr>RStudio</vt:lpstr>
      <vt:lpstr>Console tab</vt:lpstr>
      <vt:lpstr>Source Tab</vt:lpstr>
      <vt:lpstr>Environment Tab</vt:lpstr>
      <vt:lpstr>Files/Plots/Packages/Help/Viewer Tab</vt:lpstr>
      <vt:lpstr>Files/Plots/Packages/Help/Viewer Tab</vt:lpstr>
      <vt:lpstr>R Markdown (RMD) file</vt:lpstr>
      <vt:lpstr>Part of Rmd file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Sahifa Siddiqua</dc:creator>
  <cp:lastModifiedBy>Sahifa Siddiqua</cp:lastModifiedBy>
  <cp:revision>4</cp:revision>
  <dcterms:created xsi:type="dcterms:W3CDTF">2025-08-06T17:15:00Z</dcterms:created>
  <dcterms:modified xsi:type="dcterms:W3CDTF">2025-09-05T19:13:38Z</dcterms:modified>
</cp:coreProperties>
</file>