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1" r:id="rId5"/>
    <p:sldId id="262" r:id="rId6"/>
    <p:sldId id="264" r:id="rId7"/>
    <p:sldId id="288" r:id="rId8"/>
    <p:sldId id="287" r:id="rId9"/>
    <p:sldId id="266" r:id="rId10"/>
    <p:sldId id="277" r:id="rId11"/>
    <p:sldId id="283" r:id="rId12"/>
    <p:sldId id="289" r:id="rId13"/>
    <p:sldId id="286" r:id="rId14"/>
    <p:sldId id="270" r:id="rId15"/>
    <p:sldId id="284" r:id="rId16"/>
    <p:sldId id="279" r:id="rId17"/>
    <p:sldId id="290" r:id="rId18"/>
    <p:sldId id="285" r:id="rId19"/>
    <p:sldId id="263" r:id="rId20"/>
    <p:sldId id="259" r:id="rId21"/>
  </p:sldIdLst>
  <p:sldSz cx="9144000" cy="5143500" type="screen16x9"/>
  <p:notesSz cx="6858000" cy="9144000"/>
  <p:custDataLst>
    <p:tags r:id="rId23"/>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9" userDrawn="1">
          <p15:clr>
            <a:srgbClr val="A4A3A4"/>
          </p15:clr>
        </p15:guide>
        <p15:guide id="2" pos="5103" userDrawn="1">
          <p15:clr>
            <a:srgbClr val="A4A3A4"/>
          </p15:clr>
        </p15:guide>
        <p15:guide id="3" orient="horz" pos="1620">
          <p15:clr>
            <a:srgbClr val="A4A3A4"/>
          </p15:clr>
        </p15:guide>
        <p15:guide id="4"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9FC7"/>
    <a:srgbClr val="6AB4C9"/>
    <a:srgbClr val="1B24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主题样式 1 - 个性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7"/>
    <p:restoredTop sz="94677"/>
  </p:normalViewPr>
  <p:slideViewPr>
    <p:cSldViewPr>
      <p:cViewPr>
        <p:scale>
          <a:sx n="128" d="100"/>
          <a:sy n="128" d="100"/>
        </p:scale>
        <p:origin x="616" y="144"/>
      </p:cViewPr>
      <p:guideLst>
        <p:guide orient="horz" pos="2119"/>
        <p:guide pos="5103"/>
        <p:guide orient="horz" pos="1620"/>
        <p:guide pos="61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tags" Target="tags/tag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57117-35F1-4816-89E3-1482677FCF59}" type="datetimeFigureOut">
              <a:rPr lang="zh-CN" altLang="en-US" smtClean="0"/>
              <a:t>17/3/23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8C846-CA02-4734-8ED3-2C6F71D272F6}" type="slidenum">
              <a:rPr lang="zh-CN" altLang="en-US" smtClean="0"/>
              <a:t>‹#›</a:t>
            </a:fld>
            <a:endParaRPr lang="zh-CN" altLang="en-US"/>
          </a:p>
        </p:txBody>
      </p:sp>
    </p:spTree>
    <p:extLst>
      <p:ext uri="{BB962C8B-B14F-4D97-AF65-F5344CB8AC3E}">
        <p14:creationId xmlns:p14="http://schemas.microsoft.com/office/powerpoint/2010/main" val="1096667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17/3/23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17/3/23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17/3/23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17/3/23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1500">
                <a:solidFill>
                  <a:schemeClr val="tx1">
                    <a:tint val="7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17/3/23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17/3/23</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17/3/23</a:t>
            </a:fld>
            <a:endParaRPr lang="zh-CN" altLang="en-US"/>
          </a:p>
        </p:txBody>
      </p:sp>
      <p:sp>
        <p:nvSpPr>
          <p:cNvPr id="8" name="页脚占位符 7"/>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17/3/23</a:t>
            </a:fld>
            <a:endParaRPr lang="zh-CN" altLang="en-US"/>
          </a:p>
        </p:txBody>
      </p:sp>
      <p:sp>
        <p:nvSpPr>
          <p:cNvPr id="4" name="页脚占位符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17/3/23</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17/3/23</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17/3/23</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stretch>
            <a:fillRect/>
          </a:stretch>
        </p:blipFill>
        <p:spPr>
          <a:xfrm>
            <a:off x="-397" y="-985"/>
            <a:ext cx="9144793" cy="514547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4327" y="1906396"/>
            <a:ext cx="9158284" cy="1330708"/>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328" y="1815666"/>
            <a:ext cx="9186984" cy="1512168"/>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六边形 11"/>
          <p:cNvSpPr/>
          <p:nvPr/>
        </p:nvSpPr>
        <p:spPr>
          <a:xfrm>
            <a:off x="1061610" y="1690372"/>
            <a:ext cx="501176" cy="432048"/>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3" name="六边形 12"/>
          <p:cNvSpPr/>
          <p:nvPr/>
        </p:nvSpPr>
        <p:spPr>
          <a:xfrm>
            <a:off x="1013201" y="3836093"/>
            <a:ext cx="751764" cy="648072"/>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4" name="六边形 13"/>
          <p:cNvSpPr/>
          <p:nvPr/>
        </p:nvSpPr>
        <p:spPr>
          <a:xfrm>
            <a:off x="5166066" y="3662139"/>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5" name="六边形 14"/>
          <p:cNvSpPr/>
          <p:nvPr/>
        </p:nvSpPr>
        <p:spPr>
          <a:xfrm>
            <a:off x="6921261" y="1610294"/>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6" name="六边形 15"/>
          <p:cNvSpPr/>
          <p:nvPr/>
        </p:nvSpPr>
        <p:spPr>
          <a:xfrm>
            <a:off x="2827684" y="3160671"/>
            <a:ext cx="594066" cy="512126"/>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7" name="六边形 16"/>
          <p:cNvSpPr/>
          <p:nvPr/>
        </p:nvSpPr>
        <p:spPr>
          <a:xfrm>
            <a:off x="8028384" y="140643"/>
            <a:ext cx="1004486" cy="865935"/>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8" name="六边形 17"/>
          <p:cNvSpPr/>
          <p:nvPr/>
        </p:nvSpPr>
        <p:spPr>
          <a:xfrm>
            <a:off x="8028384" y="4228102"/>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9" name="六边形 18"/>
          <p:cNvSpPr/>
          <p:nvPr/>
        </p:nvSpPr>
        <p:spPr>
          <a:xfrm>
            <a:off x="4582042" y="1098169"/>
            <a:ext cx="594066" cy="512126"/>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0" name="TextBox 19"/>
          <p:cNvSpPr txBox="1"/>
          <p:nvPr/>
        </p:nvSpPr>
        <p:spPr>
          <a:xfrm>
            <a:off x="2175188" y="2029293"/>
            <a:ext cx="4746073" cy="1084912"/>
          </a:xfrm>
          <a:prstGeom prst="rect">
            <a:avLst/>
          </a:prstGeom>
          <a:noFill/>
        </p:spPr>
        <p:txBody>
          <a:bodyPr wrap="square" lIns="68580" tIns="34290" rIns="68580" bIns="34290" rtlCol="0">
            <a:spAutoFit/>
          </a:bodyPr>
          <a:lstStyle/>
          <a:p>
            <a:pPr algn="ctr"/>
            <a:r>
              <a:rPr lang="zh-CN" altLang="en-US" sz="3300" b="1" dirty="0">
                <a:blipFill>
                  <a:blip r:embed="rId2"/>
                  <a:stretch>
                    <a:fillRect/>
                  </a:stretch>
                </a:blipFill>
                <a:latin typeface="Microsoft YaHei" charset="-122"/>
                <a:ea typeface="Microsoft YaHei" charset="-122"/>
                <a:cs typeface="Microsoft YaHei" charset="-122"/>
              </a:rPr>
              <a:t>基于模糊投资组合模型</a:t>
            </a:r>
            <a:r>
              <a:rPr lang="zh-CN" altLang="en-US" sz="3300" b="1" dirty="0" smtClean="0">
                <a:blipFill>
                  <a:blip r:embed="rId2"/>
                  <a:stretch>
                    <a:fillRect/>
                  </a:stretch>
                </a:blipFill>
                <a:latin typeface="Microsoft YaHei" charset="-122"/>
                <a:ea typeface="Microsoft YaHei" charset="-122"/>
                <a:cs typeface="Microsoft YaHei" charset="-122"/>
              </a:rPr>
              <a:t>的投资方案推荐</a:t>
            </a:r>
            <a:r>
              <a:rPr lang="zh-CN" altLang="en-US" sz="3300" b="1" dirty="0">
                <a:blipFill>
                  <a:blip r:embed="rId2"/>
                  <a:stretch>
                    <a:fillRect/>
                  </a:stretch>
                </a:blipFill>
                <a:latin typeface="Microsoft YaHei" charset="-122"/>
                <a:ea typeface="Microsoft YaHei" charset="-122"/>
                <a:cs typeface="Microsoft YaHei" charset="-122"/>
              </a:rPr>
              <a:t>系统 </a:t>
            </a:r>
          </a:p>
        </p:txBody>
      </p:sp>
      <p:sp>
        <p:nvSpPr>
          <p:cNvPr id="21" name="六边形 20"/>
          <p:cNvSpPr/>
          <p:nvPr/>
        </p:nvSpPr>
        <p:spPr>
          <a:xfrm>
            <a:off x="8833936" y="1976420"/>
            <a:ext cx="338720" cy="292000"/>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2" name="矩形 21"/>
          <p:cNvSpPr>
            <a:spLocks noChangeArrowheads="1"/>
          </p:cNvSpPr>
          <p:nvPr/>
        </p:nvSpPr>
        <p:spPr bwMode="auto">
          <a:xfrm>
            <a:off x="3391853" y="3557064"/>
            <a:ext cx="23391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alibri"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alibri"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alibri"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alibri" charset="0"/>
                <a:ea typeface="宋体" charset="-122"/>
              </a:defRPr>
            </a:lvl9pPr>
          </a:lstStyle>
          <a:p>
            <a:pPr algn="ctr" eaLnBrk="1" hangingPunct="1">
              <a:buFont typeface="Arial" charset="0"/>
              <a:buNone/>
              <a:defRPr/>
            </a:pPr>
            <a:r>
              <a:rPr lang="zh-CN" altLang="en-US" sz="2800" dirty="0" smtClean="0">
                <a:solidFill>
                  <a:schemeClr val="bg1"/>
                </a:solidFill>
                <a:effectLst>
                  <a:outerShdw blurRad="38100" dist="38100" dir="2700000" sx="1000" sy="1000" algn="tl">
                    <a:srgbClr val="C0C0C0"/>
                  </a:outerShdw>
                </a:effectLst>
                <a:latin typeface="SimHei" charset="-122"/>
                <a:ea typeface="SimHei" charset="-122"/>
                <a:cs typeface="SimHei" charset="-122"/>
              </a:rPr>
              <a:t> 王鑫柔 尹凯</a:t>
            </a:r>
            <a:endParaRPr lang="zh-CN" altLang="en-US" sz="2000" dirty="0" smtClean="0">
              <a:solidFill>
                <a:schemeClr val="bg1"/>
              </a:solidFill>
              <a:effectLst>
                <a:outerShdw blurRad="38100" dist="38100" dir="2700000" sx="1000" sy="1000" algn="tl">
                  <a:srgbClr val="C0C0C0"/>
                </a:outerShdw>
              </a:effectLst>
              <a:latin typeface="SimHei" charset="-122"/>
              <a:ea typeface="SimHei" charset="-122"/>
              <a:cs typeface="SimHei" charset="-122"/>
            </a:endParaRPr>
          </a:p>
        </p:txBody>
      </p:sp>
      <p:cxnSp>
        <p:nvCxnSpPr>
          <p:cNvPr id="23" name="直接连接符 23"/>
          <p:cNvCxnSpPr>
            <a:cxnSpLocks noChangeShapeType="1"/>
          </p:cNvCxnSpPr>
          <p:nvPr/>
        </p:nvCxnSpPr>
        <p:spPr bwMode="auto">
          <a:xfrm>
            <a:off x="2415104" y="4155552"/>
            <a:ext cx="4367213" cy="0"/>
          </a:xfrm>
          <a:prstGeom prst="line">
            <a:avLst/>
          </a:prstGeom>
          <a:noFill/>
          <a:ln w="12700">
            <a:solidFill>
              <a:schemeClr val="bg1">
                <a:alpha val="50195"/>
              </a:schemeClr>
            </a:solidFill>
            <a:round/>
            <a:headEnd type="oval" w="sm" len="sm"/>
            <a:tailEnd type="oval" w="sm" len="sm"/>
          </a:ln>
          <a:extLst>
            <a:ext uri="{909E8E84-426E-40DD-AFC4-6F175D3DCCD1}">
              <a14:hiddenFill xmlns:a14="http://schemas.microsoft.com/office/drawing/2010/main">
                <a:noFill/>
              </a14:hiddenFill>
            </a:ext>
          </a:extLst>
        </p:spPr>
      </p:cxnSp>
      <p:sp>
        <p:nvSpPr>
          <p:cNvPr id="24" name="矩形 24"/>
          <p:cNvSpPr>
            <a:spLocks noChangeArrowheads="1"/>
          </p:cNvSpPr>
          <p:nvPr/>
        </p:nvSpPr>
        <p:spPr bwMode="auto">
          <a:xfrm>
            <a:off x="2326204" y="4330177"/>
            <a:ext cx="4511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 typeface="Arial" charset="0"/>
              <a:buNone/>
            </a:pPr>
            <a:r>
              <a:rPr lang="zh-CN" altLang="en-US" sz="1400" dirty="0">
                <a:solidFill>
                  <a:schemeClr val="bg1"/>
                </a:solidFill>
                <a:latin typeface="SimHei" charset="-122"/>
                <a:ea typeface="SimHei" charset="-122"/>
                <a:cs typeface="SimHei" charset="-122"/>
              </a:rPr>
              <a:t>四川大学 软件学院 软件开发实践</a:t>
            </a:r>
            <a:r>
              <a:rPr lang="zh-CN" altLang="en-US" sz="1400" dirty="0" smtClean="0">
                <a:solidFill>
                  <a:schemeClr val="bg1"/>
                </a:solidFill>
                <a:latin typeface="SimHei" charset="-122"/>
                <a:ea typeface="SimHei" charset="-122"/>
                <a:cs typeface="SimHei" charset="-122"/>
              </a:rPr>
              <a:t>课程 第</a:t>
            </a:r>
            <a:r>
              <a:rPr lang="en-US" altLang="zh-CN" sz="1400" dirty="0" smtClean="0">
                <a:solidFill>
                  <a:schemeClr val="bg1"/>
                </a:solidFill>
                <a:latin typeface="SimHei" charset="-122"/>
                <a:ea typeface="SimHei" charset="-122"/>
                <a:cs typeface="SimHei" charset="-122"/>
              </a:rPr>
              <a:t>16</a:t>
            </a:r>
            <a:r>
              <a:rPr lang="zh-CN" altLang="en-US" sz="1400" dirty="0" smtClean="0">
                <a:solidFill>
                  <a:schemeClr val="bg1"/>
                </a:solidFill>
                <a:latin typeface="SimHei" charset="-122"/>
                <a:ea typeface="SimHei" charset="-122"/>
                <a:cs typeface="SimHei" charset="-122"/>
              </a:rPr>
              <a:t>组</a:t>
            </a:r>
            <a:endParaRPr lang="zh-CN" altLang="en-US" sz="1400" dirty="0">
              <a:solidFill>
                <a:schemeClr val="bg1"/>
              </a:solidFill>
              <a:latin typeface="SimHei" charset="-122"/>
              <a:ea typeface="SimHei" charset="-122"/>
              <a:cs typeface="SimHei" charset="-122"/>
            </a:endParaRPr>
          </a:p>
        </p:txBody>
      </p:sp>
    </p:spTree>
    <p:extLst>
      <p:ext uri="{BB962C8B-B14F-4D97-AF65-F5344CB8AC3E}">
        <p14:creationId xmlns:p14="http://schemas.microsoft.com/office/powerpoint/2010/main" val="213620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959"/>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627"/>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224"/>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289"/>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664"/>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134"/>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216"/>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949"/>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145"/>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672"/>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959"/>
                            </p:stCondLst>
                            <p:childTnLst>
                              <p:par>
                                <p:cTn id="43" presetID="22" presetClass="entr" presetSubtype="1" fill="hold" grpId="0" nodeType="afterEffect">
                                  <p:stCondLst>
                                    <p:cond delay="0"/>
                                  </p:stCondLst>
                                  <p:iterate type="lt">
                                    <p:tmPct val="10000"/>
                                  </p:iterate>
                                  <p:childTnLst>
                                    <p:set>
                                      <p:cBhvr>
                                        <p:cTn id="44" dur="1" fill="hold">
                                          <p:stCondLst>
                                            <p:cond delay="0"/>
                                          </p:stCondLst>
                                        </p:cTn>
                                        <p:tgtEl>
                                          <p:spTgt spid="22"/>
                                        </p:tgtEl>
                                        <p:attrNameLst>
                                          <p:attrName>style.visibility</p:attrName>
                                        </p:attrNameLst>
                                      </p:cBhvr>
                                      <p:to>
                                        <p:strVal val="visible"/>
                                      </p:to>
                                    </p:set>
                                    <p:animEffect transition="in" filter="wipe(up)">
                                      <p:cBhvr>
                                        <p:cTn id="45" dur="500"/>
                                        <p:tgtEl>
                                          <p:spTgt spid="22"/>
                                        </p:tgtEl>
                                      </p:cBhvr>
                                    </p:animEffect>
                                  </p:childTnLst>
                                </p:cTn>
                              </p:par>
                            </p:childTnLst>
                          </p:cTn>
                        </p:par>
                        <p:par>
                          <p:cTn id="46" fill="hold">
                            <p:stCondLst>
                              <p:cond delay="2659"/>
                            </p:stCondLst>
                            <p:childTnLst>
                              <p:par>
                                <p:cTn id="47" presetID="16" presetClass="entr" presetSubtype="37"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barn(outVertical)">
                                      <p:cBhvr>
                                        <p:cTn id="49" dur="500"/>
                                        <p:tgtEl>
                                          <p:spTgt spid="23"/>
                                        </p:tgtEl>
                                      </p:cBhvr>
                                    </p:animEffect>
                                  </p:childTnLst>
                                </p:cTn>
                              </p:par>
                            </p:childTnLst>
                          </p:cTn>
                        </p:par>
                        <p:par>
                          <p:cTn id="50" fill="hold">
                            <p:stCondLst>
                              <p:cond delay="3159"/>
                            </p:stCondLst>
                            <p:childTnLst>
                              <p:par>
                                <p:cTn id="51" presetID="12" presetClass="entr" presetSubtype="4"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p:tgtEl>
                                          <p:spTgt spid="24"/>
                                        </p:tgtEl>
                                        <p:attrNameLst>
                                          <p:attrName>ppt_y</p:attrName>
                                        </p:attrNameLst>
                                      </p:cBhvr>
                                      <p:tavLst>
                                        <p:tav tm="0">
                                          <p:val>
                                            <p:strVal val="#ppt_y+#ppt_h*1.125000"/>
                                          </p:val>
                                        </p:tav>
                                        <p:tav tm="100000">
                                          <p:val>
                                            <p:strVal val="#ppt_y"/>
                                          </p:val>
                                        </p:tav>
                                      </p:tavLst>
                                    </p:anim>
                                    <p:animEffect transition="in" filter="wipe(up)">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animBg="1"/>
      <p:bldP spid="22" grpId="0" autoUpdateAnimBg="0"/>
      <p:bldP spid="2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257213" y="320172"/>
            <a:ext cx="1723549" cy="400110"/>
          </a:xfrm>
          <a:prstGeom prst="rect">
            <a:avLst/>
          </a:prstGeom>
        </p:spPr>
        <p:txBody>
          <a:bodyPr wrap="none">
            <a:spAutoFit/>
          </a:bodyPr>
          <a:lstStyle/>
          <a:p>
            <a:pPr algn="ctr"/>
            <a:r>
              <a:rPr lang="zh-CN" altLang="en-US" sz="2000" dirty="0" smtClean="0">
                <a:solidFill>
                  <a:schemeClr val="bg1"/>
                </a:solidFill>
                <a:latin typeface="微软雅黑" pitchFamily="34" charset="-122"/>
                <a:ea typeface="微软雅黑" pitchFamily="34" charset="-122"/>
              </a:rPr>
              <a:t>项目组织分工</a:t>
            </a:r>
            <a:endParaRPr lang="zh-CN" altLang="en-US" sz="2000" dirty="0">
              <a:solidFill>
                <a:schemeClr val="bg1"/>
              </a:solidFill>
              <a:latin typeface="微软雅黑" pitchFamily="34" charset="-122"/>
              <a:ea typeface="微软雅黑"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3</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1" name="表格 10"/>
          <p:cNvGraphicFramePr>
            <a:graphicFrameLocks noGrp="1"/>
          </p:cNvGraphicFramePr>
          <p:nvPr>
            <p:extLst>
              <p:ext uri="{D42A27DB-BD31-4B8C-83A1-F6EECF244321}">
                <p14:modId xmlns:p14="http://schemas.microsoft.com/office/powerpoint/2010/main" val="545528721"/>
              </p:ext>
            </p:extLst>
          </p:nvPr>
        </p:nvGraphicFramePr>
        <p:xfrm>
          <a:off x="1524646" y="1131590"/>
          <a:ext cx="5991064" cy="3672840"/>
        </p:xfrm>
        <a:graphic>
          <a:graphicData uri="http://schemas.openxmlformats.org/drawingml/2006/table">
            <a:tbl>
              <a:tblPr firstRow="1" bandRow="1">
                <a:tableStyleId>{3B4B98B0-60AC-42C2-AFA5-B58CD77FA1E5}</a:tableStyleId>
              </a:tblPr>
              <a:tblGrid>
                <a:gridCol w="888265"/>
                <a:gridCol w="2232248"/>
                <a:gridCol w="1372785"/>
                <a:gridCol w="1497766"/>
              </a:tblGrid>
              <a:tr h="0">
                <a:tc>
                  <a:txBody>
                    <a:bodyPr/>
                    <a:lstStyle/>
                    <a:p>
                      <a:pPr algn="ctr"/>
                      <a:r>
                        <a:rPr lang="en-US" altLang="zh-CN" sz="1600" dirty="0" smtClean="0">
                          <a:solidFill>
                            <a:schemeClr val="bg1"/>
                          </a:solidFill>
                          <a:latin typeface="Microsoft YaHei" charset="-122"/>
                          <a:ea typeface="Microsoft YaHei" charset="-122"/>
                          <a:cs typeface="Microsoft YaHei" charset="-122"/>
                        </a:rPr>
                        <a:t>NO.</a:t>
                      </a:r>
                      <a:endParaRPr lang="zh-CN" altLang="en-US" sz="1600" dirty="0">
                        <a:solidFill>
                          <a:schemeClr val="bg1"/>
                        </a:solidFill>
                        <a:latin typeface="Microsoft YaHei" charset="-122"/>
                        <a:ea typeface="Microsoft YaHei" charset="-122"/>
                        <a:cs typeface="Microsoft YaHei" charset="-122"/>
                      </a:endParaRPr>
                    </a:p>
                  </a:txBody>
                  <a:tcPr anchor="ctr"/>
                </a:tc>
                <a:tc>
                  <a:txBody>
                    <a:bodyPr/>
                    <a:lstStyle/>
                    <a:p>
                      <a:pPr algn="ctr"/>
                      <a:r>
                        <a:rPr lang="zh-CN" altLang="en-US" sz="1600" dirty="0" smtClean="0">
                          <a:solidFill>
                            <a:schemeClr val="bg1"/>
                          </a:solidFill>
                          <a:latin typeface="Microsoft YaHei" charset="-122"/>
                          <a:ea typeface="Microsoft YaHei" charset="-122"/>
                          <a:cs typeface="Microsoft YaHei" charset="-122"/>
                        </a:rPr>
                        <a:t>工作内容</a:t>
                      </a:r>
                      <a:endParaRPr lang="zh-CN" altLang="en-US" sz="1600" dirty="0">
                        <a:solidFill>
                          <a:schemeClr val="bg1"/>
                        </a:solidFill>
                        <a:latin typeface="Microsoft YaHei" charset="-122"/>
                        <a:ea typeface="Microsoft YaHei" charset="-122"/>
                        <a:cs typeface="Microsoft YaHei" charset="-122"/>
                      </a:endParaRPr>
                    </a:p>
                  </a:txBody>
                  <a:tcPr anchor="ctr"/>
                </a:tc>
                <a:tc>
                  <a:txBody>
                    <a:bodyPr/>
                    <a:lstStyle/>
                    <a:p>
                      <a:pPr algn="ctr"/>
                      <a:r>
                        <a:rPr lang="zh-CN" altLang="en-US" sz="1600" dirty="0" smtClean="0">
                          <a:solidFill>
                            <a:schemeClr val="bg1"/>
                          </a:solidFill>
                          <a:latin typeface="Microsoft YaHei" charset="-122"/>
                          <a:ea typeface="Microsoft YaHei" charset="-122"/>
                          <a:cs typeface="Microsoft YaHei" charset="-122"/>
                        </a:rPr>
                        <a:t>负责人</a:t>
                      </a:r>
                      <a:endParaRPr lang="zh-CN" altLang="en-US" sz="1600" dirty="0">
                        <a:solidFill>
                          <a:schemeClr val="bg1"/>
                        </a:solidFill>
                        <a:latin typeface="Microsoft YaHei" charset="-122"/>
                        <a:ea typeface="Microsoft YaHei" charset="-122"/>
                        <a:cs typeface="Microsoft YaHei" charset="-122"/>
                      </a:endParaRPr>
                    </a:p>
                  </a:txBody>
                  <a:tcPr anchor="ctr"/>
                </a:tc>
                <a:tc>
                  <a:txBody>
                    <a:bodyPr/>
                    <a:lstStyle/>
                    <a:p>
                      <a:pPr algn="ctr"/>
                      <a:r>
                        <a:rPr lang="zh-CN" altLang="en-US" sz="1600" dirty="0" smtClean="0">
                          <a:solidFill>
                            <a:schemeClr val="bg1"/>
                          </a:solidFill>
                          <a:latin typeface="Microsoft YaHei" charset="-122"/>
                          <a:ea typeface="Microsoft YaHei" charset="-122"/>
                          <a:cs typeface="Microsoft YaHei" charset="-122"/>
                        </a:rPr>
                        <a:t>参与人</a:t>
                      </a:r>
                      <a:endParaRPr lang="zh-CN" altLang="en-US" sz="1600" dirty="0">
                        <a:solidFill>
                          <a:schemeClr val="bg1"/>
                        </a:solidFill>
                        <a:latin typeface="Microsoft YaHei" charset="-122"/>
                        <a:ea typeface="Microsoft YaHei" charset="-122"/>
                        <a:cs typeface="Microsoft YaHei" charset="-122"/>
                      </a:endParaRPr>
                    </a:p>
                  </a:txBody>
                  <a:tcPr anchor="ctr"/>
                </a:tc>
              </a:tr>
              <a:tr h="370840">
                <a:tc>
                  <a:txBody>
                    <a:bodyPr/>
                    <a:lstStyle/>
                    <a:p>
                      <a:pPr algn="ctr"/>
                      <a:r>
                        <a:rPr lang="en-US" altLang="zh-CN" sz="1200" dirty="0" smtClean="0">
                          <a:solidFill>
                            <a:schemeClr val="bg1"/>
                          </a:solidFill>
                          <a:latin typeface="Microsoft YaHei" charset="-122"/>
                          <a:ea typeface="Microsoft YaHei" charset="-122"/>
                          <a:cs typeface="Microsoft YaHei" charset="-122"/>
                        </a:rPr>
                        <a:t>01</a:t>
                      </a:r>
                      <a:endParaRPr lang="zh-CN" altLang="en-US" sz="1200" dirty="0">
                        <a:solidFill>
                          <a:schemeClr val="bg1"/>
                        </a:solidFill>
                        <a:latin typeface="Microsoft YaHei" charset="-122"/>
                        <a:ea typeface="Microsoft YaHei" charset="-122"/>
                        <a:cs typeface="Microsoft YaHei" charset="-122"/>
                      </a:endParaRPr>
                    </a:p>
                  </a:txBody>
                  <a:tcPr anchor="ctr"/>
                </a:tc>
                <a:tc>
                  <a:txBody>
                    <a:bodyPr/>
                    <a:lstStyle/>
                    <a:p>
                      <a:pPr algn="ctr"/>
                      <a:r>
                        <a:rPr lang="zh-CN" altLang="en-US" sz="1200" baseline="0" dirty="0" smtClean="0">
                          <a:solidFill>
                            <a:schemeClr val="bg1"/>
                          </a:solidFill>
                          <a:latin typeface="Microsoft YaHei" charset="-122"/>
                          <a:ea typeface="Microsoft YaHei" charset="-122"/>
                          <a:cs typeface="Microsoft YaHei" charset="-122"/>
                        </a:rPr>
                        <a:t>需求分析</a:t>
                      </a:r>
                      <a:endParaRPr lang="en-US" altLang="zh-CN" sz="1200" baseline="0" dirty="0" smtClean="0">
                        <a:solidFill>
                          <a:schemeClr val="bg1"/>
                        </a:solidFill>
                        <a:latin typeface="Microsoft YaHei" charset="-122"/>
                        <a:ea typeface="Microsoft YaHei" charset="-122"/>
                        <a:cs typeface="Microsoft YaHei" charset="-122"/>
                      </a:endParaRPr>
                    </a:p>
                  </a:txBody>
                  <a:tcPr anchor="ctr"/>
                </a:tc>
                <a:tc>
                  <a:txBody>
                    <a:bodyPr/>
                    <a:lstStyle/>
                    <a:p>
                      <a:pPr algn="ctr"/>
                      <a:r>
                        <a:rPr lang="zh-CN" altLang="en-US" sz="1200" dirty="0" smtClean="0">
                          <a:solidFill>
                            <a:schemeClr val="bg1"/>
                          </a:solidFill>
                          <a:latin typeface="Microsoft YaHei" charset="-122"/>
                          <a:ea typeface="Microsoft YaHei" charset="-122"/>
                          <a:cs typeface="Microsoft YaHei" charset="-122"/>
                        </a:rPr>
                        <a:t>王鑫柔</a:t>
                      </a:r>
                      <a:endParaRPr lang="zh-CN" altLang="en-US" sz="1200" dirty="0">
                        <a:solidFill>
                          <a:schemeClr val="bg1"/>
                        </a:solidFill>
                        <a:latin typeface="Microsoft YaHei" charset="-122"/>
                        <a:ea typeface="Microsoft YaHei" charset="-122"/>
                        <a:cs typeface="Microsoft YaHei" charset="-122"/>
                      </a:endParaRPr>
                    </a:p>
                  </a:txBody>
                  <a:tcPr anchor="ctr"/>
                </a:tc>
                <a:tc>
                  <a:txBody>
                    <a:bodyPr/>
                    <a:lstStyle/>
                    <a:p>
                      <a:pPr algn="ctr"/>
                      <a:r>
                        <a:rPr lang="zh-CN" altLang="en-US" sz="1200" dirty="0" smtClean="0">
                          <a:solidFill>
                            <a:schemeClr val="bg1"/>
                          </a:solidFill>
                          <a:latin typeface="Microsoft YaHei" charset="-122"/>
                          <a:ea typeface="Microsoft YaHei" charset="-122"/>
                          <a:cs typeface="Microsoft YaHei" charset="-122"/>
                        </a:rPr>
                        <a:t>王鑫柔、尹凯</a:t>
                      </a:r>
                      <a:endParaRPr lang="zh-CN" altLang="en-US" sz="1200" dirty="0">
                        <a:solidFill>
                          <a:schemeClr val="bg1"/>
                        </a:solidFill>
                        <a:latin typeface="Microsoft YaHei" charset="-122"/>
                        <a:ea typeface="Microsoft YaHei" charset="-122"/>
                        <a:cs typeface="Microsoft YaHei" charset="-122"/>
                      </a:endParaRPr>
                    </a:p>
                  </a:txBody>
                  <a:tcPr anchor="ctr"/>
                </a:tc>
              </a:tr>
              <a:tr h="370840">
                <a:tc>
                  <a:txBody>
                    <a:bodyPr/>
                    <a:lstStyle/>
                    <a:p>
                      <a:pPr algn="ctr"/>
                      <a:r>
                        <a:rPr lang="en-US" altLang="zh-CN" sz="1200" dirty="0" smtClean="0">
                          <a:solidFill>
                            <a:schemeClr val="bg1"/>
                          </a:solidFill>
                          <a:latin typeface="Microsoft YaHei" charset="-122"/>
                          <a:ea typeface="Microsoft YaHei" charset="-122"/>
                          <a:cs typeface="Microsoft YaHei" charset="-122"/>
                        </a:rPr>
                        <a:t>02</a:t>
                      </a:r>
                      <a:endParaRPr lang="zh-CN" altLang="en-US" sz="1200" dirty="0">
                        <a:solidFill>
                          <a:schemeClr val="bg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软件设计</a:t>
                      </a:r>
                      <a:endParaRPr lang="en-US" altLang="zh-CN" sz="1200" baseline="0" dirty="0" smtClean="0">
                        <a:solidFill>
                          <a:schemeClr val="bg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尹凯</a:t>
                      </a:r>
                    </a:p>
                  </a:txBody>
                  <a:tcPr anchor="ctr"/>
                </a:tc>
                <a:tc>
                  <a:txBody>
                    <a:bodyPr/>
                    <a:lstStyle/>
                    <a:p>
                      <a:pPr algn="ctr"/>
                      <a:r>
                        <a:rPr lang="zh-CN" altLang="en-US" sz="1200" dirty="0" smtClean="0">
                          <a:solidFill>
                            <a:schemeClr val="bg1"/>
                          </a:solidFill>
                          <a:latin typeface="Microsoft YaHei" charset="-122"/>
                          <a:ea typeface="Microsoft YaHei" charset="-122"/>
                          <a:cs typeface="Microsoft YaHei" charset="-122"/>
                        </a:rPr>
                        <a:t>王鑫柔、尹凯</a:t>
                      </a:r>
                      <a:endParaRPr lang="zh-CN" altLang="en-US" sz="1200" dirty="0">
                        <a:solidFill>
                          <a:schemeClr val="bg1"/>
                        </a:solidFill>
                        <a:latin typeface="Microsoft YaHei" charset="-122"/>
                        <a:ea typeface="Microsoft YaHei" charset="-122"/>
                        <a:cs typeface="Microsoft YaHei" charset="-122"/>
                      </a:endParaRPr>
                    </a:p>
                  </a:txBody>
                  <a:tcPr anchor="ctr"/>
                </a:tc>
              </a:tr>
              <a:tr h="370840">
                <a:tc>
                  <a:txBody>
                    <a:bodyPr/>
                    <a:lstStyle/>
                    <a:p>
                      <a:pPr algn="ctr"/>
                      <a:r>
                        <a:rPr lang="en-US" altLang="zh-CN" sz="1200" dirty="0" smtClean="0">
                          <a:solidFill>
                            <a:schemeClr val="bg1"/>
                          </a:solidFill>
                          <a:latin typeface="Microsoft YaHei" charset="-122"/>
                          <a:ea typeface="Microsoft YaHei" charset="-122"/>
                          <a:cs typeface="Microsoft YaHei" charset="-122"/>
                        </a:rPr>
                        <a:t>03</a:t>
                      </a:r>
                      <a:endParaRPr lang="zh-CN" altLang="en-US" sz="1200" dirty="0">
                        <a:solidFill>
                          <a:schemeClr val="bg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界面设计</a:t>
                      </a:r>
                      <a:endParaRPr lang="en-US" altLang="zh-CN" sz="1200" baseline="0" dirty="0" smtClean="0">
                        <a:solidFill>
                          <a:schemeClr val="bg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王鑫柔</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王鑫柔、尹凯</a:t>
                      </a:r>
                    </a:p>
                  </a:txBody>
                  <a:tcPr anchor="ctr"/>
                </a:tc>
              </a:tr>
              <a:tr h="370840">
                <a:tc>
                  <a:txBody>
                    <a:bodyPr/>
                    <a:lstStyle/>
                    <a:p>
                      <a:pPr algn="ctr"/>
                      <a:r>
                        <a:rPr lang="en-US" altLang="zh-CN" sz="1200" dirty="0" smtClean="0">
                          <a:solidFill>
                            <a:schemeClr val="bg1"/>
                          </a:solidFill>
                          <a:latin typeface="Microsoft YaHei" charset="-122"/>
                          <a:ea typeface="Microsoft YaHei" charset="-122"/>
                          <a:cs typeface="Microsoft YaHei" charset="-122"/>
                        </a:rPr>
                        <a:t>04</a:t>
                      </a:r>
                      <a:endParaRPr lang="zh-CN" altLang="en-US" sz="1200" dirty="0">
                        <a:solidFill>
                          <a:schemeClr val="bg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baseline="0" dirty="0" smtClean="0">
                          <a:solidFill>
                            <a:schemeClr val="bg1"/>
                          </a:solidFill>
                          <a:latin typeface="Microsoft YaHei" charset="-122"/>
                          <a:ea typeface="Microsoft YaHei" charset="-122"/>
                          <a:cs typeface="Microsoft YaHei" charset="-122"/>
                        </a:rPr>
                        <a:t>前端功能实现</a:t>
                      </a:r>
                      <a:endParaRPr lang="en-US" altLang="zh-CN" sz="1200" baseline="0" dirty="0" smtClean="0">
                        <a:solidFill>
                          <a:schemeClr val="bg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王鑫柔</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王鑫柔、尹凯</a:t>
                      </a:r>
                    </a:p>
                  </a:txBody>
                  <a:tcPr anchor="ctr"/>
                </a:tc>
              </a:tr>
              <a:tr h="370840">
                <a:tc>
                  <a:txBody>
                    <a:bodyPr/>
                    <a:lstStyle/>
                    <a:p>
                      <a:pPr algn="ctr"/>
                      <a:r>
                        <a:rPr lang="en-US" altLang="zh-CN" sz="1200" dirty="0" smtClean="0">
                          <a:solidFill>
                            <a:schemeClr val="bg1"/>
                          </a:solidFill>
                          <a:latin typeface="Microsoft YaHei" charset="-122"/>
                          <a:ea typeface="Microsoft YaHei" charset="-122"/>
                          <a:cs typeface="Microsoft YaHei" charset="-122"/>
                        </a:rPr>
                        <a:t>05</a:t>
                      </a:r>
                      <a:endParaRPr lang="zh-CN" altLang="en-US" sz="1200" dirty="0">
                        <a:solidFill>
                          <a:schemeClr val="bg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后台及数据库实现</a:t>
                      </a:r>
                      <a:endParaRPr lang="en-US" altLang="zh-CN" sz="1200" baseline="0" dirty="0" smtClean="0">
                        <a:solidFill>
                          <a:schemeClr val="bg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尹凯</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王鑫柔、尹凯</a:t>
                      </a:r>
                    </a:p>
                  </a:txBody>
                  <a:tcPr anchor="ctr"/>
                </a:tc>
              </a:tr>
              <a:tr h="370840">
                <a:tc>
                  <a:txBody>
                    <a:bodyPr/>
                    <a:lstStyle/>
                    <a:p>
                      <a:pPr algn="ctr"/>
                      <a:r>
                        <a:rPr lang="en-US" altLang="zh-CN" sz="1200" dirty="0" smtClean="0">
                          <a:solidFill>
                            <a:schemeClr val="bg1"/>
                          </a:solidFill>
                          <a:latin typeface="Microsoft YaHei" charset="-122"/>
                          <a:ea typeface="Microsoft YaHei" charset="-122"/>
                          <a:cs typeface="Microsoft YaHei" charset="-122"/>
                        </a:rPr>
                        <a:t>06</a:t>
                      </a:r>
                      <a:endParaRPr lang="zh-CN" altLang="en-US" sz="1200" dirty="0">
                        <a:solidFill>
                          <a:schemeClr val="bg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单元测试</a:t>
                      </a:r>
                      <a:endParaRPr lang="en-US" altLang="zh-CN" sz="1200" baseline="0" dirty="0" smtClean="0">
                        <a:solidFill>
                          <a:schemeClr val="bg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王鑫柔</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王鑫柔</a:t>
                      </a:r>
                    </a:p>
                  </a:txBody>
                  <a:tcPr anchor="ctr"/>
                </a:tc>
              </a:tr>
              <a:tr h="370840">
                <a:tc>
                  <a:txBody>
                    <a:bodyPr/>
                    <a:lstStyle/>
                    <a:p>
                      <a:pPr algn="ctr"/>
                      <a:r>
                        <a:rPr lang="en-US" altLang="zh-CN" sz="1200" dirty="0" smtClean="0">
                          <a:solidFill>
                            <a:schemeClr val="bg1"/>
                          </a:solidFill>
                          <a:latin typeface="Microsoft YaHei" charset="-122"/>
                          <a:ea typeface="Microsoft YaHei" charset="-122"/>
                          <a:cs typeface="Microsoft YaHei" charset="-122"/>
                        </a:rPr>
                        <a:t>07</a:t>
                      </a:r>
                      <a:endParaRPr lang="zh-CN" altLang="en-US" sz="1200" dirty="0">
                        <a:solidFill>
                          <a:schemeClr val="bg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系统测试</a:t>
                      </a:r>
                      <a:endParaRPr lang="en-US" altLang="zh-CN" sz="1200" baseline="0" dirty="0" smtClean="0">
                        <a:solidFill>
                          <a:schemeClr val="bg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尹凯</a:t>
                      </a:r>
                    </a:p>
                  </a:txBody>
                  <a:tcPr anchor="ctr"/>
                </a:tc>
                <a:tc>
                  <a:txBody>
                    <a:bodyPr/>
                    <a:lstStyle/>
                    <a:p>
                      <a:pPr algn="ctr"/>
                      <a:r>
                        <a:rPr lang="zh-CN" altLang="en-US" sz="1200" dirty="0" smtClean="0">
                          <a:solidFill>
                            <a:schemeClr val="bg1"/>
                          </a:solidFill>
                          <a:latin typeface="Microsoft YaHei" charset="-122"/>
                          <a:ea typeface="Microsoft YaHei" charset="-122"/>
                          <a:cs typeface="Microsoft YaHei" charset="-122"/>
                        </a:rPr>
                        <a:t>尹凯</a:t>
                      </a:r>
                      <a:endParaRPr lang="zh-CN" altLang="en-US" sz="1200" dirty="0">
                        <a:solidFill>
                          <a:schemeClr val="bg1"/>
                        </a:solidFill>
                        <a:latin typeface="Microsoft YaHei" charset="-122"/>
                        <a:ea typeface="Microsoft YaHei" charset="-122"/>
                        <a:cs typeface="Microsoft YaHei" charset="-122"/>
                      </a:endParaRPr>
                    </a:p>
                  </a:txBody>
                  <a:tcPr anchor="ctr"/>
                </a:tc>
              </a:tr>
              <a:tr h="370840">
                <a:tc>
                  <a:txBody>
                    <a:bodyPr/>
                    <a:lstStyle/>
                    <a:p>
                      <a:pPr algn="ctr"/>
                      <a:r>
                        <a:rPr lang="en-US" altLang="zh-CN" sz="1200" dirty="0" smtClean="0">
                          <a:solidFill>
                            <a:schemeClr val="bg1"/>
                          </a:solidFill>
                          <a:latin typeface="Microsoft YaHei" charset="-122"/>
                          <a:ea typeface="Microsoft YaHei" charset="-122"/>
                          <a:cs typeface="Microsoft YaHei" charset="-122"/>
                        </a:rPr>
                        <a:t>08</a:t>
                      </a:r>
                      <a:endParaRPr lang="zh-CN" altLang="en-US" sz="1200" dirty="0">
                        <a:solidFill>
                          <a:schemeClr val="bg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baseline="0" dirty="0" smtClean="0">
                          <a:solidFill>
                            <a:schemeClr val="bg1"/>
                          </a:solidFill>
                          <a:latin typeface="Microsoft YaHei" charset="-122"/>
                          <a:ea typeface="Microsoft YaHei" charset="-122"/>
                          <a:cs typeface="Microsoft YaHei" charset="-122"/>
                        </a:rPr>
                        <a:t>验收测试</a:t>
                      </a:r>
                      <a:endParaRPr lang="en-US" altLang="zh-CN" sz="1200" baseline="0" dirty="0" smtClean="0">
                        <a:solidFill>
                          <a:schemeClr val="bg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王鑫柔</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王鑫柔、尹凯</a:t>
                      </a:r>
                    </a:p>
                  </a:txBody>
                  <a:tcPr anchor="ctr"/>
                </a:tc>
              </a:tr>
              <a:tr h="370840">
                <a:tc>
                  <a:txBody>
                    <a:bodyPr/>
                    <a:lstStyle/>
                    <a:p>
                      <a:pPr algn="ctr"/>
                      <a:r>
                        <a:rPr lang="en-US" altLang="zh-CN" sz="1200" dirty="0" smtClean="0">
                          <a:solidFill>
                            <a:schemeClr val="bg1"/>
                          </a:solidFill>
                          <a:latin typeface="Microsoft YaHei" charset="-122"/>
                          <a:ea typeface="Microsoft YaHei" charset="-122"/>
                          <a:cs typeface="Microsoft YaHei" charset="-122"/>
                        </a:rPr>
                        <a:t>09</a:t>
                      </a:r>
                      <a:endParaRPr lang="zh-CN" altLang="en-US" sz="1200" dirty="0">
                        <a:solidFill>
                          <a:schemeClr val="bg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baseline="0" dirty="0" smtClean="0">
                          <a:solidFill>
                            <a:schemeClr val="bg1"/>
                          </a:solidFill>
                          <a:latin typeface="Microsoft YaHei" charset="-122"/>
                          <a:ea typeface="Microsoft YaHei" charset="-122"/>
                          <a:cs typeface="Microsoft YaHei" charset="-122"/>
                        </a:rPr>
                        <a:t>文档编写</a:t>
                      </a:r>
                      <a:endParaRPr lang="en-US" altLang="zh-CN" sz="1200" baseline="0" dirty="0" smtClean="0">
                        <a:solidFill>
                          <a:schemeClr val="bg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王鑫柔</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Microsoft YaHei" charset="-122"/>
                          <a:ea typeface="Microsoft YaHei" charset="-122"/>
                          <a:cs typeface="Microsoft YaHei" charset="-122"/>
                        </a:rPr>
                        <a:t>王鑫柔、尹凯</a:t>
                      </a:r>
                    </a:p>
                  </a:txBody>
                  <a:tcPr anchor="ctr"/>
                </a:tc>
              </a:tr>
            </a:tbl>
          </a:graphicData>
        </a:graphic>
      </p:graphicFrame>
    </p:spTree>
    <p:extLst>
      <p:ext uri="{BB962C8B-B14F-4D97-AF65-F5344CB8AC3E}">
        <p14:creationId xmlns:p14="http://schemas.microsoft.com/office/powerpoint/2010/main" val="272730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406" y="1734282"/>
            <a:ext cx="5738749" cy="1674937"/>
            <a:chOff x="-9406" y="1544053"/>
            <a:chExt cx="5738749" cy="2055394"/>
          </a:xfrm>
        </p:grpSpPr>
        <p:sp>
          <p:nvSpPr>
            <p:cNvPr id="4" name="圆角矩形 3"/>
            <p:cNvSpPr/>
            <p:nvPr/>
          </p:nvSpPr>
          <p:spPr>
            <a:xfrm>
              <a:off x="0" y="1707654"/>
              <a:ext cx="5544616" cy="1728192"/>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3"/>
            <p:cNvSpPr/>
            <p:nvPr/>
          </p:nvSpPr>
          <p:spPr>
            <a:xfrm>
              <a:off x="-9406" y="1544053"/>
              <a:ext cx="5738749" cy="2055394"/>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TextBox 11"/>
          <p:cNvSpPr txBox="1"/>
          <p:nvPr/>
        </p:nvSpPr>
        <p:spPr>
          <a:xfrm>
            <a:off x="321668" y="2248584"/>
            <a:ext cx="1287468" cy="646331"/>
          </a:xfrm>
          <a:prstGeom prst="rect">
            <a:avLst/>
          </a:prstGeom>
          <a:noFill/>
        </p:spPr>
        <p:txBody>
          <a:bodyPr wrap="none" rtlCol="0">
            <a:spAutoFit/>
          </a:bodyPr>
          <a:lstStyle/>
          <a:p>
            <a:r>
              <a:rPr lang="en-US" altLang="zh-CN" sz="3600" dirty="0" smtClean="0">
                <a:solidFill>
                  <a:schemeClr val="bg1"/>
                </a:solidFill>
              </a:rPr>
              <a:t>Part 4</a:t>
            </a:r>
            <a:endParaRPr lang="zh-CN" altLang="en-US" sz="3600" dirty="0">
              <a:solidFill>
                <a:schemeClr val="bg1"/>
              </a:solidFill>
            </a:endParaRPr>
          </a:p>
        </p:txBody>
      </p:sp>
      <p:cxnSp>
        <p:nvCxnSpPr>
          <p:cNvPr id="14" name="直接连接符 13"/>
          <p:cNvCxnSpPr/>
          <p:nvPr/>
        </p:nvCxnSpPr>
        <p:spPr>
          <a:xfrm>
            <a:off x="1659680" y="2158139"/>
            <a:ext cx="0" cy="827222"/>
          </a:xfrm>
          <a:prstGeom prst="line">
            <a:avLst/>
          </a:prstGeom>
          <a:ln>
            <a:solidFill>
              <a:schemeClr val="bg1">
                <a:alpha val="81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064424" y="2340916"/>
            <a:ext cx="1415772" cy="461665"/>
          </a:xfrm>
          <a:prstGeom prst="rect">
            <a:avLst/>
          </a:prstGeom>
        </p:spPr>
        <p:txBody>
          <a:bodyPr wrap="none">
            <a:spAutoFit/>
          </a:bodyPr>
          <a:lstStyle/>
          <a:p>
            <a:pPr algn="ctr"/>
            <a:r>
              <a:rPr lang="zh-CN" altLang="en-US" sz="2400" b="1" dirty="0" smtClean="0">
                <a:solidFill>
                  <a:schemeClr val="bg1"/>
                </a:solidFill>
                <a:latin typeface="微软雅黑" pitchFamily="34" charset="-122"/>
                <a:ea typeface="微软雅黑" pitchFamily="34" charset="-122"/>
              </a:rPr>
              <a:t>时间计划</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833936843"/>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2492990" cy="400110"/>
          </a:xfrm>
          <a:prstGeom prst="rect">
            <a:avLst/>
          </a:prstGeom>
        </p:spPr>
        <p:txBody>
          <a:bodyPr wrap="none">
            <a:spAutoFit/>
          </a:bodyPr>
          <a:lstStyle/>
          <a:p>
            <a:r>
              <a:rPr lang="zh-CN" altLang="en-US" sz="2000" dirty="0" smtClean="0">
                <a:solidFill>
                  <a:schemeClr val="bg1"/>
                </a:solidFill>
                <a:latin typeface="微软雅黑" pitchFamily="34" charset="-122"/>
                <a:ea typeface="微软雅黑" pitchFamily="34" charset="-122"/>
              </a:rPr>
              <a:t>时间计划－过程模型</a:t>
            </a:r>
            <a:endParaRPr lang="zh-CN" altLang="en-US" sz="2000" dirty="0">
              <a:solidFill>
                <a:schemeClr val="bg1"/>
              </a:solidFill>
              <a:latin typeface="微软雅黑" pitchFamily="34" charset="-122"/>
              <a:ea typeface="微软雅黑"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260" y="280194"/>
            <a:ext cx="809773" cy="400110"/>
          </a:xfrm>
          <a:prstGeom prst="rect">
            <a:avLst/>
          </a:prstGeom>
        </p:spPr>
        <p:txBody>
          <a:bodyPr wrap="none">
            <a:spAutoFit/>
          </a:bodyPr>
          <a:lstStyle/>
          <a:p>
            <a:pPr lvl="0" algn="ctr" defTabSz="914400"/>
            <a:r>
              <a:rPr lang="en-US" altLang="zh-CN" sz="2000" b="1" dirty="0" smtClean="0">
                <a:solidFill>
                  <a:schemeClr val="bg1"/>
                </a:solidFill>
              </a:rPr>
              <a:t>Part 4</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612576" y="991752"/>
            <a:ext cx="1657447" cy="441340"/>
            <a:chOff x="4288595" y="1265857"/>
            <a:chExt cx="3300278" cy="369332"/>
          </a:xfrm>
        </p:grpSpPr>
        <p:grpSp>
          <p:nvGrpSpPr>
            <p:cNvPr id="47" name="组合 46"/>
            <p:cNvGrpSpPr/>
            <p:nvPr/>
          </p:nvGrpSpPr>
          <p:grpSpPr>
            <a:xfrm>
              <a:off x="4288595" y="1265857"/>
              <a:ext cx="518966" cy="369332"/>
              <a:chOff x="3025770" y="1129975"/>
              <a:chExt cx="1200623" cy="1200622"/>
            </a:xfrm>
          </p:grpSpPr>
          <p:sp>
            <p:nvSpPr>
              <p:cNvPr id="65"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p:nvGrpSpPr>
          <p:grpSpPr>
            <a:xfrm flipH="1" flipV="1">
              <a:off x="7069907" y="1265857"/>
              <a:ext cx="518966" cy="369332"/>
              <a:chOff x="3025770" y="1129975"/>
              <a:chExt cx="1200623" cy="1200622"/>
            </a:xfrm>
          </p:grpSpPr>
          <p:sp>
            <p:nvSpPr>
              <p:cNvPr id="63"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文本框 2"/>
          <p:cNvSpPr txBox="1"/>
          <p:nvPr/>
        </p:nvSpPr>
        <p:spPr>
          <a:xfrm>
            <a:off x="1235498" y="987221"/>
            <a:ext cx="1008112" cy="338554"/>
          </a:xfrm>
          <a:prstGeom prst="rect">
            <a:avLst/>
          </a:prstGeom>
          <a:noFill/>
        </p:spPr>
        <p:txBody>
          <a:bodyPr wrap="square" rtlCol="0">
            <a:spAutoFit/>
          </a:bodyPr>
          <a:lstStyle/>
          <a:p>
            <a:r>
              <a:rPr kumimoji="1" lang="zh-CN" altLang="en-US" sz="1600" dirty="0" smtClean="0">
                <a:solidFill>
                  <a:schemeClr val="bg1"/>
                </a:solidFill>
                <a:latin typeface="Microsoft YaHei" charset="-122"/>
                <a:ea typeface="Microsoft YaHei" charset="-122"/>
                <a:cs typeface="Microsoft YaHei" charset="-122"/>
              </a:rPr>
              <a:t>增量模型</a:t>
            </a:r>
            <a:endParaRPr kumimoji="1" lang="zh-CN" altLang="en-US" sz="1600" dirty="0">
              <a:solidFill>
                <a:schemeClr val="bg1"/>
              </a:solidFill>
              <a:latin typeface="Microsoft YaHei" charset="-122"/>
              <a:ea typeface="Microsoft YaHei" charset="-122"/>
              <a:cs typeface="Microsoft YaHei" charset="-122"/>
            </a:endParaRPr>
          </a:p>
        </p:txBody>
      </p:sp>
      <p:sp>
        <p:nvSpPr>
          <p:cNvPr id="4" name="矩形 3"/>
          <p:cNvSpPr/>
          <p:nvPr/>
        </p:nvSpPr>
        <p:spPr>
          <a:xfrm>
            <a:off x="1111108" y="1490597"/>
            <a:ext cx="1104254" cy="28803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bg1"/>
                </a:solidFill>
                <a:latin typeface="Microsoft YaHei" charset="-122"/>
                <a:ea typeface="Microsoft YaHei" charset="-122"/>
                <a:cs typeface="Microsoft YaHei" charset="-122"/>
              </a:rPr>
              <a:t>软件概念</a:t>
            </a:r>
            <a:endParaRPr kumimoji="1" lang="zh-CN" altLang="en-US" dirty="0">
              <a:solidFill>
                <a:schemeClr val="bg1"/>
              </a:solidFill>
              <a:latin typeface="Microsoft YaHei" charset="-122"/>
              <a:ea typeface="Microsoft YaHei" charset="-122"/>
              <a:cs typeface="Microsoft YaHei" charset="-122"/>
            </a:endParaRPr>
          </a:p>
        </p:txBody>
      </p:sp>
      <p:sp>
        <p:nvSpPr>
          <p:cNvPr id="20" name="矩形 19"/>
          <p:cNvSpPr/>
          <p:nvPr/>
        </p:nvSpPr>
        <p:spPr>
          <a:xfrm>
            <a:off x="1907704" y="1932926"/>
            <a:ext cx="1104254" cy="28803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solidFill>
                  <a:schemeClr val="bg1"/>
                </a:solidFill>
                <a:latin typeface="Microsoft YaHei" charset="-122"/>
                <a:ea typeface="Microsoft YaHei" charset="-122"/>
                <a:cs typeface="Microsoft YaHei" charset="-122"/>
              </a:rPr>
              <a:t>需求分析</a:t>
            </a:r>
            <a:endParaRPr kumimoji="1" lang="zh-CN" altLang="en-US" dirty="0">
              <a:solidFill>
                <a:schemeClr val="bg1"/>
              </a:solidFill>
              <a:latin typeface="Microsoft YaHei" charset="-122"/>
              <a:ea typeface="Microsoft YaHei" charset="-122"/>
              <a:cs typeface="Microsoft YaHei" charset="-122"/>
            </a:endParaRPr>
          </a:p>
        </p:txBody>
      </p:sp>
      <p:cxnSp>
        <p:nvCxnSpPr>
          <p:cNvPr id="9" name="肘形连接符 8"/>
          <p:cNvCxnSpPr>
            <a:stCxn id="4" idx="3"/>
            <a:endCxn id="20" idx="0"/>
          </p:cNvCxnSpPr>
          <p:nvPr/>
        </p:nvCxnSpPr>
        <p:spPr>
          <a:xfrm>
            <a:off x="2215362" y="1634613"/>
            <a:ext cx="244469" cy="298313"/>
          </a:xfrm>
          <a:prstGeom prst="bent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483965" y="1480606"/>
            <a:ext cx="1080120" cy="307777"/>
          </a:xfrm>
          <a:prstGeom prst="rect">
            <a:avLst/>
          </a:prstGeom>
          <a:noFill/>
        </p:spPr>
        <p:txBody>
          <a:bodyPr wrap="square" rtlCol="0">
            <a:spAutoFit/>
          </a:bodyPr>
          <a:lstStyle/>
          <a:p>
            <a:r>
              <a:rPr kumimoji="1" lang="zh-CN" altLang="en-US" dirty="0" smtClean="0">
                <a:solidFill>
                  <a:schemeClr val="bg1"/>
                </a:solidFill>
                <a:latin typeface="Microsoft YaHei" charset="-122"/>
                <a:ea typeface="Microsoft YaHei" charset="-122"/>
                <a:cs typeface="Microsoft YaHei" charset="-122"/>
              </a:rPr>
              <a:t>用户需求</a:t>
            </a:r>
            <a:endParaRPr kumimoji="1" lang="zh-CN" altLang="en-US" dirty="0">
              <a:solidFill>
                <a:schemeClr val="bg1"/>
              </a:solidFill>
              <a:latin typeface="Microsoft YaHei" charset="-122"/>
              <a:ea typeface="Microsoft YaHei" charset="-122"/>
              <a:cs typeface="Microsoft YaHei" charset="-122"/>
            </a:endParaRPr>
          </a:p>
        </p:txBody>
      </p:sp>
      <p:sp>
        <p:nvSpPr>
          <p:cNvPr id="28" name="矩形 27"/>
          <p:cNvSpPr/>
          <p:nvPr/>
        </p:nvSpPr>
        <p:spPr>
          <a:xfrm>
            <a:off x="2639851" y="2313445"/>
            <a:ext cx="1104254" cy="2880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solidFill>
                  <a:schemeClr val="bg1"/>
                </a:solidFill>
                <a:latin typeface="Microsoft YaHei" charset="-122"/>
                <a:ea typeface="Microsoft YaHei" charset="-122"/>
                <a:cs typeface="Microsoft YaHei" charset="-122"/>
              </a:rPr>
              <a:t>架构设计</a:t>
            </a:r>
            <a:endParaRPr kumimoji="1" lang="zh-CN" altLang="en-US" dirty="0">
              <a:solidFill>
                <a:schemeClr val="bg1"/>
              </a:solidFill>
              <a:latin typeface="Microsoft YaHei" charset="-122"/>
              <a:ea typeface="Microsoft YaHei" charset="-122"/>
              <a:cs typeface="Microsoft YaHei" charset="-122"/>
            </a:endParaRPr>
          </a:p>
        </p:txBody>
      </p:sp>
      <p:cxnSp>
        <p:nvCxnSpPr>
          <p:cNvPr id="15" name="肘形连接符 14"/>
          <p:cNvCxnSpPr>
            <a:stCxn id="20" idx="3"/>
            <a:endCxn id="28" idx="0"/>
          </p:cNvCxnSpPr>
          <p:nvPr/>
        </p:nvCxnSpPr>
        <p:spPr>
          <a:xfrm>
            <a:off x="3011958" y="2076942"/>
            <a:ext cx="180020" cy="236503"/>
          </a:xfrm>
          <a:prstGeom prst="bent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191978" y="1953468"/>
            <a:ext cx="1524038" cy="307777"/>
          </a:xfrm>
          <a:prstGeom prst="rect">
            <a:avLst/>
          </a:prstGeom>
          <a:noFill/>
        </p:spPr>
        <p:txBody>
          <a:bodyPr wrap="square" rtlCol="0">
            <a:spAutoFit/>
          </a:bodyPr>
          <a:lstStyle/>
          <a:p>
            <a:r>
              <a:rPr kumimoji="1" lang="zh-CN" altLang="en-US" dirty="0" smtClean="0">
                <a:solidFill>
                  <a:schemeClr val="bg1"/>
                </a:solidFill>
                <a:latin typeface="Microsoft YaHei" charset="-122"/>
                <a:ea typeface="Microsoft YaHei" charset="-122"/>
                <a:cs typeface="Microsoft YaHei" charset="-122"/>
              </a:rPr>
              <a:t>软件</a:t>
            </a:r>
            <a:r>
              <a:rPr kumimoji="1" lang="zh-CN" altLang="en-US" smtClean="0">
                <a:solidFill>
                  <a:schemeClr val="bg1"/>
                </a:solidFill>
                <a:latin typeface="Microsoft YaHei" charset="-122"/>
                <a:ea typeface="Microsoft YaHei" charset="-122"/>
                <a:cs typeface="Microsoft YaHei" charset="-122"/>
              </a:rPr>
              <a:t>需求／原型</a:t>
            </a:r>
            <a:endParaRPr kumimoji="1" lang="zh-CN" altLang="en-US" dirty="0">
              <a:solidFill>
                <a:schemeClr val="bg1"/>
              </a:solidFill>
              <a:latin typeface="Microsoft YaHei" charset="-122"/>
              <a:ea typeface="Microsoft YaHei" charset="-122"/>
              <a:cs typeface="Microsoft YaHei" charset="-122"/>
            </a:endParaRPr>
          </a:p>
        </p:txBody>
      </p:sp>
      <p:sp>
        <p:nvSpPr>
          <p:cNvPr id="35" name="矩形 34"/>
          <p:cNvSpPr/>
          <p:nvPr/>
        </p:nvSpPr>
        <p:spPr>
          <a:xfrm>
            <a:off x="2843808" y="2837980"/>
            <a:ext cx="1104254" cy="288032"/>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solidFill>
                  <a:schemeClr val="bg1"/>
                </a:solidFill>
                <a:latin typeface="Microsoft YaHei" charset="-122"/>
                <a:ea typeface="Microsoft YaHei" charset="-122"/>
                <a:cs typeface="Microsoft YaHei" charset="-122"/>
              </a:rPr>
              <a:t>详细设计</a:t>
            </a:r>
            <a:endParaRPr kumimoji="1" lang="zh-CN" altLang="en-US" dirty="0">
              <a:solidFill>
                <a:schemeClr val="bg1"/>
              </a:solidFill>
              <a:latin typeface="Microsoft YaHei" charset="-122"/>
              <a:ea typeface="Microsoft YaHei" charset="-122"/>
              <a:cs typeface="Microsoft YaHei" charset="-122"/>
            </a:endParaRPr>
          </a:p>
        </p:txBody>
      </p:sp>
      <p:sp>
        <p:nvSpPr>
          <p:cNvPr id="36" name="矩形 35"/>
          <p:cNvSpPr/>
          <p:nvPr/>
        </p:nvSpPr>
        <p:spPr>
          <a:xfrm>
            <a:off x="4157954" y="2843985"/>
            <a:ext cx="1104254" cy="288032"/>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solidFill>
                  <a:schemeClr val="bg1"/>
                </a:solidFill>
                <a:latin typeface="Microsoft YaHei" charset="-122"/>
                <a:ea typeface="Microsoft YaHei" charset="-122"/>
                <a:cs typeface="Microsoft YaHei" charset="-122"/>
              </a:rPr>
              <a:t>详细设计</a:t>
            </a:r>
            <a:endParaRPr kumimoji="1" lang="zh-CN" altLang="en-US" dirty="0">
              <a:solidFill>
                <a:schemeClr val="bg1"/>
              </a:solidFill>
              <a:latin typeface="Microsoft YaHei" charset="-122"/>
              <a:ea typeface="Microsoft YaHei" charset="-122"/>
              <a:cs typeface="Microsoft YaHei" charset="-122"/>
            </a:endParaRPr>
          </a:p>
        </p:txBody>
      </p:sp>
      <p:sp>
        <p:nvSpPr>
          <p:cNvPr id="37" name="矩形 36"/>
          <p:cNvSpPr/>
          <p:nvPr/>
        </p:nvSpPr>
        <p:spPr>
          <a:xfrm>
            <a:off x="5472100" y="2834502"/>
            <a:ext cx="1104254" cy="288032"/>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solidFill>
                  <a:schemeClr val="bg1"/>
                </a:solidFill>
                <a:latin typeface="Microsoft YaHei" charset="-122"/>
                <a:ea typeface="Microsoft YaHei" charset="-122"/>
                <a:cs typeface="Microsoft YaHei" charset="-122"/>
              </a:rPr>
              <a:t>详细设计</a:t>
            </a:r>
            <a:endParaRPr kumimoji="1" lang="zh-CN" altLang="en-US" dirty="0">
              <a:solidFill>
                <a:schemeClr val="bg1"/>
              </a:solidFill>
              <a:latin typeface="Microsoft YaHei" charset="-122"/>
              <a:ea typeface="Microsoft YaHei" charset="-122"/>
              <a:cs typeface="Microsoft YaHei" charset="-122"/>
            </a:endParaRPr>
          </a:p>
        </p:txBody>
      </p:sp>
      <p:cxnSp>
        <p:nvCxnSpPr>
          <p:cNvPr id="25" name="肘形连接符 24"/>
          <p:cNvCxnSpPr>
            <a:stCxn id="28" idx="2"/>
            <a:endCxn id="35" idx="0"/>
          </p:cNvCxnSpPr>
          <p:nvPr/>
        </p:nvCxnSpPr>
        <p:spPr>
          <a:xfrm rot="16200000" flipH="1">
            <a:off x="3175705" y="2617749"/>
            <a:ext cx="236503" cy="203957"/>
          </a:xfrm>
          <a:prstGeom prst="bentConnector3">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8" idx="3"/>
            <a:endCxn id="36" idx="0"/>
          </p:cNvCxnSpPr>
          <p:nvPr/>
        </p:nvCxnSpPr>
        <p:spPr>
          <a:xfrm>
            <a:off x="3744105" y="2457461"/>
            <a:ext cx="965976" cy="386524"/>
          </a:xfrm>
          <a:prstGeom prst="bent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8" idx="3"/>
            <a:endCxn id="37" idx="0"/>
          </p:cNvCxnSpPr>
          <p:nvPr/>
        </p:nvCxnSpPr>
        <p:spPr>
          <a:xfrm>
            <a:off x="3744105" y="2457461"/>
            <a:ext cx="2280122" cy="377041"/>
          </a:xfrm>
          <a:prstGeom prst="bent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729958" y="2144942"/>
            <a:ext cx="2578345" cy="307777"/>
          </a:xfrm>
          <a:prstGeom prst="rect">
            <a:avLst/>
          </a:prstGeom>
          <a:noFill/>
        </p:spPr>
        <p:txBody>
          <a:bodyPr wrap="square" rtlCol="0">
            <a:spAutoFit/>
          </a:bodyPr>
          <a:lstStyle/>
          <a:p>
            <a:r>
              <a:rPr kumimoji="1" lang="zh-CN" altLang="en-US" dirty="0" smtClean="0">
                <a:solidFill>
                  <a:schemeClr val="bg1"/>
                </a:solidFill>
                <a:latin typeface="Microsoft YaHei" charset="-122"/>
                <a:ea typeface="Microsoft YaHei" charset="-122"/>
                <a:cs typeface="Microsoft YaHei" charset="-122"/>
              </a:rPr>
              <a:t>架构文档／</a:t>
            </a:r>
            <a:r>
              <a:rPr kumimoji="1" lang="zh-CN" altLang="en-US" smtClean="0">
                <a:solidFill>
                  <a:schemeClr val="bg1"/>
                </a:solidFill>
                <a:latin typeface="Microsoft YaHei" charset="-122"/>
                <a:ea typeface="Microsoft YaHei" charset="-122"/>
                <a:cs typeface="Microsoft YaHei" charset="-122"/>
              </a:rPr>
              <a:t>接口／集成方案</a:t>
            </a:r>
            <a:endParaRPr kumimoji="1" lang="zh-CN" altLang="en-US" dirty="0">
              <a:solidFill>
                <a:schemeClr val="bg1"/>
              </a:solidFill>
              <a:latin typeface="Microsoft YaHei" charset="-122"/>
              <a:ea typeface="Microsoft YaHei" charset="-122"/>
              <a:cs typeface="Microsoft YaHei" charset="-122"/>
            </a:endParaRPr>
          </a:p>
        </p:txBody>
      </p:sp>
      <p:sp>
        <p:nvSpPr>
          <p:cNvPr id="49" name="矩形 48"/>
          <p:cNvSpPr/>
          <p:nvPr/>
        </p:nvSpPr>
        <p:spPr>
          <a:xfrm>
            <a:off x="3040814" y="3290300"/>
            <a:ext cx="1104254" cy="288032"/>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bg1"/>
                </a:solidFill>
                <a:latin typeface="Microsoft YaHei" charset="-122"/>
                <a:ea typeface="Microsoft YaHei" charset="-122"/>
                <a:cs typeface="Microsoft YaHei" charset="-122"/>
              </a:rPr>
              <a:t>编码</a:t>
            </a:r>
            <a:endParaRPr kumimoji="1" lang="zh-CN" altLang="en-US" dirty="0">
              <a:solidFill>
                <a:schemeClr val="bg1"/>
              </a:solidFill>
              <a:latin typeface="Microsoft YaHei" charset="-122"/>
              <a:ea typeface="Microsoft YaHei" charset="-122"/>
              <a:cs typeface="Microsoft YaHei" charset="-122"/>
            </a:endParaRPr>
          </a:p>
        </p:txBody>
      </p:sp>
      <p:sp>
        <p:nvSpPr>
          <p:cNvPr id="50" name="矩形 49"/>
          <p:cNvSpPr/>
          <p:nvPr/>
        </p:nvSpPr>
        <p:spPr>
          <a:xfrm>
            <a:off x="4354960" y="3290300"/>
            <a:ext cx="1104254" cy="288032"/>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bg1"/>
                </a:solidFill>
                <a:latin typeface="Microsoft YaHei" charset="-122"/>
                <a:ea typeface="Microsoft YaHei" charset="-122"/>
                <a:cs typeface="Microsoft YaHei" charset="-122"/>
              </a:rPr>
              <a:t>编码</a:t>
            </a:r>
            <a:endParaRPr kumimoji="1" lang="zh-CN" altLang="en-US" dirty="0">
              <a:solidFill>
                <a:schemeClr val="bg1"/>
              </a:solidFill>
              <a:latin typeface="Microsoft YaHei" charset="-122"/>
              <a:ea typeface="Microsoft YaHei" charset="-122"/>
              <a:cs typeface="Microsoft YaHei" charset="-122"/>
            </a:endParaRPr>
          </a:p>
        </p:txBody>
      </p:sp>
      <p:sp>
        <p:nvSpPr>
          <p:cNvPr id="51" name="矩形 50"/>
          <p:cNvSpPr/>
          <p:nvPr/>
        </p:nvSpPr>
        <p:spPr>
          <a:xfrm>
            <a:off x="5669106" y="3290300"/>
            <a:ext cx="1104254" cy="288032"/>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solidFill>
                  <a:schemeClr val="bg1"/>
                </a:solidFill>
                <a:latin typeface="Microsoft YaHei" charset="-122"/>
                <a:ea typeface="Microsoft YaHei" charset="-122"/>
                <a:cs typeface="Microsoft YaHei" charset="-122"/>
              </a:rPr>
              <a:t>编码</a:t>
            </a:r>
            <a:endParaRPr kumimoji="1" lang="zh-CN" altLang="en-US" dirty="0">
              <a:solidFill>
                <a:schemeClr val="bg1"/>
              </a:solidFill>
              <a:latin typeface="Microsoft YaHei" charset="-122"/>
              <a:ea typeface="Microsoft YaHei" charset="-122"/>
              <a:cs typeface="Microsoft YaHei" charset="-122"/>
            </a:endParaRPr>
          </a:p>
        </p:txBody>
      </p:sp>
      <p:cxnSp>
        <p:nvCxnSpPr>
          <p:cNvPr id="38" name="肘形连接符 37"/>
          <p:cNvCxnSpPr>
            <a:stCxn id="35" idx="2"/>
            <a:endCxn id="49" idx="0"/>
          </p:cNvCxnSpPr>
          <p:nvPr/>
        </p:nvCxnSpPr>
        <p:spPr>
          <a:xfrm rot="16200000" flipH="1">
            <a:off x="3412294" y="3109653"/>
            <a:ext cx="164288" cy="197006"/>
          </a:xfrm>
          <a:prstGeom prst="bentConnector3">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36" idx="2"/>
            <a:endCxn id="50" idx="0"/>
          </p:cNvCxnSpPr>
          <p:nvPr/>
        </p:nvCxnSpPr>
        <p:spPr>
          <a:xfrm rot="16200000" flipH="1">
            <a:off x="4729443" y="3112655"/>
            <a:ext cx="158283" cy="197006"/>
          </a:xfrm>
          <a:prstGeom prst="bentConnector3">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7" idx="2"/>
            <a:endCxn id="51" idx="0"/>
          </p:cNvCxnSpPr>
          <p:nvPr/>
        </p:nvCxnSpPr>
        <p:spPr>
          <a:xfrm rot="16200000" flipH="1">
            <a:off x="6038847" y="3107914"/>
            <a:ext cx="167766" cy="197006"/>
          </a:xfrm>
          <a:prstGeom prst="bentConnector3">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3212307" y="3725009"/>
            <a:ext cx="1104254" cy="288032"/>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bg1"/>
                </a:solidFill>
                <a:latin typeface="Microsoft YaHei" charset="-122"/>
                <a:ea typeface="Microsoft YaHei" charset="-122"/>
                <a:cs typeface="Microsoft YaHei" charset="-122"/>
              </a:rPr>
              <a:t>单元测试</a:t>
            </a:r>
            <a:endParaRPr kumimoji="1" lang="zh-CN" altLang="en-US" dirty="0">
              <a:solidFill>
                <a:schemeClr val="bg1"/>
              </a:solidFill>
              <a:latin typeface="Microsoft YaHei" charset="-122"/>
              <a:ea typeface="Microsoft YaHei" charset="-122"/>
              <a:cs typeface="Microsoft YaHei" charset="-122"/>
            </a:endParaRPr>
          </a:p>
        </p:txBody>
      </p:sp>
      <p:sp>
        <p:nvSpPr>
          <p:cNvPr id="67" name="矩形 66"/>
          <p:cNvSpPr/>
          <p:nvPr/>
        </p:nvSpPr>
        <p:spPr>
          <a:xfrm>
            <a:off x="4572000" y="3729238"/>
            <a:ext cx="1104254" cy="288032"/>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bg1"/>
                </a:solidFill>
                <a:latin typeface="Microsoft YaHei" charset="-122"/>
                <a:ea typeface="Microsoft YaHei" charset="-122"/>
                <a:cs typeface="Microsoft YaHei" charset="-122"/>
              </a:rPr>
              <a:t>单元测试</a:t>
            </a:r>
            <a:endParaRPr kumimoji="1" lang="zh-CN" altLang="en-US" dirty="0">
              <a:solidFill>
                <a:schemeClr val="bg1"/>
              </a:solidFill>
              <a:latin typeface="Microsoft YaHei" charset="-122"/>
              <a:ea typeface="Microsoft YaHei" charset="-122"/>
              <a:cs typeface="Microsoft YaHei" charset="-122"/>
            </a:endParaRPr>
          </a:p>
        </p:txBody>
      </p:sp>
      <p:sp>
        <p:nvSpPr>
          <p:cNvPr id="68" name="矩形 67"/>
          <p:cNvSpPr/>
          <p:nvPr/>
        </p:nvSpPr>
        <p:spPr>
          <a:xfrm>
            <a:off x="5931693" y="3725650"/>
            <a:ext cx="1104254" cy="288032"/>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solidFill>
                  <a:schemeClr val="bg1"/>
                </a:solidFill>
                <a:latin typeface="Microsoft YaHei" charset="-122"/>
                <a:ea typeface="Microsoft YaHei" charset="-122"/>
                <a:cs typeface="Microsoft YaHei" charset="-122"/>
              </a:rPr>
              <a:t>单元测试</a:t>
            </a:r>
            <a:endParaRPr kumimoji="1" lang="zh-CN" altLang="en-US" dirty="0">
              <a:solidFill>
                <a:schemeClr val="bg1"/>
              </a:solidFill>
              <a:latin typeface="Microsoft YaHei" charset="-122"/>
              <a:ea typeface="Microsoft YaHei" charset="-122"/>
              <a:cs typeface="Microsoft YaHei" charset="-122"/>
            </a:endParaRPr>
          </a:p>
        </p:txBody>
      </p:sp>
      <p:cxnSp>
        <p:nvCxnSpPr>
          <p:cNvPr id="57" name="肘形连接符 56"/>
          <p:cNvCxnSpPr/>
          <p:nvPr/>
        </p:nvCxnSpPr>
        <p:spPr>
          <a:xfrm rot="16200000" flipH="1">
            <a:off x="3605349" y="3585801"/>
            <a:ext cx="146677" cy="171493"/>
          </a:xfrm>
          <a:prstGeom prst="bentConnector3">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肘形连接符 58"/>
          <p:cNvCxnSpPr/>
          <p:nvPr/>
        </p:nvCxnSpPr>
        <p:spPr>
          <a:xfrm rot="16200000" flipH="1">
            <a:off x="4940154" y="3565143"/>
            <a:ext cx="150906" cy="217040"/>
          </a:xfrm>
          <a:prstGeom prst="bentConnector3">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肘形连接符 68"/>
          <p:cNvCxnSpPr/>
          <p:nvPr/>
        </p:nvCxnSpPr>
        <p:spPr>
          <a:xfrm rot="16200000" flipH="1">
            <a:off x="6278867" y="3540575"/>
            <a:ext cx="147318" cy="262587"/>
          </a:xfrm>
          <a:prstGeom prst="bentConnector3">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3903035" y="4345902"/>
            <a:ext cx="1104254" cy="28803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solidFill>
                  <a:schemeClr val="bg1"/>
                </a:solidFill>
                <a:latin typeface="Microsoft YaHei" charset="-122"/>
                <a:ea typeface="Microsoft YaHei" charset="-122"/>
                <a:cs typeface="Microsoft YaHei" charset="-122"/>
              </a:rPr>
              <a:t>集成测试</a:t>
            </a:r>
            <a:endParaRPr kumimoji="1" lang="zh-CN" altLang="en-US" dirty="0">
              <a:solidFill>
                <a:schemeClr val="bg1"/>
              </a:solidFill>
              <a:latin typeface="Microsoft YaHei" charset="-122"/>
              <a:ea typeface="Microsoft YaHei" charset="-122"/>
              <a:cs typeface="Microsoft YaHei" charset="-122"/>
            </a:endParaRPr>
          </a:p>
        </p:txBody>
      </p:sp>
      <p:sp>
        <p:nvSpPr>
          <p:cNvPr id="71" name="矩形 70"/>
          <p:cNvSpPr/>
          <p:nvPr/>
        </p:nvSpPr>
        <p:spPr>
          <a:xfrm>
            <a:off x="5124127" y="4707247"/>
            <a:ext cx="1104254" cy="2880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solidFill>
                  <a:schemeClr val="bg1"/>
                </a:solidFill>
                <a:latin typeface="Microsoft YaHei" charset="-122"/>
                <a:ea typeface="Microsoft YaHei" charset="-122"/>
                <a:cs typeface="Microsoft YaHei" charset="-122"/>
              </a:rPr>
              <a:t>系统测试</a:t>
            </a:r>
            <a:endParaRPr kumimoji="1" lang="zh-CN" altLang="en-US" dirty="0">
              <a:solidFill>
                <a:schemeClr val="bg1"/>
              </a:solidFill>
              <a:latin typeface="Microsoft YaHei" charset="-122"/>
              <a:ea typeface="Microsoft YaHei" charset="-122"/>
              <a:cs typeface="Microsoft YaHei" charset="-122"/>
            </a:endParaRPr>
          </a:p>
        </p:txBody>
      </p:sp>
      <p:cxnSp>
        <p:nvCxnSpPr>
          <p:cNvPr id="73" name="肘形连接符 72"/>
          <p:cNvCxnSpPr>
            <a:stCxn id="62" idx="2"/>
            <a:endCxn id="70" idx="1"/>
          </p:cNvCxnSpPr>
          <p:nvPr/>
        </p:nvCxnSpPr>
        <p:spPr>
          <a:xfrm rot="16200000" flipH="1">
            <a:off x="3595296" y="4182178"/>
            <a:ext cx="476877" cy="138601"/>
          </a:xfrm>
          <a:prstGeom prst="bentConnector2">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67" idx="2"/>
            <a:endCxn id="70" idx="3"/>
          </p:cNvCxnSpPr>
          <p:nvPr/>
        </p:nvCxnSpPr>
        <p:spPr>
          <a:xfrm rot="5400000">
            <a:off x="4829384" y="4195175"/>
            <a:ext cx="472648" cy="116838"/>
          </a:xfrm>
          <a:prstGeom prst="bentConnector2">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68" idx="2"/>
            <a:endCxn id="71" idx="3"/>
          </p:cNvCxnSpPr>
          <p:nvPr/>
        </p:nvCxnSpPr>
        <p:spPr>
          <a:xfrm rot="5400000">
            <a:off x="5937311" y="4304753"/>
            <a:ext cx="837581" cy="255439"/>
          </a:xfrm>
          <a:prstGeom prst="bentConnector2">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肘形连接符 79"/>
          <p:cNvCxnSpPr>
            <a:stCxn id="70" idx="2"/>
            <a:endCxn id="71" idx="1"/>
          </p:cNvCxnSpPr>
          <p:nvPr/>
        </p:nvCxnSpPr>
        <p:spPr>
          <a:xfrm rot="16200000" flipH="1">
            <a:off x="4680980" y="4408115"/>
            <a:ext cx="217329" cy="668965"/>
          </a:xfrm>
          <a:prstGeom prst="bentConnector2">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98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1000" fill="hold"/>
                                        <p:tgtEl>
                                          <p:spTgt spid="46"/>
                                        </p:tgtEl>
                                        <p:attrNameLst>
                                          <p:attrName>ppt_w</p:attrName>
                                        </p:attrNameLst>
                                      </p:cBhvr>
                                      <p:tavLst>
                                        <p:tav tm="0">
                                          <p:val>
                                            <p:strVal val="#ppt_w+.3"/>
                                          </p:val>
                                        </p:tav>
                                        <p:tav tm="100000">
                                          <p:val>
                                            <p:strVal val="#ppt_w"/>
                                          </p:val>
                                        </p:tav>
                                      </p:tavLst>
                                    </p:anim>
                                    <p:anim calcmode="lin" valueType="num">
                                      <p:cBhvr>
                                        <p:cTn id="8" dur="1000" fill="hold"/>
                                        <p:tgtEl>
                                          <p:spTgt spid="46"/>
                                        </p:tgtEl>
                                        <p:attrNameLst>
                                          <p:attrName>ppt_h</p:attrName>
                                        </p:attrNameLst>
                                      </p:cBhvr>
                                      <p:tavLst>
                                        <p:tav tm="0">
                                          <p:val>
                                            <p:strVal val="#ppt_h"/>
                                          </p:val>
                                        </p:tav>
                                        <p:tav tm="100000">
                                          <p:val>
                                            <p:strVal val="#ppt_h"/>
                                          </p:val>
                                        </p:tav>
                                      </p:tavLst>
                                    </p:anim>
                                    <p:animEffect transition="in" filter="fade">
                                      <p:cBhvr>
                                        <p:cTn id="9"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2236510" cy="400110"/>
          </a:xfrm>
          <a:prstGeom prst="rect">
            <a:avLst/>
          </a:prstGeom>
        </p:spPr>
        <p:txBody>
          <a:bodyPr wrap="none">
            <a:spAutoFit/>
          </a:bodyPr>
          <a:lstStyle/>
          <a:p>
            <a:r>
              <a:rPr lang="zh-CN" altLang="en-US" sz="2000" dirty="0" smtClean="0">
                <a:solidFill>
                  <a:schemeClr val="bg1"/>
                </a:solidFill>
                <a:latin typeface="微软雅黑" pitchFamily="34" charset="-122"/>
                <a:ea typeface="微软雅黑" pitchFamily="34" charset="-122"/>
              </a:rPr>
              <a:t>时间计划－里程碑</a:t>
            </a:r>
            <a:endParaRPr lang="zh-CN" altLang="en-US" sz="2000" dirty="0">
              <a:solidFill>
                <a:schemeClr val="bg1"/>
              </a:solidFill>
              <a:latin typeface="微软雅黑" pitchFamily="34" charset="-122"/>
              <a:ea typeface="微软雅黑"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260" y="280194"/>
            <a:ext cx="809773" cy="400110"/>
          </a:xfrm>
          <a:prstGeom prst="rect">
            <a:avLst/>
          </a:prstGeom>
        </p:spPr>
        <p:txBody>
          <a:bodyPr wrap="none">
            <a:spAutoFit/>
          </a:bodyPr>
          <a:lstStyle/>
          <a:p>
            <a:pPr lvl="0" algn="ctr" defTabSz="914400"/>
            <a:r>
              <a:rPr lang="en-US" altLang="zh-CN" sz="2000" b="1" dirty="0" smtClean="0">
                <a:solidFill>
                  <a:schemeClr val="bg1"/>
                </a:solidFill>
              </a:rPr>
              <a:t>Part 4</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8" name="直接连接符 47"/>
          <p:cNvCxnSpPr>
            <a:stCxn id="63" idx="0"/>
            <a:endCxn id="99" idx="4"/>
          </p:cNvCxnSpPr>
          <p:nvPr/>
        </p:nvCxnSpPr>
        <p:spPr>
          <a:xfrm flipV="1">
            <a:off x="999108" y="2635623"/>
            <a:ext cx="1095310" cy="91031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99" idx="6"/>
            <a:endCxn id="102" idx="2"/>
          </p:cNvCxnSpPr>
          <p:nvPr/>
        </p:nvCxnSpPr>
        <p:spPr>
          <a:xfrm>
            <a:off x="2299227" y="2634708"/>
            <a:ext cx="912705" cy="73949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02" idx="0"/>
            <a:endCxn id="105" idx="4"/>
          </p:cNvCxnSpPr>
          <p:nvPr/>
        </p:nvCxnSpPr>
        <p:spPr>
          <a:xfrm flipV="1">
            <a:off x="3416742" y="2387208"/>
            <a:ext cx="1570147" cy="98607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05" idx="6"/>
            <a:endCxn id="108" idx="2"/>
          </p:cNvCxnSpPr>
          <p:nvPr/>
        </p:nvCxnSpPr>
        <p:spPr>
          <a:xfrm>
            <a:off x="5191698" y="2386293"/>
            <a:ext cx="563072" cy="5409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1" idx="4"/>
            <a:endCxn id="108" idx="0"/>
          </p:cNvCxnSpPr>
          <p:nvPr/>
        </p:nvCxnSpPr>
        <p:spPr>
          <a:xfrm flipH="1">
            <a:off x="5959580" y="2240708"/>
            <a:ext cx="1481084" cy="68565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1" idx="6"/>
            <a:endCxn id="114" idx="2"/>
          </p:cNvCxnSpPr>
          <p:nvPr/>
        </p:nvCxnSpPr>
        <p:spPr>
          <a:xfrm>
            <a:off x="7645473" y="2239793"/>
            <a:ext cx="347469" cy="21788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2051542" y="2387937"/>
            <a:ext cx="289647" cy="289647"/>
            <a:chOff x="3025770" y="1129975"/>
            <a:chExt cx="1200623" cy="1200622"/>
          </a:xfrm>
        </p:grpSpPr>
        <p:sp>
          <p:nvSpPr>
            <p:cNvPr id="98" name="椭圆 97"/>
            <p:cNvSpPr/>
            <p:nvPr/>
          </p:nvSpPr>
          <p:spPr>
            <a:xfrm rot="2684652">
              <a:off x="3150103" y="1254308"/>
              <a:ext cx="951957" cy="95195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2684652">
              <a:off x="3025770" y="1129975"/>
              <a:ext cx="1200623" cy="120062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3169971" y="3331324"/>
            <a:ext cx="289647" cy="289647"/>
            <a:chOff x="3025770" y="1129975"/>
            <a:chExt cx="1200623" cy="1200622"/>
          </a:xfrm>
        </p:grpSpPr>
        <p:sp>
          <p:nvSpPr>
            <p:cNvPr id="101" name="椭圆 100"/>
            <p:cNvSpPr/>
            <p:nvPr/>
          </p:nvSpPr>
          <p:spPr>
            <a:xfrm rot="2684652">
              <a:off x="3150104" y="1254309"/>
              <a:ext cx="951955" cy="95195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rot="2684652">
              <a:off x="3025770" y="1129975"/>
              <a:ext cx="1200623" cy="120062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 name="组合 102"/>
          <p:cNvGrpSpPr/>
          <p:nvPr/>
        </p:nvGrpSpPr>
        <p:grpSpPr>
          <a:xfrm>
            <a:off x="4944013" y="2139522"/>
            <a:ext cx="289647" cy="289647"/>
            <a:chOff x="3025770" y="1129975"/>
            <a:chExt cx="1200623" cy="1200622"/>
          </a:xfrm>
        </p:grpSpPr>
        <p:sp>
          <p:nvSpPr>
            <p:cNvPr id="104" name="椭圆 103"/>
            <p:cNvSpPr/>
            <p:nvPr/>
          </p:nvSpPr>
          <p:spPr>
            <a:xfrm rot="2684652">
              <a:off x="3150103" y="1254308"/>
              <a:ext cx="951957" cy="95195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rot="2684652">
              <a:off x="3025770" y="1129975"/>
              <a:ext cx="1200623" cy="120062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5712809" y="2884405"/>
            <a:ext cx="289647" cy="289647"/>
            <a:chOff x="3025770" y="1129975"/>
            <a:chExt cx="1200623" cy="1200622"/>
          </a:xfrm>
        </p:grpSpPr>
        <p:sp>
          <p:nvSpPr>
            <p:cNvPr id="107" name="椭圆 106"/>
            <p:cNvSpPr/>
            <p:nvPr/>
          </p:nvSpPr>
          <p:spPr>
            <a:xfrm rot="2684652">
              <a:off x="3150104" y="1254309"/>
              <a:ext cx="951955" cy="95195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rot="2684652">
              <a:off x="3025770" y="1129975"/>
              <a:ext cx="1200623" cy="120062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9" name="组合 108"/>
          <p:cNvGrpSpPr/>
          <p:nvPr/>
        </p:nvGrpSpPr>
        <p:grpSpPr>
          <a:xfrm>
            <a:off x="7397788" y="1993022"/>
            <a:ext cx="289647" cy="289647"/>
            <a:chOff x="3025770" y="1129975"/>
            <a:chExt cx="1200623" cy="1200622"/>
          </a:xfrm>
        </p:grpSpPr>
        <p:sp>
          <p:nvSpPr>
            <p:cNvPr id="110" name="椭圆 109"/>
            <p:cNvSpPr/>
            <p:nvPr/>
          </p:nvSpPr>
          <p:spPr>
            <a:xfrm rot="2684652">
              <a:off x="3150103" y="1254308"/>
              <a:ext cx="951957" cy="95195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rot="2684652">
              <a:off x="3025770" y="1129975"/>
              <a:ext cx="1200623" cy="120062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 name="组合 111"/>
          <p:cNvGrpSpPr/>
          <p:nvPr/>
        </p:nvGrpSpPr>
        <p:grpSpPr>
          <a:xfrm>
            <a:off x="7950981" y="2414799"/>
            <a:ext cx="289647" cy="289647"/>
            <a:chOff x="3025770" y="1129975"/>
            <a:chExt cx="1200623" cy="1200622"/>
          </a:xfrm>
        </p:grpSpPr>
        <p:sp>
          <p:nvSpPr>
            <p:cNvPr id="113" name="椭圆 112"/>
            <p:cNvSpPr/>
            <p:nvPr/>
          </p:nvSpPr>
          <p:spPr>
            <a:xfrm rot="2684652">
              <a:off x="3150104" y="1254309"/>
              <a:ext cx="951955" cy="95195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2684652">
              <a:off x="3025770" y="1129975"/>
              <a:ext cx="1200623" cy="120062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7" name="矩形 116"/>
          <p:cNvSpPr/>
          <p:nvPr/>
        </p:nvSpPr>
        <p:spPr>
          <a:xfrm>
            <a:off x="627652" y="3811186"/>
            <a:ext cx="543739" cy="307777"/>
          </a:xfrm>
          <a:prstGeom prst="rect">
            <a:avLst/>
          </a:prstGeom>
        </p:spPr>
        <p:txBody>
          <a:bodyPr wrap="none">
            <a:spAutoFit/>
          </a:bodyPr>
          <a:lstStyle/>
          <a:p>
            <a:pPr algn="ctr"/>
            <a:r>
              <a:rPr lang="zh-CN" altLang="en-US" dirty="0" smtClean="0">
                <a:solidFill>
                  <a:schemeClr val="bg1"/>
                </a:solidFill>
                <a:latin typeface="Microsoft YaHei" charset="-122"/>
                <a:ea typeface="Microsoft YaHei" charset="-122"/>
                <a:cs typeface="Microsoft YaHei" charset="-122"/>
              </a:rPr>
              <a:t>立项</a:t>
            </a:r>
            <a:endParaRPr lang="en-US" altLang="zh-CN" dirty="0" smtClean="0">
              <a:solidFill>
                <a:schemeClr val="bg1"/>
              </a:solidFill>
              <a:latin typeface="Microsoft YaHei" charset="-122"/>
              <a:ea typeface="Microsoft YaHei" charset="-122"/>
              <a:cs typeface="Microsoft YaHei" charset="-122"/>
            </a:endParaRPr>
          </a:p>
        </p:txBody>
      </p:sp>
      <p:sp>
        <p:nvSpPr>
          <p:cNvPr id="120" name="矩形 119"/>
          <p:cNvSpPr/>
          <p:nvPr/>
        </p:nvSpPr>
        <p:spPr>
          <a:xfrm>
            <a:off x="2593627" y="3680956"/>
            <a:ext cx="1441420" cy="738664"/>
          </a:xfrm>
          <a:prstGeom prst="rect">
            <a:avLst/>
          </a:prstGeom>
        </p:spPr>
        <p:txBody>
          <a:bodyPr wrap="none">
            <a:spAutoFit/>
          </a:bodyPr>
          <a:lstStyle/>
          <a:p>
            <a:pPr algn="ctr"/>
            <a:r>
              <a:rPr lang="zh-CN" altLang="en-US" dirty="0" smtClean="0">
                <a:solidFill>
                  <a:schemeClr val="bg1"/>
                </a:solidFill>
                <a:latin typeface="Microsoft YaHei" charset="-122"/>
                <a:ea typeface="Microsoft YaHei" charset="-122"/>
                <a:cs typeface="Microsoft YaHei" charset="-122"/>
              </a:rPr>
              <a:t>系统设计</a:t>
            </a:r>
            <a:endParaRPr lang="en-US" altLang="zh-CN" dirty="0" smtClean="0">
              <a:solidFill>
                <a:schemeClr val="bg1"/>
              </a:solidFill>
              <a:latin typeface="Microsoft YaHei" charset="-122"/>
              <a:ea typeface="Microsoft YaHei" charset="-122"/>
              <a:cs typeface="Microsoft YaHei" charset="-122"/>
            </a:endParaRPr>
          </a:p>
          <a:p>
            <a:pPr algn="ctr"/>
            <a:endParaRPr lang="en-US" altLang="zh-CN" dirty="0">
              <a:solidFill>
                <a:schemeClr val="bg1"/>
              </a:solidFill>
              <a:latin typeface="Microsoft YaHei" charset="-122"/>
              <a:ea typeface="Microsoft YaHei" charset="-122"/>
              <a:cs typeface="Microsoft YaHei" charset="-122"/>
            </a:endParaRPr>
          </a:p>
          <a:p>
            <a:pPr algn="ctr"/>
            <a:r>
              <a:rPr lang="en-US" altLang="zh-CN" dirty="0" smtClean="0">
                <a:solidFill>
                  <a:schemeClr val="bg1"/>
                </a:solidFill>
                <a:latin typeface="Microsoft YaHei" charset="-122"/>
                <a:ea typeface="Microsoft YaHei" charset="-122"/>
                <a:cs typeface="Microsoft YaHei" charset="-122"/>
              </a:rPr>
              <a:t>《</a:t>
            </a:r>
            <a:r>
              <a:rPr lang="zh-CN" altLang="en-US" dirty="0" smtClean="0">
                <a:solidFill>
                  <a:schemeClr val="bg1"/>
                </a:solidFill>
                <a:latin typeface="Microsoft YaHei" charset="-122"/>
                <a:ea typeface="Microsoft YaHei" charset="-122"/>
                <a:cs typeface="Microsoft YaHei" charset="-122"/>
              </a:rPr>
              <a:t>需求说明书</a:t>
            </a:r>
            <a:r>
              <a:rPr lang="en-US" altLang="zh-CN" dirty="0" smtClean="0">
                <a:solidFill>
                  <a:schemeClr val="bg1"/>
                </a:solidFill>
                <a:latin typeface="Microsoft YaHei" charset="-122"/>
                <a:ea typeface="Microsoft YaHei" charset="-122"/>
                <a:cs typeface="Microsoft YaHei" charset="-122"/>
              </a:rPr>
              <a:t>》</a:t>
            </a:r>
          </a:p>
        </p:txBody>
      </p:sp>
      <p:sp>
        <p:nvSpPr>
          <p:cNvPr id="123" name="矩形 122"/>
          <p:cNvSpPr/>
          <p:nvPr/>
        </p:nvSpPr>
        <p:spPr>
          <a:xfrm>
            <a:off x="5491889" y="3191619"/>
            <a:ext cx="723275" cy="307777"/>
          </a:xfrm>
          <a:prstGeom prst="rect">
            <a:avLst/>
          </a:prstGeom>
        </p:spPr>
        <p:txBody>
          <a:bodyPr wrap="none">
            <a:spAutoFit/>
          </a:bodyPr>
          <a:lstStyle/>
          <a:p>
            <a:pPr algn="ctr"/>
            <a:r>
              <a:rPr lang="zh-CN" altLang="en-US" dirty="0" smtClean="0">
                <a:solidFill>
                  <a:schemeClr val="bg1"/>
                </a:solidFill>
                <a:latin typeface="Microsoft YaHei" charset="-122"/>
                <a:ea typeface="Microsoft YaHei" charset="-122"/>
                <a:cs typeface="Microsoft YaHei" charset="-122"/>
              </a:rPr>
              <a:t>源代码</a:t>
            </a:r>
            <a:endParaRPr lang="en-US" altLang="zh-CN" dirty="0" smtClean="0">
              <a:solidFill>
                <a:schemeClr val="bg1"/>
              </a:solidFill>
              <a:latin typeface="Microsoft YaHei" charset="-122"/>
              <a:ea typeface="Microsoft YaHei" charset="-122"/>
              <a:cs typeface="Microsoft YaHei" charset="-122"/>
            </a:endParaRPr>
          </a:p>
        </p:txBody>
      </p:sp>
      <p:sp>
        <p:nvSpPr>
          <p:cNvPr id="126" name="矩形 125"/>
          <p:cNvSpPr/>
          <p:nvPr/>
        </p:nvSpPr>
        <p:spPr>
          <a:xfrm>
            <a:off x="1475656" y="1636909"/>
            <a:ext cx="1441420" cy="738664"/>
          </a:xfrm>
          <a:prstGeom prst="rect">
            <a:avLst/>
          </a:prstGeom>
        </p:spPr>
        <p:txBody>
          <a:bodyPr wrap="none">
            <a:spAutoFit/>
          </a:bodyPr>
          <a:lstStyle/>
          <a:p>
            <a:pPr algn="ctr"/>
            <a:r>
              <a:rPr lang="en-US" altLang="zh-CN" dirty="0" smtClean="0">
                <a:solidFill>
                  <a:schemeClr val="bg1"/>
                </a:solidFill>
                <a:latin typeface="Microsoft YaHei" charset="-122"/>
                <a:ea typeface="Microsoft YaHei" charset="-122"/>
                <a:cs typeface="Microsoft YaHei" charset="-122"/>
              </a:rPr>
              <a:t>《</a:t>
            </a:r>
            <a:r>
              <a:rPr lang="zh-CN" altLang="en-US" dirty="0" smtClean="0">
                <a:solidFill>
                  <a:schemeClr val="bg1"/>
                </a:solidFill>
                <a:latin typeface="Microsoft YaHei" charset="-122"/>
                <a:ea typeface="Microsoft YaHei" charset="-122"/>
                <a:cs typeface="Microsoft YaHei" charset="-122"/>
              </a:rPr>
              <a:t>开发计划书</a:t>
            </a:r>
            <a:r>
              <a:rPr lang="en-US" altLang="zh-CN" dirty="0" smtClean="0">
                <a:solidFill>
                  <a:schemeClr val="bg1"/>
                </a:solidFill>
                <a:latin typeface="Microsoft YaHei" charset="-122"/>
                <a:ea typeface="Microsoft YaHei" charset="-122"/>
                <a:cs typeface="Microsoft YaHei" charset="-122"/>
              </a:rPr>
              <a:t>》</a:t>
            </a:r>
          </a:p>
          <a:p>
            <a:pPr algn="ctr"/>
            <a:endParaRPr lang="en-US" altLang="zh-CN" dirty="0" smtClean="0">
              <a:solidFill>
                <a:schemeClr val="bg1"/>
              </a:solidFill>
              <a:latin typeface="Microsoft YaHei" charset="-122"/>
              <a:ea typeface="Microsoft YaHei" charset="-122"/>
              <a:cs typeface="Microsoft YaHei" charset="-122"/>
            </a:endParaRPr>
          </a:p>
          <a:p>
            <a:pPr algn="ctr"/>
            <a:r>
              <a:rPr lang="zh-CN" altLang="en-US" dirty="0" smtClean="0">
                <a:solidFill>
                  <a:schemeClr val="bg1"/>
                </a:solidFill>
                <a:latin typeface="Microsoft YaHei" charset="-122"/>
                <a:ea typeface="Microsoft YaHei" charset="-122"/>
                <a:cs typeface="Microsoft YaHei" charset="-122"/>
              </a:rPr>
              <a:t>需求分析</a:t>
            </a:r>
            <a:endParaRPr lang="en-US" altLang="zh-CN" dirty="0" smtClean="0">
              <a:solidFill>
                <a:schemeClr val="bg1"/>
              </a:solidFill>
              <a:latin typeface="Microsoft YaHei" charset="-122"/>
              <a:ea typeface="Microsoft YaHei" charset="-122"/>
              <a:cs typeface="Microsoft YaHei" charset="-122"/>
            </a:endParaRPr>
          </a:p>
        </p:txBody>
      </p:sp>
      <p:sp>
        <p:nvSpPr>
          <p:cNvPr id="129" name="矩形 128"/>
          <p:cNvSpPr/>
          <p:nvPr/>
        </p:nvSpPr>
        <p:spPr>
          <a:xfrm>
            <a:off x="4188589" y="1339958"/>
            <a:ext cx="1800493" cy="738664"/>
          </a:xfrm>
          <a:prstGeom prst="rect">
            <a:avLst/>
          </a:prstGeom>
        </p:spPr>
        <p:txBody>
          <a:bodyPr wrap="none">
            <a:spAutoFit/>
          </a:bodyPr>
          <a:lstStyle/>
          <a:p>
            <a:pPr algn="ctr"/>
            <a:r>
              <a:rPr lang="en-US" altLang="zh-CN" dirty="0" smtClean="0">
                <a:solidFill>
                  <a:schemeClr val="bg1"/>
                </a:solidFill>
                <a:latin typeface="Microsoft YaHei" charset="-122"/>
                <a:ea typeface="Microsoft YaHei" charset="-122"/>
                <a:cs typeface="Microsoft YaHei" charset="-122"/>
              </a:rPr>
              <a:t>《</a:t>
            </a:r>
            <a:r>
              <a:rPr lang="zh-CN" altLang="en-US" dirty="0" smtClean="0">
                <a:solidFill>
                  <a:schemeClr val="bg1"/>
                </a:solidFill>
                <a:latin typeface="Microsoft YaHei" charset="-122"/>
                <a:ea typeface="Microsoft YaHei" charset="-122"/>
                <a:cs typeface="Microsoft YaHei" charset="-122"/>
              </a:rPr>
              <a:t>概要设计说明书</a:t>
            </a:r>
            <a:r>
              <a:rPr lang="en-US" altLang="zh-CN" dirty="0" smtClean="0">
                <a:solidFill>
                  <a:schemeClr val="bg1"/>
                </a:solidFill>
                <a:latin typeface="Microsoft YaHei" charset="-122"/>
                <a:ea typeface="Microsoft YaHei" charset="-122"/>
                <a:cs typeface="Microsoft YaHei" charset="-122"/>
              </a:rPr>
              <a:t>》</a:t>
            </a:r>
          </a:p>
          <a:p>
            <a:pPr algn="ctr"/>
            <a:endParaRPr lang="en-US" altLang="zh-CN" dirty="0">
              <a:solidFill>
                <a:schemeClr val="bg1"/>
              </a:solidFill>
              <a:latin typeface="Microsoft YaHei" charset="-122"/>
              <a:ea typeface="Microsoft YaHei" charset="-122"/>
              <a:cs typeface="Microsoft YaHei" charset="-122"/>
            </a:endParaRPr>
          </a:p>
          <a:p>
            <a:pPr algn="ctr"/>
            <a:r>
              <a:rPr lang="zh-CN" altLang="en-US" dirty="0" smtClean="0">
                <a:solidFill>
                  <a:schemeClr val="bg1"/>
                </a:solidFill>
                <a:latin typeface="Microsoft YaHei" charset="-122"/>
                <a:ea typeface="Microsoft YaHei" charset="-122"/>
                <a:cs typeface="Microsoft YaHei" charset="-122"/>
              </a:rPr>
              <a:t>编码</a:t>
            </a:r>
            <a:endParaRPr lang="en-US" altLang="zh-CN" dirty="0" smtClean="0">
              <a:solidFill>
                <a:schemeClr val="bg1"/>
              </a:solidFill>
              <a:latin typeface="Microsoft YaHei" charset="-122"/>
              <a:ea typeface="Microsoft YaHei" charset="-122"/>
              <a:cs typeface="Microsoft YaHei" charset="-122"/>
            </a:endParaRPr>
          </a:p>
        </p:txBody>
      </p:sp>
      <p:sp>
        <p:nvSpPr>
          <p:cNvPr id="132" name="矩形 131"/>
          <p:cNvSpPr/>
          <p:nvPr/>
        </p:nvSpPr>
        <p:spPr>
          <a:xfrm>
            <a:off x="6911669" y="1656081"/>
            <a:ext cx="1261884" cy="307777"/>
          </a:xfrm>
          <a:prstGeom prst="rect">
            <a:avLst/>
          </a:prstGeom>
        </p:spPr>
        <p:txBody>
          <a:bodyPr wrap="none">
            <a:spAutoFit/>
          </a:bodyPr>
          <a:lstStyle/>
          <a:p>
            <a:pPr algn="ctr"/>
            <a:r>
              <a:rPr lang="zh-CN" altLang="en-US" dirty="0" smtClean="0">
                <a:solidFill>
                  <a:schemeClr val="bg1"/>
                </a:solidFill>
                <a:latin typeface="Microsoft YaHei" charset="-122"/>
                <a:ea typeface="Microsoft YaHei" charset="-122"/>
                <a:cs typeface="Microsoft YaHei" charset="-122"/>
              </a:rPr>
              <a:t>测试分析报告</a:t>
            </a:r>
            <a:endParaRPr lang="en-US" altLang="zh-CN" dirty="0" smtClean="0">
              <a:solidFill>
                <a:schemeClr val="bg1"/>
              </a:solidFill>
              <a:latin typeface="Microsoft YaHei" charset="-122"/>
              <a:ea typeface="Microsoft YaHei" charset="-122"/>
              <a:cs typeface="Microsoft YaHei" charset="-122"/>
            </a:endParaRPr>
          </a:p>
        </p:txBody>
      </p:sp>
      <p:sp>
        <p:nvSpPr>
          <p:cNvPr id="3" name="文本框 2"/>
          <p:cNvSpPr txBox="1"/>
          <p:nvPr/>
        </p:nvSpPr>
        <p:spPr>
          <a:xfrm>
            <a:off x="1484938" y="3095252"/>
            <a:ext cx="713700" cy="307777"/>
          </a:xfrm>
          <a:prstGeom prst="rect">
            <a:avLst/>
          </a:prstGeom>
          <a:noFill/>
        </p:spPr>
        <p:txBody>
          <a:bodyPr wrap="square" rtlCol="0">
            <a:spAutoFit/>
          </a:bodyPr>
          <a:lstStyle/>
          <a:p>
            <a:r>
              <a:rPr kumimoji="1" lang="en-US" altLang="zh-CN" dirty="0" smtClean="0">
                <a:solidFill>
                  <a:schemeClr val="bg1"/>
                </a:solidFill>
                <a:latin typeface="Microsoft YaHei" charset="-122"/>
                <a:ea typeface="Microsoft YaHei" charset="-122"/>
                <a:cs typeface="Microsoft YaHei" charset="-122"/>
              </a:rPr>
              <a:t>11</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d</a:t>
            </a:r>
            <a:endParaRPr kumimoji="1" lang="zh-CN" altLang="en-US" dirty="0">
              <a:solidFill>
                <a:schemeClr val="bg1"/>
              </a:solidFill>
              <a:latin typeface="Microsoft YaHei" charset="-122"/>
              <a:ea typeface="Microsoft YaHei" charset="-122"/>
              <a:cs typeface="Microsoft YaHei" charset="-122"/>
            </a:endParaRPr>
          </a:p>
        </p:txBody>
      </p:sp>
      <p:grpSp>
        <p:nvGrpSpPr>
          <p:cNvPr id="61" name="组合 59"/>
          <p:cNvGrpSpPr/>
          <p:nvPr/>
        </p:nvGrpSpPr>
        <p:grpSpPr>
          <a:xfrm>
            <a:off x="752337" y="3503972"/>
            <a:ext cx="289647" cy="289647"/>
            <a:chOff x="3025770" y="1129975"/>
            <a:chExt cx="1200623" cy="1200622"/>
          </a:xfrm>
        </p:grpSpPr>
        <p:sp>
          <p:nvSpPr>
            <p:cNvPr id="62" name="椭圆 61"/>
            <p:cNvSpPr/>
            <p:nvPr/>
          </p:nvSpPr>
          <p:spPr>
            <a:xfrm rot="2684652">
              <a:off x="3150103" y="1254308"/>
              <a:ext cx="951957" cy="95195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2684652">
              <a:off x="3025770" y="1129975"/>
              <a:ext cx="1200623" cy="120062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文本框 63"/>
          <p:cNvSpPr txBox="1"/>
          <p:nvPr/>
        </p:nvSpPr>
        <p:spPr>
          <a:xfrm>
            <a:off x="2600637" y="2696992"/>
            <a:ext cx="713700" cy="307777"/>
          </a:xfrm>
          <a:prstGeom prst="rect">
            <a:avLst/>
          </a:prstGeom>
          <a:noFill/>
        </p:spPr>
        <p:txBody>
          <a:bodyPr wrap="square" rtlCol="0">
            <a:spAutoFit/>
          </a:bodyPr>
          <a:lstStyle/>
          <a:p>
            <a:r>
              <a:rPr kumimoji="1" lang="en-US" altLang="zh-CN" dirty="0" smtClean="0">
                <a:solidFill>
                  <a:schemeClr val="bg1"/>
                </a:solidFill>
                <a:latin typeface="Microsoft YaHei" charset="-122"/>
                <a:ea typeface="Microsoft YaHei" charset="-122"/>
                <a:cs typeface="Microsoft YaHei" charset="-122"/>
              </a:rPr>
              <a:t>15</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d</a:t>
            </a:r>
            <a:endParaRPr kumimoji="1" lang="zh-CN" altLang="en-US" dirty="0">
              <a:solidFill>
                <a:schemeClr val="bg1"/>
              </a:solidFill>
              <a:latin typeface="Microsoft YaHei" charset="-122"/>
              <a:ea typeface="Microsoft YaHei" charset="-122"/>
              <a:cs typeface="Microsoft YaHei" charset="-122"/>
            </a:endParaRPr>
          </a:p>
        </p:txBody>
      </p:sp>
      <p:sp>
        <p:nvSpPr>
          <p:cNvPr id="65" name="文本框 64"/>
          <p:cNvSpPr txBox="1"/>
          <p:nvPr/>
        </p:nvSpPr>
        <p:spPr>
          <a:xfrm>
            <a:off x="4112350" y="2862767"/>
            <a:ext cx="713700" cy="307777"/>
          </a:xfrm>
          <a:prstGeom prst="rect">
            <a:avLst/>
          </a:prstGeom>
          <a:noFill/>
        </p:spPr>
        <p:txBody>
          <a:bodyPr wrap="square" rtlCol="0">
            <a:spAutoFit/>
          </a:bodyPr>
          <a:lstStyle/>
          <a:p>
            <a:r>
              <a:rPr kumimoji="1" lang="en-US" altLang="zh-CN" dirty="0" smtClean="0">
                <a:solidFill>
                  <a:schemeClr val="bg1"/>
                </a:solidFill>
                <a:latin typeface="Microsoft YaHei" charset="-122"/>
                <a:ea typeface="Microsoft YaHei" charset="-122"/>
                <a:cs typeface="Microsoft YaHei" charset="-122"/>
              </a:rPr>
              <a:t>35</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d</a:t>
            </a:r>
            <a:endParaRPr kumimoji="1" lang="zh-CN" altLang="en-US" dirty="0">
              <a:solidFill>
                <a:schemeClr val="bg1"/>
              </a:solidFill>
              <a:latin typeface="Microsoft YaHei" charset="-122"/>
              <a:ea typeface="Microsoft YaHei" charset="-122"/>
              <a:cs typeface="Microsoft YaHei" charset="-122"/>
            </a:endParaRPr>
          </a:p>
        </p:txBody>
      </p:sp>
      <p:sp>
        <p:nvSpPr>
          <p:cNvPr id="66" name="文本框 65"/>
          <p:cNvSpPr txBox="1"/>
          <p:nvPr/>
        </p:nvSpPr>
        <p:spPr>
          <a:xfrm>
            <a:off x="5373513" y="2396669"/>
            <a:ext cx="713700" cy="307777"/>
          </a:xfrm>
          <a:prstGeom prst="rect">
            <a:avLst/>
          </a:prstGeom>
          <a:noFill/>
        </p:spPr>
        <p:txBody>
          <a:bodyPr wrap="square" rtlCol="0">
            <a:spAutoFit/>
          </a:bodyPr>
          <a:lstStyle/>
          <a:p>
            <a:r>
              <a:rPr kumimoji="1" lang="en-US" altLang="zh-CN" dirty="0" smtClean="0">
                <a:solidFill>
                  <a:schemeClr val="bg1"/>
                </a:solidFill>
                <a:latin typeface="Microsoft YaHei" charset="-122"/>
                <a:ea typeface="Microsoft YaHei" charset="-122"/>
                <a:cs typeface="Microsoft YaHei" charset="-122"/>
              </a:rPr>
              <a:t>12</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d</a:t>
            </a:r>
            <a:endParaRPr kumimoji="1" lang="zh-CN" altLang="en-US" dirty="0">
              <a:solidFill>
                <a:schemeClr val="bg1"/>
              </a:solidFill>
              <a:latin typeface="Microsoft YaHei" charset="-122"/>
              <a:ea typeface="Microsoft YaHei" charset="-122"/>
              <a:cs typeface="Microsoft YaHei" charset="-122"/>
            </a:endParaRPr>
          </a:p>
        </p:txBody>
      </p:sp>
      <p:sp>
        <p:nvSpPr>
          <p:cNvPr id="67" name="文本框 66"/>
          <p:cNvSpPr txBox="1"/>
          <p:nvPr/>
        </p:nvSpPr>
        <p:spPr>
          <a:xfrm>
            <a:off x="6279955" y="2772478"/>
            <a:ext cx="713700" cy="307777"/>
          </a:xfrm>
          <a:prstGeom prst="rect">
            <a:avLst/>
          </a:prstGeom>
          <a:noFill/>
        </p:spPr>
        <p:txBody>
          <a:bodyPr wrap="square" rtlCol="0">
            <a:spAutoFit/>
          </a:bodyPr>
          <a:lstStyle/>
          <a:p>
            <a:r>
              <a:rPr kumimoji="1" lang="en-US" altLang="zh-CN" dirty="0" smtClean="0">
                <a:solidFill>
                  <a:schemeClr val="bg1"/>
                </a:solidFill>
                <a:latin typeface="Microsoft YaHei" charset="-122"/>
                <a:ea typeface="Microsoft YaHei" charset="-122"/>
                <a:cs typeface="Microsoft YaHei" charset="-122"/>
              </a:rPr>
              <a:t>24</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d</a:t>
            </a:r>
            <a:endParaRPr kumimoji="1" lang="zh-CN" altLang="en-US" dirty="0">
              <a:solidFill>
                <a:schemeClr val="bg1"/>
              </a:solidFill>
              <a:latin typeface="Microsoft YaHei" charset="-122"/>
              <a:ea typeface="Microsoft YaHei" charset="-122"/>
              <a:cs typeface="Microsoft YaHei" charset="-122"/>
            </a:endParaRPr>
          </a:p>
        </p:txBody>
      </p:sp>
      <p:sp>
        <p:nvSpPr>
          <p:cNvPr id="68" name="矩形 67"/>
          <p:cNvSpPr/>
          <p:nvPr/>
        </p:nvSpPr>
        <p:spPr>
          <a:xfrm>
            <a:off x="7659617" y="2733959"/>
            <a:ext cx="902811" cy="307777"/>
          </a:xfrm>
          <a:prstGeom prst="rect">
            <a:avLst/>
          </a:prstGeom>
        </p:spPr>
        <p:txBody>
          <a:bodyPr wrap="none">
            <a:spAutoFit/>
          </a:bodyPr>
          <a:lstStyle/>
          <a:p>
            <a:pPr algn="ctr"/>
            <a:r>
              <a:rPr lang="zh-CN" altLang="en-US" dirty="0" smtClean="0">
                <a:solidFill>
                  <a:schemeClr val="bg1"/>
                </a:solidFill>
                <a:latin typeface="Microsoft YaHei" charset="-122"/>
                <a:ea typeface="Microsoft YaHei" charset="-122"/>
                <a:cs typeface="Microsoft YaHei" charset="-122"/>
              </a:rPr>
              <a:t>总结报告</a:t>
            </a:r>
            <a:endParaRPr lang="en-US" altLang="zh-CN" dirty="0" smtClean="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1935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2236510" cy="400110"/>
          </a:xfrm>
          <a:prstGeom prst="rect">
            <a:avLst/>
          </a:prstGeom>
        </p:spPr>
        <p:txBody>
          <a:bodyPr wrap="none">
            <a:spAutoFit/>
          </a:bodyPr>
          <a:lstStyle/>
          <a:p>
            <a:r>
              <a:rPr lang="zh-CN" altLang="en-US" sz="2000" dirty="0" smtClean="0">
                <a:solidFill>
                  <a:schemeClr val="bg1"/>
                </a:solidFill>
                <a:latin typeface="微软雅黑" pitchFamily="34" charset="-122"/>
                <a:ea typeface="微软雅黑" pitchFamily="34" charset="-122"/>
              </a:rPr>
              <a:t>时间计划－甘特图</a:t>
            </a:r>
            <a:endParaRPr lang="zh-CN" altLang="en-US" sz="2000" dirty="0">
              <a:solidFill>
                <a:schemeClr val="bg1"/>
              </a:solidFill>
              <a:latin typeface="微软雅黑" pitchFamily="34" charset="-122"/>
              <a:ea typeface="微软雅黑"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260" y="280194"/>
            <a:ext cx="809773" cy="400110"/>
          </a:xfrm>
          <a:prstGeom prst="rect">
            <a:avLst/>
          </a:prstGeom>
        </p:spPr>
        <p:txBody>
          <a:bodyPr wrap="none">
            <a:spAutoFit/>
          </a:bodyPr>
          <a:lstStyle/>
          <a:p>
            <a:pPr lvl="0" algn="ctr" defTabSz="914400"/>
            <a:r>
              <a:rPr lang="en-US" altLang="zh-CN" sz="2000" b="1" dirty="0" smtClean="0">
                <a:solidFill>
                  <a:schemeClr val="bg1"/>
                </a:solidFill>
              </a:rPr>
              <a:t>Part 4</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541200" y="1331467"/>
            <a:ext cx="1657447" cy="441340"/>
            <a:chOff x="4288595" y="1265857"/>
            <a:chExt cx="3300278" cy="369332"/>
          </a:xfrm>
        </p:grpSpPr>
        <p:grpSp>
          <p:nvGrpSpPr>
            <p:cNvPr id="47" name="组合 46"/>
            <p:cNvGrpSpPr/>
            <p:nvPr/>
          </p:nvGrpSpPr>
          <p:grpSpPr>
            <a:xfrm>
              <a:off x="4288595" y="1265857"/>
              <a:ext cx="518966" cy="369332"/>
              <a:chOff x="3025770" y="1129975"/>
              <a:chExt cx="1200623" cy="1200622"/>
            </a:xfrm>
          </p:grpSpPr>
          <p:sp>
            <p:nvSpPr>
              <p:cNvPr id="65"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p:nvGrpSpPr>
          <p:grpSpPr>
            <a:xfrm flipH="1" flipV="1">
              <a:off x="7069907" y="1265857"/>
              <a:ext cx="518966" cy="369332"/>
              <a:chOff x="3025770" y="1129975"/>
              <a:chExt cx="1200623" cy="1200622"/>
            </a:xfrm>
          </p:grpSpPr>
          <p:sp>
            <p:nvSpPr>
              <p:cNvPr id="63" name="椭圆 46"/>
              <p:cNvSpPr/>
              <p:nvPr/>
            </p:nvSpPr>
            <p:spPr>
              <a:xfrm rot="2684652">
                <a:off x="3150103" y="1254308"/>
                <a:ext cx="951957" cy="951952"/>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47"/>
              <p:cNvSpPr/>
              <p:nvPr/>
            </p:nvSpPr>
            <p:spPr>
              <a:xfrm rot="2684652">
                <a:off x="3025770" y="1129975"/>
                <a:ext cx="1200623" cy="1200622"/>
              </a:xfrm>
              <a:prstGeom prst="rtTriangl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 name="图片 2"/>
          <p:cNvPicPr>
            <a:picLocks noChangeAspect="1"/>
          </p:cNvPicPr>
          <p:nvPr/>
        </p:nvPicPr>
        <p:blipFill>
          <a:blip r:embed="rId2"/>
          <a:stretch>
            <a:fillRect/>
          </a:stretch>
        </p:blipFill>
        <p:spPr>
          <a:xfrm>
            <a:off x="1285171" y="956218"/>
            <a:ext cx="6392141" cy="3995088"/>
          </a:xfrm>
          <a:prstGeom prst="rect">
            <a:avLst/>
          </a:prstGeom>
        </p:spPr>
      </p:pic>
    </p:spTree>
    <p:extLst>
      <p:ext uri="{BB962C8B-B14F-4D97-AF65-F5344CB8AC3E}">
        <p14:creationId xmlns:p14="http://schemas.microsoft.com/office/powerpoint/2010/main" val="232150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1000" fill="hold"/>
                                        <p:tgtEl>
                                          <p:spTgt spid="46"/>
                                        </p:tgtEl>
                                        <p:attrNameLst>
                                          <p:attrName>ppt_w</p:attrName>
                                        </p:attrNameLst>
                                      </p:cBhvr>
                                      <p:tavLst>
                                        <p:tav tm="0">
                                          <p:val>
                                            <p:strVal val="#ppt_w+.3"/>
                                          </p:val>
                                        </p:tav>
                                        <p:tav tm="100000">
                                          <p:val>
                                            <p:strVal val="#ppt_w"/>
                                          </p:val>
                                        </p:tav>
                                      </p:tavLst>
                                    </p:anim>
                                    <p:anim calcmode="lin" valueType="num">
                                      <p:cBhvr>
                                        <p:cTn id="8" dur="1000" fill="hold"/>
                                        <p:tgtEl>
                                          <p:spTgt spid="46"/>
                                        </p:tgtEl>
                                        <p:attrNameLst>
                                          <p:attrName>ppt_h</p:attrName>
                                        </p:attrNameLst>
                                      </p:cBhvr>
                                      <p:tavLst>
                                        <p:tav tm="0">
                                          <p:val>
                                            <p:strVal val="#ppt_h"/>
                                          </p:val>
                                        </p:tav>
                                        <p:tav tm="100000">
                                          <p:val>
                                            <p:strVal val="#ppt_h"/>
                                          </p:val>
                                        </p:tav>
                                      </p:tavLst>
                                    </p:anim>
                                    <p:animEffect transition="in" filter="fade">
                                      <p:cBhvr>
                                        <p:cTn id="9"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406" y="1734282"/>
            <a:ext cx="5738749" cy="1674937"/>
            <a:chOff x="-9406" y="1544053"/>
            <a:chExt cx="5738749" cy="2055394"/>
          </a:xfrm>
        </p:grpSpPr>
        <p:sp>
          <p:nvSpPr>
            <p:cNvPr id="4" name="圆角矩形 3"/>
            <p:cNvSpPr/>
            <p:nvPr/>
          </p:nvSpPr>
          <p:spPr>
            <a:xfrm>
              <a:off x="0" y="1707654"/>
              <a:ext cx="5544616" cy="1728192"/>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3"/>
            <p:cNvSpPr/>
            <p:nvPr/>
          </p:nvSpPr>
          <p:spPr>
            <a:xfrm>
              <a:off x="-9406" y="1544053"/>
              <a:ext cx="5738749" cy="2055394"/>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TextBox 11"/>
          <p:cNvSpPr txBox="1"/>
          <p:nvPr/>
        </p:nvSpPr>
        <p:spPr>
          <a:xfrm>
            <a:off x="321668" y="2248584"/>
            <a:ext cx="1287468" cy="646331"/>
          </a:xfrm>
          <a:prstGeom prst="rect">
            <a:avLst/>
          </a:prstGeom>
          <a:noFill/>
        </p:spPr>
        <p:txBody>
          <a:bodyPr wrap="none" rtlCol="0">
            <a:spAutoFit/>
          </a:bodyPr>
          <a:lstStyle/>
          <a:p>
            <a:r>
              <a:rPr lang="en-US" altLang="zh-CN" sz="3600" dirty="0" smtClean="0">
                <a:solidFill>
                  <a:schemeClr val="bg1"/>
                </a:solidFill>
              </a:rPr>
              <a:t>Part </a:t>
            </a:r>
            <a:r>
              <a:rPr lang="en-US" altLang="zh-CN" sz="3600" dirty="0">
                <a:solidFill>
                  <a:schemeClr val="bg1"/>
                </a:solidFill>
              </a:rPr>
              <a:t>5</a:t>
            </a:r>
            <a:endParaRPr lang="zh-CN" altLang="en-US" sz="3600" dirty="0">
              <a:solidFill>
                <a:schemeClr val="bg1"/>
              </a:solidFill>
            </a:endParaRPr>
          </a:p>
        </p:txBody>
      </p:sp>
      <p:cxnSp>
        <p:nvCxnSpPr>
          <p:cNvPr id="14" name="直接连接符 13"/>
          <p:cNvCxnSpPr/>
          <p:nvPr/>
        </p:nvCxnSpPr>
        <p:spPr>
          <a:xfrm>
            <a:off x="1659680" y="2158139"/>
            <a:ext cx="0" cy="827222"/>
          </a:xfrm>
          <a:prstGeom prst="line">
            <a:avLst/>
          </a:prstGeom>
          <a:ln>
            <a:solidFill>
              <a:schemeClr val="bg1">
                <a:alpha val="81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123728" y="2340916"/>
            <a:ext cx="2031325" cy="461665"/>
          </a:xfrm>
          <a:prstGeom prst="rect">
            <a:avLst/>
          </a:prstGeom>
        </p:spPr>
        <p:txBody>
          <a:bodyPr wrap="none">
            <a:spAutoFit/>
          </a:bodyPr>
          <a:lstStyle/>
          <a:p>
            <a:pPr algn="ctr"/>
            <a:r>
              <a:rPr lang="zh-CN" altLang="en-US" sz="2400" b="1" smtClean="0">
                <a:solidFill>
                  <a:schemeClr val="bg1"/>
                </a:solidFill>
                <a:latin typeface="微软雅黑" pitchFamily="34" charset="-122"/>
                <a:ea typeface="微软雅黑" pitchFamily="34" charset="-122"/>
              </a:rPr>
              <a:t>软件质量保证</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49515928"/>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723549" cy="400110"/>
          </a:xfrm>
          <a:prstGeom prst="rect">
            <a:avLst/>
          </a:prstGeom>
        </p:spPr>
        <p:txBody>
          <a:bodyPr wrap="none">
            <a:spAutoFit/>
          </a:bodyPr>
          <a:lstStyle/>
          <a:p>
            <a:r>
              <a:rPr lang="zh-CN" altLang="en-US" sz="2000" dirty="0" smtClean="0">
                <a:solidFill>
                  <a:schemeClr val="bg1"/>
                </a:solidFill>
                <a:latin typeface="微软雅黑" pitchFamily="34" charset="-122"/>
                <a:ea typeface="微软雅黑" pitchFamily="34" charset="-122"/>
              </a:rPr>
              <a:t>软件质量保证</a:t>
            </a:r>
            <a:endParaRPr lang="en-US" altLang="zh-CN" sz="2000" dirty="0" smtClean="0">
              <a:solidFill>
                <a:schemeClr val="bg1"/>
              </a:solidFill>
              <a:latin typeface="微软雅黑" pitchFamily="34" charset="-122"/>
              <a:ea typeface="微软雅黑"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260" y="280194"/>
            <a:ext cx="809773" cy="400110"/>
          </a:xfrm>
          <a:prstGeom prst="rect">
            <a:avLst/>
          </a:prstGeom>
        </p:spPr>
        <p:txBody>
          <a:bodyPr wrap="none">
            <a:spAutoFit/>
          </a:bodyPr>
          <a:lstStyle/>
          <a:p>
            <a:pPr lvl="0" algn="ctr" defTabSz="914400"/>
            <a:r>
              <a:rPr lang="en-US" altLang="zh-CN" sz="2000" b="1" dirty="0" smtClean="0">
                <a:solidFill>
                  <a:schemeClr val="bg1"/>
                </a:solidFill>
              </a:rPr>
              <a:t>Part </a:t>
            </a:r>
            <a:r>
              <a:rPr lang="en-US" altLang="zh-CN" sz="2000" b="1" dirty="0">
                <a:solidFill>
                  <a:schemeClr val="bg1"/>
                </a:solidFill>
              </a:rPr>
              <a:t>5</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9" name="右箭头 208"/>
          <p:cNvSpPr/>
          <p:nvPr/>
        </p:nvSpPr>
        <p:spPr>
          <a:xfrm>
            <a:off x="1044000" y="2477336"/>
            <a:ext cx="7056000" cy="216024"/>
          </a:xfrm>
          <a:prstGeom prst="rightArrow">
            <a:avLst>
              <a:gd name="adj1" fmla="val 45974"/>
              <a:gd name="adj2" fmla="val 69815"/>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grpSp>
        <p:nvGrpSpPr>
          <p:cNvPr id="210" name="组合 209"/>
          <p:cNvGrpSpPr/>
          <p:nvPr/>
        </p:nvGrpSpPr>
        <p:grpSpPr>
          <a:xfrm>
            <a:off x="1134274" y="1216239"/>
            <a:ext cx="1761509" cy="1320969"/>
            <a:chOff x="1298163" y="1322669"/>
            <a:chExt cx="1761509" cy="1320969"/>
          </a:xfrm>
        </p:grpSpPr>
        <p:grpSp>
          <p:nvGrpSpPr>
            <p:cNvPr id="211" name="组合 210"/>
            <p:cNvGrpSpPr/>
            <p:nvPr/>
          </p:nvGrpSpPr>
          <p:grpSpPr>
            <a:xfrm>
              <a:off x="1298163" y="1322669"/>
              <a:ext cx="1761509" cy="1320969"/>
              <a:chOff x="1298163" y="1322669"/>
              <a:chExt cx="1761509" cy="1320969"/>
            </a:xfrm>
          </p:grpSpPr>
          <p:grpSp>
            <p:nvGrpSpPr>
              <p:cNvPr id="213" name="组合 212"/>
              <p:cNvGrpSpPr/>
              <p:nvPr/>
            </p:nvGrpSpPr>
            <p:grpSpPr>
              <a:xfrm>
                <a:off x="1298163" y="1322669"/>
                <a:ext cx="1761509" cy="1320969"/>
                <a:chOff x="1298163" y="1322669"/>
                <a:chExt cx="1761509" cy="1320969"/>
              </a:xfrm>
            </p:grpSpPr>
            <p:sp>
              <p:nvSpPr>
                <p:cNvPr id="215" name="矩形 214"/>
                <p:cNvSpPr/>
                <p:nvPr/>
              </p:nvSpPr>
              <p:spPr>
                <a:xfrm>
                  <a:off x="1619672" y="1563638"/>
                  <a:ext cx="1440000" cy="1080000"/>
                </a:xfrm>
                <a:prstGeom prst="rect">
                  <a:avLst/>
                </a:prstGeom>
                <a:solidFill>
                  <a:sysClr val="window" lastClr="FFFFFF">
                    <a:alpha val="30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216" name="矩形 215"/>
                <p:cNvSpPr/>
                <p:nvPr/>
              </p:nvSpPr>
              <p:spPr>
                <a:xfrm>
                  <a:off x="1619672" y="1563638"/>
                  <a:ext cx="1440000" cy="18000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7" name="椭圆 216"/>
                <p:cNvSpPr/>
                <p:nvPr/>
              </p:nvSpPr>
              <p:spPr>
                <a:xfrm>
                  <a:off x="1298163" y="1322669"/>
                  <a:ext cx="648000" cy="648000"/>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214" name="TextBox 75"/>
              <p:cNvSpPr txBox="1"/>
              <p:nvPr/>
            </p:nvSpPr>
            <p:spPr>
              <a:xfrm>
                <a:off x="1424833" y="1385059"/>
                <a:ext cx="394660"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1</a:t>
                </a:r>
                <a:endParaRPr kumimoji="0" lang="zh-CN" altLang="en-US" sz="2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endParaRPr>
              </a:p>
            </p:txBody>
          </p:sp>
        </p:grpSp>
        <p:sp>
          <p:nvSpPr>
            <p:cNvPr id="212" name="矩形 211"/>
            <p:cNvSpPr/>
            <p:nvPr/>
          </p:nvSpPr>
          <p:spPr>
            <a:xfrm>
              <a:off x="1709672" y="1923678"/>
              <a:ext cx="1260000"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FFFFFF"/>
                  </a:solidFill>
                  <a:effectLst/>
                  <a:uLnTx/>
                  <a:uFillTx/>
                  <a:latin typeface="Microsoft YaHei" charset="-122"/>
                  <a:ea typeface="Microsoft YaHei" charset="-122"/>
                  <a:cs typeface="Microsoft YaHei" charset="-122"/>
                </a:rPr>
                <a:t>需求管理</a:t>
              </a:r>
            </a:p>
          </p:txBody>
        </p:sp>
      </p:grpSp>
      <p:grpSp>
        <p:nvGrpSpPr>
          <p:cNvPr id="218" name="组合 217"/>
          <p:cNvGrpSpPr/>
          <p:nvPr/>
        </p:nvGrpSpPr>
        <p:grpSpPr>
          <a:xfrm>
            <a:off x="5781477" y="1216239"/>
            <a:ext cx="1761509" cy="1320969"/>
            <a:chOff x="1298163" y="1322669"/>
            <a:chExt cx="1761509" cy="1320969"/>
          </a:xfrm>
        </p:grpSpPr>
        <p:grpSp>
          <p:nvGrpSpPr>
            <p:cNvPr id="219" name="组合 218"/>
            <p:cNvGrpSpPr/>
            <p:nvPr/>
          </p:nvGrpSpPr>
          <p:grpSpPr>
            <a:xfrm>
              <a:off x="1298163" y="1322669"/>
              <a:ext cx="1761509" cy="1320969"/>
              <a:chOff x="1298163" y="1322669"/>
              <a:chExt cx="1761509" cy="1320969"/>
            </a:xfrm>
          </p:grpSpPr>
          <p:grpSp>
            <p:nvGrpSpPr>
              <p:cNvPr id="221" name="组合 220"/>
              <p:cNvGrpSpPr/>
              <p:nvPr/>
            </p:nvGrpSpPr>
            <p:grpSpPr>
              <a:xfrm>
                <a:off x="1298163" y="1322669"/>
                <a:ext cx="1761509" cy="1320969"/>
                <a:chOff x="1298163" y="1322669"/>
                <a:chExt cx="1761509" cy="1320969"/>
              </a:xfrm>
            </p:grpSpPr>
            <p:sp>
              <p:nvSpPr>
                <p:cNvPr id="223" name="矩形 222"/>
                <p:cNvSpPr/>
                <p:nvPr/>
              </p:nvSpPr>
              <p:spPr>
                <a:xfrm>
                  <a:off x="1619672" y="1563638"/>
                  <a:ext cx="1440000" cy="1080000"/>
                </a:xfrm>
                <a:prstGeom prst="rect">
                  <a:avLst/>
                </a:prstGeom>
                <a:solidFill>
                  <a:sysClr val="window" lastClr="FFFFFF">
                    <a:alpha val="30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224" name="矩形 223"/>
                <p:cNvSpPr/>
                <p:nvPr/>
              </p:nvSpPr>
              <p:spPr>
                <a:xfrm>
                  <a:off x="1619672" y="1563638"/>
                  <a:ext cx="1440000" cy="18000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5" name="椭圆 224"/>
                <p:cNvSpPr/>
                <p:nvPr/>
              </p:nvSpPr>
              <p:spPr>
                <a:xfrm>
                  <a:off x="1298163" y="1322669"/>
                  <a:ext cx="648000" cy="648000"/>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222" name="TextBox 68"/>
              <p:cNvSpPr txBox="1"/>
              <p:nvPr/>
            </p:nvSpPr>
            <p:spPr>
              <a:xfrm>
                <a:off x="1424833" y="1385059"/>
                <a:ext cx="394660"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3</a:t>
                </a:r>
                <a:endParaRPr kumimoji="0" lang="zh-CN" altLang="en-US" sz="2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endParaRPr>
              </a:p>
            </p:txBody>
          </p:sp>
        </p:grpSp>
        <p:sp>
          <p:nvSpPr>
            <p:cNvPr id="220" name="矩形 219"/>
            <p:cNvSpPr/>
            <p:nvPr/>
          </p:nvSpPr>
          <p:spPr>
            <a:xfrm>
              <a:off x="1709672" y="1923678"/>
              <a:ext cx="1260000"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进度管理</a:t>
              </a:r>
              <a:endParaRPr kumimoji="0" lang="zh-CN" altLang="en-US" sz="1800" b="0" i="0" u="none" strike="noStrike" kern="0" cap="none" spc="0" normalizeH="0" baseline="0" noProof="0" dirty="0" smtClean="0">
                <a:ln>
                  <a:noFill/>
                </a:ln>
                <a:solidFill>
                  <a:srgbClr val="FFFFFF"/>
                </a:solidFill>
                <a:effectLst/>
                <a:uLnTx/>
                <a:uFillTx/>
              </a:endParaRPr>
            </a:p>
          </p:txBody>
        </p:sp>
      </p:grpSp>
      <p:grpSp>
        <p:nvGrpSpPr>
          <p:cNvPr id="226" name="组合 225"/>
          <p:cNvGrpSpPr/>
          <p:nvPr/>
        </p:nvGrpSpPr>
        <p:grpSpPr>
          <a:xfrm>
            <a:off x="3457876" y="1216239"/>
            <a:ext cx="1761509" cy="1320969"/>
            <a:chOff x="1298163" y="1322669"/>
            <a:chExt cx="1761509" cy="1320969"/>
          </a:xfrm>
        </p:grpSpPr>
        <p:grpSp>
          <p:nvGrpSpPr>
            <p:cNvPr id="227" name="组合 226"/>
            <p:cNvGrpSpPr/>
            <p:nvPr/>
          </p:nvGrpSpPr>
          <p:grpSpPr>
            <a:xfrm>
              <a:off x="1298163" y="1322669"/>
              <a:ext cx="1761509" cy="1320969"/>
              <a:chOff x="1298163" y="1322669"/>
              <a:chExt cx="1761509" cy="1320969"/>
            </a:xfrm>
          </p:grpSpPr>
          <p:grpSp>
            <p:nvGrpSpPr>
              <p:cNvPr id="229" name="组合 228"/>
              <p:cNvGrpSpPr/>
              <p:nvPr/>
            </p:nvGrpSpPr>
            <p:grpSpPr>
              <a:xfrm>
                <a:off x="1298163" y="1322669"/>
                <a:ext cx="1761509" cy="1320969"/>
                <a:chOff x="1298163" y="1322669"/>
                <a:chExt cx="1761509" cy="1320969"/>
              </a:xfrm>
            </p:grpSpPr>
            <p:sp>
              <p:nvSpPr>
                <p:cNvPr id="231" name="矩形 230"/>
                <p:cNvSpPr/>
                <p:nvPr/>
              </p:nvSpPr>
              <p:spPr>
                <a:xfrm>
                  <a:off x="1619672" y="1563638"/>
                  <a:ext cx="1440000" cy="1080000"/>
                </a:xfrm>
                <a:prstGeom prst="rect">
                  <a:avLst/>
                </a:prstGeom>
                <a:solidFill>
                  <a:sysClr val="window" lastClr="FFFFFF">
                    <a:alpha val="30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232" name="矩形 231"/>
                <p:cNvSpPr/>
                <p:nvPr/>
              </p:nvSpPr>
              <p:spPr>
                <a:xfrm>
                  <a:off x="1619672" y="1563638"/>
                  <a:ext cx="1440000" cy="18000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3" name="椭圆 232"/>
                <p:cNvSpPr/>
                <p:nvPr/>
              </p:nvSpPr>
              <p:spPr>
                <a:xfrm>
                  <a:off x="1298163" y="1322669"/>
                  <a:ext cx="648000" cy="648000"/>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230" name="TextBox 61"/>
              <p:cNvSpPr txBox="1"/>
              <p:nvPr/>
            </p:nvSpPr>
            <p:spPr>
              <a:xfrm>
                <a:off x="1424833" y="1385059"/>
                <a:ext cx="394660"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2</a:t>
                </a:r>
                <a:endParaRPr kumimoji="0" lang="zh-CN" altLang="en-US" sz="2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endParaRPr>
              </a:p>
            </p:txBody>
          </p:sp>
        </p:grpSp>
        <p:sp>
          <p:nvSpPr>
            <p:cNvPr id="228" name="矩形 227"/>
            <p:cNvSpPr/>
            <p:nvPr/>
          </p:nvSpPr>
          <p:spPr>
            <a:xfrm>
              <a:off x="1709672" y="1923678"/>
              <a:ext cx="1260000"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技术评审</a:t>
              </a:r>
              <a:endParaRPr kumimoji="0" lang="zh-CN" altLang="en-US" sz="1800" b="0" i="0" u="none" strike="noStrike" kern="0" cap="none" spc="0" normalizeH="0" baseline="0" noProof="0" dirty="0" smtClean="0">
                <a:ln>
                  <a:noFill/>
                </a:ln>
                <a:solidFill>
                  <a:srgbClr val="FFFFFF"/>
                </a:solidFill>
                <a:effectLst/>
                <a:uLnTx/>
                <a:uFillTx/>
              </a:endParaRPr>
            </a:p>
          </p:txBody>
        </p:sp>
      </p:grpSp>
      <p:grpSp>
        <p:nvGrpSpPr>
          <p:cNvPr id="234" name="说明文字1"/>
          <p:cNvGrpSpPr/>
          <p:nvPr/>
        </p:nvGrpSpPr>
        <p:grpSpPr>
          <a:xfrm>
            <a:off x="1260944" y="2701577"/>
            <a:ext cx="1890106" cy="897455"/>
            <a:chOff x="848495" y="1399020"/>
            <a:chExt cx="1698408" cy="897455"/>
          </a:xfrm>
        </p:grpSpPr>
        <p:sp>
          <p:nvSpPr>
            <p:cNvPr id="235" name="TextBox 80"/>
            <p:cNvSpPr txBox="1"/>
            <p:nvPr/>
          </p:nvSpPr>
          <p:spPr>
            <a:xfrm>
              <a:off x="961674" y="1399020"/>
              <a:ext cx="1444305" cy="307777"/>
            </a:xfrm>
            <a:prstGeom prst="rect">
              <a:avLst/>
            </a:prstGeom>
            <a:noFill/>
          </p:spPr>
          <p:txBody>
            <a:bodyPr wrap="square" rtlCol="0">
              <a:spAutoFit/>
            </a:bodyPr>
            <a:lstStyle/>
            <a:p>
              <a:pPr algn="ctr" defTabSz="914400"/>
              <a:r>
                <a:rPr lang="zh-CN" altLang="en-US" b="1" dirty="0" smtClean="0">
                  <a:solidFill>
                    <a:srgbClr val="FFFF00"/>
                  </a:solidFill>
                  <a:latin typeface="微软雅黑" pitchFamily="34" charset="-122"/>
                  <a:ea typeface="微软雅黑" pitchFamily="34" charset="-122"/>
                </a:rPr>
                <a:t>目标</a:t>
              </a:r>
              <a:endParaRPr lang="zh-CN" altLang="en-US" b="1" dirty="0">
                <a:solidFill>
                  <a:srgbClr val="FFFF00"/>
                </a:solidFill>
                <a:latin typeface="微软雅黑" pitchFamily="34" charset="-122"/>
                <a:ea typeface="微软雅黑" pitchFamily="34" charset="-122"/>
              </a:endParaRPr>
            </a:p>
          </p:txBody>
        </p:sp>
        <p:sp>
          <p:nvSpPr>
            <p:cNvPr id="236" name="TextBox 81"/>
            <p:cNvSpPr txBox="1"/>
            <p:nvPr/>
          </p:nvSpPr>
          <p:spPr>
            <a:xfrm>
              <a:off x="848495" y="1627061"/>
              <a:ext cx="1698408" cy="669414"/>
            </a:xfrm>
            <a:prstGeom prst="rect">
              <a:avLst/>
            </a:prstGeom>
            <a:noFill/>
          </p:spPr>
          <p:txBody>
            <a:bodyPr wrap="square" rtlCol="0">
              <a:spAutoFit/>
            </a:bodyPr>
            <a:lstStyle/>
            <a:p>
              <a:pPr algn="ctr" defTabSz="914400">
                <a:lnSpc>
                  <a:spcPts val="1500"/>
                </a:lnSpc>
              </a:pPr>
              <a:r>
                <a:rPr lang="zh-CN" altLang="en-US" sz="1100" dirty="0" smtClean="0">
                  <a:solidFill>
                    <a:prstClr val="white"/>
                  </a:solidFill>
                  <a:latin typeface="微软雅黑" pitchFamily="34" charset="-122"/>
                  <a:ea typeface="微软雅黑" pitchFamily="34" charset="-122"/>
                </a:rPr>
                <a:t>尽量控制需求变更</a:t>
              </a:r>
              <a:endParaRPr lang="en-US" altLang="zh-CN" sz="1100" dirty="0" smtClean="0">
                <a:solidFill>
                  <a:prstClr val="white"/>
                </a:solidFill>
                <a:latin typeface="微软雅黑" pitchFamily="34" charset="-122"/>
                <a:ea typeface="微软雅黑" pitchFamily="34" charset="-122"/>
              </a:endParaRPr>
            </a:p>
            <a:p>
              <a:pPr algn="ctr" defTabSz="914400">
                <a:lnSpc>
                  <a:spcPts val="1500"/>
                </a:lnSpc>
              </a:pPr>
              <a:r>
                <a:rPr lang="zh-CN" altLang="en-US" sz="1100" dirty="0" smtClean="0">
                  <a:solidFill>
                    <a:prstClr val="white"/>
                  </a:solidFill>
                  <a:latin typeface="微软雅黑" pitchFamily="34" charset="-122"/>
                  <a:ea typeface="微软雅黑" pitchFamily="34" charset="-122"/>
                </a:rPr>
                <a:t>保持项目计划与需求一致</a:t>
              </a:r>
              <a:endParaRPr lang="zh-CN" altLang="en-US" sz="1100" dirty="0">
                <a:solidFill>
                  <a:prstClr val="white"/>
                </a:solidFill>
                <a:latin typeface="微软雅黑" pitchFamily="34" charset="-122"/>
                <a:ea typeface="微软雅黑" pitchFamily="34" charset="-122"/>
              </a:endParaRPr>
            </a:p>
          </p:txBody>
        </p:sp>
      </p:grpSp>
      <p:grpSp>
        <p:nvGrpSpPr>
          <p:cNvPr id="237" name="说明文字1"/>
          <p:cNvGrpSpPr/>
          <p:nvPr/>
        </p:nvGrpSpPr>
        <p:grpSpPr>
          <a:xfrm>
            <a:off x="3710368" y="2701577"/>
            <a:ext cx="1616907" cy="694658"/>
            <a:chOff x="883394" y="1398992"/>
            <a:chExt cx="1616907" cy="694658"/>
          </a:xfrm>
        </p:grpSpPr>
        <p:sp>
          <p:nvSpPr>
            <p:cNvPr id="238" name="TextBox 83"/>
            <p:cNvSpPr txBox="1"/>
            <p:nvPr/>
          </p:nvSpPr>
          <p:spPr>
            <a:xfrm>
              <a:off x="883394" y="1398992"/>
              <a:ext cx="1616907" cy="307777"/>
            </a:xfrm>
            <a:prstGeom prst="rect">
              <a:avLst/>
            </a:prstGeom>
            <a:noFill/>
          </p:spPr>
          <p:txBody>
            <a:bodyPr wrap="square" rtlCol="0">
              <a:spAutoFit/>
            </a:bodyPr>
            <a:lstStyle/>
            <a:p>
              <a:pPr algn="ctr" defTabSz="914400"/>
              <a:r>
                <a:rPr lang="zh-CN" altLang="en-US" b="1" smtClean="0">
                  <a:solidFill>
                    <a:srgbClr val="FFFF00"/>
                  </a:solidFill>
                  <a:latin typeface="微软雅黑" pitchFamily="34" charset="-122"/>
                  <a:ea typeface="微软雅黑" pitchFamily="34" charset="-122"/>
                </a:rPr>
                <a:t>目标</a:t>
              </a:r>
              <a:endParaRPr lang="zh-CN" altLang="en-US" b="1" dirty="0">
                <a:solidFill>
                  <a:srgbClr val="FFFF00"/>
                </a:solidFill>
                <a:latin typeface="微软雅黑" pitchFamily="34" charset="-122"/>
                <a:ea typeface="微软雅黑" pitchFamily="34" charset="-122"/>
              </a:endParaRPr>
            </a:p>
          </p:txBody>
        </p:sp>
        <p:sp>
          <p:nvSpPr>
            <p:cNvPr id="239" name="TextBox 84"/>
            <p:cNvSpPr txBox="1"/>
            <p:nvPr/>
          </p:nvSpPr>
          <p:spPr>
            <a:xfrm>
              <a:off x="894087" y="1616596"/>
              <a:ext cx="1552777" cy="477054"/>
            </a:xfrm>
            <a:prstGeom prst="rect">
              <a:avLst/>
            </a:prstGeom>
            <a:noFill/>
          </p:spPr>
          <p:txBody>
            <a:bodyPr wrap="square" rtlCol="0">
              <a:spAutoFit/>
            </a:bodyPr>
            <a:lstStyle/>
            <a:p>
              <a:pPr algn="ctr" defTabSz="914400">
                <a:lnSpc>
                  <a:spcPts val="1500"/>
                </a:lnSpc>
              </a:pPr>
              <a:r>
                <a:rPr lang="zh-CN" altLang="en-US" sz="1100" dirty="0" smtClean="0">
                  <a:solidFill>
                    <a:prstClr val="white"/>
                  </a:solidFill>
                  <a:latin typeface="微软雅黑" pitchFamily="34" charset="-122"/>
                  <a:ea typeface="微软雅黑" pitchFamily="34" charset="-122"/>
                </a:rPr>
                <a:t>减少技术即编码错误</a:t>
              </a:r>
              <a:endParaRPr lang="en-US" altLang="zh-CN" sz="1100" dirty="0" smtClean="0">
                <a:solidFill>
                  <a:prstClr val="white"/>
                </a:solidFill>
                <a:latin typeface="微软雅黑" pitchFamily="34" charset="-122"/>
                <a:ea typeface="微软雅黑" pitchFamily="34" charset="-122"/>
              </a:endParaRPr>
            </a:p>
            <a:p>
              <a:pPr algn="ctr" defTabSz="914400">
                <a:lnSpc>
                  <a:spcPts val="1500"/>
                </a:lnSpc>
              </a:pPr>
              <a:r>
                <a:rPr lang="zh-CN" altLang="en-US" sz="1100" dirty="0" smtClean="0">
                  <a:solidFill>
                    <a:prstClr val="white"/>
                  </a:solidFill>
                  <a:latin typeface="微软雅黑" pitchFamily="34" charset="-122"/>
                  <a:ea typeface="微软雅黑" pitchFamily="34" charset="-122"/>
                </a:rPr>
                <a:t>文档清晰且友好易读</a:t>
              </a:r>
              <a:r>
                <a:rPr lang="en-US" altLang="zh-CN" sz="1100" dirty="0" smtClean="0">
                  <a:solidFill>
                    <a:prstClr val="white"/>
                  </a:solidFill>
                  <a:latin typeface="微软雅黑" pitchFamily="34" charset="-122"/>
                  <a:ea typeface="微软雅黑" pitchFamily="34" charset="-122"/>
                </a:rPr>
                <a:t> </a:t>
              </a:r>
              <a:endParaRPr lang="zh-CN" altLang="en-US" sz="1100" dirty="0">
                <a:solidFill>
                  <a:prstClr val="white"/>
                </a:solidFill>
                <a:latin typeface="微软雅黑" pitchFamily="34" charset="-122"/>
                <a:ea typeface="微软雅黑" pitchFamily="34" charset="-122"/>
              </a:endParaRPr>
            </a:p>
          </p:txBody>
        </p:sp>
      </p:grpSp>
      <p:grpSp>
        <p:nvGrpSpPr>
          <p:cNvPr id="240" name="说明文字1"/>
          <p:cNvGrpSpPr/>
          <p:nvPr/>
        </p:nvGrpSpPr>
        <p:grpSpPr>
          <a:xfrm>
            <a:off x="6043783" y="2733834"/>
            <a:ext cx="1563470" cy="887018"/>
            <a:chOff x="883395" y="1398992"/>
            <a:chExt cx="1563470" cy="887018"/>
          </a:xfrm>
        </p:grpSpPr>
        <p:sp>
          <p:nvSpPr>
            <p:cNvPr id="241" name="TextBox 86"/>
            <p:cNvSpPr txBox="1"/>
            <p:nvPr/>
          </p:nvSpPr>
          <p:spPr>
            <a:xfrm>
              <a:off x="883395" y="1398992"/>
              <a:ext cx="1563470" cy="307777"/>
            </a:xfrm>
            <a:prstGeom prst="rect">
              <a:avLst/>
            </a:prstGeom>
            <a:noFill/>
          </p:spPr>
          <p:txBody>
            <a:bodyPr wrap="square" rtlCol="0">
              <a:spAutoFit/>
            </a:bodyPr>
            <a:lstStyle/>
            <a:p>
              <a:pPr algn="ctr" defTabSz="914400"/>
              <a:r>
                <a:rPr lang="zh-CN" altLang="en-US" b="1" dirty="0" smtClean="0">
                  <a:solidFill>
                    <a:srgbClr val="FFFF00"/>
                  </a:solidFill>
                  <a:latin typeface="微软雅黑" pitchFamily="34" charset="-122"/>
                  <a:ea typeface="微软雅黑" pitchFamily="34" charset="-122"/>
                </a:rPr>
                <a:t>目标</a:t>
              </a:r>
              <a:endParaRPr lang="zh-CN" altLang="en-US" b="1" dirty="0">
                <a:solidFill>
                  <a:srgbClr val="FFFF00"/>
                </a:solidFill>
                <a:latin typeface="微软雅黑" pitchFamily="34" charset="-122"/>
                <a:ea typeface="微软雅黑" pitchFamily="34" charset="-122"/>
              </a:endParaRPr>
            </a:p>
          </p:txBody>
        </p:sp>
        <p:sp>
          <p:nvSpPr>
            <p:cNvPr id="242" name="TextBox 87"/>
            <p:cNvSpPr txBox="1"/>
            <p:nvPr/>
          </p:nvSpPr>
          <p:spPr>
            <a:xfrm>
              <a:off x="894087" y="1616596"/>
              <a:ext cx="1552777" cy="669414"/>
            </a:xfrm>
            <a:prstGeom prst="rect">
              <a:avLst/>
            </a:prstGeom>
            <a:noFill/>
          </p:spPr>
          <p:txBody>
            <a:bodyPr wrap="square" rtlCol="0">
              <a:spAutoFit/>
            </a:bodyPr>
            <a:lstStyle/>
            <a:p>
              <a:pPr algn="ctr" defTabSz="914400">
                <a:lnSpc>
                  <a:spcPts val="1500"/>
                </a:lnSpc>
              </a:pPr>
              <a:r>
                <a:rPr lang="zh-CN" altLang="en-US" sz="1100" dirty="0" smtClean="0">
                  <a:solidFill>
                    <a:prstClr val="white"/>
                  </a:solidFill>
                  <a:latin typeface="微软雅黑" pitchFamily="34" charset="-122"/>
                  <a:ea typeface="微软雅黑" pitchFamily="34" charset="-122"/>
                </a:rPr>
                <a:t>尽量按照时间计划进行</a:t>
              </a:r>
              <a:endParaRPr lang="en-US" altLang="zh-CN" sz="1100" dirty="0" smtClean="0">
                <a:solidFill>
                  <a:prstClr val="white"/>
                </a:solidFill>
                <a:latin typeface="微软雅黑" pitchFamily="34" charset="-122"/>
                <a:ea typeface="微软雅黑" pitchFamily="34" charset="-122"/>
              </a:endParaRPr>
            </a:p>
            <a:p>
              <a:pPr algn="just" defTabSz="914400">
                <a:lnSpc>
                  <a:spcPts val="1500"/>
                </a:lnSpc>
              </a:pPr>
              <a:endParaRPr lang="zh-CN" altLang="en-US" sz="1100" dirty="0">
                <a:solidFill>
                  <a:prstClr val="white"/>
                </a:solidFill>
                <a:latin typeface="微软雅黑" pitchFamily="34" charset="-122"/>
                <a:ea typeface="微软雅黑" pitchFamily="34" charset="-122"/>
              </a:endParaRPr>
            </a:p>
          </p:txBody>
        </p:sp>
      </p:grpSp>
      <p:grpSp>
        <p:nvGrpSpPr>
          <p:cNvPr id="45" name="说明文字1"/>
          <p:cNvGrpSpPr/>
          <p:nvPr/>
        </p:nvGrpSpPr>
        <p:grpSpPr>
          <a:xfrm>
            <a:off x="1265189" y="3406672"/>
            <a:ext cx="1890106" cy="897455"/>
            <a:chOff x="848495" y="1399020"/>
            <a:chExt cx="1698408" cy="897455"/>
          </a:xfrm>
        </p:grpSpPr>
        <p:sp>
          <p:nvSpPr>
            <p:cNvPr id="46" name="TextBox 80"/>
            <p:cNvSpPr txBox="1"/>
            <p:nvPr/>
          </p:nvSpPr>
          <p:spPr>
            <a:xfrm>
              <a:off x="961674" y="1399020"/>
              <a:ext cx="1444305" cy="307777"/>
            </a:xfrm>
            <a:prstGeom prst="rect">
              <a:avLst/>
            </a:prstGeom>
            <a:noFill/>
          </p:spPr>
          <p:txBody>
            <a:bodyPr wrap="square" rtlCol="0">
              <a:spAutoFit/>
            </a:bodyPr>
            <a:lstStyle/>
            <a:p>
              <a:pPr algn="ctr" defTabSz="914400"/>
              <a:r>
                <a:rPr lang="zh-CN" altLang="en-US" b="1" dirty="0" smtClean="0">
                  <a:solidFill>
                    <a:srgbClr val="FFFF00"/>
                  </a:solidFill>
                  <a:latin typeface="微软雅黑" pitchFamily="34" charset="-122"/>
                  <a:ea typeface="微软雅黑" pitchFamily="34" charset="-122"/>
                </a:rPr>
                <a:t>方法</a:t>
              </a:r>
              <a:endParaRPr lang="zh-CN" altLang="en-US" b="1" dirty="0">
                <a:solidFill>
                  <a:srgbClr val="FFFF00"/>
                </a:solidFill>
                <a:latin typeface="微软雅黑" pitchFamily="34" charset="-122"/>
                <a:ea typeface="微软雅黑" pitchFamily="34" charset="-122"/>
              </a:endParaRPr>
            </a:p>
          </p:txBody>
        </p:sp>
        <p:sp>
          <p:nvSpPr>
            <p:cNvPr id="47" name="TextBox 81"/>
            <p:cNvSpPr txBox="1"/>
            <p:nvPr/>
          </p:nvSpPr>
          <p:spPr>
            <a:xfrm>
              <a:off x="848495" y="1627061"/>
              <a:ext cx="1698408" cy="669414"/>
            </a:xfrm>
            <a:prstGeom prst="rect">
              <a:avLst/>
            </a:prstGeom>
            <a:noFill/>
          </p:spPr>
          <p:txBody>
            <a:bodyPr wrap="square" rtlCol="0">
              <a:spAutoFit/>
            </a:bodyPr>
            <a:lstStyle/>
            <a:p>
              <a:pPr algn="ctr" defTabSz="914400">
                <a:lnSpc>
                  <a:spcPts val="1500"/>
                </a:lnSpc>
              </a:pPr>
              <a:r>
                <a:rPr lang="zh-CN" altLang="en-US" sz="1100" dirty="0" smtClean="0">
                  <a:solidFill>
                    <a:prstClr val="white"/>
                  </a:solidFill>
                  <a:latin typeface="微软雅黑" pitchFamily="34" charset="-122"/>
                  <a:ea typeface="微软雅黑" pitchFamily="34" charset="-122"/>
                </a:rPr>
                <a:t>将需求分析做到详细清楚</a:t>
              </a:r>
              <a:endParaRPr lang="en-US" altLang="zh-CN" sz="1100" dirty="0" smtClean="0">
                <a:solidFill>
                  <a:prstClr val="white"/>
                </a:solidFill>
                <a:latin typeface="微软雅黑" pitchFamily="34" charset="-122"/>
                <a:ea typeface="微软雅黑" pitchFamily="34" charset="-122"/>
              </a:endParaRPr>
            </a:p>
            <a:p>
              <a:pPr algn="ctr" defTabSz="914400">
                <a:lnSpc>
                  <a:spcPts val="1500"/>
                </a:lnSpc>
              </a:pPr>
              <a:r>
                <a:rPr lang="zh-CN" altLang="en-US" sz="1100" dirty="0" smtClean="0">
                  <a:solidFill>
                    <a:prstClr val="white"/>
                  </a:solidFill>
                  <a:latin typeface="微软雅黑" pitchFamily="34" charset="-122"/>
                  <a:ea typeface="微软雅黑" pitchFamily="34" charset="-122"/>
                </a:rPr>
                <a:t>控制需求质量</a:t>
              </a:r>
              <a:endParaRPr lang="zh-CN" altLang="en-US" sz="1100" dirty="0">
                <a:solidFill>
                  <a:prstClr val="white"/>
                </a:solidFill>
                <a:latin typeface="微软雅黑" pitchFamily="34" charset="-122"/>
                <a:ea typeface="微软雅黑" pitchFamily="34" charset="-122"/>
              </a:endParaRPr>
            </a:p>
          </p:txBody>
        </p:sp>
      </p:grpSp>
      <p:grpSp>
        <p:nvGrpSpPr>
          <p:cNvPr id="48" name="说明文字1"/>
          <p:cNvGrpSpPr/>
          <p:nvPr/>
        </p:nvGrpSpPr>
        <p:grpSpPr>
          <a:xfrm>
            <a:off x="3688995" y="3411832"/>
            <a:ext cx="1616907" cy="694658"/>
            <a:chOff x="883394" y="1398992"/>
            <a:chExt cx="1616907" cy="694658"/>
          </a:xfrm>
        </p:grpSpPr>
        <p:sp>
          <p:nvSpPr>
            <p:cNvPr id="49" name="TextBox 83"/>
            <p:cNvSpPr txBox="1"/>
            <p:nvPr/>
          </p:nvSpPr>
          <p:spPr>
            <a:xfrm>
              <a:off x="883394" y="1398992"/>
              <a:ext cx="1616907" cy="307777"/>
            </a:xfrm>
            <a:prstGeom prst="rect">
              <a:avLst/>
            </a:prstGeom>
            <a:noFill/>
          </p:spPr>
          <p:txBody>
            <a:bodyPr wrap="square" rtlCol="0">
              <a:spAutoFit/>
            </a:bodyPr>
            <a:lstStyle/>
            <a:p>
              <a:pPr algn="ctr" defTabSz="914400"/>
              <a:r>
                <a:rPr lang="zh-CN" altLang="en-US" b="1" dirty="0" smtClean="0">
                  <a:solidFill>
                    <a:srgbClr val="FFFF00"/>
                  </a:solidFill>
                  <a:latin typeface="微软雅黑" pitchFamily="34" charset="-122"/>
                  <a:ea typeface="微软雅黑" pitchFamily="34" charset="-122"/>
                </a:rPr>
                <a:t>方法</a:t>
              </a:r>
              <a:endParaRPr lang="zh-CN" altLang="en-US" b="1" dirty="0">
                <a:solidFill>
                  <a:srgbClr val="FFFF00"/>
                </a:solidFill>
                <a:latin typeface="微软雅黑" pitchFamily="34" charset="-122"/>
                <a:ea typeface="微软雅黑" pitchFamily="34" charset="-122"/>
              </a:endParaRPr>
            </a:p>
          </p:txBody>
        </p:sp>
        <p:sp>
          <p:nvSpPr>
            <p:cNvPr id="50" name="TextBox 84"/>
            <p:cNvSpPr txBox="1"/>
            <p:nvPr/>
          </p:nvSpPr>
          <p:spPr>
            <a:xfrm>
              <a:off x="894087" y="1616596"/>
              <a:ext cx="1552777" cy="477054"/>
            </a:xfrm>
            <a:prstGeom prst="rect">
              <a:avLst/>
            </a:prstGeom>
            <a:noFill/>
          </p:spPr>
          <p:txBody>
            <a:bodyPr wrap="square" rtlCol="0">
              <a:spAutoFit/>
            </a:bodyPr>
            <a:lstStyle/>
            <a:p>
              <a:pPr algn="ctr" defTabSz="914400">
                <a:lnSpc>
                  <a:spcPts val="1500"/>
                </a:lnSpc>
              </a:pPr>
              <a:r>
                <a:rPr lang="zh-CN" altLang="en-US" sz="1100" dirty="0" smtClean="0">
                  <a:solidFill>
                    <a:prstClr val="white"/>
                  </a:solidFill>
                  <a:latin typeface="微软雅黑" pitchFamily="34" charset="-122"/>
                  <a:ea typeface="微软雅黑" pitchFamily="34" charset="-122"/>
                </a:rPr>
                <a:t>编码统一规范</a:t>
              </a:r>
              <a:endParaRPr lang="en-US" altLang="zh-CN" sz="1100" dirty="0" smtClean="0">
                <a:solidFill>
                  <a:prstClr val="white"/>
                </a:solidFill>
                <a:latin typeface="微软雅黑" pitchFamily="34" charset="-122"/>
                <a:ea typeface="微软雅黑" pitchFamily="34" charset="-122"/>
              </a:endParaRPr>
            </a:p>
            <a:p>
              <a:pPr algn="ctr" defTabSz="914400">
                <a:lnSpc>
                  <a:spcPts val="1500"/>
                </a:lnSpc>
              </a:pPr>
              <a:r>
                <a:rPr lang="zh-CN" altLang="en-US" sz="1100" dirty="0" smtClean="0">
                  <a:solidFill>
                    <a:prstClr val="white"/>
                  </a:solidFill>
                  <a:latin typeface="微软雅黑" pitchFamily="34" charset="-122"/>
                  <a:ea typeface="微软雅黑" pitchFamily="34" charset="-122"/>
                </a:rPr>
                <a:t>使用黑盒与白盒测试</a:t>
              </a:r>
              <a:endParaRPr lang="zh-CN" altLang="en-US" sz="1100" dirty="0">
                <a:solidFill>
                  <a:prstClr val="white"/>
                </a:solidFill>
                <a:latin typeface="微软雅黑" pitchFamily="34" charset="-122"/>
                <a:ea typeface="微软雅黑" pitchFamily="34" charset="-122"/>
              </a:endParaRPr>
            </a:p>
          </p:txBody>
        </p:sp>
      </p:grpSp>
      <p:grpSp>
        <p:nvGrpSpPr>
          <p:cNvPr id="51" name="说明文字1"/>
          <p:cNvGrpSpPr/>
          <p:nvPr/>
        </p:nvGrpSpPr>
        <p:grpSpPr>
          <a:xfrm>
            <a:off x="6054474" y="3412574"/>
            <a:ext cx="1563470" cy="694658"/>
            <a:chOff x="883395" y="1398992"/>
            <a:chExt cx="1563470" cy="694658"/>
          </a:xfrm>
        </p:grpSpPr>
        <p:sp>
          <p:nvSpPr>
            <p:cNvPr id="52" name="TextBox 86"/>
            <p:cNvSpPr txBox="1"/>
            <p:nvPr/>
          </p:nvSpPr>
          <p:spPr>
            <a:xfrm>
              <a:off x="883395" y="1398992"/>
              <a:ext cx="1563470" cy="307777"/>
            </a:xfrm>
            <a:prstGeom prst="rect">
              <a:avLst/>
            </a:prstGeom>
            <a:noFill/>
          </p:spPr>
          <p:txBody>
            <a:bodyPr wrap="square" rtlCol="0">
              <a:spAutoFit/>
            </a:bodyPr>
            <a:lstStyle/>
            <a:p>
              <a:pPr algn="ctr" defTabSz="914400"/>
              <a:r>
                <a:rPr lang="zh-CN" altLang="en-US" b="1" dirty="0" smtClean="0">
                  <a:solidFill>
                    <a:srgbClr val="FFFF00"/>
                  </a:solidFill>
                  <a:latin typeface="微软雅黑" pitchFamily="34" charset="-122"/>
                  <a:ea typeface="微软雅黑" pitchFamily="34" charset="-122"/>
                </a:rPr>
                <a:t>方法</a:t>
              </a:r>
              <a:endParaRPr lang="zh-CN" altLang="en-US" b="1" dirty="0">
                <a:solidFill>
                  <a:srgbClr val="FFFF00"/>
                </a:solidFill>
                <a:latin typeface="微软雅黑" pitchFamily="34" charset="-122"/>
                <a:ea typeface="微软雅黑" pitchFamily="34" charset="-122"/>
              </a:endParaRPr>
            </a:p>
          </p:txBody>
        </p:sp>
        <p:sp>
          <p:nvSpPr>
            <p:cNvPr id="58" name="TextBox 87"/>
            <p:cNvSpPr txBox="1"/>
            <p:nvPr/>
          </p:nvSpPr>
          <p:spPr>
            <a:xfrm>
              <a:off x="894087" y="1616596"/>
              <a:ext cx="1552777" cy="477054"/>
            </a:xfrm>
            <a:prstGeom prst="rect">
              <a:avLst/>
            </a:prstGeom>
            <a:noFill/>
          </p:spPr>
          <p:txBody>
            <a:bodyPr wrap="square" rtlCol="0">
              <a:spAutoFit/>
            </a:bodyPr>
            <a:lstStyle/>
            <a:p>
              <a:pPr algn="ctr" defTabSz="914400">
                <a:lnSpc>
                  <a:spcPts val="1500"/>
                </a:lnSpc>
              </a:pPr>
              <a:r>
                <a:rPr lang="zh-CN" altLang="en-US" sz="1100" dirty="0" smtClean="0">
                  <a:solidFill>
                    <a:prstClr val="white"/>
                  </a:solidFill>
                  <a:latin typeface="微软雅黑" pitchFamily="34" charset="-122"/>
                  <a:ea typeface="微软雅黑" pitchFamily="34" charset="-122"/>
                </a:rPr>
                <a:t>建立项目里程碑</a:t>
              </a:r>
              <a:endParaRPr lang="en-US" altLang="zh-CN" sz="1100" dirty="0" smtClean="0">
                <a:solidFill>
                  <a:prstClr val="white"/>
                </a:solidFill>
                <a:latin typeface="微软雅黑" pitchFamily="34" charset="-122"/>
                <a:ea typeface="微软雅黑" pitchFamily="34" charset="-122"/>
              </a:endParaRPr>
            </a:p>
            <a:p>
              <a:pPr algn="ctr" defTabSz="914400">
                <a:lnSpc>
                  <a:spcPts val="1500"/>
                </a:lnSpc>
              </a:pPr>
              <a:r>
                <a:rPr lang="zh-CN" altLang="en-US" sz="1100" dirty="0" smtClean="0">
                  <a:solidFill>
                    <a:prstClr val="white"/>
                  </a:solidFill>
                  <a:latin typeface="微软雅黑" pitchFamily="34" charset="-122"/>
                  <a:ea typeface="微软雅黑" pitchFamily="34" charset="-122"/>
                </a:rPr>
                <a:t>明确小组成员分工</a:t>
              </a:r>
              <a:endParaRPr lang="zh-CN" altLang="en-US" sz="1100" dirty="0">
                <a:solidFill>
                  <a:prstClr val="whit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6102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9"/>
                                        </p:tgtEl>
                                        <p:attrNameLst>
                                          <p:attrName>style.visibility</p:attrName>
                                        </p:attrNameLst>
                                      </p:cBhvr>
                                      <p:to>
                                        <p:strVal val="visible"/>
                                      </p:to>
                                    </p:set>
                                    <p:anim calcmode="lin" valueType="num">
                                      <p:cBhvr additive="base">
                                        <p:cTn id="7" dur="750" fill="hold"/>
                                        <p:tgtEl>
                                          <p:spTgt spid="209"/>
                                        </p:tgtEl>
                                        <p:attrNameLst>
                                          <p:attrName>ppt_x</p:attrName>
                                        </p:attrNameLst>
                                      </p:cBhvr>
                                      <p:tavLst>
                                        <p:tav tm="0">
                                          <p:val>
                                            <p:strVal val="0-#ppt_w/2"/>
                                          </p:val>
                                        </p:tav>
                                        <p:tav tm="100000">
                                          <p:val>
                                            <p:strVal val="#ppt_x"/>
                                          </p:val>
                                        </p:tav>
                                      </p:tavLst>
                                    </p:anim>
                                    <p:anim calcmode="lin" valueType="num">
                                      <p:cBhvr additive="base">
                                        <p:cTn id="8" dur="750" fill="hold"/>
                                        <p:tgtEl>
                                          <p:spTgt spid="20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7" presetClass="entr" presetSubtype="0" fill="hold" nodeType="after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fade">
                                      <p:cBhvr>
                                        <p:cTn id="12" dur="750"/>
                                        <p:tgtEl>
                                          <p:spTgt spid="210"/>
                                        </p:tgtEl>
                                      </p:cBhvr>
                                    </p:animEffect>
                                    <p:anim calcmode="lin" valueType="num">
                                      <p:cBhvr>
                                        <p:cTn id="13" dur="750" fill="hold"/>
                                        <p:tgtEl>
                                          <p:spTgt spid="210"/>
                                        </p:tgtEl>
                                        <p:attrNameLst>
                                          <p:attrName>ppt_x</p:attrName>
                                        </p:attrNameLst>
                                      </p:cBhvr>
                                      <p:tavLst>
                                        <p:tav tm="0">
                                          <p:val>
                                            <p:strVal val="#ppt_x"/>
                                          </p:val>
                                        </p:tav>
                                        <p:tav tm="100000">
                                          <p:val>
                                            <p:strVal val="#ppt_x"/>
                                          </p:val>
                                        </p:tav>
                                      </p:tavLst>
                                    </p:anim>
                                    <p:anim calcmode="lin" valueType="num">
                                      <p:cBhvr>
                                        <p:cTn id="14" dur="750" fill="hold"/>
                                        <p:tgtEl>
                                          <p:spTgt spid="2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4"/>
                                        </p:tgtEl>
                                        <p:attrNameLst>
                                          <p:attrName>style.visibility</p:attrName>
                                        </p:attrNameLst>
                                      </p:cBhvr>
                                      <p:to>
                                        <p:strVal val="visible"/>
                                      </p:to>
                                    </p:set>
                                    <p:animEffect transition="in" filter="fade">
                                      <p:cBhvr>
                                        <p:cTn id="17" dur="750"/>
                                        <p:tgtEl>
                                          <p:spTgt spid="234"/>
                                        </p:tgtEl>
                                      </p:cBhvr>
                                    </p:animEffect>
                                    <p:anim calcmode="lin" valueType="num">
                                      <p:cBhvr>
                                        <p:cTn id="18" dur="750" fill="hold"/>
                                        <p:tgtEl>
                                          <p:spTgt spid="234"/>
                                        </p:tgtEl>
                                        <p:attrNameLst>
                                          <p:attrName>ppt_x</p:attrName>
                                        </p:attrNameLst>
                                      </p:cBhvr>
                                      <p:tavLst>
                                        <p:tav tm="0">
                                          <p:val>
                                            <p:strVal val="#ppt_x"/>
                                          </p:val>
                                        </p:tav>
                                        <p:tav tm="100000">
                                          <p:val>
                                            <p:strVal val="#ppt_x"/>
                                          </p:val>
                                        </p:tav>
                                      </p:tavLst>
                                    </p:anim>
                                    <p:anim calcmode="lin" valueType="num">
                                      <p:cBhvr>
                                        <p:cTn id="19" dur="750" fill="hold"/>
                                        <p:tgtEl>
                                          <p:spTgt spid="234"/>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100"/>
                                  </p:stCondLst>
                                  <p:childTnLst>
                                    <p:set>
                                      <p:cBhvr>
                                        <p:cTn id="21" dur="1" fill="hold">
                                          <p:stCondLst>
                                            <p:cond delay="0"/>
                                          </p:stCondLst>
                                        </p:cTn>
                                        <p:tgtEl>
                                          <p:spTgt spid="226"/>
                                        </p:tgtEl>
                                        <p:attrNameLst>
                                          <p:attrName>style.visibility</p:attrName>
                                        </p:attrNameLst>
                                      </p:cBhvr>
                                      <p:to>
                                        <p:strVal val="visible"/>
                                      </p:to>
                                    </p:set>
                                    <p:animEffect transition="in" filter="fade">
                                      <p:cBhvr>
                                        <p:cTn id="22" dur="750"/>
                                        <p:tgtEl>
                                          <p:spTgt spid="226"/>
                                        </p:tgtEl>
                                      </p:cBhvr>
                                    </p:animEffect>
                                    <p:anim calcmode="lin" valueType="num">
                                      <p:cBhvr>
                                        <p:cTn id="23" dur="750" fill="hold"/>
                                        <p:tgtEl>
                                          <p:spTgt spid="226"/>
                                        </p:tgtEl>
                                        <p:attrNameLst>
                                          <p:attrName>ppt_x</p:attrName>
                                        </p:attrNameLst>
                                      </p:cBhvr>
                                      <p:tavLst>
                                        <p:tav tm="0">
                                          <p:val>
                                            <p:strVal val="#ppt_x"/>
                                          </p:val>
                                        </p:tav>
                                        <p:tav tm="100000">
                                          <p:val>
                                            <p:strVal val="#ppt_x"/>
                                          </p:val>
                                        </p:tav>
                                      </p:tavLst>
                                    </p:anim>
                                    <p:anim calcmode="lin" valueType="num">
                                      <p:cBhvr>
                                        <p:cTn id="24" dur="750" fill="hold"/>
                                        <p:tgtEl>
                                          <p:spTgt spid="22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00"/>
                                  </p:stCondLst>
                                  <p:childTnLst>
                                    <p:set>
                                      <p:cBhvr>
                                        <p:cTn id="26" dur="1" fill="hold">
                                          <p:stCondLst>
                                            <p:cond delay="0"/>
                                          </p:stCondLst>
                                        </p:cTn>
                                        <p:tgtEl>
                                          <p:spTgt spid="237"/>
                                        </p:tgtEl>
                                        <p:attrNameLst>
                                          <p:attrName>style.visibility</p:attrName>
                                        </p:attrNameLst>
                                      </p:cBhvr>
                                      <p:to>
                                        <p:strVal val="visible"/>
                                      </p:to>
                                    </p:set>
                                    <p:animEffect transition="in" filter="fade">
                                      <p:cBhvr>
                                        <p:cTn id="27" dur="750"/>
                                        <p:tgtEl>
                                          <p:spTgt spid="237"/>
                                        </p:tgtEl>
                                      </p:cBhvr>
                                    </p:animEffect>
                                    <p:anim calcmode="lin" valueType="num">
                                      <p:cBhvr>
                                        <p:cTn id="28" dur="750" fill="hold"/>
                                        <p:tgtEl>
                                          <p:spTgt spid="237"/>
                                        </p:tgtEl>
                                        <p:attrNameLst>
                                          <p:attrName>ppt_x</p:attrName>
                                        </p:attrNameLst>
                                      </p:cBhvr>
                                      <p:tavLst>
                                        <p:tav tm="0">
                                          <p:val>
                                            <p:strVal val="#ppt_x"/>
                                          </p:val>
                                        </p:tav>
                                        <p:tav tm="100000">
                                          <p:val>
                                            <p:strVal val="#ppt_x"/>
                                          </p:val>
                                        </p:tav>
                                      </p:tavLst>
                                    </p:anim>
                                    <p:anim calcmode="lin" valueType="num">
                                      <p:cBhvr>
                                        <p:cTn id="29" dur="750" fill="hold"/>
                                        <p:tgtEl>
                                          <p:spTgt spid="237"/>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200"/>
                                  </p:stCondLst>
                                  <p:childTnLst>
                                    <p:set>
                                      <p:cBhvr>
                                        <p:cTn id="31" dur="1" fill="hold">
                                          <p:stCondLst>
                                            <p:cond delay="0"/>
                                          </p:stCondLst>
                                        </p:cTn>
                                        <p:tgtEl>
                                          <p:spTgt spid="218"/>
                                        </p:tgtEl>
                                        <p:attrNameLst>
                                          <p:attrName>style.visibility</p:attrName>
                                        </p:attrNameLst>
                                      </p:cBhvr>
                                      <p:to>
                                        <p:strVal val="visible"/>
                                      </p:to>
                                    </p:set>
                                    <p:animEffect transition="in" filter="fade">
                                      <p:cBhvr>
                                        <p:cTn id="32" dur="750"/>
                                        <p:tgtEl>
                                          <p:spTgt spid="218"/>
                                        </p:tgtEl>
                                      </p:cBhvr>
                                    </p:animEffect>
                                    <p:anim calcmode="lin" valueType="num">
                                      <p:cBhvr>
                                        <p:cTn id="33" dur="750" fill="hold"/>
                                        <p:tgtEl>
                                          <p:spTgt spid="218"/>
                                        </p:tgtEl>
                                        <p:attrNameLst>
                                          <p:attrName>ppt_x</p:attrName>
                                        </p:attrNameLst>
                                      </p:cBhvr>
                                      <p:tavLst>
                                        <p:tav tm="0">
                                          <p:val>
                                            <p:strVal val="#ppt_x"/>
                                          </p:val>
                                        </p:tav>
                                        <p:tav tm="100000">
                                          <p:val>
                                            <p:strVal val="#ppt_x"/>
                                          </p:val>
                                        </p:tav>
                                      </p:tavLst>
                                    </p:anim>
                                    <p:anim calcmode="lin" valueType="num">
                                      <p:cBhvr>
                                        <p:cTn id="34" dur="750" fill="hold"/>
                                        <p:tgtEl>
                                          <p:spTgt spid="21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200"/>
                                  </p:stCondLst>
                                  <p:childTnLst>
                                    <p:set>
                                      <p:cBhvr>
                                        <p:cTn id="36" dur="1" fill="hold">
                                          <p:stCondLst>
                                            <p:cond delay="0"/>
                                          </p:stCondLst>
                                        </p:cTn>
                                        <p:tgtEl>
                                          <p:spTgt spid="240"/>
                                        </p:tgtEl>
                                        <p:attrNameLst>
                                          <p:attrName>style.visibility</p:attrName>
                                        </p:attrNameLst>
                                      </p:cBhvr>
                                      <p:to>
                                        <p:strVal val="visible"/>
                                      </p:to>
                                    </p:set>
                                    <p:animEffect transition="in" filter="fade">
                                      <p:cBhvr>
                                        <p:cTn id="37" dur="750"/>
                                        <p:tgtEl>
                                          <p:spTgt spid="240"/>
                                        </p:tgtEl>
                                      </p:cBhvr>
                                    </p:animEffect>
                                    <p:anim calcmode="lin" valueType="num">
                                      <p:cBhvr>
                                        <p:cTn id="38" dur="750" fill="hold"/>
                                        <p:tgtEl>
                                          <p:spTgt spid="240"/>
                                        </p:tgtEl>
                                        <p:attrNameLst>
                                          <p:attrName>ppt_x</p:attrName>
                                        </p:attrNameLst>
                                      </p:cBhvr>
                                      <p:tavLst>
                                        <p:tav tm="0">
                                          <p:val>
                                            <p:strVal val="#ppt_x"/>
                                          </p:val>
                                        </p:tav>
                                        <p:tav tm="100000">
                                          <p:val>
                                            <p:strVal val="#ppt_x"/>
                                          </p:val>
                                        </p:tav>
                                      </p:tavLst>
                                    </p:anim>
                                    <p:anim calcmode="lin" valueType="num">
                                      <p:cBhvr>
                                        <p:cTn id="39" dur="750" fill="hold"/>
                                        <p:tgtEl>
                                          <p:spTgt spid="240"/>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750"/>
                                        <p:tgtEl>
                                          <p:spTgt spid="45"/>
                                        </p:tgtEl>
                                      </p:cBhvr>
                                    </p:animEffect>
                                    <p:anim calcmode="lin" valueType="num">
                                      <p:cBhvr>
                                        <p:cTn id="43" dur="750" fill="hold"/>
                                        <p:tgtEl>
                                          <p:spTgt spid="45"/>
                                        </p:tgtEl>
                                        <p:attrNameLst>
                                          <p:attrName>ppt_x</p:attrName>
                                        </p:attrNameLst>
                                      </p:cBhvr>
                                      <p:tavLst>
                                        <p:tav tm="0">
                                          <p:val>
                                            <p:strVal val="#ppt_x"/>
                                          </p:val>
                                        </p:tav>
                                        <p:tav tm="100000">
                                          <p:val>
                                            <p:strVal val="#ppt_x"/>
                                          </p:val>
                                        </p:tav>
                                      </p:tavLst>
                                    </p:anim>
                                    <p:anim calcmode="lin" valueType="num">
                                      <p:cBhvr>
                                        <p:cTn id="44" dur="750" fill="hold"/>
                                        <p:tgtEl>
                                          <p:spTgt spid="4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10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750"/>
                                        <p:tgtEl>
                                          <p:spTgt spid="48"/>
                                        </p:tgtEl>
                                      </p:cBhvr>
                                    </p:animEffect>
                                    <p:anim calcmode="lin" valueType="num">
                                      <p:cBhvr>
                                        <p:cTn id="48" dur="750" fill="hold"/>
                                        <p:tgtEl>
                                          <p:spTgt spid="48"/>
                                        </p:tgtEl>
                                        <p:attrNameLst>
                                          <p:attrName>ppt_x</p:attrName>
                                        </p:attrNameLst>
                                      </p:cBhvr>
                                      <p:tavLst>
                                        <p:tav tm="0">
                                          <p:val>
                                            <p:strVal val="#ppt_x"/>
                                          </p:val>
                                        </p:tav>
                                        <p:tav tm="100000">
                                          <p:val>
                                            <p:strVal val="#ppt_x"/>
                                          </p:val>
                                        </p:tav>
                                      </p:tavLst>
                                    </p:anim>
                                    <p:anim calcmode="lin" valueType="num">
                                      <p:cBhvr>
                                        <p:cTn id="49" dur="750" fill="hold"/>
                                        <p:tgtEl>
                                          <p:spTgt spid="4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20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750"/>
                                        <p:tgtEl>
                                          <p:spTgt spid="51"/>
                                        </p:tgtEl>
                                      </p:cBhvr>
                                    </p:animEffect>
                                    <p:anim calcmode="lin" valueType="num">
                                      <p:cBhvr>
                                        <p:cTn id="53" dur="750" fill="hold"/>
                                        <p:tgtEl>
                                          <p:spTgt spid="51"/>
                                        </p:tgtEl>
                                        <p:attrNameLst>
                                          <p:attrName>ppt_x</p:attrName>
                                        </p:attrNameLst>
                                      </p:cBhvr>
                                      <p:tavLst>
                                        <p:tav tm="0">
                                          <p:val>
                                            <p:strVal val="#ppt_x"/>
                                          </p:val>
                                        </p:tav>
                                        <p:tav tm="100000">
                                          <p:val>
                                            <p:strVal val="#ppt_x"/>
                                          </p:val>
                                        </p:tav>
                                      </p:tavLst>
                                    </p:anim>
                                    <p:anim calcmode="lin" valueType="num">
                                      <p:cBhvr>
                                        <p:cTn id="54" dur="75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87824" y="1635646"/>
            <a:ext cx="6170860" cy="2304256"/>
          </a:xfrm>
          <a:prstGeom prst="rect">
            <a:avLst/>
          </a:prstGeom>
          <a:solidFill>
            <a:srgbClr val="5E9FC7">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3005951" cy="400110"/>
          </a:xfrm>
          <a:prstGeom prst="rect">
            <a:avLst/>
          </a:prstGeom>
        </p:spPr>
        <p:txBody>
          <a:bodyPr wrap="none">
            <a:spAutoFit/>
          </a:bodyPr>
          <a:lstStyle/>
          <a:p>
            <a:r>
              <a:rPr lang="zh-CN" altLang="en-US" sz="2000" dirty="0" smtClean="0">
                <a:solidFill>
                  <a:schemeClr val="bg1"/>
                </a:solidFill>
                <a:latin typeface="微软雅黑" pitchFamily="34" charset="-122"/>
                <a:ea typeface="微软雅黑" pitchFamily="34" charset="-122"/>
              </a:rPr>
              <a:t>软件质量保证－配置管理</a:t>
            </a:r>
            <a:endParaRPr lang="zh-CN" altLang="en-US" sz="2000" dirty="0">
              <a:solidFill>
                <a:schemeClr val="bg1"/>
              </a:solidFill>
              <a:latin typeface="微软雅黑" pitchFamily="34" charset="-122"/>
              <a:ea typeface="微软雅黑"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260" y="280194"/>
            <a:ext cx="809773" cy="400110"/>
          </a:xfrm>
          <a:prstGeom prst="rect">
            <a:avLst/>
          </a:prstGeom>
        </p:spPr>
        <p:txBody>
          <a:bodyPr wrap="none">
            <a:spAutoFit/>
          </a:bodyPr>
          <a:lstStyle/>
          <a:p>
            <a:pPr lvl="0" algn="ctr" defTabSz="914400"/>
            <a:r>
              <a:rPr lang="en-US" altLang="zh-CN" sz="2000" b="1" dirty="0" smtClean="0">
                <a:solidFill>
                  <a:schemeClr val="bg1"/>
                </a:solidFill>
              </a:rPr>
              <a:t>Part 5</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说明文字3"/>
          <p:cNvGrpSpPr/>
          <p:nvPr/>
        </p:nvGrpSpPr>
        <p:grpSpPr>
          <a:xfrm>
            <a:off x="3419872" y="3433990"/>
            <a:ext cx="4613995" cy="284693"/>
            <a:chOff x="723559" y="1616596"/>
            <a:chExt cx="4613995" cy="284693"/>
          </a:xfrm>
        </p:grpSpPr>
        <p:sp>
          <p:nvSpPr>
            <p:cNvPr id="68" name="椭圆 67"/>
            <p:cNvSpPr/>
            <p:nvPr/>
          </p:nvSpPr>
          <p:spPr bwMode="auto">
            <a:xfrm>
              <a:off x="723559" y="1660927"/>
              <a:ext cx="180000" cy="180000"/>
            </a:xfrm>
            <a:prstGeom prst="ellipse">
              <a:avLst/>
            </a:prstGeom>
            <a:solidFill>
              <a:schemeClr val="tx1"/>
            </a:solidFill>
            <a:ln w="38100" cap="flat" cmpd="sng" algn="ctr">
              <a:solidFill>
                <a:srgbClr val="C0C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70" name="TextBox 70"/>
            <p:cNvSpPr txBox="1"/>
            <p:nvPr/>
          </p:nvSpPr>
          <p:spPr>
            <a:xfrm>
              <a:off x="894088" y="1616596"/>
              <a:ext cx="4443466" cy="284693"/>
            </a:xfrm>
            <a:prstGeom prst="rect">
              <a:avLst/>
            </a:prstGeom>
            <a:noFill/>
          </p:spPr>
          <p:txBody>
            <a:bodyPr wrap="square" rtlCol="0">
              <a:spAutoFit/>
            </a:bodyPr>
            <a:lstStyle/>
            <a:p>
              <a:pPr algn="just">
                <a:lnSpc>
                  <a:spcPts val="1500"/>
                </a:lnSpc>
              </a:pPr>
              <a:r>
                <a:rPr lang="zh-CN" altLang="en-US" dirty="0" smtClean="0">
                  <a:solidFill>
                    <a:schemeClr val="bg1"/>
                  </a:solidFill>
                  <a:latin typeface="微软雅黑" pitchFamily="34" charset="-122"/>
                  <a:ea typeface="微软雅黑" pitchFamily="34" charset="-122"/>
                </a:rPr>
                <a:t>通过项目状态了解</a:t>
              </a:r>
              <a:r>
                <a:rPr lang="zh-CN" altLang="en-US" dirty="0">
                  <a:solidFill>
                    <a:schemeClr val="bg1"/>
                  </a:solidFill>
                  <a:latin typeface="微软雅黑" pitchFamily="34" charset="-122"/>
                  <a:ea typeface="微软雅黑" pitchFamily="34" charset="-122"/>
                </a:rPr>
                <a:t>项目</a:t>
              </a:r>
              <a:r>
                <a:rPr lang="zh-CN" altLang="en-US" dirty="0" smtClean="0">
                  <a:solidFill>
                    <a:schemeClr val="bg1"/>
                  </a:solidFill>
                  <a:latin typeface="微软雅黑" pitchFamily="34" charset="-122"/>
                  <a:ea typeface="微软雅黑" pitchFamily="34" charset="-122"/>
                </a:rPr>
                <a:t>进展，避免遗忘</a:t>
              </a:r>
              <a:endParaRPr lang="zh-CN" altLang="en-US" dirty="0">
                <a:solidFill>
                  <a:schemeClr val="bg1"/>
                </a:solidFill>
                <a:latin typeface="微软雅黑" pitchFamily="34" charset="-122"/>
                <a:ea typeface="微软雅黑" pitchFamily="34" charset="-122"/>
              </a:endParaRPr>
            </a:p>
          </p:txBody>
        </p:sp>
      </p:grpSp>
      <p:grpSp>
        <p:nvGrpSpPr>
          <p:cNvPr id="71" name="说明文字2"/>
          <p:cNvGrpSpPr/>
          <p:nvPr/>
        </p:nvGrpSpPr>
        <p:grpSpPr>
          <a:xfrm>
            <a:off x="3420340" y="2857926"/>
            <a:ext cx="4613527" cy="284693"/>
            <a:chOff x="724027" y="1616596"/>
            <a:chExt cx="4613527" cy="284693"/>
          </a:xfrm>
        </p:grpSpPr>
        <p:sp>
          <p:nvSpPr>
            <p:cNvPr id="72" name="椭圆 71"/>
            <p:cNvSpPr/>
            <p:nvPr/>
          </p:nvSpPr>
          <p:spPr bwMode="auto">
            <a:xfrm>
              <a:off x="724027" y="1660706"/>
              <a:ext cx="180000" cy="180000"/>
            </a:xfrm>
            <a:prstGeom prst="ellipse">
              <a:avLst/>
            </a:prstGeom>
            <a:solidFill>
              <a:schemeClr val="tx1">
                <a:lumMod val="75000"/>
                <a:lumOff val="25000"/>
              </a:schemeClr>
            </a:solidFill>
            <a:ln w="38100" cap="flat" cmpd="sng" algn="ctr">
              <a:solidFill>
                <a:srgbClr val="C0C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74" name="TextBox 74"/>
            <p:cNvSpPr txBox="1"/>
            <p:nvPr/>
          </p:nvSpPr>
          <p:spPr>
            <a:xfrm>
              <a:off x="894088" y="1616596"/>
              <a:ext cx="4443466" cy="284693"/>
            </a:xfrm>
            <a:prstGeom prst="rect">
              <a:avLst/>
            </a:prstGeom>
            <a:noFill/>
          </p:spPr>
          <p:txBody>
            <a:bodyPr wrap="square" rtlCol="0">
              <a:spAutoFit/>
            </a:bodyPr>
            <a:lstStyle/>
            <a:p>
              <a:pPr algn="just">
                <a:lnSpc>
                  <a:spcPts val="1500"/>
                </a:lnSpc>
              </a:pPr>
              <a:r>
                <a:rPr lang="zh-CN" altLang="en-US" dirty="0">
                  <a:solidFill>
                    <a:schemeClr val="bg1"/>
                  </a:solidFill>
                  <a:latin typeface="微软雅黑" pitchFamily="34" charset="-122"/>
                  <a:ea typeface="微软雅黑" pitchFamily="34" charset="-122"/>
                </a:rPr>
                <a:t>通过变更控制有效控制</a:t>
              </a:r>
              <a:r>
                <a:rPr lang="zh-CN" altLang="en-US" dirty="0" smtClean="0">
                  <a:solidFill>
                    <a:schemeClr val="bg1"/>
                  </a:solidFill>
                  <a:latin typeface="微软雅黑" pitchFamily="34" charset="-122"/>
                  <a:ea typeface="微软雅黑" pitchFamily="34" charset="-122"/>
                </a:rPr>
                <a:t>变更，</a:t>
              </a:r>
              <a:endParaRPr lang="zh-CN" altLang="en-US" dirty="0">
                <a:solidFill>
                  <a:schemeClr val="bg1"/>
                </a:solidFill>
                <a:latin typeface="微软雅黑" pitchFamily="34" charset="-122"/>
                <a:ea typeface="微软雅黑" pitchFamily="34" charset="-122"/>
              </a:endParaRPr>
            </a:p>
          </p:txBody>
        </p:sp>
      </p:grpSp>
      <p:grpSp>
        <p:nvGrpSpPr>
          <p:cNvPr id="75" name="说明文字1"/>
          <p:cNvGrpSpPr/>
          <p:nvPr/>
        </p:nvGrpSpPr>
        <p:grpSpPr>
          <a:xfrm>
            <a:off x="3419872" y="1736762"/>
            <a:ext cx="4613995" cy="862600"/>
            <a:chOff x="723559" y="1038689"/>
            <a:chExt cx="4613995" cy="862600"/>
          </a:xfrm>
        </p:grpSpPr>
        <p:sp>
          <p:nvSpPr>
            <p:cNvPr id="76" name="椭圆 75"/>
            <p:cNvSpPr/>
            <p:nvPr/>
          </p:nvSpPr>
          <p:spPr bwMode="auto">
            <a:xfrm>
              <a:off x="723559" y="1660927"/>
              <a:ext cx="180000" cy="180000"/>
            </a:xfrm>
            <a:prstGeom prst="ellipse">
              <a:avLst/>
            </a:prstGeom>
            <a:solidFill>
              <a:schemeClr val="bg1">
                <a:lumMod val="50000"/>
              </a:schemeClr>
            </a:solidFill>
            <a:ln w="38100" cap="flat" cmpd="sng" algn="ctr">
              <a:solidFill>
                <a:srgbClr val="C0C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77" name="TextBox 77"/>
            <p:cNvSpPr txBox="1"/>
            <p:nvPr/>
          </p:nvSpPr>
          <p:spPr>
            <a:xfrm>
              <a:off x="909042" y="1038689"/>
              <a:ext cx="3112542" cy="369332"/>
            </a:xfrm>
            <a:prstGeom prst="rect">
              <a:avLst/>
            </a:prstGeom>
            <a:noFill/>
          </p:spPr>
          <p:txBody>
            <a:bodyPr wrap="square" rtlCol="0">
              <a:spAutoFit/>
            </a:bodyPr>
            <a:lstStyle/>
            <a:p>
              <a:r>
                <a:rPr lang="zh-CN" altLang="en-US" sz="1800" b="1" dirty="0" smtClean="0">
                  <a:solidFill>
                    <a:schemeClr val="bg1"/>
                  </a:solidFill>
                  <a:latin typeface="微软雅黑" pitchFamily="34" charset="-122"/>
                  <a:ea typeface="微软雅黑" pitchFamily="34" charset="-122"/>
                </a:rPr>
                <a:t>配置管理工具：</a:t>
              </a:r>
              <a:r>
                <a:rPr lang="en-US" altLang="zh-CN" sz="1800" b="1" dirty="0" err="1" smtClean="0">
                  <a:solidFill>
                    <a:schemeClr val="bg1"/>
                  </a:solidFill>
                  <a:latin typeface="微软雅黑" pitchFamily="34" charset="-122"/>
                  <a:ea typeface="微软雅黑" pitchFamily="34" charset="-122"/>
                </a:rPr>
                <a:t>Github</a:t>
              </a:r>
              <a:endParaRPr lang="zh-CN" altLang="en-US" sz="1800" b="1" dirty="0">
                <a:solidFill>
                  <a:schemeClr val="bg1"/>
                </a:solidFill>
                <a:latin typeface="微软雅黑" pitchFamily="34" charset="-122"/>
                <a:ea typeface="微软雅黑" pitchFamily="34" charset="-122"/>
              </a:endParaRPr>
            </a:p>
          </p:txBody>
        </p:sp>
        <p:sp>
          <p:nvSpPr>
            <p:cNvPr id="78" name="TextBox 78"/>
            <p:cNvSpPr txBox="1"/>
            <p:nvPr/>
          </p:nvSpPr>
          <p:spPr>
            <a:xfrm>
              <a:off x="894088" y="1616596"/>
              <a:ext cx="4443466" cy="284693"/>
            </a:xfrm>
            <a:prstGeom prst="rect">
              <a:avLst/>
            </a:prstGeom>
            <a:noFill/>
          </p:spPr>
          <p:txBody>
            <a:bodyPr wrap="square" rtlCol="0">
              <a:spAutoFit/>
            </a:bodyPr>
            <a:lstStyle/>
            <a:p>
              <a:pPr algn="just">
                <a:lnSpc>
                  <a:spcPts val="1500"/>
                </a:lnSpc>
              </a:pPr>
              <a:r>
                <a:rPr lang="zh-CN" altLang="en-US" dirty="0">
                  <a:solidFill>
                    <a:schemeClr val="bg1"/>
                  </a:solidFill>
                  <a:latin typeface="微软雅黑" pitchFamily="34" charset="-122"/>
                  <a:ea typeface="微软雅黑" pitchFamily="34" charset="-122"/>
                </a:rPr>
                <a:t>通过配置</a:t>
              </a:r>
              <a:r>
                <a:rPr lang="zh-CN" altLang="en-US" dirty="0" smtClean="0">
                  <a:solidFill>
                    <a:schemeClr val="bg1"/>
                  </a:solidFill>
                  <a:latin typeface="微软雅黑" pitchFamily="34" charset="-122"/>
                  <a:ea typeface="微软雅黑" pitchFamily="34" charset="-122"/>
                </a:rPr>
                <a:t>标识标记版本，便于控制版本</a:t>
              </a:r>
              <a:endParaRPr lang="zh-CN" altLang="en-US" dirty="0">
                <a:solidFill>
                  <a:schemeClr val="bg1"/>
                </a:solidFill>
                <a:latin typeface="微软雅黑" pitchFamily="34" charset="-122"/>
                <a:ea typeface="微软雅黑" pitchFamily="34" charset="-122"/>
              </a:endParaRPr>
            </a:p>
          </p:txBody>
        </p:sp>
      </p:grpSp>
      <p:grpSp>
        <p:nvGrpSpPr>
          <p:cNvPr id="81" name="组合 80"/>
          <p:cNvGrpSpPr/>
          <p:nvPr/>
        </p:nvGrpSpPr>
        <p:grpSpPr>
          <a:xfrm>
            <a:off x="791580" y="1740348"/>
            <a:ext cx="2061548" cy="2061548"/>
            <a:chOff x="968141" y="2974095"/>
            <a:chExt cx="1152000" cy="1152000"/>
          </a:xfrm>
        </p:grpSpPr>
        <p:sp>
          <p:nvSpPr>
            <p:cNvPr id="83" name="灰色圆形背景"/>
            <p:cNvSpPr/>
            <p:nvPr/>
          </p:nvSpPr>
          <p:spPr>
            <a:xfrm rot="5400000">
              <a:off x="968141" y="2974095"/>
              <a:ext cx="1152000" cy="1152000"/>
            </a:xfrm>
            <a:prstGeom prst="teardrop">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1036733" y="3043220"/>
              <a:ext cx="1008000" cy="1008000"/>
            </a:xfrm>
            <a:prstGeom prst="ellipse">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弦形 84"/>
            <p:cNvSpPr/>
            <p:nvPr/>
          </p:nvSpPr>
          <p:spPr>
            <a:xfrm rot="10800000">
              <a:off x="1036733" y="3043221"/>
              <a:ext cx="1008000" cy="1008000"/>
            </a:xfrm>
            <a:prstGeom prst="chord">
              <a:avLst>
                <a:gd name="adj1" fmla="val 13080676"/>
                <a:gd name="adj2" fmla="val 19325947"/>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50" name="Picture 2" descr="github”的图片搜索结果"/>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3415" r="24005"/>
          <a:stretch/>
        </p:blipFill>
        <p:spPr bwMode="auto">
          <a:xfrm>
            <a:off x="1210269" y="2076417"/>
            <a:ext cx="1229481" cy="1226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42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0000">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14:bounceEnd="40000">
                                          <p:cBhvr additive="base">
                                            <p:cTn id="7" dur="500" fill="hold"/>
                                            <p:tgtEl>
                                              <p:spTgt spid="75"/>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7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40000">
                                      <p:stCondLst>
                                        <p:cond delay="100"/>
                                      </p:stCondLst>
                                      <p:childTnLst>
                                        <p:set>
                                          <p:cBhvr>
                                            <p:cTn id="10" dur="1" fill="hold">
                                              <p:stCondLst>
                                                <p:cond delay="0"/>
                                              </p:stCondLst>
                                            </p:cTn>
                                            <p:tgtEl>
                                              <p:spTgt spid="71"/>
                                            </p:tgtEl>
                                            <p:attrNameLst>
                                              <p:attrName>style.visibility</p:attrName>
                                            </p:attrNameLst>
                                          </p:cBhvr>
                                          <p:to>
                                            <p:strVal val="visible"/>
                                          </p:to>
                                        </p:set>
                                        <p:anim calcmode="lin" valueType="num" p14:bounceEnd="40000">
                                          <p:cBhvr additive="base">
                                            <p:cTn id="11" dur="500" fill="hold"/>
                                            <p:tgtEl>
                                              <p:spTgt spid="71"/>
                                            </p:tgtEl>
                                            <p:attrNameLst>
                                              <p:attrName>ppt_x</p:attrName>
                                            </p:attrNameLst>
                                          </p:cBhvr>
                                          <p:tavLst>
                                            <p:tav tm="0">
                                              <p:val>
                                                <p:strVal val="0-#ppt_w/2"/>
                                              </p:val>
                                            </p:tav>
                                            <p:tav tm="100000">
                                              <p:val>
                                                <p:strVal val="#ppt_x"/>
                                              </p:val>
                                            </p:tav>
                                          </p:tavLst>
                                        </p:anim>
                                        <p:anim calcmode="lin" valueType="num" p14:bounceEnd="40000">
                                          <p:cBhvr additive="base">
                                            <p:cTn id="12" dur="500" fill="hold"/>
                                            <p:tgtEl>
                                              <p:spTgt spid="7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40000">
                                      <p:stCondLst>
                                        <p:cond delay="200"/>
                                      </p:stCondLst>
                                      <p:childTnLst>
                                        <p:set>
                                          <p:cBhvr>
                                            <p:cTn id="14" dur="1" fill="hold">
                                              <p:stCondLst>
                                                <p:cond delay="0"/>
                                              </p:stCondLst>
                                            </p:cTn>
                                            <p:tgtEl>
                                              <p:spTgt spid="67"/>
                                            </p:tgtEl>
                                            <p:attrNameLst>
                                              <p:attrName>style.visibility</p:attrName>
                                            </p:attrNameLst>
                                          </p:cBhvr>
                                          <p:to>
                                            <p:strVal val="visible"/>
                                          </p:to>
                                        </p:set>
                                        <p:anim calcmode="lin" valueType="num" p14:bounceEnd="40000">
                                          <p:cBhvr additive="base">
                                            <p:cTn id="15" dur="500" fill="hold"/>
                                            <p:tgtEl>
                                              <p:spTgt spid="67"/>
                                            </p:tgtEl>
                                            <p:attrNameLst>
                                              <p:attrName>ppt_x</p:attrName>
                                            </p:attrNameLst>
                                          </p:cBhvr>
                                          <p:tavLst>
                                            <p:tav tm="0">
                                              <p:val>
                                                <p:strVal val="0-#ppt_w/2"/>
                                              </p:val>
                                            </p:tav>
                                            <p:tav tm="100000">
                                              <p:val>
                                                <p:strVal val="#ppt_x"/>
                                              </p:val>
                                            </p:tav>
                                          </p:tavLst>
                                        </p:anim>
                                        <p:anim calcmode="lin" valueType="num" p14:bounceEnd="40000">
                                          <p:cBhvr additive="base">
                                            <p:cTn id="16"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500" fill="hold"/>
                                            <p:tgtEl>
                                              <p:spTgt spid="71"/>
                                            </p:tgtEl>
                                            <p:attrNameLst>
                                              <p:attrName>ppt_x</p:attrName>
                                            </p:attrNameLst>
                                          </p:cBhvr>
                                          <p:tavLst>
                                            <p:tav tm="0">
                                              <p:val>
                                                <p:strVal val="0-#ppt_w/2"/>
                                              </p:val>
                                            </p:tav>
                                            <p:tav tm="100000">
                                              <p:val>
                                                <p:strVal val="#ppt_x"/>
                                              </p:val>
                                            </p:tav>
                                          </p:tavLst>
                                        </p:anim>
                                        <p:anim calcmode="lin" valueType="num">
                                          <p:cBhvr additive="base">
                                            <p:cTn id="12" dur="500" fill="hold"/>
                                            <p:tgtEl>
                                              <p:spTgt spid="7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0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0-#ppt_w/2"/>
                                              </p:val>
                                            </p:tav>
                                            <p:tav tm="100000">
                                              <p:val>
                                                <p:strVal val="#ppt_x"/>
                                              </p:val>
                                            </p:tav>
                                          </p:tavLst>
                                        </p:anim>
                                        <p:anim calcmode="lin" valueType="num">
                                          <p:cBhvr additive="base">
                                            <p:cTn id="16"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406" y="1734282"/>
            <a:ext cx="5738749" cy="1674937"/>
            <a:chOff x="-9406" y="1544053"/>
            <a:chExt cx="5738749" cy="2055394"/>
          </a:xfrm>
        </p:grpSpPr>
        <p:sp>
          <p:nvSpPr>
            <p:cNvPr id="4" name="圆角矩形 3"/>
            <p:cNvSpPr/>
            <p:nvPr/>
          </p:nvSpPr>
          <p:spPr>
            <a:xfrm>
              <a:off x="0" y="1707654"/>
              <a:ext cx="5544616" cy="1728192"/>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3"/>
            <p:cNvSpPr/>
            <p:nvPr/>
          </p:nvSpPr>
          <p:spPr>
            <a:xfrm>
              <a:off x="-9406" y="1544053"/>
              <a:ext cx="5738749" cy="2055394"/>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TextBox 11"/>
          <p:cNvSpPr txBox="1"/>
          <p:nvPr/>
        </p:nvSpPr>
        <p:spPr>
          <a:xfrm>
            <a:off x="321668" y="2248584"/>
            <a:ext cx="1287468" cy="646331"/>
          </a:xfrm>
          <a:prstGeom prst="rect">
            <a:avLst/>
          </a:prstGeom>
          <a:noFill/>
        </p:spPr>
        <p:txBody>
          <a:bodyPr wrap="none" rtlCol="0">
            <a:spAutoFit/>
          </a:bodyPr>
          <a:lstStyle/>
          <a:p>
            <a:r>
              <a:rPr lang="en-US" altLang="zh-CN" sz="3600" dirty="0" smtClean="0">
                <a:solidFill>
                  <a:schemeClr val="bg1"/>
                </a:solidFill>
              </a:rPr>
              <a:t>Part</a:t>
            </a:r>
            <a:r>
              <a:rPr lang="zh-CN" altLang="en-US" sz="3600" dirty="0" smtClean="0">
                <a:solidFill>
                  <a:schemeClr val="bg1"/>
                </a:solidFill>
              </a:rPr>
              <a:t> </a:t>
            </a:r>
            <a:r>
              <a:rPr lang="en-US" altLang="zh-CN" sz="3600" dirty="0">
                <a:solidFill>
                  <a:schemeClr val="bg1"/>
                </a:solidFill>
              </a:rPr>
              <a:t>6</a:t>
            </a:r>
            <a:endParaRPr lang="zh-CN" altLang="en-US" sz="3600" dirty="0">
              <a:solidFill>
                <a:schemeClr val="bg1"/>
              </a:solidFill>
            </a:endParaRPr>
          </a:p>
        </p:txBody>
      </p:sp>
      <p:cxnSp>
        <p:nvCxnSpPr>
          <p:cNvPr id="14" name="直接连接符 13"/>
          <p:cNvCxnSpPr/>
          <p:nvPr/>
        </p:nvCxnSpPr>
        <p:spPr>
          <a:xfrm>
            <a:off x="1659680" y="2158139"/>
            <a:ext cx="0" cy="827222"/>
          </a:xfrm>
          <a:prstGeom prst="line">
            <a:avLst/>
          </a:prstGeom>
          <a:ln>
            <a:solidFill>
              <a:schemeClr val="bg1">
                <a:alpha val="81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339752" y="2340916"/>
            <a:ext cx="1415772" cy="461665"/>
          </a:xfrm>
          <a:prstGeom prst="rect">
            <a:avLst/>
          </a:prstGeom>
        </p:spPr>
        <p:txBody>
          <a:bodyPr wrap="none">
            <a:spAutoFit/>
          </a:bodyPr>
          <a:lstStyle/>
          <a:p>
            <a:pPr algn="ctr"/>
            <a:r>
              <a:rPr lang="zh-CN" altLang="en-US" sz="2400" b="1" dirty="0" smtClean="0">
                <a:solidFill>
                  <a:schemeClr val="bg1"/>
                </a:solidFill>
                <a:latin typeface="微软雅黑" pitchFamily="34" charset="-122"/>
                <a:ea typeface="微软雅黑" pitchFamily="34" charset="-122"/>
              </a:rPr>
              <a:t>开发风险</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64840906"/>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210588" cy="400110"/>
          </a:xfrm>
          <a:prstGeom prst="rect">
            <a:avLst/>
          </a:prstGeom>
        </p:spPr>
        <p:txBody>
          <a:bodyPr wrap="none">
            <a:spAutoFit/>
          </a:bodyPr>
          <a:lstStyle/>
          <a:p>
            <a:r>
              <a:rPr lang="zh-CN" altLang="en-US" sz="2000" dirty="0" smtClean="0">
                <a:solidFill>
                  <a:schemeClr val="bg1"/>
                </a:solidFill>
                <a:latin typeface="微软雅黑" pitchFamily="34" charset="-122"/>
                <a:ea typeface="微软雅黑" pitchFamily="34" charset="-122"/>
              </a:rPr>
              <a:t>风险分析</a:t>
            </a:r>
            <a:endParaRPr lang="zh-CN" altLang="en-US" sz="2000" dirty="0">
              <a:solidFill>
                <a:schemeClr val="bg1"/>
              </a:solidFill>
              <a:latin typeface="微软雅黑" pitchFamily="34" charset="-122"/>
              <a:ea typeface="微软雅黑"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260" y="280194"/>
            <a:ext cx="809773" cy="400110"/>
          </a:xfrm>
          <a:prstGeom prst="rect">
            <a:avLst/>
          </a:prstGeom>
        </p:spPr>
        <p:txBody>
          <a:bodyPr wrap="none">
            <a:spAutoFit/>
          </a:bodyPr>
          <a:lstStyle/>
          <a:p>
            <a:pPr lvl="0" algn="ctr" defTabSz="914400"/>
            <a:r>
              <a:rPr lang="en-US" altLang="zh-CN" sz="2000" b="1" dirty="0" smtClean="0">
                <a:solidFill>
                  <a:schemeClr val="bg1"/>
                </a:solidFill>
              </a:rPr>
              <a:t>Part 6</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3" name="Freeform 5"/>
          <p:cNvSpPr>
            <a:spLocks/>
          </p:cNvSpPr>
          <p:nvPr/>
        </p:nvSpPr>
        <p:spPr bwMode="auto">
          <a:xfrm>
            <a:off x="3312107" y="3472816"/>
            <a:ext cx="976313" cy="544367"/>
          </a:xfrm>
          <a:custGeom>
            <a:avLst/>
            <a:gdLst>
              <a:gd name="T0" fmla="*/ 307 w 615"/>
              <a:gd name="T1" fmla="*/ 0 h 863"/>
              <a:gd name="T2" fmla="*/ 461 w 615"/>
              <a:gd name="T3" fmla="*/ 435 h 863"/>
              <a:gd name="T4" fmla="*/ 615 w 615"/>
              <a:gd name="T5" fmla="*/ 863 h 863"/>
              <a:gd name="T6" fmla="*/ 307 w 615"/>
              <a:gd name="T7" fmla="*/ 863 h 863"/>
              <a:gd name="T8" fmla="*/ 0 w 615"/>
              <a:gd name="T9" fmla="*/ 863 h 863"/>
              <a:gd name="T10" fmla="*/ 154 w 615"/>
              <a:gd name="T11" fmla="*/ 435 h 863"/>
              <a:gd name="T12" fmla="*/ 307 w 615"/>
              <a:gd name="T13" fmla="*/ 0 h 863"/>
            </a:gdLst>
            <a:ahLst/>
            <a:cxnLst>
              <a:cxn ang="0">
                <a:pos x="T0" y="T1"/>
              </a:cxn>
              <a:cxn ang="0">
                <a:pos x="T2" y="T3"/>
              </a:cxn>
              <a:cxn ang="0">
                <a:pos x="T4" y="T5"/>
              </a:cxn>
              <a:cxn ang="0">
                <a:pos x="T6" y="T7"/>
              </a:cxn>
              <a:cxn ang="0">
                <a:pos x="T8" y="T9"/>
              </a:cxn>
              <a:cxn ang="0">
                <a:pos x="T10" y="T11"/>
              </a:cxn>
              <a:cxn ang="0">
                <a:pos x="T12" y="T13"/>
              </a:cxn>
            </a:cxnLst>
            <a:rect l="0" t="0" r="r" b="b"/>
            <a:pathLst>
              <a:path w="615" h="863">
                <a:moveTo>
                  <a:pt x="307" y="0"/>
                </a:moveTo>
                <a:lnTo>
                  <a:pt x="461" y="435"/>
                </a:lnTo>
                <a:lnTo>
                  <a:pt x="615" y="863"/>
                </a:lnTo>
                <a:lnTo>
                  <a:pt x="307" y="863"/>
                </a:lnTo>
                <a:lnTo>
                  <a:pt x="0" y="863"/>
                </a:lnTo>
                <a:lnTo>
                  <a:pt x="154" y="435"/>
                </a:lnTo>
                <a:lnTo>
                  <a:pt x="307" y="0"/>
                </a:ln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84" name="Freeform 6"/>
          <p:cNvSpPr>
            <a:spLocks/>
          </p:cNvSpPr>
          <p:nvPr/>
        </p:nvSpPr>
        <p:spPr bwMode="auto">
          <a:xfrm>
            <a:off x="1018343" y="3362485"/>
            <a:ext cx="976313" cy="647700"/>
          </a:xfrm>
          <a:custGeom>
            <a:avLst/>
            <a:gdLst>
              <a:gd name="T0" fmla="*/ 308 w 615"/>
              <a:gd name="T1" fmla="*/ 0 h 408"/>
              <a:gd name="T2" fmla="*/ 461 w 615"/>
              <a:gd name="T3" fmla="*/ 201 h 408"/>
              <a:gd name="T4" fmla="*/ 615 w 615"/>
              <a:gd name="T5" fmla="*/ 408 h 408"/>
              <a:gd name="T6" fmla="*/ 308 w 615"/>
              <a:gd name="T7" fmla="*/ 408 h 408"/>
              <a:gd name="T8" fmla="*/ 0 w 615"/>
              <a:gd name="T9" fmla="*/ 408 h 408"/>
              <a:gd name="T10" fmla="*/ 154 w 615"/>
              <a:gd name="T11" fmla="*/ 201 h 408"/>
              <a:gd name="T12" fmla="*/ 308 w 615"/>
              <a:gd name="T13" fmla="*/ 0 h 408"/>
            </a:gdLst>
            <a:ahLst/>
            <a:cxnLst>
              <a:cxn ang="0">
                <a:pos x="T0" y="T1"/>
              </a:cxn>
              <a:cxn ang="0">
                <a:pos x="T2" y="T3"/>
              </a:cxn>
              <a:cxn ang="0">
                <a:pos x="T4" y="T5"/>
              </a:cxn>
              <a:cxn ang="0">
                <a:pos x="T6" y="T7"/>
              </a:cxn>
              <a:cxn ang="0">
                <a:pos x="T8" y="T9"/>
              </a:cxn>
              <a:cxn ang="0">
                <a:pos x="T10" y="T11"/>
              </a:cxn>
              <a:cxn ang="0">
                <a:pos x="T12" y="T13"/>
              </a:cxn>
            </a:cxnLst>
            <a:rect l="0" t="0" r="r" b="b"/>
            <a:pathLst>
              <a:path w="615" h="408">
                <a:moveTo>
                  <a:pt x="308" y="0"/>
                </a:moveTo>
                <a:lnTo>
                  <a:pt x="461" y="201"/>
                </a:lnTo>
                <a:lnTo>
                  <a:pt x="615" y="408"/>
                </a:lnTo>
                <a:lnTo>
                  <a:pt x="308" y="408"/>
                </a:lnTo>
                <a:lnTo>
                  <a:pt x="0" y="408"/>
                </a:lnTo>
                <a:lnTo>
                  <a:pt x="154" y="201"/>
                </a:lnTo>
                <a:lnTo>
                  <a:pt x="308" y="0"/>
                </a:ln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86" name="Freeform 8"/>
          <p:cNvSpPr>
            <a:spLocks/>
          </p:cNvSpPr>
          <p:nvPr/>
        </p:nvSpPr>
        <p:spPr bwMode="auto">
          <a:xfrm>
            <a:off x="5073864" y="2281481"/>
            <a:ext cx="974725" cy="1748105"/>
          </a:xfrm>
          <a:custGeom>
            <a:avLst/>
            <a:gdLst>
              <a:gd name="T0" fmla="*/ 307 w 614"/>
              <a:gd name="T1" fmla="*/ 0 h 1365"/>
              <a:gd name="T2" fmla="*/ 461 w 614"/>
              <a:gd name="T3" fmla="*/ 682 h 1365"/>
              <a:gd name="T4" fmla="*/ 614 w 614"/>
              <a:gd name="T5" fmla="*/ 1365 h 1365"/>
              <a:gd name="T6" fmla="*/ 307 w 614"/>
              <a:gd name="T7" fmla="*/ 1365 h 1365"/>
              <a:gd name="T8" fmla="*/ 0 w 614"/>
              <a:gd name="T9" fmla="*/ 1365 h 1365"/>
              <a:gd name="T10" fmla="*/ 154 w 614"/>
              <a:gd name="T11" fmla="*/ 682 h 1365"/>
              <a:gd name="T12" fmla="*/ 307 w 614"/>
              <a:gd name="T13" fmla="*/ 0 h 1365"/>
            </a:gdLst>
            <a:ahLst/>
            <a:cxnLst>
              <a:cxn ang="0">
                <a:pos x="T0" y="T1"/>
              </a:cxn>
              <a:cxn ang="0">
                <a:pos x="T2" y="T3"/>
              </a:cxn>
              <a:cxn ang="0">
                <a:pos x="T4" y="T5"/>
              </a:cxn>
              <a:cxn ang="0">
                <a:pos x="T6" y="T7"/>
              </a:cxn>
              <a:cxn ang="0">
                <a:pos x="T8" y="T9"/>
              </a:cxn>
              <a:cxn ang="0">
                <a:pos x="T10" y="T11"/>
              </a:cxn>
              <a:cxn ang="0">
                <a:pos x="T12" y="T13"/>
              </a:cxn>
            </a:cxnLst>
            <a:rect l="0" t="0" r="r" b="b"/>
            <a:pathLst>
              <a:path w="614" h="1365">
                <a:moveTo>
                  <a:pt x="307" y="0"/>
                </a:moveTo>
                <a:lnTo>
                  <a:pt x="461" y="682"/>
                </a:lnTo>
                <a:lnTo>
                  <a:pt x="614" y="1365"/>
                </a:lnTo>
                <a:lnTo>
                  <a:pt x="307" y="1365"/>
                </a:lnTo>
                <a:lnTo>
                  <a:pt x="0" y="1365"/>
                </a:lnTo>
                <a:lnTo>
                  <a:pt x="154" y="682"/>
                </a:lnTo>
                <a:lnTo>
                  <a:pt x="307" y="0"/>
                </a:ln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87" name="Freeform 9"/>
          <p:cNvSpPr>
            <a:spLocks/>
          </p:cNvSpPr>
          <p:nvPr/>
        </p:nvSpPr>
        <p:spPr bwMode="auto">
          <a:xfrm>
            <a:off x="7066568" y="3019936"/>
            <a:ext cx="974725" cy="1009650"/>
          </a:xfrm>
          <a:custGeom>
            <a:avLst/>
            <a:gdLst>
              <a:gd name="T0" fmla="*/ 307 w 614"/>
              <a:gd name="T1" fmla="*/ 0 h 636"/>
              <a:gd name="T2" fmla="*/ 461 w 614"/>
              <a:gd name="T3" fmla="*/ 321 h 636"/>
              <a:gd name="T4" fmla="*/ 614 w 614"/>
              <a:gd name="T5" fmla="*/ 636 h 636"/>
              <a:gd name="T6" fmla="*/ 307 w 614"/>
              <a:gd name="T7" fmla="*/ 636 h 636"/>
              <a:gd name="T8" fmla="*/ 0 w 614"/>
              <a:gd name="T9" fmla="*/ 636 h 636"/>
              <a:gd name="T10" fmla="*/ 154 w 614"/>
              <a:gd name="T11" fmla="*/ 321 h 636"/>
              <a:gd name="T12" fmla="*/ 307 w 614"/>
              <a:gd name="T13" fmla="*/ 0 h 636"/>
            </a:gdLst>
            <a:ahLst/>
            <a:cxnLst>
              <a:cxn ang="0">
                <a:pos x="T0" y="T1"/>
              </a:cxn>
              <a:cxn ang="0">
                <a:pos x="T2" y="T3"/>
              </a:cxn>
              <a:cxn ang="0">
                <a:pos x="T4" y="T5"/>
              </a:cxn>
              <a:cxn ang="0">
                <a:pos x="T6" y="T7"/>
              </a:cxn>
              <a:cxn ang="0">
                <a:pos x="T8" y="T9"/>
              </a:cxn>
              <a:cxn ang="0">
                <a:pos x="T10" y="T11"/>
              </a:cxn>
              <a:cxn ang="0">
                <a:pos x="T12" y="T13"/>
              </a:cxn>
            </a:cxnLst>
            <a:rect l="0" t="0" r="r" b="b"/>
            <a:pathLst>
              <a:path w="614" h="636">
                <a:moveTo>
                  <a:pt x="307" y="0"/>
                </a:moveTo>
                <a:lnTo>
                  <a:pt x="461" y="321"/>
                </a:lnTo>
                <a:lnTo>
                  <a:pt x="614" y="636"/>
                </a:lnTo>
                <a:lnTo>
                  <a:pt x="307" y="636"/>
                </a:lnTo>
                <a:lnTo>
                  <a:pt x="0" y="636"/>
                </a:lnTo>
                <a:lnTo>
                  <a:pt x="154" y="321"/>
                </a:lnTo>
                <a:lnTo>
                  <a:pt x="307" y="0"/>
                </a:lnTo>
                <a:close/>
              </a:path>
            </a:pathLst>
          </a:custGeom>
          <a:solidFill>
            <a:schemeClr val="bg1">
              <a:alpha val="22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90" name="TextBox 285"/>
          <p:cNvSpPr txBox="1"/>
          <p:nvPr/>
        </p:nvSpPr>
        <p:spPr bwMode="auto">
          <a:xfrm>
            <a:off x="166275" y="2184558"/>
            <a:ext cx="2793725" cy="738664"/>
          </a:xfrm>
          <a:prstGeom prst="rect">
            <a:avLst/>
          </a:prstGeom>
          <a:noFill/>
        </p:spPr>
        <p:txBody>
          <a:bodyPr wrap="square">
            <a:spAutoFit/>
          </a:bodyPr>
          <a:lstStyle>
            <a:defPPr>
              <a:defRPr lang="zh-CN"/>
            </a:defPPr>
            <a:lvl1pPr algn="ctr" fontAlgn="auto">
              <a:spcBef>
                <a:spcPts val="0"/>
              </a:spcBef>
              <a:spcAft>
                <a:spcPts val="0"/>
              </a:spcAft>
              <a:defRPr sz="1400" spc="300">
                <a:solidFill>
                  <a:srgbClr val="F83003"/>
                </a:solidFill>
                <a:latin typeface="微软雅黑" pitchFamily="34" charset="-122"/>
                <a:ea typeface="微软雅黑" pitchFamily="34" charset="-122"/>
                <a:cs typeface="Arial" pitchFamily="34" charset="0"/>
              </a:defRPr>
            </a:lvl1pPr>
          </a:lstStyle>
          <a:p>
            <a:r>
              <a:rPr lang="zh-CN" altLang="en-US" dirty="0">
                <a:solidFill>
                  <a:schemeClr val="bg1"/>
                </a:solidFill>
              </a:rPr>
              <a:t>储蓄和理财产品可能与真实情况有差别，导致客户选择产品时有理解上的偏差</a:t>
            </a:r>
          </a:p>
        </p:txBody>
      </p:sp>
      <p:sp>
        <p:nvSpPr>
          <p:cNvPr id="91" name="TextBox 286"/>
          <p:cNvSpPr txBox="1"/>
          <p:nvPr/>
        </p:nvSpPr>
        <p:spPr bwMode="auto">
          <a:xfrm>
            <a:off x="2960000" y="2400002"/>
            <a:ext cx="1969250" cy="523220"/>
          </a:xfrm>
          <a:prstGeom prst="rect">
            <a:avLst/>
          </a:prstGeom>
          <a:noFill/>
        </p:spPr>
        <p:txBody>
          <a:bodyPr wrap="square">
            <a:spAutoFit/>
          </a:bodyPr>
          <a:lstStyle/>
          <a:p>
            <a:pPr fontAlgn="auto">
              <a:spcBef>
                <a:spcPts val="0"/>
              </a:spcBef>
              <a:spcAft>
                <a:spcPts val="0"/>
              </a:spcAft>
              <a:defRPr/>
            </a:pPr>
            <a:r>
              <a:rPr lang="zh-CN" altLang="en-US" sz="1400" spc="300" dirty="0" smtClean="0">
                <a:solidFill>
                  <a:schemeClr val="bg1"/>
                </a:solidFill>
                <a:latin typeface="微软雅黑" pitchFamily="34" charset="-122"/>
                <a:ea typeface="微软雅黑" pitchFamily="34" charset="-122"/>
                <a:cs typeface="Arial" pitchFamily="34" charset="0"/>
              </a:rPr>
              <a:t>开发经验缺乏，可能影响开发进度</a:t>
            </a:r>
            <a:endParaRPr lang="zh-CN" altLang="en-US" sz="1400" spc="300" dirty="0">
              <a:solidFill>
                <a:schemeClr val="bg1"/>
              </a:solidFill>
              <a:latin typeface="微软雅黑" pitchFamily="34" charset="-122"/>
              <a:ea typeface="微软雅黑" pitchFamily="34" charset="-122"/>
              <a:cs typeface="Arial" pitchFamily="34" charset="0"/>
            </a:endParaRPr>
          </a:p>
        </p:txBody>
      </p:sp>
      <p:sp>
        <p:nvSpPr>
          <p:cNvPr id="92" name="TextBox 287"/>
          <p:cNvSpPr txBox="1"/>
          <p:nvPr/>
        </p:nvSpPr>
        <p:spPr bwMode="auto">
          <a:xfrm>
            <a:off x="4288420" y="1293349"/>
            <a:ext cx="2612166" cy="523220"/>
          </a:xfrm>
          <a:prstGeom prst="rect">
            <a:avLst/>
          </a:prstGeom>
          <a:noFill/>
        </p:spPr>
        <p:txBody>
          <a:bodyPr wrap="square">
            <a:spAutoFit/>
          </a:bodyPr>
          <a:lstStyle>
            <a:defPPr>
              <a:defRPr lang="zh-CN"/>
            </a:defPPr>
            <a:lvl1pPr algn="ctr" fontAlgn="auto">
              <a:spcBef>
                <a:spcPts val="0"/>
              </a:spcBef>
              <a:spcAft>
                <a:spcPts val="0"/>
              </a:spcAft>
              <a:defRPr sz="1400" spc="300">
                <a:solidFill>
                  <a:srgbClr val="8BC925"/>
                </a:solidFill>
                <a:latin typeface="微软雅黑" pitchFamily="34" charset="-122"/>
                <a:ea typeface="微软雅黑" pitchFamily="34" charset="-122"/>
                <a:cs typeface="Arial" pitchFamily="34" charset="0"/>
              </a:defRPr>
            </a:lvl1pPr>
          </a:lstStyle>
          <a:p>
            <a:r>
              <a:rPr lang="zh-CN" altLang="en-US">
                <a:solidFill>
                  <a:schemeClr val="bg1"/>
                </a:solidFill>
                <a:latin typeface="Microsoft YaHei" charset="-122"/>
                <a:ea typeface="Microsoft YaHei" charset="-122"/>
                <a:cs typeface="Microsoft YaHei" charset="-122"/>
              </a:rPr>
              <a:t>没有足够的炒股经验，策略上可能出现很大误</a:t>
            </a:r>
            <a:r>
              <a:rPr lang="zh-CN" altLang="en-US" smtClean="0">
                <a:solidFill>
                  <a:schemeClr val="bg1"/>
                </a:solidFill>
                <a:latin typeface="Microsoft YaHei" charset="-122"/>
                <a:ea typeface="Microsoft YaHei" charset="-122"/>
                <a:cs typeface="Microsoft YaHei" charset="-122"/>
              </a:rPr>
              <a:t>差</a:t>
            </a:r>
            <a:endParaRPr lang="zh-CN" altLang="en-US">
              <a:solidFill>
                <a:schemeClr val="bg1"/>
              </a:solidFill>
              <a:latin typeface="Microsoft YaHei" charset="-122"/>
              <a:ea typeface="Microsoft YaHei" charset="-122"/>
              <a:cs typeface="Microsoft YaHei" charset="-122"/>
            </a:endParaRPr>
          </a:p>
        </p:txBody>
      </p:sp>
      <p:sp>
        <p:nvSpPr>
          <p:cNvPr id="93" name="TextBox 288"/>
          <p:cNvSpPr txBox="1"/>
          <p:nvPr/>
        </p:nvSpPr>
        <p:spPr bwMode="auto">
          <a:xfrm>
            <a:off x="6573757" y="1946398"/>
            <a:ext cx="1988426" cy="738664"/>
          </a:xfrm>
          <a:prstGeom prst="rect">
            <a:avLst/>
          </a:prstGeom>
          <a:noFill/>
        </p:spPr>
        <p:txBody>
          <a:bodyPr wrap="square">
            <a:spAutoFit/>
          </a:bodyPr>
          <a:lstStyle>
            <a:defPPr>
              <a:defRPr lang="zh-CN"/>
            </a:defPPr>
            <a:lvl1pPr algn="ctr" fontAlgn="auto">
              <a:spcBef>
                <a:spcPts val="0"/>
              </a:spcBef>
              <a:spcAft>
                <a:spcPts val="0"/>
              </a:spcAft>
              <a:defRPr sz="1400" spc="300">
                <a:solidFill>
                  <a:srgbClr val="284848"/>
                </a:solidFill>
                <a:latin typeface="微软雅黑" pitchFamily="34" charset="-122"/>
                <a:ea typeface="微软雅黑" pitchFamily="34" charset="-122"/>
                <a:cs typeface="Arial" pitchFamily="34" charset="0"/>
              </a:defRPr>
            </a:lvl1pPr>
          </a:lstStyle>
          <a:p>
            <a:pPr algn="l">
              <a:spcBef>
                <a:spcPct val="0"/>
              </a:spcBef>
            </a:pPr>
            <a:r>
              <a:rPr lang="zh-CN" altLang="en-US" dirty="0" smtClean="0">
                <a:solidFill>
                  <a:schemeClr val="bg1"/>
                </a:solidFill>
                <a:latin typeface="Microsoft YaHei" charset="-122"/>
                <a:ea typeface="Microsoft YaHei" charset="-122"/>
                <a:cs typeface="Microsoft YaHei" charset="-122"/>
              </a:rPr>
              <a:t>部分算法无法解析，导致股票、基金</a:t>
            </a:r>
            <a:r>
              <a:rPr lang="zh-CN" altLang="en-US" smtClean="0">
                <a:solidFill>
                  <a:schemeClr val="bg1"/>
                </a:solidFill>
                <a:latin typeface="Microsoft YaHei" charset="-122"/>
                <a:ea typeface="Microsoft YaHei" charset="-122"/>
                <a:cs typeface="Microsoft YaHei" charset="-122"/>
              </a:rPr>
              <a:t>等无法较准确推荐</a:t>
            </a:r>
            <a:endParaRPr lang="zh-CN" altLang="en-US" dirty="0">
              <a:solidFill>
                <a:schemeClr val="bg1"/>
              </a:solidFill>
              <a:latin typeface="Microsoft YaHei" charset="-122"/>
              <a:ea typeface="Microsoft YaHei" charset="-122"/>
              <a:cs typeface="Microsoft YaHei" charset="-122"/>
            </a:endParaRPr>
          </a:p>
        </p:txBody>
      </p:sp>
      <p:sp>
        <p:nvSpPr>
          <p:cNvPr id="94" name="TextBox 289"/>
          <p:cNvSpPr txBox="1"/>
          <p:nvPr/>
        </p:nvSpPr>
        <p:spPr bwMode="auto">
          <a:xfrm>
            <a:off x="1291594" y="3023931"/>
            <a:ext cx="502061" cy="338554"/>
          </a:xfrm>
          <a:prstGeom prst="rect">
            <a:avLst/>
          </a:prstGeom>
          <a:noFill/>
        </p:spPr>
        <p:txBody>
          <a:bodyPr wrap="none">
            <a:spAutoFit/>
          </a:bodyPr>
          <a:lstStyle/>
          <a:p>
            <a:pPr fontAlgn="auto">
              <a:spcBef>
                <a:spcPts val="0"/>
              </a:spcBef>
              <a:spcAft>
                <a:spcPts val="0"/>
              </a:spcAft>
              <a:defRPr/>
            </a:pPr>
            <a:r>
              <a:rPr lang="en-US" altLang="zh-CN" sz="1600" spc="300" dirty="0" smtClean="0">
                <a:solidFill>
                  <a:schemeClr val="bg1"/>
                </a:solidFill>
                <a:latin typeface="微软雅黑" panose="020B0503020204020204" pitchFamily="34" charset="-122"/>
                <a:ea typeface="微软雅黑" panose="020B0503020204020204" pitchFamily="34" charset="-122"/>
                <a:cs typeface="Arial" pitchFamily="34" charset="0"/>
              </a:rPr>
              <a:t>38</a:t>
            </a:r>
            <a:endParaRPr lang="zh-CN" altLang="en-US" sz="1600" spc="30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95" name="TextBox 290"/>
          <p:cNvSpPr txBox="1"/>
          <p:nvPr/>
        </p:nvSpPr>
        <p:spPr bwMode="auto">
          <a:xfrm>
            <a:off x="3553824" y="3134262"/>
            <a:ext cx="502061" cy="338554"/>
          </a:xfrm>
          <a:prstGeom prst="rect">
            <a:avLst/>
          </a:prstGeom>
          <a:noFill/>
        </p:spPr>
        <p:txBody>
          <a:bodyPr wrap="none">
            <a:spAutoFit/>
          </a:bodyPr>
          <a:lstStyle/>
          <a:p>
            <a:pPr fontAlgn="auto">
              <a:spcBef>
                <a:spcPts val="0"/>
              </a:spcBef>
              <a:spcAft>
                <a:spcPts val="0"/>
              </a:spcAft>
              <a:defRPr/>
            </a:pPr>
            <a:r>
              <a:rPr lang="en-US" altLang="zh-CN" sz="1600" spc="300" dirty="0" smtClean="0">
                <a:solidFill>
                  <a:schemeClr val="bg1"/>
                </a:solidFill>
                <a:latin typeface="微软雅黑" panose="020B0503020204020204" pitchFamily="34" charset="-122"/>
                <a:ea typeface="微软雅黑" panose="020B0503020204020204" pitchFamily="34" charset="-122"/>
                <a:cs typeface="Arial" pitchFamily="34" charset="0"/>
              </a:rPr>
              <a:t>30</a:t>
            </a:r>
            <a:endParaRPr lang="zh-CN" altLang="en-US" sz="1600" spc="30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96" name="TextBox 291"/>
          <p:cNvSpPr txBox="1"/>
          <p:nvPr/>
        </p:nvSpPr>
        <p:spPr bwMode="auto">
          <a:xfrm>
            <a:off x="5310195" y="1876479"/>
            <a:ext cx="502061" cy="338554"/>
          </a:xfrm>
          <a:prstGeom prst="rect">
            <a:avLst/>
          </a:prstGeom>
          <a:noFill/>
        </p:spPr>
        <p:txBody>
          <a:bodyPr wrap="none">
            <a:spAutoFit/>
          </a:bodyPr>
          <a:lstStyle/>
          <a:p>
            <a:pPr fontAlgn="auto">
              <a:spcBef>
                <a:spcPts val="0"/>
              </a:spcBef>
              <a:spcAft>
                <a:spcPts val="0"/>
              </a:spcAft>
              <a:defRPr/>
            </a:pPr>
            <a:r>
              <a:rPr lang="en-US" altLang="zh-CN" sz="1600" spc="300" dirty="0" smtClean="0">
                <a:solidFill>
                  <a:schemeClr val="bg1"/>
                </a:solidFill>
                <a:latin typeface="微软雅黑" panose="020B0503020204020204" pitchFamily="34" charset="-122"/>
                <a:ea typeface="微软雅黑" panose="020B0503020204020204" pitchFamily="34" charset="-122"/>
                <a:cs typeface="Arial" pitchFamily="34" charset="0"/>
              </a:rPr>
              <a:t>90</a:t>
            </a:r>
            <a:endParaRPr lang="zh-CN" altLang="en-US" sz="1600" spc="30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97" name="TextBox 292"/>
          <p:cNvSpPr txBox="1"/>
          <p:nvPr/>
        </p:nvSpPr>
        <p:spPr bwMode="auto">
          <a:xfrm>
            <a:off x="7316940" y="2666245"/>
            <a:ext cx="502061" cy="338554"/>
          </a:xfrm>
          <a:prstGeom prst="rect">
            <a:avLst/>
          </a:prstGeom>
          <a:noFill/>
        </p:spPr>
        <p:txBody>
          <a:bodyPr wrap="none">
            <a:spAutoFit/>
          </a:bodyPr>
          <a:lstStyle/>
          <a:p>
            <a:pPr fontAlgn="auto">
              <a:spcBef>
                <a:spcPts val="0"/>
              </a:spcBef>
              <a:spcAft>
                <a:spcPts val="0"/>
              </a:spcAft>
              <a:defRPr/>
            </a:pPr>
            <a:r>
              <a:rPr lang="en-US" altLang="zh-CN" sz="1600" spc="300" dirty="0" smtClean="0">
                <a:solidFill>
                  <a:schemeClr val="bg1"/>
                </a:solidFill>
                <a:latin typeface="微软雅黑" panose="020B0503020204020204" pitchFamily="34" charset="-122"/>
                <a:ea typeface="微软雅黑" panose="020B0503020204020204" pitchFamily="34" charset="-122"/>
                <a:cs typeface="Arial" pitchFamily="34" charset="0"/>
              </a:rPr>
              <a:t>55</a:t>
            </a:r>
            <a:endParaRPr lang="zh-CN" altLang="en-US" sz="1600" spc="300" dirty="0">
              <a:solidFill>
                <a:schemeClr val="bg1"/>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342610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par>
                                <p:cTn id="11" presetID="10" presetClass="entr" presetSubtype="0" fill="hold" grpId="0" nodeType="withEffect">
                                  <p:stCondLst>
                                    <p:cond delay="100"/>
                                  </p:stCondLst>
                                  <p:childTnLst>
                                    <p:set>
                                      <p:cBhvr>
                                        <p:cTn id="12" dur="1" fill="hold">
                                          <p:stCondLst>
                                            <p:cond delay="0"/>
                                          </p:stCondLst>
                                        </p:cTn>
                                        <p:tgtEl>
                                          <p:spTgt spid="90"/>
                                        </p:tgtEl>
                                        <p:attrNameLst>
                                          <p:attrName>style.visibility</p:attrName>
                                        </p:attrNameLst>
                                      </p:cBhvr>
                                      <p:to>
                                        <p:strVal val="visible"/>
                                      </p:to>
                                    </p:set>
                                    <p:animEffect transition="in" filter="fade">
                                      <p:cBhvr>
                                        <p:cTn id="13" dur="500"/>
                                        <p:tgtEl>
                                          <p:spTgt spid="90"/>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95"/>
                                        </p:tgtEl>
                                        <p:attrNameLst>
                                          <p:attrName>style.visibility</p:attrName>
                                        </p:attrNameLst>
                                      </p:cBhvr>
                                      <p:to>
                                        <p:strVal val="visible"/>
                                      </p:to>
                                    </p:set>
                                    <p:animEffect transition="in" filter="fade">
                                      <p:cBhvr>
                                        <p:cTn id="19" dur="500"/>
                                        <p:tgtEl>
                                          <p:spTgt spid="95"/>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par>
                                <p:cTn id="23" presetID="10" presetClass="entr" presetSubtype="0" fill="hold" grpId="0" nodeType="withEffect">
                                  <p:stCondLst>
                                    <p:cond delay="300"/>
                                  </p:stCondLst>
                                  <p:childTnLst>
                                    <p:set>
                                      <p:cBhvr>
                                        <p:cTn id="24" dur="1" fill="hold">
                                          <p:stCondLst>
                                            <p:cond delay="0"/>
                                          </p:stCondLst>
                                        </p:cTn>
                                        <p:tgtEl>
                                          <p:spTgt spid="86"/>
                                        </p:tgtEl>
                                        <p:attrNameLst>
                                          <p:attrName>style.visibility</p:attrName>
                                        </p:attrNameLst>
                                      </p:cBhvr>
                                      <p:to>
                                        <p:strVal val="visible"/>
                                      </p:to>
                                    </p:set>
                                    <p:animEffect transition="in" filter="fade">
                                      <p:cBhvr>
                                        <p:cTn id="25" dur="500"/>
                                        <p:tgtEl>
                                          <p:spTgt spid="86"/>
                                        </p:tgtEl>
                                      </p:cBhvr>
                                    </p:animEffect>
                                  </p:childTnLst>
                                </p:cTn>
                              </p:par>
                              <p:par>
                                <p:cTn id="26" presetID="10" presetClass="entr" presetSubtype="0" fill="hold" grpId="0" nodeType="withEffect">
                                  <p:stCondLst>
                                    <p:cond delay="300"/>
                                  </p:stCondLst>
                                  <p:childTnLst>
                                    <p:set>
                                      <p:cBhvr>
                                        <p:cTn id="27" dur="1" fill="hold">
                                          <p:stCondLst>
                                            <p:cond delay="0"/>
                                          </p:stCondLst>
                                        </p:cTn>
                                        <p:tgtEl>
                                          <p:spTgt spid="96"/>
                                        </p:tgtEl>
                                        <p:attrNameLst>
                                          <p:attrName>style.visibility</p:attrName>
                                        </p:attrNameLst>
                                      </p:cBhvr>
                                      <p:to>
                                        <p:strVal val="visible"/>
                                      </p:to>
                                    </p:set>
                                    <p:animEffect transition="in" filter="fade">
                                      <p:cBhvr>
                                        <p:cTn id="28" dur="500"/>
                                        <p:tgtEl>
                                          <p:spTgt spid="96"/>
                                        </p:tgtEl>
                                      </p:cBhvr>
                                    </p:animEffect>
                                  </p:childTnLst>
                                </p:cTn>
                              </p:par>
                              <p:par>
                                <p:cTn id="29" presetID="10" presetClass="entr" presetSubtype="0" fill="hold" grpId="0" nodeType="withEffect">
                                  <p:stCondLst>
                                    <p:cond delay="30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500"/>
                                        <p:tgtEl>
                                          <p:spTgt spid="92"/>
                                        </p:tgtEl>
                                      </p:cBhvr>
                                    </p:animEffect>
                                  </p:childTnLst>
                                </p:cTn>
                              </p:par>
                              <p:par>
                                <p:cTn id="32" presetID="10" presetClass="entr" presetSubtype="0" fill="hold" grpId="0" nodeType="withEffect">
                                  <p:stCondLst>
                                    <p:cond delay="400"/>
                                  </p:stCondLst>
                                  <p:childTnLst>
                                    <p:set>
                                      <p:cBhvr>
                                        <p:cTn id="33" dur="1" fill="hold">
                                          <p:stCondLst>
                                            <p:cond delay="0"/>
                                          </p:stCondLst>
                                        </p:cTn>
                                        <p:tgtEl>
                                          <p:spTgt spid="87"/>
                                        </p:tgtEl>
                                        <p:attrNameLst>
                                          <p:attrName>style.visibility</p:attrName>
                                        </p:attrNameLst>
                                      </p:cBhvr>
                                      <p:to>
                                        <p:strVal val="visible"/>
                                      </p:to>
                                    </p:set>
                                    <p:animEffect transition="in" filter="fade">
                                      <p:cBhvr>
                                        <p:cTn id="34" dur="500"/>
                                        <p:tgtEl>
                                          <p:spTgt spid="87"/>
                                        </p:tgtEl>
                                      </p:cBhvr>
                                    </p:animEffect>
                                  </p:childTnLst>
                                </p:cTn>
                              </p:par>
                              <p:par>
                                <p:cTn id="35" presetID="10" presetClass="entr" presetSubtype="0" fill="hold" grpId="0" nodeType="withEffect">
                                  <p:stCondLst>
                                    <p:cond delay="400"/>
                                  </p:stCondLst>
                                  <p:childTnLst>
                                    <p:set>
                                      <p:cBhvr>
                                        <p:cTn id="36" dur="1" fill="hold">
                                          <p:stCondLst>
                                            <p:cond delay="0"/>
                                          </p:stCondLst>
                                        </p:cTn>
                                        <p:tgtEl>
                                          <p:spTgt spid="97"/>
                                        </p:tgtEl>
                                        <p:attrNameLst>
                                          <p:attrName>style.visibility</p:attrName>
                                        </p:attrNameLst>
                                      </p:cBhvr>
                                      <p:to>
                                        <p:strVal val="visible"/>
                                      </p:to>
                                    </p:set>
                                    <p:animEffect transition="in" filter="fade">
                                      <p:cBhvr>
                                        <p:cTn id="37" dur="500"/>
                                        <p:tgtEl>
                                          <p:spTgt spid="97"/>
                                        </p:tgtEl>
                                      </p:cBhvr>
                                    </p:animEffect>
                                  </p:childTnLst>
                                </p:cTn>
                              </p:par>
                              <p:par>
                                <p:cTn id="38" presetID="10" presetClass="entr" presetSubtype="0" fill="hold" grpId="0" nodeType="withEffect">
                                  <p:stCondLst>
                                    <p:cond delay="400"/>
                                  </p:stCondLst>
                                  <p:childTnLst>
                                    <p:set>
                                      <p:cBhvr>
                                        <p:cTn id="39" dur="1" fill="hold">
                                          <p:stCondLst>
                                            <p:cond delay="0"/>
                                          </p:stCondLst>
                                        </p:cTn>
                                        <p:tgtEl>
                                          <p:spTgt spid="93"/>
                                        </p:tgtEl>
                                        <p:attrNameLst>
                                          <p:attrName>style.visibility</p:attrName>
                                        </p:attrNameLst>
                                      </p:cBhvr>
                                      <p:to>
                                        <p:strVal val="visible"/>
                                      </p:to>
                                    </p:set>
                                    <p:animEffect transition="in" filter="fade">
                                      <p:cBhvr>
                                        <p:cTn id="40"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86" grpId="0" animBg="1"/>
      <p:bldP spid="87" grpId="0" animBg="1"/>
      <p:bldP spid="90" grpId="0"/>
      <p:bldP spid="91" grpId="0"/>
      <p:bldP spid="92" grpId="0"/>
      <p:bldP spid="93" grpId="0"/>
      <p:bldP spid="94" grpId="0"/>
      <p:bldP spid="95" grpId="0"/>
      <p:bldP spid="96" grpId="0"/>
      <p:bldP spid="9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25615" y="1391289"/>
            <a:ext cx="1656184" cy="1656184"/>
            <a:chOff x="737574" y="1638965"/>
            <a:chExt cx="1656184" cy="1656184"/>
          </a:xfrm>
        </p:grpSpPr>
        <p:grpSp>
          <p:nvGrpSpPr>
            <p:cNvPr id="25" name="组合 24"/>
            <p:cNvGrpSpPr/>
            <p:nvPr/>
          </p:nvGrpSpPr>
          <p:grpSpPr>
            <a:xfrm>
              <a:off x="737574" y="1638965"/>
              <a:ext cx="1656184" cy="1656184"/>
              <a:chOff x="1259632" y="1419622"/>
              <a:chExt cx="2016224" cy="2016224"/>
            </a:xfrm>
          </p:grpSpPr>
          <p:sp>
            <p:nvSpPr>
              <p:cNvPr id="27" name="椭圆 26"/>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TextBox 51"/>
            <p:cNvSpPr txBox="1"/>
            <p:nvPr/>
          </p:nvSpPr>
          <p:spPr>
            <a:xfrm>
              <a:off x="1011668" y="2143891"/>
              <a:ext cx="1107996" cy="646331"/>
            </a:xfrm>
            <a:prstGeom prst="rect">
              <a:avLst/>
            </a:prstGeom>
            <a:noFill/>
          </p:spPr>
          <p:txBody>
            <a:bodyPr wrap="none" rtlCol="0">
              <a:spAutoFit/>
            </a:bodyPr>
            <a:lstStyle/>
            <a:p>
              <a:pPr algn="ctr"/>
              <a:r>
                <a:rPr lang="en-US" altLang="zh-CN" sz="1800" smtClean="0">
                  <a:solidFill>
                    <a:schemeClr val="bg1"/>
                  </a:solidFill>
                  <a:latin typeface="微软雅黑" pitchFamily="34" charset="-122"/>
                  <a:ea typeface="微软雅黑" pitchFamily="34" charset="-122"/>
                </a:rPr>
                <a:t>Part 1</a:t>
              </a:r>
              <a:endParaRPr lang="en-US" altLang="zh-CN" sz="1800" dirty="0" smtClean="0">
                <a:solidFill>
                  <a:schemeClr val="bg1"/>
                </a:solidFill>
                <a:latin typeface="微软雅黑" pitchFamily="34" charset="-122"/>
                <a:ea typeface="微软雅黑" pitchFamily="34" charset="-122"/>
              </a:endParaRPr>
            </a:p>
            <a:p>
              <a:r>
                <a:rPr lang="zh-CN" altLang="en-US" sz="1800" dirty="0" smtClean="0">
                  <a:solidFill>
                    <a:schemeClr val="bg1"/>
                  </a:solidFill>
                  <a:latin typeface="微软雅黑" pitchFamily="34" charset="-122"/>
                  <a:ea typeface="微软雅黑" pitchFamily="34" charset="-122"/>
                </a:rPr>
                <a:t>项目</a:t>
              </a:r>
              <a:r>
                <a:rPr lang="zh-CN" altLang="en-US" sz="1800" dirty="0">
                  <a:solidFill>
                    <a:schemeClr val="bg1"/>
                  </a:solidFill>
                  <a:latin typeface="微软雅黑" pitchFamily="34" charset="-122"/>
                  <a:ea typeface="微软雅黑" pitchFamily="34" charset="-122"/>
                </a:rPr>
                <a:t>背景</a:t>
              </a:r>
            </a:p>
          </p:txBody>
        </p:sp>
      </p:grpSp>
      <p:grpSp>
        <p:nvGrpSpPr>
          <p:cNvPr id="9" name="组合 8"/>
          <p:cNvGrpSpPr/>
          <p:nvPr/>
        </p:nvGrpSpPr>
        <p:grpSpPr>
          <a:xfrm>
            <a:off x="2895346" y="1461422"/>
            <a:ext cx="1656184" cy="1656184"/>
            <a:chOff x="3718260" y="2068579"/>
            <a:chExt cx="1656184" cy="1656184"/>
          </a:xfrm>
        </p:grpSpPr>
        <p:grpSp>
          <p:nvGrpSpPr>
            <p:cNvPr id="37" name="组合 36"/>
            <p:cNvGrpSpPr/>
            <p:nvPr/>
          </p:nvGrpSpPr>
          <p:grpSpPr>
            <a:xfrm>
              <a:off x="3718260" y="2068579"/>
              <a:ext cx="1656184" cy="1656184"/>
              <a:chOff x="1259632" y="1419622"/>
              <a:chExt cx="2016224" cy="2016224"/>
            </a:xfrm>
          </p:grpSpPr>
          <p:sp>
            <p:nvSpPr>
              <p:cNvPr id="50" name="椭圆 49"/>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TextBox 52"/>
            <p:cNvSpPr txBox="1"/>
            <p:nvPr/>
          </p:nvSpPr>
          <p:spPr>
            <a:xfrm>
              <a:off x="3992354" y="2573504"/>
              <a:ext cx="1107996" cy="646331"/>
            </a:xfrm>
            <a:prstGeom prst="rect">
              <a:avLst/>
            </a:prstGeom>
            <a:noFill/>
          </p:spPr>
          <p:txBody>
            <a:bodyPr wrap="none" rtlCol="0">
              <a:spAutoFit/>
            </a:bodyPr>
            <a:lstStyle/>
            <a:p>
              <a:pPr algn="ctr"/>
              <a:r>
                <a:rPr lang="en-US" altLang="zh-CN" sz="1800" dirty="0" smtClean="0">
                  <a:solidFill>
                    <a:schemeClr val="bg1"/>
                  </a:solidFill>
                  <a:latin typeface="微软雅黑" pitchFamily="34" charset="-122"/>
                  <a:ea typeface="微软雅黑" pitchFamily="34" charset="-122"/>
                </a:rPr>
                <a:t>Part 2</a:t>
              </a:r>
            </a:p>
            <a:p>
              <a:pPr algn="ctr"/>
              <a:r>
                <a:rPr lang="zh-CN" altLang="en-US" sz="1800" dirty="0" smtClean="0">
                  <a:solidFill>
                    <a:schemeClr val="bg1"/>
                  </a:solidFill>
                  <a:latin typeface="微软雅黑" pitchFamily="34" charset="-122"/>
                  <a:ea typeface="微软雅黑" pitchFamily="34" charset="-122"/>
                </a:rPr>
                <a:t>项目描述</a:t>
              </a:r>
              <a:endParaRPr lang="zh-CN" altLang="en-US" sz="1800" dirty="0">
                <a:solidFill>
                  <a:schemeClr val="bg1"/>
                </a:solidFill>
                <a:latin typeface="微软雅黑" pitchFamily="34" charset="-122"/>
                <a:ea typeface="微软雅黑" pitchFamily="34" charset="-122"/>
              </a:endParaRPr>
            </a:p>
          </p:txBody>
        </p:sp>
      </p:grpSp>
      <p:grpSp>
        <p:nvGrpSpPr>
          <p:cNvPr id="11" name="组合 10"/>
          <p:cNvGrpSpPr/>
          <p:nvPr/>
        </p:nvGrpSpPr>
        <p:grpSpPr>
          <a:xfrm>
            <a:off x="5265077" y="1400238"/>
            <a:ext cx="1656184" cy="1656184"/>
            <a:chOff x="6750242" y="1638965"/>
            <a:chExt cx="1656184" cy="1656184"/>
          </a:xfrm>
        </p:grpSpPr>
        <p:grpSp>
          <p:nvGrpSpPr>
            <p:cNvPr id="30" name="组合 29"/>
            <p:cNvGrpSpPr/>
            <p:nvPr/>
          </p:nvGrpSpPr>
          <p:grpSpPr>
            <a:xfrm>
              <a:off x="6750242" y="1638965"/>
              <a:ext cx="1656184" cy="1656184"/>
              <a:chOff x="1259632" y="1419622"/>
              <a:chExt cx="2016224" cy="2016224"/>
            </a:xfrm>
          </p:grpSpPr>
          <p:sp>
            <p:nvSpPr>
              <p:cNvPr id="32" name="椭圆 31"/>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TextBox 53"/>
            <p:cNvSpPr txBox="1"/>
            <p:nvPr/>
          </p:nvSpPr>
          <p:spPr>
            <a:xfrm>
              <a:off x="7024336" y="2143890"/>
              <a:ext cx="1107996" cy="646331"/>
            </a:xfrm>
            <a:prstGeom prst="rect">
              <a:avLst/>
            </a:prstGeom>
            <a:noFill/>
          </p:spPr>
          <p:txBody>
            <a:bodyPr wrap="none" rtlCol="0">
              <a:spAutoFit/>
            </a:bodyPr>
            <a:lstStyle/>
            <a:p>
              <a:pPr algn="ctr"/>
              <a:r>
                <a:rPr lang="en-US" altLang="zh-CN" sz="1800" dirty="0" smtClean="0">
                  <a:solidFill>
                    <a:schemeClr val="bg1"/>
                  </a:solidFill>
                  <a:latin typeface="微软雅黑" pitchFamily="34" charset="-122"/>
                  <a:ea typeface="微软雅黑" pitchFamily="34" charset="-122"/>
                </a:rPr>
                <a:t>Part</a:t>
              </a:r>
              <a:r>
                <a:rPr lang="zh-CN" altLang="en-US" sz="1800" dirty="0" smtClean="0">
                  <a:solidFill>
                    <a:schemeClr val="bg1"/>
                  </a:solidFill>
                  <a:latin typeface="微软雅黑" pitchFamily="34" charset="-122"/>
                  <a:ea typeface="微软雅黑" pitchFamily="34" charset="-122"/>
                </a:rPr>
                <a:t> </a:t>
              </a:r>
              <a:r>
                <a:rPr lang="en-US" altLang="zh-CN" sz="1800" dirty="0" smtClean="0">
                  <a:solidFill>
                    <a:schemeClr val="bg1"/>
                  </a:solidFill>
                  <a:latin typeface="微软雅黑" pitchFamily="34" charset="-122"/>
                  <a:ea typeface="微软雅黑" pitchFamily="34" charset="-122"/>
                </a:rPr>
                <a:t>3</a:t>
              </a:r>
            </a:p>
            <a:p>
              <a:pPr algn="ctr"/>
              <a:r>
                <a:rPr lang="zh-CN" altLang="en-US" sz="1800" dirty="0" smtClean="0">
                  <a:solidFill>
                    <a:schemeClr val="bg1"/>
                  </a:solidFill>
                  <a:latin typeface="微软雅黑" pitchFamily="34" charset="-122"/>
                  <a:ea typeface="微软雅黑" pitchFamily="34" charset="-122"/>
                </a:rPr>
                <a:t>项目组织</a:t>
              </a:r>
              <a:endParaRPr lang="zh-CN" altLang="en-US" sz="1800" dirty="0">
                <a:solidFill>
                  <a:schemeClr val="bg1"/>
                </a:solidFill>
                <a:latin typeface="微软雅黑" pitchFamily="34" charset="-122"/>
                <a:ea typeface="微软雅黑" pitchFamily="34" charset="-122"/>
              </a:endParaRPr>
            </a:p>
          </p:txBody>
        </p:sp>
      </p:grpSp>
      <p:grpSp>
        <p:nvGrpSpPr>
          <p:cNvPr id="2" name="组合 1"/>
          <p:cNvGrpSpPr/>
          <p:nvPr/>
        </p:nvGrpSpPr>
        <p:grpSpPr>
          <a:xfrm>
            <a:off x="1" y="13301"/>
            <a:ext cx="9144000" cy="1376136"/>
            <a:chOff x="1" y="13301"/>
            <a:chExt cx="9144000" cy="1376136"/>
          </a:xfrm>
        </p:grpSpPr>
        <p:sp>
          <p:nvSpPr>
            <p:cNvPr id="22" name="文本框 2"/>
            <p:cNvSpPr txBox="1"/>
            <p:nvPr/>
          </p:nvSpPr>
          <p:spPr>
            <a:xfrm>
              <a:off x="3817306" y="221330"/>
              <a:ext cx="1509389" cy="830997"/>
            </a:xfrm>
            <a:prstGeom prst="rect">
              <a:avLst/>
            </a:prstGeom>
            <a:noFill/>
          </p:spPr>
          <p:txBody>
            <a:bodyPr wrap="non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目录 </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gn="ctr"/>
              <a:r>
                <a:rPr lang="en-US" altLang="zh-CN" sz="2400" dirty="0" smtClean="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 y="13301"/>
              <a:ext cx="9144000" cy="1376136"/>
              <a:chOff x="1" y="0"/>
              <a:chExt cx="9144000" cy="1460795"/>
            </a:xfrm>
          </p:grpSpPr>
          <p:sp>
            <p:nvSpPr>
              <p:cNvPr id="21" name="五边形 20"/>
              <p:cNvSpPr/>
              <p:nvPr/>
            </p:nvSpPr>
            <p:spPr>
              <a:xfrm rot="5400000">
                <a:off x="3917294" y="-3917293"/>
                <a:ext cx="1309413" cy="9144000"/>
              </a:xfrm>
              <a:prstGeom prst="homePlat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zh-CN" altLang="en-US" sz="1800" dirty="0"/>
              </a:p>
            </p:txBody>
          </p:sp>
          <p:sp>
            <p:nvSpPr>
              <p:cNvPr id="57" name="五边形 56"/>
              <p:cNvSpPr/>
              <p:nvPr/>
            </p:nvSpPr>
            <p:spPr>
              <a:xfrm rot="5400000">
                <a:off x="3917294" y="-3765911"/>
                <a:ext cx="1309413" cy="9144000"/>
              </a:xfrm>
              <a:custGeom>
                <a:avLst/>
                <a:gdLst/>
                <a:ahLst/>
                <a:cxnLst/>
                <a:rect l="l" t="t" r="r" b="b"/>
                <a:pathLst>
                  <a:path w="1309413" h="9144000">
                    <a:moveTo>
                      <a:pt x="0" y="21567"/>
                    </a:moveTo>
                    <a:lnTo>
                      <a:pt x="0" y="0"/>
                    </a:lnTo>
                    <a:lnTo>
                      <a:pt x="654707" y="0"/>
                    </a:lnTo>
                    <a:lnTo>
                      <a:pt x="1309413" y="4572000"/>
                    </a:lnTo>
                    <a:lnTo>
                      <a:pt x="654707" y="9144000"/>
                    </a:lnTo>
                    <a:lnTo>
                      <a:pt x="492222" y="9144000"/>
                    </a:lnTo>
                    <a:lnTo>
                      <a:pt x="1143840" y="4593567"/>
                    </a:lnTo>
                    <a:lnTo>
                      <a:pt x="489134" y="21567"/>
                    </a:lnTo>
                    <a:close/>
                  </a:path>
                </a:pathLst>
              </a:custGeom>
              <a:solidFill>
                <a:schemeClr val="tx1">
                  <a:lumMod val="50000"/>
                  <a:lumOff val="5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zh-CN" altLang="en-US" sz="1800" dirty="0"/>
              </a:p>
            </p:txBody>
          </p:sp>
        </p:grpSp>
      </p:grpSp>
      <p:grpSp>
        <p:nvGrpSpPr>
          <p:cNvPr id="35" name="组合 10"/>
          <p:cNvGrpSpPr/>
          <p:nvPr/>
        </p:nvGrpSpPr>
        <p:grpSpPr>
          <a:xfrm>
            <a:off x="1907705" y="3363269"/>
            <a:ext cx="1656184" cy="1656184"/>
            <a:chOff x="6750242" y="1638965"/>
            <a:chExt cx="1656184" cy="1656184"/>
          </a:xfrm>
        </p:grpSpPr>
        <p:grpSp>
          <p:nvGrpSpPr>
            <p:cNvPr id="36" name="组合 29"/>
            <p:cNvGrpSpPr/>
            <p:nvPr/>
          </p:nvGrpSpPr>
          <p:grpSpPr>
            <a:xfrm>
              <a:off x="6750242" y="1638965"/>
              <a:ext cx="1656184" cy="1656184"/>
              <a:chOff x="1259632" y="1419622"/>
              <a:chExt cx="2016224" cy="2016224"/>
            </a:xfrm>
          </p:grpSpPr>
          <p:sp>
            <p:nvSpPr>
              <p:cNvPr id="39" name="椭圆 38"/>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TextBox 53"/>
            <p:cNvSpPr txBox="1"/>
            <p:nvPr/>
          </p:nvSpPr>
          <p:spPr>
            <a:xfrm>
              <a:off x="7024337" y="2143890"/>
              <a:ext cx="1107996" cy="646331"/>
            </a:xfrm>
            <a:prstGeom prst="rect">
              <a:avLst/>
            </a:prstGeom>
            <a:noFill/>
          </p:spPr>
          <p:txBody>
            <a:bodyPr wrap="none" rtlCol="0">
              <a:spAutoFit/>
            </a:bodyPr>
            <a:lstStyle/>
            <a:p>
              <a:pPr algn="ctr"/>
              <a:r>
                <a:rPr lang="en-US" altLang="zh-CN" sz="1800" dirty="0" smtClean="0">
                  <a:solidFill>
                    <a:schemeClr val="bg1"/>
                  </a:solidFill>
                  <a:latin typeface="微软雅黑" pitchFamily="34" charset="-122"/>
                  <a:ea typeface="微软雅黑" pitchFamily="34" charset="-122"/>
                </a:rPr>
                <a:t>Part</a:t>
              </a:r>
              <a:r>
                <a:rPr lang="zh-CN" altLang="en-US" sz="1800" dirty="0" smtClean="0">
                  <a:solidFill>
                    <a:schemeClr val="bg1"/>
                  </a:solidFill>
                  <a:latin typeface="微软雅黑" pitchFamily="34" charset="-122"/>
                  <a:ea typeface="微软雅黑" pitchFamily="34" charset="-122"/>
                </a:rPr>
                <a:t> </a:t>
              </a:r>
              <a:r>
                <a:rPr lang="en-US" altLang="zh-CN" sz="1800" dirty="0">
                  <a:solidFill>
                    <a:schemeClr val="bg1"/>
                  </a:solidFill>
                  <a:latin typeface="微软雅黑" pitchFamily="34" charset="-122"/>
                  <a:ea typeface="微软雅黑" pitchFamily="34" charset="-122"/>
                </a:rPr>
                <a:t>4</a:t>
              </a:r>
              <a:endParaRPr lang="en-US" altLang="zh-CN" sz="1800" dirty="0" smtClean="0">
                <a:solidFill>
                  <a:schemeClr val="bg1"/>
                </a:solidFill>
                <a:latin typeface="微软雅黑" pitchFamily="34" charset="-122"/>
                <a:ea typeface="微软雅黑" pitchFamily="34" charset="-122"/>
              </a:endParaRPr>
            </a:p>
            <a:p>
              <a:pPr algn="ctr"/>
              <a:r>
                <a:rPr lang="zh-CN" altLang="en-US" sz="1800" dirty="0" smtClean="0">
                  <a:solidFill>
                    <a:schemeClr val="bg1"/>
                  </a:solidFill>
                  <a:latin typeface="微软雅黑" pitchFamily="34" charset="-122"/>
                  <a:ea typeface="微软雅黑" pitchFamily="34" charset="-122"/>
                </a:rPr>
                <a:t>时间计划</a:t>
              </a:r>
              <a:endParaRPr lang="zh-CN" altLang="en-US" sz="1800" dirty="0">
                <a:solidFill>
                  <a:schemeClr val="bg1"/>
                </a:solidFill>
                <a:latin typeface="微软雅黑" pitchFamily="34" charset="-122"/>
                <a:ea typeface="微软雅黑" pitchFamily="34" charset="-122"/>
              </a:endParaRPr>
            </a:p>
          </p:txBody>
        </p:sp>
      </p:grpSp>
      <p:grpSp>
        <p:nvGrpSpPr>
          <p:cNvPr id="42" name="组合 10"/>
          <p:cNvGrpSpPr/>
          <p:nvPr/>
        </p:nvGrpSpPr>
        <p:grpSpPr>
          <a:xfrm>
            <a:off x="4211961" y="3363267"/>
            <a:ext cx="1656184" cy="1656184"/>
            <a:chOff x="6750242" y="1638965"/>
            <a:chExt cx="1656184" cy="1656184"/>
          </a:xfrm>
        </p:grpSpPr>
        <p:grpSp>
          <p:nvGrpSpPr>
            <p:cNvPr id="43" name="组合 29"/>
            <p:cNvGrpSpPr/>
            <p:nvPr/>
          </p:nvGrpSpPr>
          <p:grpSpPr>
            <a:xfrm>
              <a:off x="6750242" y="1638965"/>
              <a:ext cx="1656184" cy="1656184"/>
              <a:chOff x="1259632" y="1419622"/>
              <a:chExt cx="2016224" cy="2016224"/>
            </a:xfrm>
          </p:grpSpPr>
          <p:sp>
            <p:nvSpPr>
              <p:cNvPr id="45" name="椭圆 44"/>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TextBox 53"/>
            <p:cNvSpPr txBox="1"/>
            <p:nvPr/>
          </p:nvSpPr>
          <p:spPr>
            <a:xfrm>
              <a:off x="6793512" y="2143890"/>
              <a:ext cx="1569660" cy="646331"/>
            </a:xfrm>
            <a:prstGeom prst="rect">
              <a:avLst/>
            </a:prstGeom>
            <a:noFill/>
          </p:spPr>
          <p:txBody>
            <a:bodyPr wrap="none" rtlCol="0">
              <a:spAutoFit/>
            </a:bodyPr>
            <a:lstStyle/>
            <a:p>
              <a:pPr algn="ctr"/>
              <a:r>
                <a:rPr lang="en-US" altLang="zh-CN" sz="1800" dirty="0" smtClean="0">
                  <a:solidFill>
                    <a:schemeClr val="bg1"/>
                  </a:solidFill>
                  <a:latin typeface="微软雅黑" pitchFamily="34" charset="-122"/>
                  <a:ea typeface="微软雅黑" pitchFamily="34" charset="-122"/>
                </a:rPr>
                <a:t>Part</a:t>
              </a:r>
              <a:r>
                <a:rPr lang="zh-CN" altLang="en-US" sz="1800" dirty="0" smtClean="0">
                  <a:solidFill>
                    <a:schemeClr val="bg1"/>
                  </a:solidFill>
                  <a:latin typeface="微软雅黑" pitchFamily="34" charset="-122"/>
                  <a:ea typeface="微软雅黑" pitchFamily="34" charset="-122"/>
                </a:rPr>
                <a:t> </a:t>
              </a:r>
              <a:r>
                <a:rPr lang="en-US" altLang="zh-CN" sz="1800" dirty="0">
                  <a:solidFill>
                    <a:schemeClr val="bg1"/>
                  </a:solidFill>
                  <a:latin typeface="微软雅黑" pitchFamily="34" charset="-122"/>
                  <a:ea typeface="微软雅黑" pitchFamily="34" charset="-122"/>
                </a:rPr>
                <a:t>5</a:t>
              </a:r>
              <a:endParaRPr lang="en-US" altLang="zh-CN" sz="1800" dirty="0" smtClean="0">
                <a:solidFill>
                  <a:schemeClr val="bg1"/>
                </a:solidFill>
                <a:latin typeface="微软雅黑" pitchFamily="34" charset="-122"/>
                <a:ea typeface="微软雅黑" pitchFamily="34" charset="-122"/>
              </a:endParaRPr>
            </a:p>
            <a:p>
              <a:pPr algn="ctr"/>
              <a:r>
                <a:rPr lang="zh-CN" altLang="en-US" sz="1800" dirty="0" smtClean="0">
                  <a:solidFill>
                    <a:schemeClr val="bg1"/>
                  </a:solidFill>
                  <a:latin typeface="微软雅黑" pitchFamily="34" charset="-122"/>
                  <a:ea typeface="微软雅黑" pitchFamily="34" charset="-122"/>
                </a:rPr>
                <a:t>软件质量保证</a:t>
              </a:r>
              <a:endParaRPr lang="zh-CN" altLang="en-US" sz="1800" dirty="0">
                <a:solidFill>
                  <a:schemeClr val="bg1"/>
                </a:solidFill>
                <a:latin typeface="微软雅黑" pitchFamily="34" charset="-122"/>
                <a:ea typeface="微软雅黑" pitchFamily="34" charset="-122"/>
              </a:endParaRPr>
            </a:p>
          </p:txBody>
        </p:sp>
      </p:grpSp>
      <p:grpSp>
        <p:nvGrpSpPr>
          <p:cNvPr id="47" name="组合 10"/>
          <p:cNvGrpSpPr/>
          <p:nvPr/>
        </p:nvGrpSpPr>
        <p:grpSpPr>
          <a:xfrm>
            <a:off x="6516217" y="3359614"/>
            <a:ext cx="1656184" cy="1656184"/>
            <a:chOff x="6750242" y="1638965"/>
            <a:chExt cx="1656184" cy="1656184"/>
          </a:xfrm>
        </p:grpSpPr>
        <p:grpSp>
          <p:nvGrpSpPr>
            <p:cNvPr id="48" name="组合 29"/>
            <p:cNvGrpSpPr/>
            <p:nvPr/>
          </p:nvGrpSpPr>
          <p:grpSpPr>
            <a:xfrm>
              <a:off x="6750242" y="1638965"/>
              <a:ext cx="1656184" cy="1656184"/>
              <a:chOff x="1259632" y="1419622"/>
              <a:chExt cx="2016224" cy="2016224"/>
            </a:xfrm>
          </p:grpSpPr>
          <p:sp>
            <p:nvSpPr>
              <p:cNvPr id="55" name="椭圆 54"/>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53"/>
            <p:cNvSpPr txBox="1"/>
            <p:nvPr/>
          </p:nvSpPr>
          <p:spPr>
            <a:xfrm>
              <a:off x="7024337" y="2143890"/>
              <a:ext cx="1107996" cy="646331"/>
            </a:xfrm>
            <a:prstGeom prst="rect">
              <a:avLst/>
            </a:prstGeom>
            <a:noFill/>
          </p:spPr>
          <p:txBody>
            <a:bodyPr wrap="none" rtlCol="0">
              <a:spAutoFit/>
            </a:bodyPr>
            <a:lstStyle/>
            <a:p>
              <a:pPr algn="ctr"/>
              <a:r>
                <a:rPr lang="en-US" altLang="zh-CN" sz="1800" dirty="0" smtClean="0">
                  <a:solidFill>
                    <a:schemeClr val="bg1"/>
                  </a:solidFill>
                  <a:latin typeface="微软雅黑" pitchFamily="34" charset="-122"/>
                  <a:ea typeface="微软雅黑" pitchFamily="34" charset="-122"/>
                </a:rPr>
                <a:t>Part</a:t>
              </a:r>
              <a:r>
                <a:rPr lang="zh-CN" altLang="en-US" sz="1800" dirty="0" smtClean="0">
                  <a:solidFill>
                    <a:schemeClr val="bg1"/>
                  </a:solidFill>
                  <a:latin typeface="微软雅黑" pitchFamily="34" charset="-122"/>
                  <a:ea typeface="微软雅黑" pitchFamily="34" charset="-122"/>
                </a:rPr>
                <a:t> </a:t>
              </a:r>
              <a:r>
                <a:rPr lang="en-US" altLang="zh-CN" sz="1800" dirty="0">
                  <a:solidFill>
                    <a:schemeClr val="bg1"/>
                  </a:solidFill>
                  <a:latin typeface="微软雅黑" pitchFamily="34" charset="-122"/>
                  <a:ea typeface="微软雅黑" pitchFamily="34" charset="-122"/>
                </a:rPr>
                <a:t>6</a:t>
              </a:r>
              <a:endParaRPr lang="en-US" altLang="zh-CN" sz="1800" dirty="0" smtClean="0">
                <a:solidFill>
                  <a:schemeClr val="bg1"/>
                </a:solidFill>
                <a:latin typeface="微软雅黑" pitchFamily="34" charset="-122"/>
                <a:ea typeface="微软雅黑" pitchFamily="34" charset="-122"/>
              </a:endParaRPr>
            </a:p>
            <a:p>
              <a:pPr algn="ctr"/>
              <a:r>
                <a:rPr lang="zh-CN" altLang="en-US" sz="1800" dirty="0" smtClean="0">
                  <a:solidFill>
                    <a:schemeClr val="bg1"/>
                  </a:solidFill>
                  <a:latin typeface="微软雅黑" pitchFamily="34" charset="-122"/>
                  <a:ea typeface="微软雅黑" pitchFamily="34" charset="-122"/>
                </a:rPr>
                <a:t>开发风险</a:t>
              </a:r>
              <a:endParaRPr lang="zh-CN" altLang="en-US" sz="180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56241007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53" presetClass="entr" presetSubtype="52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anim calcmode="lin" valueType="num">
                                      <p:cBhvr>
                                        <p:cTn id="15" dur="500" fill="hold"/>
                                        <p:tgtEl>
                                          <p:spTgt spid="8"/>
                                        </p:tgtEl>
                                        <p:attrNameLst>
                                          <p:attrName>ppt_x</p:attrName>
                                        </p:attrNameLst>
                                      </p:cBhvr>
                                      <p:tavLst>
                                        <p:tav tm="0">
                                          <p:val>
                                            <p:fltVal val="0.5"/>
                                          </p:val>
                                        </p:tav>
                                        <p:tav tm="100000">
                                          <p:val>
                                            <p:strVal val="#ppt_x"/>
                                          </p:val>
                                        </p:tav>
                                      </p:tavLst>
                                    </p:anim>
                                    <p:anim calcmode="lin" valueType="num">
                                      <p:cBhvr>
                                        <p:cTn id="16" dur="500" fill="hold"/>
                                        <p:tgtEl>
                                          <p:spTgt spid="8"/>
                                        </p:tgtEl>
                                        <p:attrNameLst>
                                          <p:attrName>ppt_y</p:attrName>
                                        </p:attrNameLst>
                                      </p:cBhvr>
                                      <p:tavLst>
                                        <p:tav tm="0">
                                          <p:val>
                                            <p:fltVal val="0.5"/>
                                          </p:val>
                                        </p:tav>
                                        <p:tav tm="100000">
                                          <p:val>
                                            <p:strVal val="#ppt_y"/>
                                          </p:val>
                                        </p:tav>
                                      </p:tavLst>
                                    </p:anim>
                                  </p:childTnLst>
                                </p:cTn>
                              </p:par>
                              <p:par>
                                <p:cTn id="17" presetID="53" presetClass="entr" presetSubtype="528" fill="hold" nodeType="withEffect">
                                  <p:stCondLst>
                                    <p:cond delay="10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anim calcmode="lin" valueType="num">
                                      <p:cBhvr>
                                        <p:cTn id="22" dur="500" fill="hold"/>
                                        <p:tgtEl>
                                          <p:spTgt spid="9"/>
                                        </p:tgtEl>
                                        <p:attrNameLst>
                                          <p:attrName>ppt_x</p:attrName>
                                        </p:attrNameLst>
                                      </p:cBhvr>
                                      <p:tavLst>
                                        <p:tav tm="0">
                                          <p:val>
                                            <p:fltVal val="0.5"/>
                                          </p:val>
                                        </p:tav>
                                        <p:tav tm="100000">
                                          <p:val>
                                            <p:strVal val="#ppt_x"/>
                                          </p:val>
                                        </p:tav>
                                      </p:tavLst>
                                    </p:anim>
                                    <p:anim calcmode="lin" valueType="num">
                                      <p:cBhvr>
                                        <p:cTn id="23" dur="500" fill="hold"/>
                                        <p:tgtEl>
                                          <p:spTgt spid="9"/>
                                        </p:tgtEl>
                                        <p:attrNameLst>
                                          <p:attrName>ppt_y</p:attrName>
                                        </p:attrNameLst>
                                      </p:cBhvr>
                                      <p:tavLst>
                                        <p:tav tm="0">
                                          <p:val>
                                            <p:fltVal val="0.5"/>
                                          </p:val>
                                        </p:tav>
                                        <p:tav tm="100000">
                                          <p:val>
                                            <p:strVal val="#ppt_y"/>
                                          </p:val>
                                        </p:tav>
                                      </p:tavLst>
                                    </p:anim>
                                  </p:childTnLst>
                                </p:cTn>
                              </p:par>
                              <p:par>
                                <p:cTn id="24" presetID="53" presetClass="entr" presetSubtype="528" fill="hold" nodeType="withEffect">
                                  <p:stCondLst>
                                    <p:cond delay="20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anim calcmode="lin" valueType="num">
                                      <p:cBhvr>
                                        <p:cTn id="29" dur="500" fill="hold"/>
                                        <p:tgtEl>
                                          <p:spTgt spid="11"/>
                                        </p:tgtEl>
                                        <p:attrNameLst>
                                          <p:attrName>ppt_x</p:attrName>
                                        </p:attrNameLst>
                                      </p:cBhvr>
                                      <p:tavLst>
                                        <p:tav tm="0">
                                          <p:val>
                                            <p:fltVal val="0.5"/>
                                          </p:val>
                                        </p:tav>
                                        <p:tav tm="100000">
                                          <p:val>
                                            <p:strVal val="#ppt_x"/>
                                          </p:val>
                                        </p:tav>
                                      </p:tavLst>
                                    </p:anim>
                                    <p:anim calcmode="lin" valueType="num">
                                      <p:cBhvr>
                                        <p:cTn id="30" dur="500" fill="hold"/>
                                        <p:tgtEl>
                                          <p:spTgt spid="11"/>
                                        </p:tgtEl>
                                        <p:attrNameLst>
                                          <p:attrName>ppt_y</p:attrName>
                                        </p:attrNameLst>
                                      </p:cBhvr>
                                      <p:tavLst>
                                        <p:tav tm="0">
                                          <p:val>
                                            <p:fltVal val="0.5"/>
                                          </p:val>
                                        </p:tav>
                                        <p:tav tm="100000">
                                          <p:val>
                                            <p:strVal val="#ppt_y"/>
                                          </p:val>
                                        </p:tav>
                                      </p:tavLst>
                                    </p:anim>
                                  </p:childTnLst>
                                </p:cTn>
                              </p:par>
                              <p:par>
                                <p:cTn id="31" presetID="53" presetClass="entr" presetSubtype="528" fill="hold" nodeType="withEffect">
                                  <p:stCondLst>
                                    <p:cond delay="30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anim calcmode="lin" valueType="num">
                                      <p:cBhvr>
                                        <p:cTn id="36" dur="500" fill="hold"/>
                                        <p:tgtEl>
                                          <p:spTgt spid="35"/>
                                        </p:tgtEl>
                                        <p:attrNameLst>
                                          <p:attrName>ppt_x</p:attrName>
                                        </p:attrNameLst>
                                      </p:cBhvr>
                                      <p:tavLst>
                                        <p:tav tm="0">
                                          <p:val>
                                            <p:fltVal val="0.5"/>
                                          </p:val>
                                        </p:tav>
                                        <p:tav tm="100000">
                                          <p:val>
                                            <p:strVal val="#ppt_x"/>
                                          </p:val>
                                        </p:tav>
                                      </p:tavLst>
                                    </p:anim>
                                    <p:anim calcmode="lin" valueType="num">
                                      <p:cBhvr>
                                        <p:cTn id="37" dur="500" fill="hold"/>
                                        <p:tgtEl>
                                          <p:spTgt spid="35"/>
                                        </p:tgtEl>
                                        <p:attrNameLst>
                                          <p:attrName>ppt_y</p:attrName>
                                        </p:attrNameLst>
                                      </p:cBhvr>
                                      <p:tavLst>
                                        <p:tav tm="0">
                                          <p:val>
                                            <p:fltVal val="0.5"/>
                                          </p:val>
                                        </p:tav>
                                        <p:tav tm="100000">
                                          <p:val>
                                            <p:strVal val="#ppt_y"/>
                                          </p:val>
                                        </p:tav>
                                      </p:tavLst>
                                    </p:anim>
                                  </p:childTnLst>
                                </p:cTn>
                              </p:par>
                              <p:par>
                                <p:cTn id="38" presetID="53" presetClass="entr" presetSubtype="528" fill="hold" nodeType="withEffect">
                                  <p:stCondLst>
                                    <p:cond delay="400"/>
                                  </p:stCondLst>
                                  <p:childTnLst>
                                    <p:set>
                                      <p:cBhvr>
                                        <p:cTn id="39" dur="1" fill="hold">
                                          <p:stCondLst>
                                            <p:cond delay="0"/>
                                          </p:stCondLst>
                                        </p:cTn>
                                        <p:tgtEl>
                                          <p:spTgt spid="42"/>
                                        </p:tgtEl>
                                        <p:attrNameLst>
                                          <p:attrName>style.visibility</p:attrName>
                                        </p:attrNameLst>
                                      </p:cBhvr>
                                      <p:to>
                                        <p:strVal val="visible"/>
                                      </p:to>
                                    </p:set>
                                    <p:anim calcmode="lin" valueType="num">
                                      <p:cBhvr>
                                        <p:cTn id="40" dur="500" fill="hold"/>
                                        <p:tgtEl>
                                          <p:spTgt spid="42"/>
                                        </p:tgtEl>
                                        <p:attrNameLst>
                                          <p:attrName>ppt_w</p:attrName>
                                        </p:attrNameLst>
                                      </p:cBhvr>
                                      <p:tavLst>
                                        <p:tav tm="0">
                                          <p:val>
                                            <p:fltVal val="0"/>
                                          </p:val>
                                        </p:tav>
                                        <p:tav tm="100000">
                                          <p:val>
                                            <p:strVal val="#ppt_w"/>
                                          </p:val>
                                        </p:tav>
                                      </p:tavLst>
                                    </p:anim>
                                    <p:anim calcmode="lin" valueType="num">
                                      <p:cBhvr>
                                        <p:cTn id="41" dur="500" fill="hold"/>
                                        <p:tgtEl>
                                          <p:spTgt spid="42"/>
                                        </p:tgtEl>
                                        <p:attrNameLst>
                                          <p:attrName>ppt_h</p:attrName>
                                        </p:attrNameLst>
                                      </p:cBhvr>
                                      <p:tavLst>
                                        <p:tav tm="0">
                                          <p:val>
                                            <p:fltVal val="0"/>
                                          </p:val>
                                        </p:tav>
                                        <p:tav tm="100000">
                                          <p:val>
                                            <p:strVal val="#ppt_h"/>
                                          </p:val>
                                        </p:tav>
                                      </p:tavLst>
                                    </p:anim>
                                    <p:animEffect transition="in" filter="fade">
                                      <p:cBhvr>
                                        <p:cTn id="42" dur="500"/>
                                        <p:tgtEl>
                                          <p:spTgt spid="42"/>
                                        </p:tgtEl>
                                      </p:cBhvr>
                                    </p:animEffect>
                                    <p:anim calcmode="lin" valueType="num">
                                      <p:cBhvr>
                                        <p:cTn id="43" dur="500" fill="hold"/>
                                        <p:tgtEl>
                                          <p:spTgt spid="42"/>
                                        </p:tgtEl>
                                        <p:attrNameLst>
                                          <p:attrName>ppt_x</p:attrName>
                                        </p:attrNameLst>
                                      </p:cBhvr>
                                      <p:tavLst>
                                        <p:tav tm="0">
                                          <p:val>
                                            <p:fltVal val="0.5"/>
                                          </p:val>
                                        </p:tav>
                                        <p:tav tm="100000">
                                          <p:val>
                                            <p:strVal val="#ppt_x"/>
                                          </p:val>
                                        </p:tav>
                                      </p:tavLst>
                                    </p:anim>
                                    <p:anim calcmode="lin" valueType="num">
                                      <p:cBhvr>
                                        <p:cTn id="44" dur="500" fill="hold"/>
                                        <p:tgtEl>
                                          <p:spTgt spid="42"/>
                                        </p:tgtEl>
                                        <p:attrNameLst>
                                          <p:attrName>ppt_y</p:attrName>
                                        </p:attrNameLst>
                                      </p:cBhvr>
                                      <p:tavLst>
                                        <p:tav tm="0">
                                          <p:val>
                                            <p:fltVal val="0.5"/>
                                          </p:val>
                                        </p:tav>
                                        <p:tav tm="100000">
                                          <p:val>
                                            <p:strVal val="#ppt_y"/>
                                          </p:val>
                                        </p:tav>
                                      </p:tavLst>
                                    </p:anim>
                                  </p:childTnLst>
                                </p:cTn>
                              </p:par>
                              <p:par>
                                <p:cTn id="45" presetID="53" presetClass="entr" presetSubtype="528" fill="hold" nodeType="withEffect">
                                  <p:stCondLst>
                                    <p:cond delay="500"/>
                                  </p:stCondLst>
                                  <p:childTnLst>
                                    <p:set>
                                      <p:cBhvr>
                                        <p:cTn id="46" dur="1" fill="hold">
                                          <p:stCondLst>
                                            <p:cond delay="0"/>
                                          </p:stCondLst>
                                        </p:cTn>
                                        <p:tgtEl>
                                          <p:spTgt spid="47"/>
                                        </p:tgtEl>
                                        <p:attrNameLst>
                                          <p:attrName>style.visibility</p:attrName>
                                        </p:attrNameLst>
                                      </p:cBhvr>
                                      <p:to>
                                        <p:strVal val="visible"/>
                                      </p:to>
                                    </p:set>
                                    <p:anim calcmode="lin" valueType="num">
                                      <p:cBhvr>
                                        <p:cTn id="47" dur="500" fill="hold"/>
                                        <p:tgtEl>
                                          <p:spTgt spid="47"/>
                                        </p:tgtEl>
                                        <p:attrNameLst>
                                          <p:attrName>ppt_w</p:attrName>
                                        </p:attrNameLst>
                                      </p:cBhvr>
                                      <p:tavLst>
                                        <p:tav tm="0">
                                          <p:val>
                                            <p:fltVal val="0"/>
                                          </p:val>
                                        </p:tav>
                                        <p:tav tm="100000">
                                          <p:val>
                                            <p:strVal val="#ppt_w"/>
                                          </p:val>
                                        </p:tav>
                                      </p:tavLst>
                                    </p:anim>
                                    <p:anim calcmode="lin" valueType="num">
                                      <p:cBhvr>
                                        <p:cTn id="48" dur="500" fill="hold"/>
                                        <p:tgtEl>
                                          <p:spTgt spid="47"/>
                                        </p:tgtEl>
                                        <p:attrNameLst>
                                          <p:attrName>ppt_h</p:attrName>
                                        </p:attrNameLst>
                                      </p:cBhvr>
                                      <p:tavLst>
                                        <p:tav tm="0">
                                          <p:val>
                                            <p:fltVal val="0"/>
                                          </p:val>
                                        </p:tav>
                                        <p:tav tm="100000">
                                          <p:val>
                                            <p:strVal val="#ppt_h"/>
                                          </p:val>
                                        </p:tav>
                                      </p:tavLst>
                                    </p:anim>
                                    <p:animEffect transition="in" filter="fade">
                                      <p:cBhvr>
                                        <p:cTn id="49" dur="500"/>
                                        <p:tgtEl>
                                          <p:spTgt spid="47"/>
                                        </p:tgtEl>
                                      </p:cBhvr>
                                    </p:animEffect>
                                    <p:anim calcmode="lin" valueType="num">
                                      <p:cBhvr>
                                        <p:cTn id="50" dur="500" fill="hold"/>
                                        <p:tgtEl>
                                          <p:spTgt spid="47"/>
                                        </p:tgtEl>
                                        <p:attrNameLst>
                                          <p:attrName>ppt_x</p:attrName>
                                        </p:attrNameLst>
                                      </p:cBhvr>
                                      <p:tavLst>
                                        <p:tav tm="0">
                                          <p:val>
                                            <p:fltVal val="0.5"/>
                                          </p:val>
                                        </p:tav>
                                        <p:tav tm="100000">
                                          <p:val>
                                            <p:strVal val="#ppt_x"/>
                                          </p:val>
                                        </p:tav>
                                      </p:tavLst>
                                    </p:anim>
                                    <p:anim calcmode="lin" valueType="num">
                                      <p:cBhvr>
                                        <p:cTn id="51" dur="500" fill="hold"/>
                                        <p:tgtEl>
                                          <p:spTgt spid="4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328" y="1815666"/>
            <a:ext cx="9186984" cy="1512168"/>
            <a:chOff x="-640233" y="2078850"/>
            <a:chExt cx="13514685" cy="2700300"/>
          </a:xfrm>
        </p:grpSpPr>
        <p:sp>
          <p:nvSpPr>
            <p:cNvPr id="8" name="矩形 7"/>
            <p:cNvSpPr/>
            <p:nvPr/>
          </p:nvSpPr>
          <p:spPr>
            <a:xfrm>
              <a:off x="-640232" y="2240867"/>
              <a:ext cx="13472465" cy="2376264"/>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0233" y="2078850"/>
              <a:ext cx="13514685" cy="2700300"/>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六边形 11"/>
          <p:cNvSpPr/>
          <p:nvPr/>
        </p:nvSpPr>
        <p:spPr>
          <a:xfrm>
            <a:off x="1061610" y="1690372"/>
            <a:ext cx="501176" cy="432048"/>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3" name="六边形 12"/>
          <p:cNvSpPr/>
          <p:nvPr/>
        </p:nvSpPr>
        <p:spPr>
          <a:xfrm>
            <a:off x="1013201" y="3836093"/>
            <a:ext cx="751764" cy="648072"/>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4" name="六边形 13"/>
          <p:cNvSpPr/>
          <p:nvPr/>
        </p:nvSpPr>
        <p:spPr>
          <a:xfrm>
            <a:off x="5166066" y="3662139"/>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5" name="六边形 14"/>
          <p:cNvSpPr/>
          <p:nvPr/>
        </p:nvSpPr>
        <p:spPr>
          <a:xfrm>
            <a:off x="6921261" y="1610294"/>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6" name="六边形 15"/>
          <p:cNvSpPr/>
          <p:nvPr/>
        </p:nvSpPr>
        <p:spPr>
          <a:xfrm>
            <a:off x="2827684" y="3160671"/>
            <a:ext cx="594066" cy="512126"/>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7" name="六边形 16"/>
          <p:cNvSpPr/>
          <p:nvPr/>
        </p:nvSpPr>
        <p:spPr>
          <a:xfrm>
            <a:off x="8028384" y="140643"/>
            <a:ext cx="1004486" cy="865935"/>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8" name="六边形 17"/>
          <p:cNvSpPr/>
          <p:nvPr/>
        </p:nvSpPr>
        <p:spPr>
          <a:xfrm>
            <a:off x="8028384" y="4228102"/>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9" name="六边形 18"/>
          <p:cNvSpPr/>
          <p:nvPr/>
        </p:nvSpPr>
        <p:spPr>
          <a:xfrm>
            <a:off x="4582042" y="1098169"/>
            <a:ext cx="594066" cy="512126"/>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0" name="TextBox 19"/>
          <p:cNvSpPr txBox="1"/>
          <p:nvPr/>
        </p:nvSpPr>
        <p:spPr>
          <a:xfrm>
            <a:off x="2735412" y="2029293"/>
            <a:ext cx="3673185" cy="1084912"/>
          </a:xfrm>
          <a:prstGeom prst="rect">
            <a:avLst/>
          </a:prstGeom>
          <a:noFill/>
        </p:spPr>
        <p:txBody>
          <a:bodyPr wrap="none" lIns="68580" tIns="34290" rIns="68580" bIns="34290" rtlCol="0">
            <a:spAutoFit/>
          </a:bodyPr>
          <a:lstStyle/>
          <a:p>
            <a:pPr algn="ctr"/>
            <a:r>
              <a:rPr lang="zh-CN" altLang="en-US" sz="3300" b="1" dirty="0" smtClean="0">
                <a:blipFill>
                  <a:blip r:embed="rId2"/>
                  <a:stretch>
                    <a:fillRect/>
                  </a:stretch>
                </a:blipFill>
                <a:latin typeface="微软雅黑" pitchFamily="34" charset="-122"/>
                <a:ea typeface="微软雅黑" pitchFamily="34" charset="-122"/>
              </a:rPr>
              <a:t>感谢聆听</a:t>
            </a:r>
            <a:endParaRPr lang="en-US" altLang="zh-CN" sz="3300" b="1" dirty="0" smtClean="0">
              <a:blipFill>
                <a:blip r:embed="rId2"/>
                <a:stretch>
                  <a:fillRect/>
                </a:stretch>
              </a:blipFill>
              <a:latin typeface="微软雅黑" pitchFamily="34" charset="-122"/>
              <a:ea typeface="微软雅黑" pitchFamily="34" charset="-122"/>
            </a:endParaRPr>
          </a:p>
          <a:p>
            <a:pPr algn="ctr"/>
            <a:r>
              <a:rPr lang="en-US" altLang="zh-CN" sz="3300" b="1" dirty="0" smtClean="0">
                <a:blipFill>
                  <a:blip r:embed="rId2"/>
                  <a:stretch>
                    <a:fillRect/>
                  </a:stretch>
                </a:blipFill>
                <a:ea typeface="微软雅黑" pitchFamily="34" charset="-122"/>
              </a:rPr>
              <a:t>Thanks for watching</a:t>
            </a:r>
            <a:endParaRPr lang="zh-CN" altLang="en-US" sz="3300" b="1" dirty="0">
              <a:blipFill>
                <a:blip r:embed="rId2"/>
                <a:stretch>
                  <a:fillRect/>
                </a:stretch>
              </a:blipFill>
              <a:ea typeface="微软雅黑" pitchFamily="34" charset="-122"/>
            </a:endParaRPr>
          </a:p>
        </p:txBody>
      </p:sp>
      <p:sp>
        <p:nvSpPr>
          <p:cNvPr id="21" name="六边形 20"/>
          <p:cNvSpPr/>
          <p:nvPr/>
        </p:nvSpPr>
        <p:spPr>
          <a:xfrm>
            <a:off x="8833936" y="1976420"/>
            <a:ext cx="338720" cy="292000"/>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 name="TextBox 1"/>
          <p:cNvSpPr txBox="1"/>
          <p:nvPr/>
        </p:nvSpPr>
        <p:spPr>
          <a:xfrm>
            <a:off x="4122999" y="3414438"/>
            <a:ext cx="184731" cy="307777"/>
          </a:xfrm>
          <a:prstGeom prst="rect">
            <a:avLst/>
          </a:prstGeom>
          <a:noFill/>
        </p:spPr>
        <p:txBody>
          <a:bodyPr wrap="none" rtlCol="0">
            <a:spAutoFit/>
          </a:bodyPr>
          <a:lstStyle/>
          <a:p>
            <a:endParaRPr lang="zh-CN" altLang="en-US" dirty="0">
              <a:solidFill>
                <a:schemeClr val="bg1"/>
              </a:solidFill>
              <a:latin typeface="冬青黑体简体中文 W3" pitchFamily="34" charset="-122"/>
              <a:ea typeface="冬青黑体简体中文 W3" pitchFamily="34" charset="-122"/>
            </a:endParaRPr>
          </a:p>
        </p:txBody>
      </p:sp>
    </p:spTree>
    <p:extLst>
      <p:ext uri="{BB962C8B-B14F-4D97-AF65-F5344CB8AC3E}">
        <p14:creationId xmlns:p14="http://schemas.microsoft.com/office/powerpoint/2010/main" val="1406215944"/>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406" y="1734282"/>
            <a:ext cx="5738749" cy="1674937"/>
            <a:chOff x="-9406" y="1544053"/>
            <a:chExt cx="5738749" cy="2055394"/>
          </a:xfrm>
        </p:grpSpPr>
        <p:sp>
          <p:nvSpPr>
            <p:cNvPr id="4" name="圆角矩形 3"/>
            <p:cNvSpPr/>
            <p:nvPr/>
          </p:nvSpPr>
          <p:spPr>
            <a:xfrm>
              <a:off x="0" y="1707654"/>
              <a:ext cx="5544616" cy="1728192"/>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3"/>
            <p:cNvSpPr/>
            <p:nvPr/>
          </p:nvSpPr>
          <p:spPr>
            <a:xfrm>
              <a:off x="-9406" y="1544053"/>
              <a:ext cx="5738749" cy="2055394"/>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TextBox 11"/>
          <p:cNvSpPr txBox="1"/>
          <p:nvPr/>
        </p:nvSpPr>
        <p:spPr>
          <a:xfrm>
            <a:off x="321668" y="2248584"/>
            <a:ext cx="1287212" cy="646331"/>
          </a:xfrm>
          <a:prstGeom prst="rect">
            <a:avLst/>
          </a:prstGeom>
          <a:noFill/>
        </p:spPr>
        <p:txBody>
          <a:bodyPr wrap="none" rtlCol="0">
            <a:spAutoFit/>
          </a:bodyPr>
          <a:lstStyle/>
          <a:p>
            <a:r>
              <a:rPr lang="en-US" altLang="zh-CN" sz="3600" dirty="0" smtClean="0">
                <a:solidFill>
                  <a:schemeClr val="bg1"/>
                </a:solidFill>
              </a:rPr>
              <a:t>Part 1</a:t>
            </a:r>
            <a:endParaRPr lang="zh-CN" altLang="en-US" sz="3600" dirty="0">
              <a:solidFill>
                <a:schemeClr val="bg1"/>
              </a:solidFill>
            </a:endParaRPr>
          </a:p>
        </p:txBody>
      </p:sp>
      <p:cxnSp>
        <p:nvCxnSpPr>
          <p:cNvPr id="14" name="直接连接符 13"/>
          <p:cNvCxnSpPr/>
          <p:nvPr/>
        </p:nvCxnSpPr>
        <p:spPr>
          <a:xfrm>
            <a:off x="1659680" y="2158139"/>
            <a:ext cx="0" cy="827222"/>
          </a:xfrm>
          <a:prstGeom prst="line">
            <a:avLst/>
          </a:prstGeom>
          <a:ln>
            <a:solidFill>
              <a:schemeClr val="bg1">
                <a:alpha val="81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195736" y="2340918"/>
            <a:ext cx="1415772" cy="461665"/>
          </a:xfrm>
          <a:prstGeom prst="rect">
            <a:avLst/>
          </a:prstGeom>
        </p:spPr>
        <p:txBody>
          <a:bodyPr wrap="none">
            <a:spAutoFit/>
          </a:bodyPr>
          <a:lstStyle/>
          <a:p>
            <a:r>
              <a:rPr lang="zh-CN" altLang="en-US" sz="2400" b="1" dirty="0" smtClean="0">
                <a:solidFill>
                  <a:schemeClr val="bg1"/>
                </a:solidFill>
                <a:latin typeface="微软雅黑" pitchFamily="34" charset="-122"/>
                <a:ea typeface="微软雅黑" pitchFamily="34" charset="-122"/>
              </a:rPr>
              <a:t>项目背景</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65074532"/>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210588" cy="400110"/>
          </a:xfrm>
          <a:prstGeom prst="rect">
            <a:avLst/>
          </a:prstGeom>
        </p:spPr>
        <p:txBody>
          <a:bodyPr wrap="none">
            <a:spAutoFit/>
          </a:bodyPr>
          <a:lstStyle/>
          <a:p>
            <a:r>
              <a:rPr lang="zh-CN" altLang="en-US" sz="2000" dirty="0" smtClean="0">
                <a:solidFill>
                  <a:schemeClr val="bg1"/>
                </a:solidFill>
                <a:latin typeface="微软雅黑" pitchFamily="34" charset="-122"/>
                <a:ea typeface="微软雅黑" pitchFamily="34" charset="-122"/>
              </a:rPr>
              <a:t>项目背景</a:t>
            </a:r>
            <a:endParaRPr lang="zh-CN" altLang="en-US" sz="2000" dirty="0">
              <a:solidFill>
                <a:schemeClr val="bg1"/>
              </a:solidFill>
              <a:latin typeface="微软雅黑" pitchFamily="34" charset="-122"/>
              <a:ea typeface="微软雅黑"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1</a:t>
            </a:r>
            <a:endParaRPr lang="zh-CN" altLang="en-US" sz="2000" b="1" dirty="0">
              <a:solidFill>
                <a:schemeClr val="bg1"/>
              </a:solidFill>
            </a:endParaRPr>
          </a:p>
        </p:txBody>
      </p:sp>
      <p:sp>
        <p:nvSpPr>
          <p:cNvPr id="37" name="六边形 22"/>
          <p:cNvSpPr/>
          <p:nvPr/>
        </p:nvSpPr>
        <p:spPr>
          <a:xfrm>
            <a:off x="791580" y="1012682"/>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zh-CN" altLang="en-US" sz="2400" dirty="0" smtClean="0">
                <a:solidFill>
                  <a:schemeClr val="bg1">
                    <a:lumMod val="95000"/>
                    <a:alpha val="50000"/>
                  </a:schemeClr>
                </a:solidFill>
                <a:effectLst>
                  <a:outerShdw blurRad="38100" dist="38100" dir="2700000" algn="tl">
                    <a:srgbClr val="000000">
                      <a:alpha val="43137"/>
                    </a:srgbClr>
                  </a:outerShdw>
                </a:effectLst>
                <a:latin typeface="Microsoft YaHei" charset="-122"/>
                <a:ea typeface="Microsoft YaHei" charset="-122"/>
                <a:cs typeface="Microsoft YaHei" charset="-122"/>
              </a:rPr>
              <a:t>项目背景</a:t>
            </a:r>
            <a:endParaRPr lang="zh-CN" altLang="en-US" sz="2400" dirty="0">
              <a:solidFill>
                <a:schemeClr val="bg1">
                  <a:lumMod val="95000"/>
                  <a:alpha val="50000"/>
                </a:schemeClr>
              </a:solidFill>
              <a:effectLst>
                <a:outerShdw blurRad="38100" dist="38100" dir="2700000" algn="tl">
                  <a:srgbClr val="000000">
                    <a:alpha val="43137"/>
                  </a:srgbClr>
                </a:outerShdw>
              </a:effectLst>
              <a:latin typeface="Microsoft YaHei" charset="-122"/>
              <a:ea typeface="Microsoft YaHei" charset="-122"/>
              <a:cs typeface="Microsoft YaHei" charset="-122"/>
            </a:endParaRPr>
          </a:p>
        </p:txBody>
      </p:sp>
      <p:grpSp>
        <p:nvGrpSpPr>
          <p:cNvPr id="41" name="组合 40"/>
          <p:cNvGrpSpPr/>
          <p:nvPr/>
        </p:nvGrpSpPr>
        <p:grpSpPr>
          <a:xfrm>
            <a:off x="205436" y="1012682"/>
            <a:ext cx="668234" cy="576064"/>
            <a:chOff x="2298708" y="1541562"/>
            <a:chExt cx="668234" cy="576064"/>
          </a:xfrm>
        </p:grpSpPr>
        <p:sp>
          <p:nvSpPr>
            <p:cNvPr id="42" name="六边形 41"/>
            <p:cNvSpPr/>
            <p:nvPr/>
          </p:nvSpPr>
          <p:spPr>
            <a:xfrm>
              <a:off x="2298708" y="1541562"/>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p>
          </p:txBody>
        </p:sp>
        <p:sp>
          <p:nvSpPr>
            <p:cNvPr id="43" name="TextBox 42"/>
            <p:cNvSpPr txBox="1"/>
            <p:nvPr/>
          </p:nvSpPr>
          <p:spPr>
            <a:xfrm>
              <a:off x="2434694" y="1644928"/>
              <a:ext cx="396262" cy="369332"/>
            </a:xfrm>
            <a:prstGeom prst="rect">
              <a:avLst/>
            </a:prstGeom>
            <a:noFill/>
            <a:effectLst>
              <a:innerShdw blurRad="114300">
                <a:prstClr val="black"/>
              </a:innerShdw>
            </a:effectLst>
          </p:spPr>
          <p:txBody>
            <a:bodyPr wrap="none" rtlCol="0">
              <a:spAutoFit/>
            </a:bodyPr>
            <a:lstStyle/>
            <a:p>
              <a:r>
                <a:rPr lang="en-US" altLang="zh-CN" sz="1800" dirty="0" smtClean="0">
                  <a:solidFill>
                    <a:schemeClr val="bg1"/>
                  </a:solidFill>
                  <a:latin typeface="Impact" pitchFamily="34" charset="0"/>
                </a:rPr>
                <a:t>01</a:t>
              </a:r>
              <a:endParaRPr lang="zh-CN" altLang="en-US" sz="1800" dirty="0">
                <a:solidFill>
                  <a:schemeClr val="bg1"/>
                </a:solidFill>
                <a:latin typeface="Impact" pitchFamily="34" charset="0"/>
              </a:endParaRPr>
            </a:p>
          </p:txBody>
        </p:sp>
      </p:gr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051720" y="2802017"/>
            <a:ext cx="1315104" cy="769441"/>
          </a:xfrm>
          <a:prstGeom prst="rect">
            <a:avLst/>
          </a:prstGeom>
          <a:noFill/>
        </p:spPr>
        <p:txBody>
          <a:bodyPr wrap="none" rtlCol="0">
            <a:spAutoFit/>
          </a:bodyPr>
          <a:lstStyle/>
          <a:p>
            <a:r>
              <a:rPr lang="zh-CN" altLang="en-US" sz="4400" dirty="0" smtClean="0">
                <a:solidFill>
                  <a:schemeClr val="bg1"/>
                </a:solidFill>
                <a:latin typeface="Microsoft YaHei" charset="-122"/>
                <a:ea typeface="Microsoft YaHei" charset="-122"/>
                <a:cs typeface="Microsoft YaHei" charset="-122"/>
              </a:rPr>
              <a:t>理财</a:t>
            </a:r>
            <a:endParaRPr lang="zh-CN" altLang="en-US" sz="4400" dirty="0">
              <a:solidFill>
                <a:schemeClr val="bg1"/>
              </a:solidFill>
              <a:latin typeface="Microsoft YaHei" charset="-122"/>
              <a:ea typeface="Microsoft YaHei" charset="-122"/>
              <a:cs typeface="Microsoft YaHei" charset="-122"/>
            </a:endParaRPr>
          </a:p>
        </p:txBody>
      </p:sp>
      <p:sp>
        <p:nvSpPr>
          <p:cNvPr id="28" name="文本框 27"/>
          <p:cNvSpPr txBox="1"/>
          <p:nvPr/>
        </p:nvSpPr>
        <p:spPr>
          <a:xfrm>
            <a:off x="3264880" y="3023399"/>
            <a:ext cx="1415772" cy="461665"/>
          </a:xfrm>
          <a:prstGeom prst="rect">
            <a:avLst/>
          </a:prstGeom>
          <a:noFill/>
        </p:spPr>
        <p:txBody>
          <a:bodyPr wrap="none" rtlCol="0">
            <a:spAutoFit/>
          </a:bodyPr>
          <a:lstStyle/>
          <a:p>
            <a:r>
              <a:rPr lang="zh-CN" altLang="en-US" sz="2400" dirty="0" smtClean="0">
                <a:solidFill>
                  <a:schemeClr val="bg1"/>
                </a:solidFill>
                <a:latin typeface="Microsoft YaHei" charset="-122"/>
                <a:ea typeface="Microsoft YaHei" charset="-122"/>
                <a:cs typeface="Microsoft YaHei" charset="-122"/>
              </a:rPr>
              <a:t>银行储蓄</a:t>
            </a:r>
            <a:endParaRPr lang="zh-CN" altLang="en-US" sz="2400" dirty="0">
              <a:solidFill>
                <a:schemeClr val="bg1"/>
              </a:solidFill>
              <a:latin typeface="Microsoft YaHei" charset="-122"/>
              <a:ea typeface="Microsoft YaHei" charset="-122"/>
              <a:cs typeface="Microsoft YaHei" charset="-122"/>
            </a:endParaRPr>
          </a:p>
        </p:txBody>
      </p:sp>
      <p:sp>
        <p:nvSpPr>
          <p:cNvPr id="33" name="文本框 32"/>
          <p:cNvSpPr txBox="1"/>
          <p:nvPr/>
        </p:nvSpPr>
        <p:spPr>
          <a:xfrm>
            <a:off x="5152711" y="1720304"/>
            <a:ext cx="3162471" cy="2585323"/>
          </a:xfrm>
          <a:prstGeom prst="rect">
            <a:avLst/>
          </a:prstGeom>
          <a:noFill/>
        </p:spPr>
        <p:txBody>
          <a:bodyPr wrap="square" rtlCol="0">
            <a:spAutoFit/>
          </a:bodyPr>
          <a:lstStyle/>
          <a:p>
            <a:pPr marL="285750" indent="-285750">
              <a:buFont typeface="Arial" charset="0"/>
              <a:buChar char="•"/>
            </a:pPr>
            <a:r>
              <a:rPr lang="zh-CN" altLang="en-US" sz="1800" b="1" dirty="0" smtClean="0">
                <a:solidFill>
                  <a:schemeClr val="bg1">
                    <a:lumMod val="95000"/>
                  </a:schemeClr>
                </a:solidFill>
                <a:latin typeface="Microsoft YaHei" charset="-122"/>
                <a:ea typeface="Microsoft YaHei" charset="-122"/>
                <a:cs typeface="Microsoft YaHei" charset="-122"/>
              </a:rPr>
              <a:t>投资方式众多</a:t>
            </a:r>
            <a:r>
              <a:rPr lang="zh-CN" altLang="en-US" sz="1800" dirty="0" smtClean="0">
                <a:solidFill>
                  <a:schemeClr val="bg1"/>
                </a:solidFill>
                <a:latin typeface="Microsoft YaHei" charset="-122"/>
                <a:ea typeface="Microsoft YaHei" charset="-122"/>
                <a:cs typeface="Microsoft YaHei" charset="-122"/>
              </a:rPr>
              <a:t>，房产</a:t>
            </a:r>
            <a:r>
              <a:rPr lang="zh-CN" altLang="en-US" sz="1800" dirty="0">
                <a:solidFill>
                  <a:schemeClr val="bg1"/>
                </a:solidFill>
                <a:latin typeface="Microsoft YaHei" charset="-122"/>
                <a:ea typeface="Microsoft YaHei" charset="-122"/>
                <a:cs typeface="Microsoft YaHei" charset="-122"/>
              </a:rPr>
              <a:t>、股票、保险、</a:t>
            </a:r>
            <a:r>
              <a:rPr lang="zh-CN" altLang="en-US" sz="1800" dirty="0" smtClean="0">
                <a:solidFill>
                  <a:schemeClr val="bg1"/>
                </a:solidFill>
                <a:latin typeface="Microsoft YaHei" charset="-122"/>
                <a:ea typeface="Microsoft YaHei" charset="-122"/>
                <a:cs typeface="Microsoft YaHei" charset="-122"/>
              </a:rPr>
              <a:t>基金等</a:t>
            </a:r>
            <a:endParaRPr lang="zh-CN" altLang="en-US" sz="1800" dirty="0">
              <a:solidFill>
                <a:schemeClr val="bg1"/>
              </a:solidFill>
              <a:latin typeface="Microsoft YaHei" charset="-122"/>
              <a:ea typeface="Microsoft YaHei" charset="-122"/>
              <a:cs typeface="Microsoft YaHei" charset="-122"/>
            </a:endParaRPr>
          </a:p>
          <a:p>
            <a:pPr marL="285750" indent="-285750">
              <a:buFont typeface="Arial" charset="0"/>
              <a:buChar char="•"/>
            </a:pPr>
            <a:r>
              <a:rPr lang="zh-CN" altLang="en-US" sz="1800" dirty="0">
                <a:solidFill>
                  <a:schemeClr val="bg1"/>
                </a:solidFill>
                <a:latin typeface="Microsoft YaHei" charset="-122"/>
                <a:ea typeface="Microsoft YaHei" charset="-122"/>
                <a:cs typeface="Microsoft YaHei" charset="-122"/>
              </a:rPr>
              <a:t>不同的理财方式的盈利率和</a:t>
            </a:r>
            <a:r>
              <a:rPr lang="zh-CN" altLang="en-US" sz="1800" b="1" dirty="0">
                <a:solidFill>
                  <a:schemeClr val="bg1"/>
                </a:solidFill>
                <a:latin typeface="Microsoft YaHei" charset="-122"/>
                <a:ea typeface="Microsoft YaHei" charset="-122"/>
                <a:cs typeface="Microsoft YaHei" charset="-122"/>
              </a:rPr>
              <a:t>风险程度</a:t>
            </a:r>
            <a:r>
              <a:rPr lang="zh-CN" altLang="en-US" sz="1800" dirty="0">
                <a:solidFill>
                  <a:schemeClr val="bg1"/>
                </a:solidFill>
                <a:latin typeface="Microsoft YaHei" charset="-122"/>
                <a:ea typeface="Microsoft YaHei" charset="-122"/>
                <a:cs typeface="Microsoft YaHei" charset="-122"/>
              </a:rPr>
              <a:t>成正比，不定因素太多</a:t>
            </a:r>
          </a:p>
          <a:p>
            <a:pPr marL="285750" indent="-285750">
              <a:buFont typeface="Arial" charset="0"/>
              <a:buChar char="•"/>
            </a:pPr>
            <a:r>
              <a:rPr lang="zh-CN" altLang="en-US" sz="1800" dirty="0" smtClean="0">
                <a:solidFill>
                  <a:schemeClr val="bg1"/>
                </a:solidFill>
                <a:latin typeface="Microsoft YaHei" charset="-122"/>
                <a:ea typeface="Microsoft YaHei" charset="-122"/>
                <a:cs typeface="Microsoft YaHei" charset="-122"/>
              </a:rPr>
              <a:t>普通</a:t>
            </a:r>
            <a:r>
              <a:rPr lang="zh-CN" altLang="en-US" sz="1800" dirty="0">
                <a:solidFill>
                  <a:schemeClr val="bg1"/>
                </a:solidFill>
                <a:latin typeface="Microsoft YaHei" charset="-122"/>
                <a:ea typeface="Microsoft YaHei" charset="-122"/>
                <a:cs typeface="Microsoft YaHei" charset="-122"/>
              </a:rPr>
              <a:t>老百姓对自身投资风格</a:t>
            </a:r>
            <a:r>
              <a:rPr lang="zh-CN" altLang="en-US" sz="1800" b="1" dirty="0">
                <a:solidFill>
                  <a:schemeClr val="bg1"/>
                </a:solidFill>
                <a:latin typeface="Microsoft YaHei" charset="-122"/>
                <a:ea typeface="Microsoft YaHei" charset="-122"/>
                <a:cs typeface="Microsoft YaHei" charset="-122"/>
              </a:rPr>
              <a:t>定位模糊</a:t>
            </a:r>
            <a:r>
              <a:rPr lang="zh-CN" altLang="en-US" sz="1800" dirty="0">
                <a:solidFill>
                  <a:schemeClr val="bg1"/>
                </a:solidFill>
                <a:latin typeface="Microsoft YaHei" charset="-122"/>
                <a:ea typeface="Microsoft YaHei" charset="-122"/>
                <a:cs typeface="Microsoft YaHei" charset="-122"/>
              </a:rPr>
              <a:t>不清，对不同理财产品缺乏系统认知，</a:t>
            </a:r>
            <a:r>
              <a:rPr lang="zh-CN" altLang="en-US" sz="1800" b="1" dirty="0">
                <a:solidFill>
                  <a:schemeClr val="bg1"/>
                </a:solidFill>
                <a:latin typeface="Microsoft YaHei" charset="-122"/>
                <a:ea typeface="Microsoft YaHei" charset="-122"/>
                <a:cs typeface="Microsoft YaHei" charset="-122"/>
              </a:rPr>
              <a:t>无法准确</a:t>
            </a:r>
            <a:r>
              <a:rPr lang="zh-CN" altLang="en-US" sz="1800" b="1" dirty="0" smtClean="0">
                <a:solidFill>
                  <a:schemeClr val="bg1"/>
                </a:solidFill>
                <a:latin typeface="Microsoft YaHei" charset="-122"/>
                <a:ea typeface="Microsoft YaHei" charset="-122"/>
                <a:cs typeface="Microsoft YaHei" charset="-122"/>
              </a:rPr>
              <a:t>定位</a:t>
            </a:r>
            <a:endParaRPr lang="zh-CN" altLang="en-US" sz="1800" b="1" dirty="0">
              <a:solidFill>
                <a:schemeClr val="bg1"/>
              </a:solidFill>
              <a:latin typeface="Microsoft YaHei" charset="-122"/>
              <a:ea typeface="Microsoft YaHei" charset="-122"/>
              <a:cs typeface="Microsoft YaHei" charset="-122"/>
            </a:endParaRPr>
          </a:p>
        </p:txBody>
      </p:sp>
      <p:sp>
        <p:nvSpPr>
          <p:cNvPr id="35" name="文本框 34"/>
          <p:cNvSpPr txBox="1"/>
          <p:nvPr/>
        </p:nvSpPr>
        <p:spPr>
          <a:xfrm>
            <a:off x="1869614" y="2478323"/>
            <a:ext cx="902811" cy="523220"/>
          </a:xfrm>
          <a:prstGeom prst="rect">
            <a:avLst/>
          </a:prstGeom>
          <a:noFill/>
        </p:spPr>
        <p:txBody>
          <a:bodyPr wrap="none" rtlCol="0">
            <a:spAutoFit/>
          </a:bodyPr>
          <a:lstStyle/>
          <a:p>
            <a:r>
              <a:rPr lang="zh-CN" altLang="en-US" sz="2800" dirty="0" smtClean="0">
                <a:solidFill>
                  <a:schemeClr val="bg1"/>
                </a:solidFill>
                <a:latin typeface="Microsoft YaHei" charset="-122"/>
                <a:ea typeface="Microsoft YaHei" charset="-122"/>
                <a:cs typeface="Microsoft YaHei" charset="-122"/>
              </a:rPr>
              <a:t>股票</a:t>
            </a:r>
            <a:endParaRPr lang="zh-CN" altLang="en-US" sz="2800" dirty="0">
              <a:solidFill>
                <a:schemeClr val="bg1"/>
              </a:solidFill>
              <a:latin typeface="Microsoft YaHei" charset="-122"/>
              <a:ea typeface="Microsoft YaHei" charset="-122"/>
              <a:cs typeface="Microsoft YaHei" charset="-122"/>
            </a:endParaRPr>
          </a:p>
        </p:txBody>
      </p:sp>
      <p:sp>
        <p:nvSpPr>
          <p:cNvPr id="58" name="文本框 57"/>
          <p:cNvSpPr txBox="1"/>
          <p:nvPr/>
        </p:nvSpPr>
        <p:spPr>
          <a:xfrm>
            <a:off x="2051720" y="1940646"/>
            <a:ext cx="1107996" cy="461665"/>
          </a:xfrm>
          <a:prstGeom prst="rect">
            <a:avLst/>
          </a:prstGeom>
          <a:noFill/>
        </p:spPr>
        <p:txBody>
          <a:bodyPr wrap="none" rtlCol="0">
            <a:spAutoFit/>
          </a:bodyPr>
          <a:lstStyle/>
          <a:p>
            <a:r>
              <a:rPr lang="zh-CN" altLang="en-US" sz="2400" dirty="0" smtClean="0">
                <a:solidFill>
                  <a:schemeClr val="bg1"/>
                </a:solidFill>
                <a:latin typeface="Microsoft YaHei" charset="-122"/>
                <a:ea typeface="Microsoft YaHei" charset="-122"/>
                <a:cs typeface="Microsoft YaHei" charset="-122"/>
              </a:rPr>
              <a:t>风险高</a:t>
            </a:r>
            <a:endParaRPr lang="zh-CN" altLang="en-US" sz="2400" dirty="0">
              <a:solidFill>
                <a:schemeClr val="bg1"/>
              </a:solidFill>
              <a:latin typeface="Microsoft YaHei" charset="-122"/>
              <a:ea typeface="Microsoft YaHei" charset="-122"/>
              <a:cs typeface="Microsoft YaHei" charset="-122"/>
            </a:endParaRPr>
          </a:p>
        </p:txBody>
      </p:sp>
      <p:sp>
        <p:nvSpPr>
          <p:cNvPr id="60" name="文本框 59"/>
          <p:cNvSpPr txBox="1"/>
          <p:nvPr/>
        </p:nvSpPr>
        <p:spPr>
          <a:xfrm rot="5400000">
            <a:off x="1677160" y="3084753"/>
            <a:ext cx="492443" cy="276999"/>
          </a:xfrm>
          <a:prstGeom prst="rect">
            <a:avLst/>
          </a:prstGeom>
          <a:noFill/>
        </p:spPr>
        <p:txBody>
          <a:bodyPr wrap="none" rtlCol="0">
            <a:spAutoFit/>
          </a:bodyPr>
          <a:lstStyle/>
          <a:p>
            <a:r>
              <a:rPr lang="zh-CN" altLang="en-US" sz="1200" dirty="0" smtClean="0">
                <a:solidFill>
                  <a:schemeClr val="bg1"/>
                </a:solidFill>
                <a:latin typeface="SimHei" charset="-122"/>
                <a:ea typeface="SimHei" charset="-122"/>
                <a:cs typeface="SimHei" charset="-122"/>
              </a:rPr>
              <a:t>基金</a:t>
            </a:r>
            <a:endParaRPr lang="zh-CN" altLang="en-US" sz="1200" dirty="0">
              <a:solidFill>
                <a:schemeClr val="bg1"/>
              </a:solidFill>
              <a:latin typeface="SimHei" charset="-122"/>
              <a:ea typeface="SimHei" charset="-122"/>
              <a:cs typeface="SimHei" charset="-122"/>
            </a:endParaRPr>
          </a:p>
        </p:txBody>
      </p:sp>
      <p:sp>
        <p:nvSpPr>
          <p:cNvPr id="63" name="文本框 62"/>
          <p:cNvSpPr txBox="1"/>
          <p:nvPr/>
        </p:nvSpPr>
        <p:spPr>
          <a:xfrm>
            <a:off x="3244569" y="2763661"/>
            <a:ext cx="492443" cy="276999"/>
          </a:xfrm>
          <a:prstGeom prst="rect">
            <a:avLst/>
          </a:prstGeom>
          <a:noFill/>
        </p:spPr>
        <p:txBody>
          <a:bodyPr wrap="none" rtlCol="0">
            <a:spAutoFit/>
          </a:bodyPr>
          <a:lstStyle/>
          <a:p>
            <a:r>
              <a:rPr lang="zh-CN" altLang="en-US" sz="1200" dirty="0" smtClean="0">
                <a:solidFill>
                  <a:schemeClr val="bg1"/>
                </a:solidFill>
                <a:latin typeface="Microsoft YaHei" charset="-122"/>
                <a:ea typeface="Microsoft YaHei" charset="-122"/>
                <a:cs typeface="Microsoft YaHei" charset="-122"/>
              </a:rPr>
              <a:t>黄金</a:t>
            </a:r>
            <a:endParaRPr lang="zh-CN" altLang="en-US" sz="1200" dirty="0">
              <a:solidFill>
                <a:schemeClr val="bg1"/>
              </a:solidFill>
              <a:latin typeface="Microsoft YaHei" charset="-122"/>
              <a:ea typeface="Microsoft YaHei" charset="-122"/>
              <a:cs typeface="Microsoft YaHei" charset="-122"/>
            </a:endParaRPr>
          </a:p>
        </p:txBody>
      </p:sp>
      <p:sp>
        <p:nvSpPr>
          <p:cNvPr id="64" name="文本框 63"/>
          <p:cNvSpPr txBox="1"/>
          <p:nvPr/>
        </p:nvSpPr>
        <p:spPr>
          <a:xfrm>
            <a:off x="2574449" y="3401249"/>
            <a:ext cx="902811" cy="523220"/>
          </a:xfrm>
          <a:prstGeom prst="rect">
            <a:avLst/>
          </a:prstGeom>
          <a:noFill/>
        </p:spPr>
        <p:txBody>
          <a:bodyPr wrap="none" rtlCol="0">
            <a:spAutoFit/>
          </a:bodyPr>
          <a:lstStyle/>
          <a:p>
            <a:r>
              <a:rPr lang="zh-CN" altLang="en-US" sz="2800" dirty="0" smtClean="0">
                <a:solidFill>
                  <a:schemeClr val="bg1"/>
                </a:solidFill>
                <a:latin typeface="Microsoft YaHei" charset="-122"/>
                <a:ea typeface="Microsoft YaHei" charset="-122"/>
                <a:cs typeface="Microsoft YaHei" charset="-122"/>
              </a:rPr>
              <a:t>外汇</a:t>
            </a:r>
            <a:endParaRPr lang="zh-CN" altLang="en-US" sz="2800" dirty="0">
              <a:solidFill>
                <a:schemeClr val="bg1"/>
              </a:solidFill>
              <a:latin typeface="Microsoft YaHei" charset="-122"/>
              <a:ea typeface="Microsoft YaHei" charset="-122"/>
              <a:cs typeface="Microsoft YaHei" charset="-122"/>
            </a:endParaRPr>
          </a:p>
        </p:txBody>
      </p:sp>
      <p:sp>
        <p:nvSpPr>
          <p:cNvPr id="65" name="文本框 64"/>
          <p:cNvSpPr txBox="1"/>
          <p:nvPr/>
        </p:nvSpPr>
        <p:spPr>
          <a:xfrm>
            <a:off x="1298646" y="3417641"/>
            <a:ext cx="1107996" cy="369332"/>
          </a:xfrm>
          <a:prstGeom prst="rect">
            <a:avLst/>
          </a:prstGeom>
          <a:noFill/>
        </p:spPr>
        <p:txBody>
          <a:bodyPr wrap="none" rtlCol="0">
            <a:spAutoFit/>
          </a:bodyPr>
          <a:lstStyle/>
          <a:p>
            <a:r>
              <a:rPr lang="zh-CN" altLang="en-US" sz="1800" dirty="0" smtClean="0">
                <a:solidFill>
                  <a:schemeClr val="bg1"/>
                </a:solidFill>
                <a:latin typeface="Microsoft YaHei" charset="-122"/>
                <a:ea typeface="Microsoft YaHei" charset="-122"/>
                <a:cs typeface="Microsoft YaHei" charset="-122"/>
              </a:rPr>
              <a:t>理财产品</a:t>
            </a:r>
            <a:endParaRPr lang="zh-CN" altLang="en-US" sz="1800" dirty="0">
              <a:solidFill>
                <a:schemeClr val="bg1"/>
              </a:solidFill>
              <a:latin typeface="Microsoft YaHei" charset="-122"/>
              <a:ea typeface="Microsoft YaHei" charset="-122"/>
              <a:cs typeface="Microsoft YaHei" charset="-122"/>
            </a:endParaRPr>
          </a:p>
        </p:txBody>
      </p:sp>
      <p:sp>
        <p:nvSpPr>
          <p:cNvPr id="66" name="文本框 65"/>
          <p:cNvSpPr txBox="1"/>
          <p:nvPr/>
        </p:nvSpPr>
        <p:spPr>
          <a:xfrm>
            <a:off x="652121" y="3104341"/>
            <a:ext cx="1210588" cy="400110"/>
          </a:xfrm>
          <a:prstGeom prst="rect">
            <a:avLst/>
          </a:prstGeom>
          <a:noFill/>
        </p:spPr>
        <p:txBody>
          <a:bodyPr wrap="none" rtlCol="0">
            <a:spAutoFit/>
          </a:bodyPr>
          <a:lstStyle/>
          <a:p>
            <a:r>
              <a:rPr lang="zh-CN" altLang="en-US" sz="2000" dirty="0" smtClean="0">
                <a:solidFill>
                  <a:schemeClr val="bg1"/>
                </a:solidFill>
                <a:latin typeface="Microsoft YaHei" charset="-122"/>
                <a:ea typeface="Microsoft YaHei" charset="-122"/>
                <a:cs typeface="Microsoft YaHei" charset="-122"/>
              </a:rPr>
              <a:t>鱼龙混杂</a:t>
            </a:r>
            <a:endParaRPr lang="zh-CN" altLang="en-US" sz="2000" dirty="0">
              <a:solidFill>
                <a:schemeClr val="bg1"/>
              </a:solidFill>
              <a:latin typeface="Microsoft YaHei" charset="-122"/>
              <a:ea typeface="Microsoft YaHei" charset="-122"/>
              <a:cs typeface="Microsoft YaHei" charset="-122"/>
            </a:endParaRPr>
          </a:p>
        </p:txBody>
      </p:sp>
      <p:sp>
        <p:nvSpPr>
          <p:cNvPr id="69" name="文本框 68"/>
          <p:cNvSpPr txBox="1"/>
          <p:nvPr/>
        </p:nvSpPr>
        <p:spPr>
          <a:xfrm>
            <a:off x="1405393" y="2765781"/>
            <a:ext cx="492443" cy="276999"/>
          </a:xfrm>
          <a:prstGeom prst="rect">
            <a:avLst/>
          </a:prstGeom>
          <a:noFill/>
        </p:spPr>
        <p:txBody>
          <a:bodyPr wrap="none" rtlCol="0">
            <a:spAutoFit/>
          </a:bodyPr>
          <a:lstStyle/>
          <a:p>
            <a:r>
              <a:rPr lang="zh-CN" altLang="en-US" sz="1200" dirty="0" smtClean="0">
                <a:solidFill>
                  <a:schemeClr val="bg1"/>
                </a:solidFill>
                <a:latin typeface="Microsoft YaHei" charset="-122"/>
                <a:ea typeface="Microsoft YaHei" charset="-122"/>
                <a:cs typeface="Microsoft YaHei" charset="-122"/>
              </a:rPr>
              <a:t>骗钱</a:t>
            </a:r>
            <a:endParaRPr lang="zh-CN" altLang="en-US" sz="1200" dirty="0">
              <a:solidFill>
                <a:schemeClr val="bg1"/>
              </a:solidFill>
              <a:latin typeface="Microsoft YaHei" charset="-122"/>
              <a:ea typeface="Microsoft YaHei" charset="-122"/>
              <a:cs typeface="Microsoft YaHei" charset="-122"/>
            </a:endParaRPr>
          </a:p>
        </p:txBody>
      </p:sp>
      <p:sp>
        <p:nvSpPr>
          <p:cNvPr id="73" name="文本框 72"/>
          <p:cNvSpPr txBox="1"/>
          <p:nvPr/>
        </p:nvSpPr>
        <p:spPr>
          <a:xfrm>
            <a:off x="1550874" y="2329573"/>
            <a:ext cx="800219" cy="276999"/>
          </a:xfrm>
          <a:prstGeom prst="rect">
            <a:avLst/>
          </a:prstGeom>
          <a:noFill/>
        </p:spPr>
        <p:txBody>
          <a:bodyPr wrap="none" rtlCol="0">
            <a:spAutoFit/>
          </a:bodyPr>
          <a:lstStyle/>
          <a:p>
            <a:r>
              <a:rPr lang="zh-CN" altLang="en-US" sz="1200" dirty="0" smtClean="0">
                <a:solidFill>
                  <a:schemeClr val="bg1"/>
                </a:solidFill>
                <a:latin typeface="Microsoft YaHei" charset="-122"/>
                <a:ea typeface="Microsoft YaHei" charset="-122"/>
                <a:cs typeface="Microsoft YaHei" charset="-122"/>
              </a:rPr>
              <a:t>选择困难</a:t>
            </a:r>
            <a:endParaRPr lang="zh-CN" altLang="en-US" sz="1200" dirty="0">
              <a:solidFill>
                <a:schemeClr val="bg1"/>
              </a:solidFill>
              <a:latin typeface="Microsoft YaHei" charset="-122"/>
              <a:ea typeface="Microsoft YaHei" charset="-122"/>
              <a:cs typeface="Microsoft YaHei" charset="-122"/>
            </a:endParaRPr>
          </a:p>
        </p:txBody>
      </p:sp>
      <p:sp>
        <p:nvSpPr>
          <p:cNvPr id="74" name="文本框 73"/>
          <p:cNvSpPr txBox="1"/>
          <p:nvPr/>
        </p:nvSpPr>
        <p:spPr>
          <a:xfrm>
            <a:off x="2618533" y="2380640"/>
            <a:ext cx="800219" cy="461665"/>
          </a:xfrm>
          <a:prstGeom prst="rect">
            <a:avLst/>
          </a:prstGeom>
          <a:noFill/>
        </p:spPr>
        <p:txBody>
          <a:bodyPr wrap="none" rtlCol="0">
            <a:spAutoFit/>
          </a:bodyPr>
          <a:lstStyle/>
          <a:p>
            <a:r>
              <a:rPr lang="zh-CN" altLang="en-US" sz="2400" dirty="0" smtClean="0">
                <a:solidFill>
                  <a:schemeClr val="bg1"/>
                </a:solidFill>
                <a:latin typeface="Microsoft YaHei" charset="-122"/>
                <a:ea typeface="Microsoft YaHei" charset="-122"/>
                <a:cs typeface="Microsoft YaHei" charset="-122"/>
              </a:rPr>
              <a:t>投资</a:t>
            </a:r>
            <a:endParaRPr lang="zh-CN" altLang="en-US" sz="2400" dirty="0">
              <a:solidFill>
                <a:schemeClr val="bg1"/>
              </a:solidFill>
              <a:latin typeface="Microsoft YaHei" charset="-122"/>
              <a:ea typeface="Microsoft YaHei" charset="-122"/>
              <a:cs typeface="Microsoft YaHei" charset="-122"/>
            </a:endParaRPr>
          </a:p>
        </p:txBody>
      </p:sp>
      <p:sp>
        <p:nvSpPr>
          <p:cNvPr id="75" name="文本框 74"/>
          <p:cNvSpPr txBox="1"/>
          <p:nvPr/>
        </p:nvSpPr>
        <p:spPr>
          <a:xfrm>
            <a:off x="3095586" y="2163668"/>
            <a:ext cx="646331" cy="276999"/>
          </a:xfrm>
          <a:prstGeom prst="rect">
            <a:avLst/>
          </a:prstGeom>
          <a:noFill/>
        </p:spPr>
        <p:txBody>
          <a:bodyPr wrap="none" rtlCol="0">
            <a:spAutoFit/>
          </a:bodyPr>
          <a:lstStyle/>
          <a:p>
            <a:r>
              <a:rPr lang="zh-CN" altLang="en-US" sz="1200" dirty="0" smtClean="0">
                <a:solidFill>
                  <a:schemeClr val="bg1"/>
                </a:solidFill>
                <a:latin typeface="Microsoft YaHei" charset="-122"/>
                <a:ea typeface="Microsoft YaHei" charset="-122"/>
                <a:cs typeface="Microsoft YaHei" charset="-122"/>
              </a:rPr>
              <a:t>回报率</a:t>
            </a:r>
            <a:endParaRPr lang="zh-CN" altLang="en-US" sz="1200"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558321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0-#ppt_w/2"/>
                                          </p:val>
                                        </p:tav>
                                        <p:tav tm="100000">
                                          <p:val>
                                            <p:strVal val="#ppt_x"/>
                                          </p:val>
                                        </p:tav>
                                      </p:tavLst>
                                    </p:anim>
                                    <p:anim calcmode="lin" valueType="num">
                                      <p:cBhvr additive="base">
                                        <p:cTn id="8" dur="750" fill="hold"/>
                                        <p:tgtEl>
                                          <p:spTgt spid="4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53" presetClass="entr" presetSubtype="528" fill="hold" grpId="0" nodeType="withEffect">
                                  <p:stCondLst>
                                    <p:cond delay="429"/>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anim calcmode="lin" valueType="num">
                                      <p:cBhvr>
                                        <p:cTn id="17" dur="500" fill="hold"/>
                                        <p:tgtEl>
                                          <p:spTgt spid="27"/>
                                        </p:tgtEl>
                                        <p:attrNameLst>
                                          <p:attrName>ppt_x</p:attrName>
                                        </p:attrNameLst>
                                      </p:cBhvr>
                                      <p:tavLst>
                                        <p:tav tm="0">
                                          <p:val>
                                            <p:fltVal val="0.5"/>
                                          </p:val>
                                        </p:tav>
                                        <p:tav tm="100000">
                                          <p:val>
                                            <p:strVal val="#ppt_x"/>
                                          </p:val>
                                        </p:tav>
                                      </p:tavLst>
                                    </p:anim>
                                    <p:anim calcmode="lin" valueType="num">
                                      <p:cBhvr>
                                        <p:cTn id="18" dur="500" fill="hold"/>
                                        <p:tgtEl>
                                          <p:spTgt spid="2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419"/>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anim calcmode="lin" valueType="num">
                                      <p:cBhvr>
                                        <p:cTn id="24" dur="500" fill="hold"/>
                                        <p:tgtEl>
                                          <p:spTgt spid="28"/>
                                        </p:tgtEl>
                                        <p:attrNameLst>
                                          <p:attrName>ppt_x</p:attrName>
                                        </p:attrNameLst>
                                      </p:cBhvr>
                                      <p:tavLst>
                                        <p:tav tm="0">
                                          <p:val>
                                            <p:fltVal val="0.5"/>
                                          </p:val>
                                        </p:tav>
                                        <p:tav tm="100000">
                                          <p:val>
                                            <p:strVal val="#ppt_x"/>
                                          </p:val>
                                        </p:tav>
                                      </p:tavLst>
                                    </p:anim>
                                    <p:anim calcmode="lin" valueType="num">
                                      <p:cBhvr>
                                        <p:cTn id="25" dur="500" fill="hold"/>
                                        <p:tgtEl>
                                          <p:spTgt spid="2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488"/>
                                  </p:stCondLst>
                                  <p:childTnLst>
                                    <p:set>
                                      <p:cBhvr>
                                        <p:cTn id="27" dur="1" fill="hold">
                                          <p:stCondLst>
                                            <p:cond delay="0"/>
                                          </p:stCondLst>
                                        </p:cTn>
                                        <p:tgtEl>
                                          <p:spTgt spid="33"/>
                                        </p:tgtEl>
                                        <p:attrNameLst>
                                          <p:attrName>style.visibility</p:attrName>
                                        </p:attrNameLst>
                                      </p:cBhvr>
                                      <p:to>
                                        <p:strVal val="visible"/>
                                      </p:to>
                                    </p:set>
                                    <p:anim calcmode="lin" valueType="num">
                                      <p:cBhvr>
                                        <p:cTn id="28" dur="500" fill="hold"/>
                                        <p:tgtEl>
                                          <p:spTgt spid="33"/>
                                        </p:tgtEl>
                                        <p:attrNameLst>
                                          <p:attrName>ppt_w</p:attrName>
                                        </p:attrNameLst>
                                      </p:cBhvr>
                                      <p:tavLst>
                                        <p:tav tm="0">
                                          <p:val>
                                            <p:fltVal val="0"/>
                                          </p:val>
                                        </p:tav>
                                        <p:tav tm="100000">
                                          <p:val>
                                            <p:strVal val="#ppt_w"/>
                                          </p:val>
                                        </p:tav>
                                      </p:tavLst>
                                    </p:anim>
                                    <p:anim calcmode="lin" valueType="num">
                                      <p:cBhvr>
                                        <p:cTn id="29" dur="500" fill="hold"/>
                                        <p:tgtEl>
                                          <p:spTgt spid="33"/>
                                        </p:tgtEl>
                                        <p:attrNameLst>
                                          <p:attrName>ppt_h</p:attrName>
                                        </p:attrNameLst>
                                      </p:cBhvr>
                                      <p:tavLst>
                                        <p:tav tm="0">
                                          <p:val>
                                            <p:fltVal val="0"/>
                                          </p:val>
                                        </p:tav>
                                        <p:tav tm="100000">
                                          <p:val>
                                            <p:strVal val="#ppt_h"/>
                                          </p:val>
                                        </p:tav>
                                      </p:tavLst>
                                    </p:anim>
                                    <p:animEffect transition="in" filter="fade">
                                      <p:cBhvr>
                                        <p:cTn id="30" dur="500"/>
                                        <p:tgtEl>
                                          <p:spTgt spid="33"/>
                                        </p:tgtEl>
                                      </p:cBhvr>
                                    </p:animEffect>
                                    <p:anim calcmode="lin" valueType="num">
                                      <p:cBhvr>
                                        <p:cTn id="31" dur="500" fill="hold"/>
                                        <p:tgtEl>
                                          <p:spTgt spid="33"/>
                                        </p:tgtEl>
                                        <p:attrNameLst>
                                          <p:attrName>ppt_x</p:attrName>
                                        </p:attrNameLst>
                                      </p:cBhvr>
                                      <p:tavLst>
                                        <p:tav tm="0">
                                          <p:val>
                                            <p:fltVal val="0.5"/>
                                          </p:val>
                                        </p:tav>
                                        <p:tav tm="100000">
                                          <p:val>
                                            <p:strVal val="#ppt_x"/>
                                          </p:val>
                                        </p:tav>
                                      </p:tavLst>
                                    </p:anim>
                                    <p:anim calcmode="lin" valueType="num">
                                      <p:cBhvr>
                                        <p:cTn id="32" dur="500" fill="hold"/>
                                        <p:tgtEl>
                                          <p:spTgt spid="33"/>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427"/>
                                  </p:stCondLst>
                                  <p:childTnLst>
                                    <p:set>
                                      <p:cBhvr>
                                        <p:cTn id="34" dur="1" fill="hold">
                                          <p:stCondLst>
                                            <p:cond delay="0"/>
                                          </p:stCondLst>
                                        </p:cTn>
                                        <p:tgtEl>
                                          <p:spTgt spid="35"/>
                                        </p:tgtEl>
                                        <p:attrNameLst>
                                          <p:attrName>style.visibility</p:attrName>
                                        </p:attrNameLst>
                                      </p:cBhvr>
                                      <p:to>
                                        <p:strVal val="visible"/>
                                      </p:to>
                                    </p:set>
                                    <p:anim calcmode="lin" valueType="num">
                                      <p:cBhvr>
                                        <p:cTn id="35" dur="500" fill="hold"/>
                                        <p:tgtEl>
                                          <p:spTgt spid="35"/>
                                        </p:tgtEl>
                                        <p:attrNameLst>
                                          <p:attrName>ppt_w</p:attrName>
                                        </p:attrNameLst>
                                      </p:cBhvr>
                                      <p:tavLst>
                                        <p:tav tm="0">
                                          <p:val>
                                            <p:fltVal val="0"/>
                                          </p:val>
                                        </p:tav>
                                        <p:tav tm="100000">
                                          <p:val>
                                            <p:strVal val="#ppt_w"/>
                                          </p:val>
                                        </p:tav>
                                      </p:tavLst>
                                    </p:anim>
                                    <p:anim calcmode="lin" valueType="num">
                                      <p:cBhvr>
                                        <p:cTn id="36" dur="500" fill="hold"/>
                                        <p:tgtEl>
                                          <p:spTgt spid="35"/>
                                        </p:tgtEl>
                                        <p:attrNameLst>
                                          <p:attrName>ppt_h</p:attrName>
                                        </p:attrNameLst>
                                      </p:cBhvr>
                                      <p:tavLst>
                                        <p:tav tm="0">
                                          <p:val>
                                            <p:fltVal val="0"/>
                                          </p:val>
                                        </p:tav>
                                        <p:tav tm="100000">
                                          <p:val>
                                            <p:strVal val="#ppt_h"/>
                                          </p:val>
                                        </p:tav>
                                      </p:tavLst>
                                    </p:anim>
                                    <p:animEffect transition="in" filter="fade">
                                      <p:cBhvr>
                                        <p:cTn id="37" dur="500"/>
                                        <p:tgtEl>
                                          <p:spTgt spid="35"/>
                                        </p:tgtEl>
                                      </p:cBhvr>
                                    </p:animEffect>
                                    <p:anim calcmode="lin" valueType="num">
                                      <p:cBhvr>
                                        <p:cTn id="38" dur="500" fill="hold"/>
                                        <p:tgtEl>
                                          <p:spTgt spid="35"/>
                                        </p:tgtEl>
                                        <p:attrNameLst>
                                          <p:attrName>ppt_x</p:attrName>
                                        </p:attrNameLst>
                                      </p:cBhvr>
                                      <p:tavLst>
                                        <p:tav tm="0">
                                          <p:val>
                                            <p:fltVal val="0.5"/>
                                          </p:val>
                                        </p:tav>
                                        <p:tav tm="100000">
                                          <p:val>
                                            <p:strVal val="#ppt_x"/>
                                          </p:val>
                                        </p:tav>
                                      </p:tavLst>
                                    </p:anim>
                                    <p:anim calcmode="lin" valueType="num">
                                      <p:cBhvr>
                                        <p:cTn id="39" dur="500" fill="hold"/>
                                        <p:tgtEl>
                                          <p:spTgt spid="35"/>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469"/>
                                  </p:stCondLst>
                                  <p:childTnLst>
                                    <p:set>
                                      <p:cBhvr>
                                        <p:cTn id="41" dur="1" fill="hold">
                                          <p:stCondLst>
                                            <p:cond delay="0"/>
                                          </p:stCondLst>
                                        </p:cTn>
                                        <p:tgtEl>
                                          <p:spTgt spid="58"/>
                                        </p:tgtEl>
                                        <p:attrNameLst>
                                          <p:attrName>style.visibility</p:attrName>
                                        </p:attrNameLst>
                                      </p:cBhvr>
                                      <p:to>
                                        <p:strVal val="visible"/>
                                      </p:to>
                                    </p:set>
                                    <p:anim calcmode="lin" valueType="num">
                                      <p:cBhvr>
                                        <p:cTn id="42" dur="500" fill="hold"/>
                                        <p:tgtEl>
                                          <p:spTgt spid="58"/>
                                        </p:tgtEl>
                                        <p:attrNameLst>
                                          <p:attrName>ppt_w</p:attrName>
                                        </p:attrNameLst>
                                      </p:cBhvr>
                                      <p:tavLst>
                                        <p:tav tm="0">
                                          <p:val>
                                            <p:fltVal val="0"/>
                                          </p:val>
                                        </p:tav>
                                        <p:tav tm="100000">
                                          <p:val>
                                            <p:strVal val="#ppt_w"/>
                                          </p:val>
                                        </p:tav>
                                      </p:tavLst>
                                    </p:anim>
                                    <p:anim calcmode="lin" valueType="num">
                                      <p:cBhvr>
                                        <p:cTn id="43" dur="500" fill="hold"/>
                                        <p:tgtEl>
                                          <p:spTgt spid="58"/>
                                        </p:tgtEl>
                                        <p:attrNameLst>
                                          <p:attrName>ppt_h</p:attrName>
                                        </p:attrNameLst>
                                      </p:cBhvr>
                                      <p:tavLst>
                                        <p:tav tm="0">
                                          <p:val>
                                            <p:fltVal val="0"/>
                                          </p:val>
                                        </p:tav>
                                        <p:tav tm="100000">
                                          <p:val>
                                            <p:strVal val="#ppt_h"/>
                                          </p:val>
                                        </p:tav>
                                      </p:tavLst>
                                    </p:anim>
                                    <p:animEffect transition="in" filter="fade">
                                      <p:cBhvr>
                                        <p:cTn id="44" dur="500"/>
                                        <p:tgtEl>
                                          <p:spTgt spid="58"/>
                                        </p:tgtEl>
                                      </p:cBhvr>
                                    </p:animEffect>
                                    <p:anim calcmode="lin" valueType="num">
                                      <p:cBhvr>
                                        <p:cTn id="45" dur="500" fill="hold"/>
                                        <p:tgtEl>
                                          <p:spTgt spid="58"/>
                                        </p:tgtEl>
                                        <p:attrNameLst>
                                          <p:attrName>ppt_x</p:attrName>
                                        </p:attrNameLst>
                                      </p:cBhvr>
                                      <p:tavLst>
                                        <p:tav tm="0">
                                          <p:val>
                                            <p:fltVal val="0.5"/>
                                          </p:val>
                                        </p:tav>
                                        <p:tav tm="100000">
                                          <p:val>
                                            <p:strVal val="#ppt_x"/>
                                          </p:val>
                                        </p:tav>
                                      </p:tavLst>
                                    </p:anim>
                                    <p:anim calcmode="lin" valueType="num">
                                      <p:cBhvr>
                                        <p:cTn id="46" dur="500" fill="hold"/>
                                        <p:tgtEl>
                                          <p:spTgt spid="58"/>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449"/>
                                  </p:stCondLst>
                                  <p:childTnLst>
                                    <p:set>
                                      <p:cBhvr>
                                        <p:cTn id="48" dur="1" fill="hold">
                                          <p:stCondLst>
                                            <p:cond delay="0"/>
                                          </p:stCondLst>
                                        </p:cTn>
                                        <p:tgtEl>
                                          <p:spTgt spid="60"/>
                                        </p:tgtEl>
                                        <p:attrNameLst>
                                          <p:attrName>style.visibility</p:attrName>
                                        </p:attrNameLst>
                                      </p:cBhvr>
                                      <p:to>
                                        <p:strVal val="visible"/>
                                      </p:to>
                                    </p:set>
                                    <p:anim calcmode="lin" valueType="num">
                                      <p:cBhvr>
                                        <p:cTn id="49" dur="500" fill="hold"/>
                                        <p:tgtEl>
                                          <p:spTgt spid="60"/>
                                        </p:tgtEl>
                                        <p:attrNameLst>
                                          <p:attrName>ppt_w</p:attrName>
                                        </p:attrNameLst>
                                      </p:cBhvr>
                                      <p:tavLst>
                                        <p:tav tm="0">
                                          <p:val>
                                            <p:fltVal val="0"/>
                                          </p:val>
                                        </p:tav>
                                        <p:tav tm="100000">
                                          <p:val>
                                            <p:strVal val="#ppt_w"/>
                                          </p:val>
                                        </p:tav>
                                      </p:tavLst>
                                    </p:anim>
                                    <p:anim calcmode="lin" valueType="num">
                                      <p:cBhvr>
                                        <p:cTn id="50" dur="500" fill="hold"/>
                                        <p:tgtEl>
                                          <p:spTgt spid="60"/>
                                        </p:tgtEl>
                                        <p:attrNameLst>
                                          <p:attrName>ppt_h</p:attrName>
                                        </p:attrNameLst>
                                      </p:cBhvr>
                                      <p:tavLst>
                                        <p:tav tm="0">
                                          <p:val>
                                            <p:fltVal val="0"/>
                                          </p:val>
                                        </p:tav>
                                        <p:tav tm="100000">
                                          <p:val>
                                            <p:strVal val="#ppt_h"/>
                                          </p:val>
                                        </p:tav>
                                      </p:tavLst>
                                    </p:anim>
                                    <p:animEffect transition="in" filter="fade">
                                      <p:cBhvr>
                                        <p:cTn id="51" dur="500"/>
                                        <p:tgtEl>
                                          <p:spTgt spid="60"/>
                                        </p:tgtEl>
                                      </p:cBhvr>
                                    </p:animEffect>
                                    <p:anim calcmode="lin" valueType="num">
                                      <p:cBhvr>
                                        <p:cTn id="52" dur="500" fill="hold"/>
                                        <p:tgtEl>
                                          <p:spTgt spid="60"/>
                                        </p:tgtEl>
                                        <p:attrNameLst>
                                          <p:attrName>ppt_x</p:attrName>
                                        </p:attrNameLst>
                                      </p:cBhvr>
                                      <p:tavLst>
                                        <p:tav tm="0">
                                          <p:val>
                                            <p:fltVal val="0.5"/>
                                          </p:val>
                                        </p:tav>
                                        <p:tav tm="100000">
                                          <p:val>
                                            <p:strVal val="#ppt_x"/>
                                          </p:val>
                                        </p:tav>
                                      </p:tavLst>
                                    </p:anim>
                                    <p:anim calcmode="lin" valueType="num">
                                      <p:cBhvr>
                                        <p:cTn id="53" dur="500" fill="hold"/>
                                        <p:tgtEl>
                                          <p:spTgt spid="60"/>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469"/>
                                  </p:stCondLst>
                                  <p:childTnLst>
                                    <p:set>
                                      <p:cBhvr>
                                        <p:cTn id="55" dur="1" fill="hold">
                                          <p:stCondLst>
                                            <p:cond delay="0"/>
                                          </p:stCondLst>
                                        </p:cTn>
                                        <p:tgtEl>
                                          <p:spTgt spid="63"/>
                                        </p:tgtEl>
                                        <p:attrNameLst>
                                          <p:attrName>style.visibility</p:attrName>
                                        </p:attrNameLst>
                                      </p:cBhvr>
                                      <p:to>
                                        <p:strVal val="visible"/>
                                      </p:to>
                                    </p:set>
                                    <p:anim calcmode="lin" valueType="num">
                                      <p:cBhvr>
                                        <p:cTn id="56" dur="500" fill="hold"/>
                                        <p:tgtEl>
                                          <p:spTgt spid="63"/>
                                        </p:tgtEl>
                                        <p:attrNameLst>
                                          <p:attrName>ppt_w</p:attrName>
                                        </p:attrNameLst>
                                      </p:cBhvr>
                                      <p:tavLst>
                                        <p:tav tm="0">
                                          <p:val>
                                            <p:fltVal val="0"/>
                                          </p:val>
                                        </p:tav>
                                        <p:tav tm="100000">
                                          <p:val>
                                            <p:strVal val="#ppt_w"/>
                                          </p:val>
                                        </p:tav>
                                      </p:tavLst>
                                    </p:anim>
                                    <p:anim calcmode="lin" valueType="num">
                                      <p:cBhvr>
                                        <p:cTn id="57" dur="500" fill="hold"/>
                                        <p:tgtEl>
                                          <p:spTgt spid="63"/>
                                        </p:tgtEl>
                                        <p:attrNameLst>
                                          <p:attrName>ppt_h</p:attrName>
                                        </p:attrNameLst>
                                      </p:cBhvr>
                                      <p:tavLst>
                                        <p:tav tm="0">
                                          <p:val>
                                            <p:fltVal val="0"/>
                                          </p:val>
                                        </p:tav>
                                        <p:tav tm="100000">
                                          <p:val>
                                            <p:strVal val="#ppt_h"/>
                                          </p:val>
                                        </p:tav>
                                      </p:tavLst>
                                    </p:anim>
                                    <p:animEffect transition="in" filter="fade">
                                      <p:cBhvr>
                                        <p:cTn id="58" dur="500"/>
                                        <p:tgtEl>
                                          <p:spTgt spid="63"/>
                                        </p:tgtEl>
                                      </p:cBhvr>
                                    </p:animEffect>
                                    <p:anim calcmode="lin" valueType="num">
                                      <p:cBhvr>
                                        <p:cTn id="59" dur="500" fill="hold"/>
                                        <p:tgtEl>
                                          <p:spTgt spid="63"/>
                                        </p:tgtEl>
                                        <p:attrNameLst>
                                          <p:attrName>ppt_x</p:attrName>
                                        </p:attrNameLst>
                                      </p:cBhvr>
                                      <p:tavLst>
                                        <p:tav tm="0">
                                          <p:val>
                                            <p:fltVal val="0.5"/>
                                          </p:val>
                                        </p:tav>
                                        <p:tav tm="100000">
                                          <p:val>
                                            <p:strVal val="#ppt_x"/>
                                          </p:val>
                                        </p:tav>
                                      </p:tavLst>
                                    </p:anim>
                                    <p:anim calcmode="lin" valueType="num">
                                      <p:cBhvr>
                                        <p:cTn id="60" dur="500" fill="hold"/>
                                        <p:tgtEl>
                                          <p:spTgt spid="63"/>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312"/>
                                  </p:stCondLst>
                                  <p:childTnLst>
                                    <p:set>
                                      <p:cBhvr>
                                        <p:cTn id="62" dur="1" fill="hold">
                                          <p:stCondLst>
                                            <p:cond delay="0"/>
                                          </p:stCondLst>
                                        </p:cTn>
                                        <p:tgtEl>
                                          <p:spTgt spid="64"/>
                                        </p:tgtEl>
                                        <p:attrNameLst>
                                          <p:attrName>style.visibility</p:attrName>
                                        </p:attrNameLst>
                                      </p:cBhvr>
                                      <p:to>
                                        <p:strVal val="visible"/>
                                      </p:to>
                                    </p:set>
                                    <p:anim calcmode="lin" valueType="num">
                                      <p:cBhvr>
                                        <p:cTn id="63" dur="500" fill="hold"/>
                                        <p:tgtEl>
                                          <p:spTgt spid="64"/>
                                        </p:tgtEl>
                                        <p:attrNameLst>
                                          <p:attrName>ppt_w</p:attrName>
                                        </p:attrNameLst>
                                      </p:cBhvr>
                                      <p:tavLst>
                                        <p:tav tm="0">
                                          <p:val>
                                            <p:fltVal val="0"/>
                                          </p:val>
                                        </p:tav>
                                        <p:tav tm="100000">
                                          <p:val>
                                            <p:strVal val="#ppt_w"/>
                                          </p:val>
                                        </p:tav>
                                      </p:tavLst>
                                    </p:anim>
                                    <p:anim calcmode="lin" valueType="num">
                                      <p:cBhvr>
                                        <p:cTn id="64" dur="500" fill="hold"/>
                                        <p:tgtEl>
                                          <p:spTgt spid="64"/>
                                        </p:tgtEl>
                                        <p:attrNameLst>
                                          <p:attrName>ppt_h</p:attrName>
                                        </p:attrNameLst>
                                      </p:cBhvr>
                                      <p:tavLst>
                                        <p:tav tm="0">
                                          <p:val>
                                            <p:fltVal val="0"/>
                                          </p:val>
                                        </p:tav>
                                        <p:tav tm="100000">
                                          <p:val>
                                            <p:strVal val="#ppt_h"/>
                                          </p:val>
                                        </p:tav>
                                      </p:tavLst>
                                    </p:anim>
                                    <p:animEffect transition="in" filter="fade">
                                      <p:cBhvr>
                                        <p:cTn id="65" dur="500"/>
                                        <p:tgtEl>
                                          <p:spTgt spid="64"/>
                                        </p:tgtEl>
                                      </p:cBhvr>
                                    </p:animEffect>
                                    <p:anim calcmode="lin" valueType="num">
                                      <p:cBhvr>
                                        <p:cTn id="66" dur="500" fill="hold"/>
                                        <p:tgtEl>
                                          <p:spTgt spid="64"/>
                                        </p:tgtEl>
                                        <p:attrNameLst>
                                          <p:attrName>ppt_x</p:attrName>
                                        </p:attrNameLst>
                                      </p:cBhvr>
                                      <p:tavLst>
                                        <p:tav tm="0">
                                          <p:val>
                                            <p:fltVal val="0.5"/>
                                          </p:val>
                                        </p:tav>
                                        <p:tav tm="100000">
                                          <p:val>
                                            <p:strVal val="#ppt_x"/>
                                          </p:val>
                                        </p:tav>
                                      </p:tavLst>
                                    </p:anim>
                                    <p:anim calcmode="lin" valueType="num">
                                      <p:cBhvr>
                                        <p:cTn id="67" dur="500" fill="hold"/>
                                        <p:tgtEl>
                                          <p:spTgt spid="64"/>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369"/>
                                  </p:stCondLst>
                                  <p:childTnLst>
                                    <p:set>
                                      <p:cBhvr>
                                        <p:cTn id="69" dur="1" fill="hold">
                                          <p:stCondLst>
                                            <p:cond delay="0"/>
                                          </p:stCondLst>
                                        </p:cTn>
                                        <p:tgtEl>
                                          <p:spTgt spid="65"/>
                                        </p:tgtEl>
                                        <p:attrNameLst>
                                          <p:attrName>style.visibility</p:attrName>
                                        </p:attrNameLst>
                                      </p:cBhvr>
                                      <p:to>
                                        <p:strVal val="visible"/>
                                      </p:to>
                                    </p:set>
                                    <p:anim calcmode="lin" valueType="num">
                                      <p:cBhvr>
                                        <p:cTn id="70" dur="500" fill="hold"/>
                                        <p:tgtEl>
                                          <p:spTgt spid="65"/>
                                        </p:tgtEl>
                                        <p:attrNameLst>
                                          <p:attrName>ppt_w</p:attrName>
                                        </p:attrNameLst>
                                      </p:cBhvr>
                                      <p:tavLst>
                                        <p:tav tm="0">
                                          <p:val>
                                            <p:fltVal val="0"/>
                                          </p:val>
                                        </p:tav>
                                        <p:tav tm="100000">
                                          <p:val>
                                            <p:strVal val="#ppt_w"/>
                                          </p:val>
                                        </p:tav>
                                      </p:tavLst>
                                    </p:anim>
                                    <p:anim calcmode="lin" valueType="num">
                                      <p:cBhvr>
                                        <p:cTn id="71" dur="500" fill="hold"/>
                                        <p:tgtEl>
                                          <p:spTgt spid="65"/>
                                        </p:tgtEl>
                                        <p:attrNameLst>
                                          <p:attrName>ppt_h</p:attrName>
                                        </p:attrNameLst>
                                      </p:cBhvr>
                                      <p:tavLst>
                                        <p:tav tm="0">
                                          <p:val>
                                            <p:fltVal val="0"/>
                                          </p:val>
                                        </p:tav>
                                        <p:tav tm="100000">
                                          <p:val>
                                            <p:strVal val="#ppt_h"/>
                                          </p:val>
                                        </p:tav>
                                      </p:tavLst>
                                    </p:anim>
                                    <p:animEffect transition="in" filter="fade">
                                      <p:cBhvr>
                                        <p:cTn id="72" dur="500"/>
                                        <p:tgtEl>
                                          <p:spTgt spid="65"/>
                                        </p:tgtEl>
                                      </p:cBhvr>
                                    </p:animEffect>
                                    <p:anim calcmode="lin" valueType="num">
                                      <p:cBhvr>
                                        <p:cTn id="73" dur="500" fill="hold"/>
                                        <p:tgtEl>
                                          <p:spTgt spid="65"/>
                                        </p:tgtEl>
                                        <p:attrNameLst>
                                          <p:attrName>ppt_x</p:attrName>
                                        </p:attrNameLst>
                                      </p:cBhvr>
                                      <p:tavLst>
                                        <p:tav tm="0">
                                          <p:val>
                                            <p:fltVal val="0.5"/>
                                          </p:val>
                                        </p:tav>
                                        <p:tav tm="100000">
                                          <p:val>
                                            <p:strVal val="#ppt_x"/>
                                          </p:val>
                                        </p:tav>
                                      </p:tavLst>
                                    </p:anim>
                                    <p:anim calcmode="lin" valueType="num">
                                      <p:cBhvr>
                                        <p:cTn id="74" dur="500" fill="hold"/>
                                        <p:tgtEl>
                                          <p:spTgt spid="65"/>
                                        </p:tgtEl>
                                        <p:attrNameLst>
                                          <p:attrName>ppt_y</p:attrName>
                                        </p:attrNameLst>
                                      </p:cBhvr>
                                      <p:tavLst>
                                        <p:tav tm="0">
                                          <p:val>
                                            <p:fltVal val="0.5"/>
                                          </p:val>
                                        </p:tav>
                                        <p:tav tm="100000">
                                          <p:val>
                                            <p:strVal val="#ppt_y"/>
                                          </p:val>
                                        </p:tav>
                                      </p:tavLst>
                                    </p:anim>
                                  </p:childTnLst>
                                </p:cTn>
                              </p:par>
                              <p:par>
                                <p:cTn id="75" presetID="53" presetClass="entr" presetSubtype="528" fill="hold" grpId="0" nodeType="withEffect">
                                  <p:stCondLst>
                                    <p:cond delay="399"/>
                                  </p:stCondLst>
                                  <p:childTnLst>
                                    <p:set>
                                      <p:cBhvr>
                                        <p:cTn id="76" dur="1" fill="hold">
                                          <p:stCondLst>
                                            <p:cond delay="0"/>
                                          </p:stCondLst>
                                        </p:cTn>
                                        <p:tgtEl>
                                          <p:spTgt spid="66"/>
                                        </p:tgtEl>
                                        <p:attrNameLst>
                                          <p:attrName>style.visibility</p:attrName>
                                        </p:attrNameLst>
                                      </p:cBhvr>
                                      <p:to>
                                        <p:strVal val="visible"/>
                                      </p:to>
                                    </p:set>
                                    <p:anim calcmode="lin" valueType="num">
                                      <p:cBhvr>
                                        <p:cTn id="77" dur="500" fill="hold"/>
                                        <p:tgtEl>
                                          <p:spTgt spid="66"/>
                                        </p:tgtEl>
                                        <p:attrNameLst>
                                          <p:attrName>ppt_w</p:attrName>
                                        </p:attrNameLst>
                                      </p:cBhvr>
                                      <p:tavLst>
                                        <p:tav tm="0">
                                          <p:val>
                                            <p:fltVal val="0"/>
                                          </p:val>
                                        </p:tav>
                                        <p:tav tm="100000">
                                          <p:val>
                                            <p:strVal val="#ppt_w"/>
                                          </p:val>
                                        </p:tav>
                                      </p:tavLst>
                                    </p:anim>
                                    <p:anim calcmode="lin" valueType="num">
                                      <p:cBhvr>
                                        <p:cTn id="78" dur="500" fill="hold"/>
                                        <p:tgtEl>
                                          <p:spTgt spid="66"/>
                                        </p:tgtEl>
                                        <p:attrNameLst>
                                          <p:attrName>ppt_h</p:attrName>
                                        </p:attrNameLst>
                                      </p:cBhvr>
                                      <p:tavLst>
                                        <p:tav tm="0">
                                          <p:val>
                                            <p:fltVal val="0"/>
                                          </p:val>
                                        </p:tav>
                                        <p:tav tm="100000">
                                          <p:val>
                                            <p:strVal val="#ppt_h"/>
                                          </p:val>
                                        </p:tav>
                                      </p:tavLst>
                                    </p:anim>
                                    <p:animEffect transition="in" filter="fade">
                                      <p:cBhvr>
                                        <p:cTn id="79" dur="500"/>
                                        <p:tgtEl>
                                          <p:spTgt spid="66"/>
                                        </p:tgtEl>
                                      </p:cBhvr>
                                    </p:animEffect>
                                    <p:anim calcmode="lin" valueType="num">
                                      <p:cBhvr>
                                        <p:cTn id="80" dur="500" fill="hold"/>
                                        <p:tgtEl>
                                          <p:spTgt spid="66"/>
                                        </p:tgtEl>
                                        <p:attrNameLst>
                                          <p:attrName>ppt_x</p:attrName>
                                        </p:attrNameLst>
                                      </p:cBhvr>
                                      <p:tavLst>
                                        <p:tav tm="0">
                                          <p:val>
                                            <p:fltVal val="0.5"/>
                                          </p:val>
                                        </p:tav>
                                        <p:tav tm="100000">
                                          <p:val>
                                            <p:strVal val="#ppt_x"/>
                                          </p:val>
                                        </p:tav>
                                      </p:tavLst>
                                    </p:anim>
                                    <p:anim calcmode="lin" valueType="num">
                                      <p:cBhvr>
                                        <p:cTn id="81" dur="500" fill="hold"/>
                                        <p:tgtEl>
                                          <p:spTgt spid="66"/>
                                        </p:tgtEl>
                                        <p:attrNameLst>
                                          <p:attrName>ppt_y</p:attrName>
                                        </p:attrNameLst>
                                      </p:cBhvr>
                                      <p:tavLst>
                                        <p:tav tm="0">
                                          <p:val>
                                            <p:fltVal val="0.5"/>
                                          </p:val>
                                        </p:tav>
                                        <p:tav tm="100000">
                                          <p:val>
                                            <p:strVal val="#ppt_y"/>
                                          </p:val>
                                        </p:tav>
                                      </p:tavLst>
                                    </p:anim>
                                  </p:childTnLst>
                                </p:cTn>
                              </p:par>
                              <p:par>
                                <p:cTn id="82" presetID="53" presetClass="entr" presetSubtype="528" fill="hold" grpId="0" nodeType="withEffect">
                                  <p:stCondLst>
                                    <p:cond delay="343"/>
                                  </p:stCondLst>
                                  <p:childTnLst>
                                    <p:set>
                                      <p:cBhvr>
                                        <p:cTn id="83" dur="1" fill="hold">
                                          <p:stCondLst>
                                            <p:cond delay="0"/>
                                          </p:stCondLst>
                                        </p:cTn>
                                        <p:tgtEl>
                                          <p:spTgt spid="69"/>
                                        </p:tgtEl>
                                        <p:attrNameLst>
                                          <p:attrName>style.visibility</p:attrName>
                                        </p:attrNameLst>
                                      </p:cBhvr>
                                      <p:to>
                                        <p:strVal val="visible"/>
                                      </p:to>
                                    </p:set>
                                    <p:anim calcmode="lin" valueType="num">
                                      <p:cBhvr>
                                        <p:cTn id="84" dur="500" fill="hold"/>
                                        <p:tgtEl>
                                          <p:spTgt spid="69"/>
                                        </p:tgtEl>
                                        <p:attrNameLst>
                                          <p:attrName>ppt_w</p:attrName>
                                        </p:attrNameLst>
                                      </p:cBhvr>
                                      <p:tavLst>
                                        <p:tav tm="0">
                                          <p:val>
                                            <p:fltVal val="0"/>
                                          </p:val>
                                        </p:tav>
                                        <p:tav tm="100000">
                                          <p:val>
                                            <p:strVal val="#ppt_w"/>
                                          </p:val>
                                        </p:tav>
                                      </p:tavLst>
                                    </p:anim>
                                    <p:anim calcmode="lin" valueType="num">
                                      <p:cBhvr>
                                        <p:cTn id="85" dur="500" fill="hold"/>
                                        <p:tgtEl>
                                          <p:spTgt spid="69"/>
                                        </p:tgtEl>
                                        <p:attrNameLst>
                                          <p:attrName>ppt_h</p:attrName>
                                        </p:attrNameLst>
                                      </p:cBhvr>
                                      <p:tavLst>
                                        <p:tav tm="0">
                                          <p:val>
                                            <p:fltVal val="0"/>
                                          </p:val>
                                        </p:tav>
                                        <p:tav tm="100000">
                                          <p:val>
                                            <p:strVal val="#ppt_h"/>
                                          </p:val>
                                        </p:tav>
                                      </p:tavLst>
                                    </p:anim>
                                    <p:animEffect transition="in" filter="fade">
                                      <p:cBhvr>
                                        <p:cTn id="86" dur="500"/>
                                        <p:tgtEl>
                                          <p:spTgt spid="69"/>
                                        </p:tgtEl>
                                      </p:cBhvr>
                                    </p:animEffect>
                                    <p:anim calcmode="lin" valueType="num">
                                      <p:cBhvr>
                                        <p:cTn id="87" dur="500" fill="hold"/>
                                        <p:tgtEl>
                                          <p:spTgt spid="69"/>
                                        </p:tgtEl>
                                        <p:attrNameLst>
                                          <p:attrName>ppt_x</p:attrName>
                                        </p:attrNameLst>
                                      </p:cBhvr>
                                      <p:tavLst>
                                        <p:tav tm="0">
                                          <p:val>
                                            <p:fltVal val="0.5"/>
                                          </p:val>
                                        </p:tav>
                                        <p:tav tm="100000">
                                          <p:val>
                                            <p:strVal val="#ppt_x"/>
                                          </p:val>
                                        </p:tav>
                                      </p:tavLst>
                                    </p:anim>
                                    <p:anim calcmode="lin" valueType="num">
                                      <p:cBhvr>
                                        <p:cTn id="88" dur="500" fill="hold"/>
                                        <p:tgtEl>
                                          <p:spTgt spid="69"/>
                                        </p:tgtEl>
                                        <p:attrNameLst>
                                          <p:attrName>ppt_y</p:attrName>
                                        </p:attrNameLst>
                                      </p:cBhvr>
                                      <p:tavLst>
                                        <p:tav tm="0">
                                          <p:val>
                                            <p:fltVal val="0.5"/>
                                          </p:val>
                                        </p:tav>
                                        <p:tav tm="100000">
                                          <p:val>
                                            <p:strVal val="#ppt_y"/>
                                          </p:val>
                                        </p:tav>
                                      </p:tavLst>
                                    </p:anim>
                                  </p:childTnLst>
                                </p:cTn>
                              </p:par>
                              <p:par>
                                <p:cTn id="89" presetID="53" presetClass="entr" presetSubtype="528" fill="hold" grpId="0" nodeType="withEffect">
                                  <p:stCondLst>
                                    <p:cond delay="333"/>
                                  </p:stCondLst>
                                  <p:childTnLst>
                                    <p:set>
                                      <p:cBhvr>
                                        <p:cTn id="90" dur="1" fill="hold">
                                          <p:stCondLst>
                                            <p:cond delay="0"/>
                                          </p:stCondLst>
                                        </p:cTn>
                                        <p:tgtEl>
                                          <p:spTgt spid="73"/>
                                        </p:tgtEl>
                                        <p:attrNameLst>
                                          <p:attrName>style.visibility</p:attrName>
                                        </p:attrNameLst>
                                      </p:cBhvr>
                                      <p:to>
                                        <p:strVal val="visible"/>
                                      </p:to>
                                    </p:set>
                                    <p:anim calcmode="lin" valueType="num">
                                      <p:cBhvr>
                                        <p:cTn id="91" dur="500" fill="hold"/>
                                        <p:tgtEl>
                                          <p:spTgt spid="73"/>
                                        </p:tgtEl>
                                        <p:attrNameLst>
                                          <p:attrName>ppt_w</p:attrName>
                                        </p:attrNameLst>
                                      </p:cBhvr>
                                      <p:tavLst>
                                        <p:tav tm="0">
                                          <p:val>
                                            <p:fltVal val="0"/>
                                          </p:val>
                                        </p:tav>
                                        <p:tav tm="100000">
                                          <p:val>
                                            <p:strVal val="#ppt_w"/>
                                          </p:val>
                                        </p:tav>
                                      </p:tavLst>
                                    </p:anim>
                                    <p:anim calcmode="lin" valueType="num">
                                      <p:cBhvr>
                                        <p:cTn id="92" dur="500" fill="hold"/>
                                        <p:tgtEl>
                                          <p:spTgt spid="73"/>
                                        </p:tgtEl>
                                        <p:attrNameLst>
                                          <p:attrName>ppt_h</p:attrName>
                                        </p:attrNameLst>
                                      </p:cBhvr>
                                      <p:tavLst>
                                        <p:tav tm="0">
                                          <p:val>
                                            <p:fltVal val="0"/>
                                          </p:val>
                                        </p:tav>
                                        <p:tav tm="100000">
                                          <p:val>
                                            <p:strVal val="#ppt_h"/>
                                          </p:val>
                                        </p:tav>
                                      </p:tavLst>
                                    </p:anim>
                                    <p:animEffect transition="in" filter="fade">
                                      <p:cBhvr>
                                        <p:cTn id="93" dur="500"/>
                                        <p:tgtEl>
                                          <p:spTgt spid="73"/>
                                        </p:tgtEl>
                                      </p:cBhvr>
                                    </p:animEffect>
                                    <p:anim calcmode="lin" valueType="num">
                                      <p:cBhvr>
                                        <p:cTn id="94" dur="500" fill="hold"/>
                                        <p:tgtEl>
                                          <p:spTgt spid="73"/>
                                        </p:tgtEl>
                                        <p:attrNameLst>
                                          <p:attrName>ppt_x</p:attrName>
                                        </p:attrNameLst>
                                      </p:cBhvr>
                                      <p:tavLst>
                                        <p:tav tm="0">
                                          <p:val>
                                            <p:fltVal val="0.5"/>
                                          </p:val>
                                        </p:tav>
                                        <p:tav tm="100000">
                                          <p:val>
                                            <p:strVal val="#ppt_x"/>
                                          </p:val>
                                        </p:tav>
                                      </p:tavLst>
                                    </p:anim>
                                    <p:anim calcmode="lin" valueType="num">
                                      <p:cBhvr>
                                        <p:cTn id="95" dur="500" fill="hold"/>
                                        <p:tgtEl>
                                          <p:spTgt spid="73"/>
                                        </p:tgtEl>
                                        <p:attrNameLst>
                                          <p:attrName>ppt_y</p:attrName>
                                        </p:attrNameLst>
                                      </p:cBhvr>
                                      <p:tavLst>
                                        <p:tav tm="0">
                                          <p:val>
                                            <p:fltVal val="0.5"/>
                                          </p:val>
                                        </p:tav>
                                        <p:tav tm="100000">
                                          <p:val>
                                            <p:strVal val="#ppt_y"/>
                                          </p:val>
                                        </p:tav>
                                      </p:tavLst>
                                    </p:anim>
                                  </p:childTnLst>
                                </p:cTn>
                              </p:par>
                              <p:par>
                                <p:cTn id="96" presetID="53" presetClass="entr" presetSubtype="528" fill="hold" grpId="0" nodeType="withEffect">
                                  <p:stCondLst>
                                    <p:cond delay="496"/>
                                  </p:stCondLst>
                                  <p:childTnLst>
                                    <p:set>
                                      <p:cBhvr>
                                        <p:cTn id="97" dur="1" fill="hold">
                                          <p:stCondLst>
                                            <p:cond delay="0"/>
                                          </p:stCondLst>
                                        </p:cTn>
                                        <p:tgtEl>
                                          <p:spTgt spid="74"/>
                                        </p:tgtEl>
                                        <p:attrNameLst>
                                          <p:attrName>style.visibility</p:attrName>
                                        </p:attrNameLst>
                                      </p:cBhvr>
                                      <p:to>
                                        <p:strVal val="visible"/>
                                      </p:to>
                                    </p:set>
                                    <p:anim calcmode="lin" valueType="num">
                                      <p:cBhvr>
                                        <p:cTn id="98" dur="500" fill="hold"/>
                                        <p:tgtEl>
                                          <p:spTgt spid="74"/>
                                        </p:tgtEl>
                                        <p:attrNameLst>
                                          <p:attrName>ppt_w</p:attrName>
                                        </p:attrNameLst>
                                      </p:cBhvr>
                                      <p:tavLst>
                                        <p:tav tm="0">
                                          <p:val>
                                            <p:fltVal val="0"/>
                                          </p:val>
                                        </p:tav>
                                        <p:tav tm="100000">
                                          <p:val>
                                            <p:strVal val="#ppt_w"/>
                                          </p:val>
                                        </p:tav>
                                      </p:tavLst>
                                    </p:anim>
                                    <p:anim calcmode="lin" valueType="num">
                                      <p:cBhvr>
                                        <p:cTn id="99" dur="500" fill="hold"/>
                                        <p:tgtEl>
                                          <p:spTgt spid="74"/>
                                        </p:tgtEl>
                                        <p:attrNameLst>
                                          <p:attrName>ppt_h</p:attrName>
                                        </p:attrNameLst>
                                      </p:cBhvr>
                                      <p:tavLst>
                                        <p:tav tm="0">
                                          <p:val>
                                            <p:fltVal val="0"/>
                                          </p:val>
                                        </p:tav>
                                        <p:tav tm="100000">
                                          <p:val>
                                            <p:strVal val="#ppt_h"/>
                                          </p:val>
                                        </p:tav>
                                      </p:tavLst>
                                    </p:anim>
                                    <p:animEffect transition="in" filter="fade">
                                      <p:cBhvr>
                                        <p:cTn id="100" dur="500"/>
                                        <p:tgtEl>
                                          <p:spTgt spid="74"/>
                                        </p:tgtEl>
                                      </p:cBhvr>
                                    </p:animEffect>
                                    <p:anim calcmode="lin" valueType="num">
                                      <p:cBhvr>
                                        <p:cTn id="101" dur="500" fill="hold"/>
                                        <p:tgtEl>
                                          <p:spTgt spid="74"/>
                                        </p:tgtEl>
                                        <p:attrNameLst>
                                          <p:attrName>ppt_x</p:attrName>
                                        </p:attrNameLst>
                                      </p:cBhvr>
                                      <p:tavLst>
                                        <p:tav tm="0">
                                          <p:val>
                                            <p:fltVal val="0.5"/>
                                          </p:val>
                                        </p:tav>
                                        <p:tav tm="100000">
                                          <p:val>
                                            <p:strVal val="#ppt_x"/>
                                          </p:val>
                                        </p:tav>
                                      </p:tavLst>
                                    </p:anim>
                                    <p:anim calcmode="lin" valueType="num">
                                      <p:cBhvr>
                                        <p:cTn id="102" dur="500" fill="hold"/>
                                        <p:tgtEl>
                                          <p:spTgt spid="74"/>
                                        </p:tgtEl>
                                        <p:attrNameLst>
                                          <p:attrName>ppt_y</p:attrName>
                                        </p:attrNameLst>
                                      </p:cBhvr>
                                      <p:tavLst>
                                        <p:tav tm="0">
                                          <p:val>
                                            <p:fltVal val="0.5"/>
                                          </p:val>
                                        </p:tav>
                                        <p:tav tm="100000">
                                          <p:val>
                                            <p:strVal val="#ppt_y"/>
                                          </p:val>
                                        </p:tav>
                                      </p:tavLst>
                                    </p:anim>
                                  </p:childTnLst>
                                </p:cTn>
                              </p:par>
                              <p:par>
                                <p:cTn id="103" presetID="53" presetClass="entr" presetSubtype="528" fill="hold" grpId="0" nodeType="withEffect">
                                  <p:stCondLst>
                                    <p:cond delay="458"/>
                                  </p:stCondLst>
                                  <p:childTnLst>
                                    <p:set>
                                      <p:cBhvr>
                                        <p:cTn id="104" dur="1" fill="hold">
                                          <p:stCondLst>
                                            <p:cond delay="0"/>
                                          </p:stCondLst>
                                        </p:cTn>
                                        <p:tgtEl>
                                          <p:spTgt spid="75"/>
                                        </p:tgtEl>
                                        <p:attrNameLst>
                                          <p:attrName>style.visibility</p:attrName>
                                        </p:attrNameLst>
                                      </p:cBhvr>
                                      <p:to>
                                        <p:strVal val="visible"/>
                                      </p:to>
                                    </p:set>
                                    <p:anim calcmode="lin" valueType="num">
                                      <p:cBhvr>
                                        <p:cTn id="105" dur="500" fill="hold"/>
                                        <p:tgtEl>
                                          <p:spTgt spid="75"/>
                                        </p:tgtEl>
                                        <p:attrNameLst>
                                          <p:attrName>ppt_w</p:attrName>
                                        </p:attrNameLst>
                                      </p:cBhvr>
                                      <p:tavLst>
                                        <p:tav tm="0">
                                          <p:val>
                                            <p:fltVal val="0"/>
                                          </p:val>
                                        </p:tav>
                                        <p:tav tm="100000">
                                          <p:val>
                                            <p:strVal val="#ppt_w"/>
                                          </p:val>
                                        </p:tav>
                                      </p:tavLst>
                                    </p:anim>
                                    <p:anim calcmode="lin" valueType="num">
                                      <p:cBhvr>
                                        <p:cTn id="106" dur="500" fill="hold"/>
                                        <p:tgtEl>
                                          <p:spTgt spid="75"/>
                                        </p:tgtEl>
                                        <p:attrNameLst>
                                          <p:attrName>ppt_h</p:attrName>
                                        </p:attrNameLst>
                                      </p:cBhvr>
                                      <p:tavLst>
                                        <p:tav tm="0">
                                          <p:val>
                                            <p:fltVal val="0"/>
                                          </p:val>
                                        </p:tav>
                                        <p:tav tm="100000">
                                          <p:val>
                                            <p:strVal val="#ppt_h"/>
                                          </p:val>
                                        </p:tav>
                                      </p:tavLst>
                                    </p:anim>
                                    <p:animEffect transition="in" filter="fade">
                                      <p:cBhvr>
                                        <p:cTn id="107" dur="500"/>
                                        <p:tgtEl>
                                          <p:spTgt spid="75"/>
                                        </p:tgtEl>
                                      </p:cBhvr>
                                    </p:animEffect>
                                    <p:anim calcmode="lin" valueType="num">
                                      <p:cBhvr>
                                        <p:cTn id="108" dur="500" fill="hold"/>
                                        <p:tgtEl>
                                          <p:spTgt spid="75"/>
                                        </p:tgtEl>
                                        <p:attrNameLst>
                                          <p:attrName>ppt_x</p:attrName>
                                        </p:attrNameLst>
                                      </p:cBhvr>
                                      <p:tavLst>
                                        <p:tav tm="0">
                                          <p:val>
                                            <p:fltVal val="0.5"/>
                                          </p:val>
                                        </p:tav>
                                        <p:tav tm="100000">
                                          <p:val>
                                            <p:strVal val="#ppt_x"/>
                                          </p:val>
                                        </p:tav>
                                      </p:tavLst>
                                    </p:anim>
                                    <p:anim calcmode="lin" valueType="num">
                                      <p:cBhvr>
                                        <p:cTn id="109" dur="500" fill="hold"/>
                                        <p:tgtEl>
                                          <p:spTgt spid="7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7" grpId="0"/>
      <p:bldP spid="28" grpId="0"/>
      <p:bldP spid="33" grpId="0"/>
      <p:bldP spid="35" grpId="0"/>
      <p:bldP spid="58" grpId="0"/>
      <p:bldP spid="60" grpId="0"/>
      <p:bldP spid="63" grpId="0"/>
      <p:bldP spid="64" grpId="0"/>
      <p:bldP spid="65" grpId="0"/>
      <p:bldP spid="66" grpId="0"/>
      <p:bldP spid="69" grpId="0"/>
      <p:bldP spid="73" grpId="0"/>
      <p:bldP spid="74" grpId="0"/>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210588" cy="400110"/>
          </a:xfrm>
          <a:prstGeom prst="rect">
            <a:avLst/>
          </a:prstGeom>
        </p:spPr>
        <p:txBody>
          <a:bodyPr wrap="none">
            <a:spAutoFit/>
          </a:bodyPr>
          <a:lstStyle/>
          <a:p>
            <a:r>
              <a:rPr lang="zh-CN" altLang="en-US" sz="2000" dirty="0" smtClean="0">
                <a:solidFill>
                  <a:schemeClr val="bg1"/>
                </a:solidFill>
                <a:latin typeface="微软雅黑" pitchFamily="34" charset="-122"/>
                <a:ea typeface="微软雅黑" pitchFamily="34" charset="-122"/>
              </a:rPr>
              <a:t>项目背景</a:t>
            </a:r>
            <a:endParaRPr lang="zh-CN" altLang="en-US" sz="2000" dirty="0">
              <a:solidFill>
                <a:schemeClr val="bg1"/>
              </a:solidFill>
              <a:latin typeface="微软雅黑" pitchFamily="34" charset="-122"/>
              <a:ea typeface="微软雅黑"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1</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1031642" y="1850205"/>
            <a:ext cx="3108310" cy="576064"/>
            <a:chOff x="1128969" y="1491630"/>
            <a:chExt cx="3108310" cy="576064"/>
          </a:xfrm>
        </p:grpSpPr>
        <p:sp>
          <p:nvSpPr>
            <p:cNvPr id="2" name="椭圆 1"/>
            <p:cNvSpPr/>
            <p:nvPr/>
          </p:nvSpPr>
          <p:spPr>
            <a:xfrm>
              <a:off x="1128969" y="1491630"/>
              <a:ext cx="576064" cy="57606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Impact" pitchFamily="34" charset="0"/>
                </a:rPr>
                <a:t>01</a:t>
              </a:r>
              <a:endParaRPr lang="zh-CN" altLang="en-US" sz="1600" dirty="0">
                <a:latin typeface="Impact" pitchFamily="34" charset="0"/>
              </a:endParaRPr>
            </a:p>
          </p:txBody>
        </p:sp>
        <p:sp>
          <p:nvSpPr>
            <p:cNvPr id="3" name="TextBox 2"/>
            <p:cNvSpPr txBox="1"/>
            <p:nvPr/>
          </p:nvSpPr>
          <p:spPr>
            <a:xfrm>
              <a:off x="1682652" y="1508045"/>
              <a:ext cx="2554627" cy="523220"/>
            </a:xfrm>
            <a:prstGeom prst="rect">
              <a:avLst/>
            </a:prstGeom>
            <a:noFill/>
          </p:spPr>
          <p:txBody>
            <a:bodyPr wrap="square" rtlCol="0">
              <a:spAutoFit/>
            </a:bodyPr>
            <a:lstStyle/>
            <a:p>
              <a:r>
                <a:rPr lang="zh-CN" altLang="en-US" dirty="0">
                  <a:solidFill>
                    <a:schemeClr val="bg1"/>
                  </a:solidFill>
                  <a:latin typeface="Microsoft YaHei" charset="-122"/>
                  <a:ea typeface="Microsoft YaHei" charset="-122"/>
                  <a:cs typeface="Microsoft YaHei" charset="-122"/>
                </a:rPr>
                <a:t>掌握市场动态和潜在规律做出理财</a:t>
              </a:r>
              <a:r>
                <a:rPr lang="zh-CN" altLang="en-US" dirty="0" smtClean="0">
                  <a:solidFill>
                    <a:schemeClr val="bg1"/>
                  </a:solidFill>
                  <a:latin typeface="Microsoft YaHei" charset="-122"/>
                  <a:ea typeface="Microsoft YaHei" charset="-122"/>
                  <a:cs typeface="Microsoft YaHei" charset="-122"/>
                </a:rPr>
                <a:t>决定，降低投资风险</a:t>
              </a:r>
              <a:endParaRPr lang="zh-CN" altLang="en-US" dirty="0">
                <a:solidFill>
                  <a:schemeClr val="bg1"/>
                </a:solidFill>
                <a:latin typeface="Microsoft YaHei" charset="-122"/>
                <a:ea typeface="Microsoft YaHei" charset="-122"/>
                <a:cs typeface="Microsoft YaHei" charset="-122"/>
              </a:endParaRPr>
            </a:p>
          </p:txBody>
        </p:sp>
      </p:grpSp>
      <p:grpSp>
        <p:nvGrpSpPr>
          <p:cNvPr id="5" name="组合 4"/>
          <p:cNvGrpSpPr/>
          <p:nvPr/>
        </p:nvGrpSpPr>
        <p:grpSpPr>
          <a:xfrm>
            <a:off x="5143023" y="1758898"/>
            <a:ext cx="3444470" cy="738664"/>
            <a:chOff x="5391750" y="1421921"/>
            <a:chExt cx="3444470" cy="738664"/>
          </a:xfrm>
        </p:grpSpPr>
        <p:sp>
          <p:nvSpPr>
            <p:cNvPr id="28" name="椭圆 27"/>
            <p:cNvSpPr/>
            <p:nvPr/>
          </p:nvSpPr>
          <p:spPr>
            <a:xfrm>
              <a:off x="5391750" y="1491630"/>
              <a:ext cx="576064" cy="57606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Impact" pitchFamily="34" charset="0"/>
                </a:rPr>
                <a:t>02</a:t>
              </a:r>
              <a:endParaRPr lang="zh-CN" altLang="en-US" sz="1600" dirty="0">
                <a:latin typeface="Impact" pitchFamily="34" charset="0"/>
              </a:endParaRPr>
            </a:p>
          </p:txBody>
        </p:sp>
        <p:sp>
          <p:nvSpPr>
            <p:cNvPr id="32" name="TextBox 31"/>
            <p:cNvSpPr txBox="1"/>
            <p:nvPr/>
          </p:nvSpPr>
          <p:spPr>
            <a:xfrm>
              <a:off x="6015049" y="1421921"/>
              <a:ext cx="2821171" cy="738664"/>
            </a:xfrm>
            <a:prstGeom prst="rect">
              <a:avLst/>
            </a:prstGeom>
            <a:noFill/>
          </p:spPr>
          <p:txBody>
            <a:bodyPr wrap="square" rtlCol="0">
              <a:spAutoFit/>
            </a:bodyPr>
            <a:lstStyle/>
            <a:p>
              <a:r>
                <a:rPr lang="zh-CN" altLang="en-US" dirty="0">
                  <a:solidFill>
                    <a:schemeClr val="bg1"/>
                  </a:solidFill>
                  <a:latin typeface="Microsoft YaHei" charset="-122"/>
                  <a:ea typeface="Microsoft YaHei" charset="-122"/>
                  <a:cs typeface="Microsoft YaHei" charset="-122"/>
                </a:rPr>
                <a:t>对不规则变动进一步分析，可以预测“黑天鹅”事件对资本市场带来的冲击大小</a:t>
              </a:r>
            </a:p>
          </p:txBody>
        </p:sp>
      </p:grpSp>
      <p:grpSp>
        <p:nvGrpSpPr>
          <p:cNvPr id="6" name="组合 5"/>
          <p:cNvGrpSpPr/>
          <p:nvPr/>
        </p:nvGrpSpPr>
        <p:grpSpPr>
          <a:xfrm>
            <a:off x="1031642" y="3265382"/>
            <a:ext cx="3540358" cy="954107"/>
            <a:chOff x="1128969" y="2974421"/>
            <a:chExt cx="3540358" cy="954107"/>
          </a:xfrm>
        </p:grpSpPr>
        <p:sp>
          <p:nvSpPr>
            <p:cNvPr id="29" name="椭圆 28"/>
            <p:cNvSpPr/>
            <p:nvPr/>
          </p:nvSpPr>
          <p:spPr>
            <a:xfrm>
              <a:off x="1128969" y="3163443"/>
              <a:ext cx="576064" cy="57606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Impact" pitchFamily="34" charset="0"/>
                </a:rPr>
                <a:t>03</a:t>
              </a:r>
              <a:endParaRPr lang="zh-CN" altLang="en-US" sz="1600" dirty="0">
                <a:latin typeface="Impact" pitchFamily="34" charset="0"/>
              </a:endParaRPr>
            </a:p>
          </p:txBody>
        </p:sp>
        <p:sp>
          <p:nvSpPr>
            <p:cNvPr id="33" name="TextBox 32"/>
            <p:cNvSpPr txBox="1"/>
            <p:nvPr/>
          </p:nvSpPr>
          <p:spPr>
            <a:xfrm>
              <a:off x="1682652" y="2974421"/>
              <a:ext cx="2986675" cy="954107"/>
            </a:xfrm>
            <a:prstGeom prst="rect">
              <a:avLst/>
            </a:prstGeom>
            <a:noFill/>
          </p:spPr>
          <p:txBody>
            <a:bodyPr wrap="square" rtlCol="0">
              <a:spAutoFit/>
            </a:bodyPr>
            <a:lstStyle/>
            <a:p>
              <a:r>
                <a:rPr lang="zh-CN" altLang="en-US" dirty="0">
                  <a:solidFill>
                    <a:schemeClr val="bg1"/>
                  </a:solidFill>
                  <a:latin typeface="Microsoft YaHei" charset="-122"/>
                  <a:ea typeface="Microsoft YaHei" charset="-122"/>
                  <a:cs typeface="Microsoft YaHei" charset="-122"/>
                </a:rPr>
                <a:t>系统可为他们提供多种风险不同、收益不同、期限不同、投资方向不同的组合产品并根据过往数据的分析对未来走向和收益进行预测 </a:t>
              </a:r>
            </a:p>
          </p:txBody>
        </p:sp>
      </p:grpSp>
      <p:grpSp>
        <p:nvGrpSpPr>
          <p:cNvPr id="8" name="组合 7"/>
          <p:cNvGrpSpPr/>
          <p:nvPr/>
        </p:nvGrpSpPr>
        <p:grpSpPr>
          <a:xfrm>
            <a:off x="5143023" y="3454403"/>
            <a:ext cx="3282169" cy="576064"/>
            <a:chOff x="5391750" y="3163443"/>
            <a:chExt cx="3282169" cy="576064"/>
          </a:xfrm>
        </p:grpSpPr>
        <p:sp>
          <p:nvSpPr>
            <p:cNvPr id="30" name="椭圆 29"/>
            <p:cNvSpPr/>
            <p:nvPr/>
          </p:nvSpPr>
          <p:spPr>
            <a:xfrm>
              <a:off x="5391750" y="3163443"/>
              <a:ext cx="576064" cy="57606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Impact" pitchFamily="34" charset="0"/>
                </a:rPr>
                <a:t>04</a:t>
              </a:r>
              <a:endParaRPr lang="zh-CN" altLang="en-US" sz="1600" dirty="0">
                <a:latin typeface="Impact" pitchFamily="34" charset="0"/>
              </a:endParaRPr>
            </a:p>
          </p:txBody>
        </p:sp>
        <p:sp>
          <p:nvSpPr>
            <p:cNvPr id="34" name="TextBox 33"/>
            <p:cNvSpPr txBox="1"/>
            <p:nvPr/>
          </p:nvSpPr>
          <p:spPr>
            <a:xfrm>
              <a:off x="5941712" y="3189865"/>
              <a:ext cx="2732207" cy="523220"/>
            </a:xfrm>
            <a:prstGeom prst="rect">
              <a:avLst/>
            </a:prstGeom>
            <a:noFill/>
          </p:spPr>
          <p:txBody>
            <a:bodyPr wrap="square" rtlCol="0">
              <a:spAutoFit/>
            </a:bodyPr>
            <a:lstStyle/>
            <a:p>
              <a:r>
                <a:rPr lang="zh-CN" altLang="en-US" dirty="0">
                  <a:solidFill>
                    <a:schemeClr val="bg1"/>
                  </a:solidFill>
                  <a:latin typeface="Microsoft YaHei" charset="-122"/>
                  <a:ea typeface="Microsoft YaHei" charset="-122"/>
                  <a:cs typeface="Microsoft YaHei" charset="-122"/>
                </a:rPr>
                <a:t>投资者便能根据自己的承受能力和个人偏好选择适合自己的产品 </a:t>
              </a:r>
            </a:p>
          </p:txBody>
        </p:sp>
      </p:grpSp>
      <p:sp>
        <p:nvSpPr>
          <p:cNvPr id="27" name="六边形 22"/>
          <p:cNvSpPr/>
          <p:nvPr/>
        </p:nvSpPr>
        <p:spPr>
          <a:xfrm>
            <a:off x="791580" y="974663"/>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zh-CN" altLang="en-US" sz="2400" dirty="0" smtClean="0">
                <a:solidFill>
                  <a:schemeClr val="lt1">
                    <a:alpha val="50000"/>
                  </a:schemeClr>
                </a:solidFill>
                <a:effectLst>
                  <a:outerShdw blurRad="38100" dist="38100" dir="2700000" algn="tl">
                    <a:srgbClr val="000000">
                      <a:alpha val="43137"/>
                    </a:srgbClr>
                  </a:outerShdw>
                </a:effectLst>
                <a:latin typeface="Microsoft YaHei" charset="-122"/>
                <a:ea typeface="Microsoft YaHei" charset="-122"/>
                <a:cs typeface="Microsoft YaHei" charset="-122"/>
              </a:rPr>
              <a:t>开发意义及应用场景</a:t>
            </a:r>
            <a:endParaRPr lang="zh-CN" altLang="en-US" sz="2400" dirty="0">
              <a:solidFill>
                <a:schemeClr val="lt1">
                  <a:alpha val="50000"/>
                </a:schemeClr>
              </a:solidFill>
              <a:effectLst>
                <a:outerShdw blurRad="38100" dist="38100" dir="2700000" algn="tl">
                  <a:srgbClr val="000000">
                    <a:alpha val="43137"/>
                  </a:srgbClr>
                </a:outerShdw>
              </a:effectLst>
              <a:latin typeface="Microsoft YaHei" charset="-122"/>
              <a:ea typeface="Microsoft YaHei" charset="-122"/>
              <a:cs typeface="Microsoft YaHei" charset="-122"/>
            </a:endParaRPr>
          </a:p>
        </p:txBody>
      </p:sp>
      <p:grpSp>
        <p:nvGrpSpPr>
          <p:cNvPr id="31" name="组合 43"/>
          <p:cNvGrpSpPr/>
          <p:nvPr/>
        </p:nvGrpSpPr>
        <p:grpSpPr>
          <a:xfrm>
            <a:off x="205436" y="974663"/>
            <a:ext cx="668234" cy="576064"/>
            <a:chOff x="2298708" y="2341009"/>
            <a:chExt cx="668234" cy="576064"/>
          </a:xfrm>
        </p:grpSpPr>
        <p:sp>
          <p:nvSpPr>
            <p:cNvPr id="36" name="六边形 35"/>
            <p:cNvSpPr/>
            <p:nvPr/>
          </p:nvSpPr>
          <p:spPr>
            <a:xfrm>
              <a:off x="2298708" y="2341009"/>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p>
          </p:txBody>
        </p:sp>
        <p:sp>
          <p:nvSpPr>
            <p:cNvPr id="37" name="TextBox 45"/>
            <p:cNvSpPr txBox="1"/>
            <p:nvPr/>
          </p:nvSpPr>
          <p:spPr>
            <a:xfrm>
              <a:off x="2434694" y="2444375"/>
              <a:ext cx="423514" cy="369332"/>
            </a:xfrm>
            <a:prstGeom prst="rect">
              <a:avLst/>
            </a:prstGeom>
            <a:noFill/>
            <a:effectLst>
              <a:innerShdw blurRad="114300">
                <a:prstClr val="black"/>
              </a:innerShdw>
            </a:effectLst>
          </p:spPr>
          <p:txBody>
            <a:bodyPr wrap="none" rtlCol="0">
              <a:spAutoFit/>
            </a:bodyPr>
            <a:lstStyle/>
            <a:p>
              <a:r>
                <a:rPr lang="en-US" altLang="zh-CN" sz="1800" dirty="0" smtClean="0">
                  <a:solidFill>
                    <a:schemeClr val="bg1"/>
                  </a:solidFill>
                  <a:latin typeface="Impact" pitchFamily="34" charset="0"/>
                </a:rPr>
                <a:t>02</a:t>
              </a:r>
              <a:endParaRPr lang="zh-CN" altLang="en-US" sz="1800" dirty="0">
                <a:solidFill>
                  <a:schemeClr val="bg1"/>
                </a:solidFill>
                <a:latin typeface="Impact" pitchFamily="34" charset="0"/>
              </a:endParaRPr>
            </a:p>
          </p:txBody>
        </p:sp>
      </p:grpSp>
    </p:spTree>
    <p:extLst>
      <p:ext uri="{BB962C8B-B14F-4D97-AF65-F5344CB8AC3E}">
        <p14:creationId xmlns:p14="http://schemas.microsoft.com/office/powerpoint/2010/main" val="3992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0" presetClass="entr" presetSubtype="0" decel="100000" fill="hold" nodeType="withEffect">
                                  <p:stCondLst>
                                    <p:cond delay="10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3"/>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par>
                                <p:cTn id="15" presetID="50" presetClass="entr" presetSubtype="0" decel="100000" fill="hold" nodeType="withEffect">
                                  <p:stCondLst>
                                    <p:cond delay="20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strVal val="#ppt_w+.3"/>
                                          </p:val>
                                        </p:tav>
                                        <p:tav tm="100000">
                                          <p:val>
                                            <p:strVal val="#ppt_w"/>
                                          </p:val>
                                        </p:tav>
                                      </p:tavLst>
                                    </p:anim>
                                    <p:anim calcmode="lin" valueType="num">
                                      <p:cBhvr>
                                        <p:cTn id="18" dur="1000" fill="hold"/>
                                        <p:tgtEl>
                                          <p:spTgt spid="6"/>
                                        </p:tgtEl>
                                        <p:attrNameLst>
                                          <p:attrName>ppt_h</p:attrName>
                                        </p:attrNameLst>
                                      </p:cBhvr>
                                      <p:tavLst>
                                        <p:tav tm="0">
                                          <p:val>
                                            <p:strVal val="#ppt_h"/>
                                          </p:val>
                                        </p:tav>
                                        <p:tav tm="100000">
                                          <p:val>
                                            <p:strVal val="#ppt_h"/>
                                          </p:val>
                                        </p:tav>
                                      </p:tavLst>
                                    </p:anim>
                                    <p:animEffect transition="in" filter="fade">
                                      <p:cBhvr>
                                        <p:cTn id="19" dur="1000"/>
                                        <p:tgtEl>
                                          <p:spTgt spid="6"/>
                                        </p:tgtEl>
                                      </p:cBhvr>
                                    </p:animEffect>
                                  </p:childTnLst>
                                </p:cTn>
                              </p:par>
                              <p:par>
                                <p:cTn id="20" presetID="50" presetClass="entr" presetSubtype="0" decel="100000" fill="hold" nodeType="withEffect">
                                  <p:stCondLst>
                                    <p:cond delay="300"/>
                                  </p:stCondLst>
                                  <p:childTnLst>
                                    <p:set>
                                      <p:cBhvr>
                                        <p:cTn id="21" dur="1" fill="hold">
                                          <p:stCondLst>
                                            <p:cond delay="0"/>
                                          </p:stCondLst>
                                        </p:cTn>
                                        <p:tgtEl>
                                          <p:spTgt spid="8"/>
                                        </p:tgtEl>
                                        <p:attrNameLst>
                                          <p:attrName>style.visibility</p:attrName>
                                        </p:attrNameLst>
                                      </p:cBhvr>
                                      <p:to>
                                        <p:strVal val="visible"/>
                                      </p:to>
                                    </p:set>
                                    <p:anim calcmode="lin" valueType="num">
                                      <p:cBhvr>
                                        <p:cTn id="22" dur="1000" fill="hold"/>
                                        <p:tgtEl>
                                          <p:spTgt spid="8"/>
                                        </p:tgtEl>
                                        <p:attrNameLst>
                                          <p:attrName>ppt_w</p:attrName>
                                        </p:attrNameLst>
                                      </p:cBhvr>
                                      <p:tavLst>
                                        <p:tav tm="0">
                                          <p:val>
                                            <p:strVal val="#ppt_w+.3"/>
                                          </p:val>
                                        </p:tav>
                                        <p:tav tm="100000">
                                          <p:val>
                                            <p:strVal val="#ppt_w"/>
                                          </p:val>
                                        </p:tav>
                                      </p:tavLst>
                                    </p:anim>
                                    <p:anim calcmode="lin" valueType="num">
                                      <p:cBhvr>
                                        <p:cTn id="23" dur="1000" fill="hold"/>
                                        <p:tgtEl>
                                          <p:spTgt spid="8"/>
                                        </p:tgtEl>
                                        <p:attrNameLst>
                                          <p:attrName>ppt_h</p:attrName>
                                        </p:attrNameLst>
                                      </p:cBhvr>
                                      <p:tavLst>
                                        <p:tav tm="0">
                                          <p:val>
                                            <p:strVal val="#ppt_h"/>
                                          </p:val>
                                        </p:tav>
                                        <p:tav tm="100000">
                                          <p:val>
                                            <p:strVal val="#ppt_h"/>
                                          </p:val>
                                        </p:tav>
                                      </p:tavLst>
                                    </p:anim>
                                    <p:animEffect transition="in" filter="fade">
                                      <p:cBhvr>
                                        <p:cTn id="24" dur="1000"/>
                                        <p:tgtEl>
                                          <p:spTgt spid="8"/>
                                        </p:tgtEl>
                                      </p:cBhvr>
                                    </p:animEffect>
                                  </p:childTnLst>
                                </p:cTn>
                              </p:par>
                              <p:par>
                                <p:cTn id="25" presetID="2" presetClass="entr" presetSubtype="8" decel="100000" fill="hold" nodeType="withEffect">
                                  <p:stCondLst>
                                    <p:cond delay="10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750" fill="hold"/>
                                        <p:tgtEl>
                                          <p:spTgt spid="31"/>
                                        </p:tgtEl>
                                        <p:attrNameLst>
                                          <p:attrName>ppt_x</p:attrName>
                                        </p:attrNameLst>
                                      </p:cBhvr>
                                      <p:tavLst>
                                        <p:tav tm="0">
                                          <p:val>
                                            <p:strVal val="0-#ppt_w/2"/>
                                          </p:val>
                                        </p:tav>
                                        <p:tav tm="100000">
                                          <p:val>
                                            <p:strVal val="#ppt_x"/>
                                          </p:val>
                                        </p:tav>
                                      </p:tavLst>
                                    </p:anim>
                                    <p:anim calcmode="lin" valueType="num">
                                      <p:cBhvr additive="base">
                                        <p:cTn id="28" dur="750" fill="hold"/>
                                        <p:tgtEl>
                                          <p:spTgt spid="31"/>
                                        </p:tgtEl>
                                        <p:attrNameLst>
                                          <p:attrName>ppt_y</p:attrName>
                                        </p:attrNameLst>
                                      </p:cBhvr>
                                      <p:tavLst>
                                        <p:tav tm="0">
                                          <p:val>
                                            <p:strVal val="#ppt_y"/>
                                          </p:val>
                                        </p:tav>
                                        <p:tav tm="100000">
                                          <p:val>
                                            <p:strVal val="#ppt_y"/>
                                          </p:val>
                                        </p:tav>
                                      </p:tavLst>
                                    </p:anim>
                                  </p:childTnLst>
                                </p:cTn>
                              </p:par>
                              <p:par>
                                <p:cTn id="29" presetID="10" presetClass="entr" presetSubtype="0" fill="hold" grpId="0" nodeType="withEffect">
                                  <p:stCondLst>
                                    <p:cond delay="10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406" y="1734282"/>
            <a:ext cx="5738749" cy="1674937"/>
            <a:chOff x="-9406" y="1544053"/>
            <a:chExt cx="5738749" cy="2055394"/>
          </a:xfrm>
        </p:grpSpPr>
        <p:sp>
          <p:nvSpPr>
            <p:cNvPr id="4" name="圆角矩形 3"/>
            <p:cNvSpPr/>
            <p:nvPr/>
          </p:nvSpPr>
          <p:spPr>
            <a:xfrm>
              <a:off x="0" y="1707654"/>
              <a:ext cx="5544616" cy="1728192"/>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3"/>
            <p:cNvSpPr/>
            <p:nvPr/>
          </p:nvSpPr>
          <p:spPr>
            <a:xfrm>
              <a:off x="-9406" y="1544053"/>
              <a:ext cx="5738749" cy="2055394"/>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TextBox 11"/>
          <p:cNvSpPr txBox="1"/>
          <p:nvPr/>
        </p:nvSpPr>
        <p:spPr>
          <a:xfrm>
            <a:off x="321668" y="2248584"/>
            <a:ext cx="1287212" cy="646331"/>
          </a:xfrm>
          <a:prstGeom prst="rect">
            <a:avLst/>
          </a:prstGeom>
          <a:noFill/>
        </p:spPr>
        <p:txBody>
          <a:bodyPr wrap="none" rtlCol="0">
            <a:spAutoFit/>
          </a:bodyPr>
          <a:lstStyle/>
          <a:p>
            <a:r>
              <a:rPr lang="en-US" altLang="zh-CN" sz="3600" dirty="0" smtClean="0">
                <a:solidFill>
                  <a:schemeClr val="bg1"/>
                </a:solidFill>
              </a:rPr>
              <a:t>Part 2</a:t>
            </a:r>
            <a:endParaRPr lang="zh-CN" altLang="en-US" sz="3600" dirty="0">
              <a:solidFill>
                <a:schemeClr val="bg1"/>
              </a:solidFill>
            </a:endParaRPr>
          </a:p>
        </p:txBody>
      </p:sp>
      <p:cxnSp>
        <p:nvCxnSpPr>
          <p:cNvPr id="14" name="直接连接符 13"/>
          <p:cNvCxnSpPr/>
          <p:nvPr/>
        </p:nvCxnSpPr>
        <p:spPr>
          <a:xfrm>
            <a:off x="1659680" y="2158139"/>
            <a:ext cx="0" cy="827222"/>
          </a:xfrm>
          <a:prstGeom prst="line">
            <a:avLst/>
          </a:prstGeom>
          <a:ln>
            <a:solidFill>
              <a:schemeClr val="bg1">
                <a:alpha val="81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094337" y="2340915"/>
            <a:ext cx="1415772" cy="461665"/>
          </a:xfrm>
          <a:prstGeom prst="rect">
            <a:avLst/>
          </a:prstGeom>
        </p:spPr>
        <p:txBody>
          <a:bodyPr wrap="none">
            <a:spAutoFit/>
          </a:bodyPr>
          <a:lstStyle/>
          <a:p>
            <a:pPr algn="ctr"/>
            <a:r>
              <a:rPr lang="zh-CN" altLang="en-US" sz="2400" b="1" dirty="0" smtClean="0">
                <a:solidFill>
                  <a:schemeClr val="bg1"/>
                </a:solidFill>
                <a:latin typeface="微软雅黑" pitchFamily="34" charset="-122"/>
                <a:ea typeface="微软雅黑" pitchFamily="34" charset="-122"/>
              </a:rPr>
              <a:t>项目描述</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768720797"/>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210588" cy="400110"/>
          </a:xfrm>
          <a:prstGeom prst="rect">
            <a:avLst/>
          </a:prstGeom>
        </p:spPr>
        <p:txBody>
          <a:bodyPr wrap="none">
            <a:spAutoFit/>
          </a:bodyPr>
          <a:lstStyle/>
          <a:p>
            <a:r>
              <a:rPr lang="zh-CN" altLang="en-US" sz="2000" dirty="0" smtClean="0">
                <a:solidFill>
                  <a:schemeClr val="bg1"/>
                </a:solidFill>
                <a:latin typeface="微软雅黑" pitchFamily="34" charset="-122"/>
                <a:ea typeface="微软雅黑" pitchFamily="34" charset="-122"/>
              </a:rPr>
              <a:t>项目描述</a:t>
            </a:r>
            <a:endParaRPr lang="zh-CN" altLang="en-US" sz="2000" dirty="0">
              <a:solidFill>
                <a:schemeClr val="bg1"/>
              </a:solidFill>
              <a:latin typeface="微软雅黑" pitchFamily="34" charset="-122"/>
              <a:ea typeface="微软雅黑"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2</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563941" y="1635646"/>
            <a:ext cx="5765459" cy="2862322"/>
          </a:xfrm>
          <a:prstGeom prst="rect">
            <a:avLst/>
          </a:prstGeom>
          <a:noFill/>
          <a:ln>
            <a:noFill/>
          </a:ln>
        </p:spPr>
        <p:txBody>
          <a:bodyPr wrap="square" rtlCol="0">
            <a:spAutoFit/>
          </a:bodyPr>
          <a:lstStyle/>
          <a:p>
            <a:r>
              <a:rPr kumimoji="1" lang="zh-CN" altLang="en-US" sz="2000" dirty="0">
                <a:solidFill>
                  <a:schemeClr val="bg1"/>
                </a:solidFill>
                <a:latin typeface="Microsoft YaHei" charset="-122"/>
                <a:ea typeface="Microsoft YaHei" charset="-122"/>
                <a:cs typeface="Microsoft YaHei" charset="-122"/>
              </a:rPr>
              <a:t>就目前而言，市面上已有很</a:t>
            </a:r>
            <a:r>
              <a:rPr kumimoji="1" lang="zh-CN" altLang="en-US" sz="2000" dirty="0">
                <a:solidFill>
                  <a:srgbClr val="FFC000"/>
                </a:solidFill>
                <a:latin typeface="Microsoft YaHei" charset="-122"/>
                <a:ea typeface="Microsoft YaHei" charset="-122"/>
                <a:cs typeface="Microsoft YaHei" charset="-122"/>
              </a:rPr>
              <a:t>多种投资方式</a:t>
            </a:r>
            <a:r>
              <a:rPr kumimoji="1" lang="zh-CN" altLang="en-US" sz="2000" dirty="0">
                <a:solidFill>
                  <a:schemeClr val="bg1"/>
                </a:solidFill>
                <a:latin typeface="Microsoft YaHei" charset="-122"/>
                <a:ea typeface="Microsoft YaHei" charset="-122"/>
                <a:cs typeface="Microsoft YaHei" charset="-122"/>
              </a:rPr>
              <a:t>，房产、股票、保险、基金等都是人们熟知的投资种类。但由于不同的理财方式的</a:t>
            </a:r>
            <a:r>
              <a:rPr kumimoji="1" lang="zh-CN" altLang="en-US" sz="2000" dirty="0">
                <a:solidFill>
                  <a:srgbClr val="FFC000"/>
                </a:solidFill>
                <a:latin typeface="Microsoft YaHei" charset="-122"/>
                <a:ea typeface="Microsoft YaHei" charset="-122"/>
                <a:cs typeface="Microsoft YaHei" charset="-122"/>
              </a:rPr>
              <a:t>盈利率</a:t>
            </a:r>
            <a:r>
              <a:rPr kumimoji="1" lang="zh-CN" altLang="en-US" sz="2000" dirty="0">
                <a:solidFill>
                  <a:schemeClr val="bg1"/>
                </a:solidFill>
                <a:latin typeface="Microsoft YaHei" charset="-122"/>
                <a:ea typeface="Microsoft YaHei" charset="-122"/>
                <a:cs typeface="Microsoft YaHei" charset="-122"/>
              </a:rPr>
              <a:t>和</a:t>
            </a:r>
            <a:r>
              <a:rPr kumimoji="1" lang="zh-CN" altLang="en-US" sz="2000" dirty="0">
                <a:solidFill>
                  <a:srgbClr val="FFC000"/>
                </a:solidFill>
                <a:latin typeface="Microsoft YaHei" charset="-122"/>
                <a:ea typeface="Microsoft YaHei" charset="-122"/>
                <a:cs typeface="Microsoft YaHei" charset="-122"/>
              </a:rPr>
              <a:t>风险程度</a:t>
            </a:r>
            <a:r>
              <a:rPr kumimoji="1" lang="zh-CN" altLang="en-US" sz="2000" dirty="0">
                <a:solidFill>
                  <a:schemeClr val="bg1"/>
                </a:solidFill>
                <a:latin typeface="Microsoft YaHei" charset="-122"/>
                <a:ea typeface="Microsoft YaHei" charset="-122"/>
                <a:cs typeface="Microsoft YaHei" charset="-122"/>
              </a:rPr>
              <a:t>成正比，且不定因素太多，大部分普通老百姓对自身</a:t>
            </a:r>
            <a:r>
              <a:rPr kumimoji="1" lang="zh-CN" altLang="en-US" sz="2000" dirty="0">
                <a:solidFill>
                  <a:srgbClr val="FFC000"/>
                </a:solidFill>
                <a:latin typeface="Microsoft YaHei" charset="-122"/>
                <a:ea typeface="Microsoft YaHei" charset="-122"/>
                <a:cs typeface="Microsoft YaHei" charset="-122"/>
              </a:rPr>
              <a:t>投资风格定位模糊</a:t>
            </a:r>
            <a:r>
              <a:rPr kumimoji="1" lang="zh-CN" altLang="en-US" sz="2000" dirty="0">
                <a:solidFill>
                  <a:schemeClr val="bg1"/>
                </a:solidFill>
                <a:latin typeface="Microsoft YaHei" charset="-122"/>
                <a:ea typeface="Microsoft YaHei" charset="-122"/>
                <a:cs typeface="Microsoft YaHei" charset="-122"/>
              </a:rPr>
              <a:t>不清，对不同理财产品缺乏系统认知，无法准确定位。该项目立意于此，在当前一些经典的</a:t>
            </a:r>
            <a:r>
              <a:rPr kumimoji="1" lang="zh-CN" altLang="en-US" sz="2000" dirty="0">
                <a:solidFill>
                  <a:srgbClr val="FFC000"/>
                </a:solidFill>
                <a:latin typeface="Microsoft YaHei" charset="-122"/>
                <a:ea typeface="Microsoft YaHei" charset="-122"/>
                <a:cs typeface="Microsoft YaHei" charset="-122"/>
              </a:rPr>
              <a:t>理财投资组合</a:t>
            </a:r>
            <a:r>
              <a:rPr kumimoji="1" lang="zh-CN" altLang="en-US" sz="2000" dirty="0">
                <a:solidFill>
                  <a:schemeClr val="bg1"/>
                </a:solidFill>
                <a:latin typeface="Microsoft YaHei" charset="-122"/>
                <a:ea typeface="Microsoft YaHei" charset="-122"/>
                <a:cs typeface="Microsoft YaHei" charset="-122"/>
              </a:rPr>
              <a:t>方案上，尝试利用机器学习，智能推送一些平衡的理财投资组合方案，尽可能达到</a:t>
            </a:r>
            <a:r>
              <a:rPr kumimoji="1" lang="zh-CN" altLang="en-US" sz="2000" dirty="0">
                <a:solidFill>
                  <a:srgbClr val="FFC000"/>
                </a:solidFill>
                <a:latin typeface="Microsoft YaHei" charset="-122"/>
                <a:ea typeface="Microsoft YaHei" charset="-122"/>
                <a:cs typeface="Microsoft YaHei" charset="-122"/>
              </a:rPr>
              <a:t>风险与收益平衡</a:t>
            </a:r>
            <a:r>
              <a:rPr kumimoji="1" lang="zh-CN" altLang="en-US" sz="2000" dirty="0">
                <a:solidFill>
                  <a:schemeClr val="bg1"/>
                </a:solidFill>
                <a:latin typeface="Microsoft YaHei" charset="-122"/>
                <a:ea typeface="Microsoft YaHei" charset="-122"/>
                <a:cs typeface="Microsoft YaHei" charset="-122"/>
              </a:rPr>
              <a:t>的目的。</a:t>
            </a:r>
          </a:p>
        </p:txBody>
      </p:sp>
      <p:sp>
        <p:nvSpPr>
          <p:cNvPr id="3" name="矩形 2"/>
          <p:cNvSpPr/>
          <p:nvPr/>
        </p:nvSpPr>
        <p:spPr>
          <a:xfrm>
            <a:off x="1130794" y="1481562"/>
            <a:ext cx="1260140" cy="45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3047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210588" cy="400110"/>
          </a:xfrm>
          <a:prstGeom prst="rect">
            <a:avLst/>
          </a:prstGeom>
        </p:spPr>
        <p:txBody>
          <a:bodyPr wrap="none">
            <a:spAutoFit/>
          </a:bodyPr>
          <a:lstStyle/>
          <a:p>
            <a:r>
              <a:rPr lang="zh-CN" altLang="en-US" sz="2000" dirty="0" smtClean="0">
                <a:solidFill>
                  <a:schemeClr val="bg1"/>
                </a:solidFill>
                <a:latin typeface="微软雅黑" pitchFamily="34" charset="-122"/>
                <a:ea typeface="微软雅黑" pitchFamily="34" charset="-122"/>
              </a:rPr>
              <a:t>项目描述</a:t>
            </a:r>
            <a:endParaRPr lang="zh-CN" altLang="en-US" sz="2000" dirty="0">
              <a:solidFill>
                <a:schemeClr val="bg1"/>
              </a:solidFill>
              <a:latin typeface="微软雅黑" pitchFamily="34" charset="-122"/>
              <a:ea typeface="微软雅黑"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2</a:t>
            </a:r>
            <a:endParaRPr lang="zh-CN" altLang="en-US" sz="2000" b="1" dirty="0">
              <a:solidFill>
                <a:schemeClr val="bg1"/>
              </a:solidFill>
            </a:endParaRPr>
          </a:p>
        </p:txBody>
      </p:sp>
      <p:grpSp>
        <p:nvGrpSpPr>
          <p:cNvPr id="53" name="组合 15"/>
          <p:cNvGrpSpPr>
            <a:grpSpLocks/>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41"/>
          <p:cNvGrpSpPr>
            <a:grpSpLocks/>
          </p:cNvGrpSpPr>
          <p:nvPr/>
        </p:nvGrpSpPr>
        <p:grpSpPr bwMode="auto">
          <a:xfrm>
            <a:off x="395536" y="1064180"/>
            <a:ext cx="2771775" cy="3765156"/>
            <a:chOff x="-1" y="0"/>
            <a:chExt cx="2772001" cy="3764805"/>
          </a:xfrm>
        </p:grpSpPr>
        <p:grpSp>
          <p:nvGrpSpPr>
            <p:cNvPr id="39" name="组合 37"/>
            <p:cNvGrpSpPr>
              <a:grpSpLocks/>
            </p:cNvGrpSpPr>
            <p:nvPr/>
          </p:nvGrpSpPr>
          <p:grpSpPr bwMode="auto">
            <a:xfrm>
              <a:off x="0" y="0"/>
              <a:ext cx="2772000" cy="690429"/>
              <a:chOff x="0" y="0"/>
              <a:chExt cx="2772000" cy="690429"/>
            </a:xfrm>
          </p:grpSpPr>
          <p:sp>
            <p:nvSpPr>
              <p:cNvPr id="43" name="矩形 17"/>
              <p:cNvSpPr>
                <a:spLocks noChangeArrowheads="1"/>
              </p:cNvSpPr>
              <p:nvPr/>
            </p:nvSpPr>
            <p:spPr bwMode="auto">
              <a:xfrm>
                <a:off x="0" y="0"/>
                <a:ext cx="2772000" cy="690429"/>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44" name="文本框 25"/>
              <p:cNvSpPr txBox="1">
                <a:spLocks noChangeArrowheads="1"/>
              </p:cNvSpPr>
              <p:nvPr/>
            </p:nvSpPr>
            <p:spPr bwMode="auto">
              <a:xfrm>
                <a:off x="71121" y="134430"/>
                <a:ext cx="2629757" cy="4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 typeface="Arial" charset="0"/>
                  <a:buNone/>
                </a:pPr>
                <a:r>
                  <a:rPr lang="zh-CN" altLang="en-US" sz="2400" b="1" dirty="0">
                    <a:solidFill>
                      <a:srgbClr val="132F55"/>
                    </a:solidFill>
                    <a:latin typeface="Microsoft YaHei" charset="-122"/>
                    <a:ea typeface="Microsoft YaHei" charset="-122"/>
                    <a:cs typeface="Microsoft YaHei" charset="-122"/>
                  </a:rPr>
                  <a:t>主要功能</a:t>
                </a:r>
              </a:p>
            </p:txBody>
          </p:sp>
        </p:grpSp>
        <p:grpSp>
          <p:nvGrpSpPr>
            <p:cNvPr id="40" name="组合 35"/>
            <p:cNvGrpSpPr>
              <a:grpSpLocks/>
            </p:cNvGrpSpPr>
            <p:nvPr/>
          </p:nvGrpSpPr>
          <p:grpSpPr bwMode="auto">
            <a:xfrm>
              <a:off x="-1" y="761212"/>
              <a:ext cx="2772000" cy="3003593"/>
              <a:chOff x="-1" y="-3117921"/>
              <a:chExt cx="2772000" cy="3003593"/>
            </a:xfrm>
          </p:grpSpPr>
          <p:sp>
            <p:nvSpPr>
              <p:cNvPr id="41" name="矩形 21"/>
              <p:cNvSpPr>
                <a:spLocks noChangeArrowheads="1"/>
              </p:cNvSpPr>
              <p:nvPr/>
            </p:nvSpPr>
            <p:spPr bwMode="auto">
              <a:xfrm>
                <a:off x="-1" y="-3117921"/>
                <a:ext cx="2772000" cy="3003593"/>
              </a:xfrm>
              <a:prstGeom prst="rect">
                <a:avLst/>
              </a:prstGeom>
              <a:solidFill>
                <a:schemeClr val="bg1">
                  <a:alpha val="7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42" name="矩形 30"/>
              <p:cNvSpPr>
                <a:spLocks noChangeArrowheads="1"/>
              </p:cNvSpPr>
              <p:nvPr/>
            </p:nvSpPr>
            <p:spPr bwMode="auto">
              <a:xfrm>
                <a:off x="-1" y="-3081301"/>
                <a:ext cx="2700879" cy="2862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eaLnBrk="1" hangingPunct="1">
                  <a:lnSpc>
                    <a:spcPct val="100000"/>
                  </a:lnSpc>
                  <a:spcBef>
                    <a:spcPct val="0"/>
                  </a:spcBef>
                </a:pPr>
                <a:r>
                  <a:rPr lang="zh-CN" altLang="en-US" sz="2000" dirty="0">
                    <a:solidFill>
                      <a:srgbClr val="132F55"/>
                    </a:solidFill>
                    <a:latin typeface="Microsoft YaHei" charset="-122"/>
                    <a:ea typeface="Microsoft YaHei" charset="-122"/>
                    <a:cs typeface="Microsoft YaHei" charset="-122"/>
                  </a:rPr>
                  <a:t>用户风险评级</a:t>
                </a:r>
                <a:endParaRPr lang="en-US" altLang="zh-CN" sz="2000" dirty="0">
                  <a:solidFill>
                    <a:srgbClr val="132F55"/>
                  </a:solidFill>
                  <a:latin typeface="Microsoft YaHei" charset="-122"/>
                  <a:ea typeface="Microsoft YaHei" charset="-122"/>
                  <a:cs typeface="Microsoft YaHei" charset="-122"/>
                </a:endParaRPr>
              </a:p>
              <a:p>
                <a:pPr eaLnBrk="1" hangingPunct="1">
                  <a:lnSpc>
                    <a:spcPct val="100000"/>
                  </a:lnSpc>
                  <a:spcBef>
                    <a:spcPct val="0"/>
                  </a:spcBef>
                </a:pPr>
                <a:r>
                  <a:rPr lang="zh-CN" altLang="en-US" sz="2000" dirty="0">
                    <a:solidFill>
                      <a:srgbClr val="132F55"/>
                    </a:solidFill>
                    <a:latin typeface="Microsoft YaHei" charset="-122"/>
                    <a:ea typeface="Microsoft YaHei" charset="-122"/>
                    <a:cs typeface="Microsoft YaHei" charset="-122"/>
                  </a:rPr>
                  <a:t>邮件反馈</a:t>
                </a:r>
                <a:endParaRPr lang="en-US" altLang="zh-CN" sz="2000" dirty="0">
                  <a:solidFill>
                    <a:srgbClr val="132F55"/>
                  </a:solidFill>
                  <a:latin typeface="Microsoft YaHei" charset="-122"/>
                  <a:ea typeface="Microsoft YaHei" charset="-122"/>
                  <a:cs typeface="Microsoft YaHei" charset="-122"/>
                </a:endParaRPr>
              </a:p>
              <a:p>
                <a:pPr eaLnBrk="1" hangingPunct="1">
                  <a:lnSpc>
                    <a:spcPct val="100000"/>
                  </a:lnSpc>
                  <a:spcBef>
                    <a:spcPct val="0"/>
                  </a:spcBef>
                </a:pPr>
                <a:r>
                  <a:rPr lang="zh-CN" altLang="en-US" sz="2000" dirty="0">
                    <a:solidFill>
                      <a:srgbClr val="132F55"/>
                    </a:solidFill>
                    <a:latin typeface="Microsoft YaHei" charset="-122"/>
                    <a:ea typeface="Microsoft YaHei" charset="-122"/>
                    <a:cs typeface="Microsoft YaHei" charset="-122"/>
                  </a:rPr>
                  <a:t>新闻，热门资讯</a:t>
                </a:r>
                <a:endParaRPr lang="en-US" altLang="zh-CN" sz="2000" dirty="0">
                  <a:solidFill>
                    <a:srgbClr val="132F55"/>
                  </a:solidFill>
                  <a:latin typeface="Microsoft YaHei" charset="-122"/>
                  <a:ea typeface="Microsoft YaHei" charset="-122"/>
                  <a:cs typeface="Microsoft YaHei" charset="-122"/>
                </a:endParaRPr>
              </a:p>
              <a:p>
                <a:pPr eaLnBrk="1" hangingPunct="1">
                  <a:lnSpc>
                    <a:spcPct val="100000"/>
                  </a:lnSpc>
                  <a:spcBef>
                    <a:spcPct val="0"/>
                  </a:spcBef>
                </a:pPr>
                <a:r>
                  <a:rPr lang="zh-CN" altLang="en-US" sz="2000" dirty="0">
                    <a:solidFill>
                      <a:srgbClr val="132F55"/>
                    </a:solidFill>
                    <a:latin typeface="Microsoft YaHei" charset="-122"/>
                    <a:ea typeface="Microsoft YaHei" charset="-122"/>
                    <a:cs typeface="Microsoft YaHei" charset="-122"/>
                  </a:rPr>
                  <a:t>组合排行榜</a:t>
                </a:r>
                <a:endParaRPr lang="en-US" altLang="zh-CN" sz="2000" dirty="0">
                  <a:solidFill>
                    <a:srgbClr val="132F55"/>
                  </a:solidFill>
                  <a:latin typeface="Microsoft YaHei" charset="-122"/>
                  <a:ea typeface="Microsoft YaHei" charset="-122"/>
                  <a:cs typeface="Microsoft YaHei" charset="-122"/>
                </a:endParaRPr>
              </a:p>
              <a:p>
                <a:pPr eaLnBrk="1" hangingPunct="1">
                  <a:lnSpc>
                    <a:spcPct val="100000"/>
                  </a:lnSpc>
                  <a:spcBef>
                    <a:spcPct val="0"/>
                  </a:spcBef>
                </a:pPr>
                <a:r>
                  <a:rPr lang="zh-CN" altLang="en-US" sz="2000" dirty="0">
                    <a:solidFill>
                      <a:srgbClr val="132F55"/>
                    </a:solidFill>
                    <a:latin typeface="Microsoft YaHei" charset="-122"/>
                    <a:ea typeface="Microsoft YaHei" charset="-122"/>
                    <a:cs typeface="Microsoft YaHei" charset="-122"/>
                  </a:rPr>
                  <a:t>若风险承担能力为冒险激进型，则对于股票的推荐有量化的策略推荐</a:t>
                </a:r>
                <a:endParaRPr lang="en-US" altLang="zh-CN" sz="2000" dirty="0">
                  <a:solidFill>
                    <a:srgbClr val="132F55"/>
                  </a:solidFill>
                  <a:latin typeface="Microsoft YaHei" charset="-122"/>
                  <a:ea typeface="Microsoft YaHei" charset="-122"/>
                  <a:cs typeface="Microsoft YaHei" charset="-122"/>
                </a:endParaRPr>
              </a:p>
              <a:p>
                <a:pPr eaLnBrk="1" hangingPunct="1">
                  <a:lnSpc>
                    <a:spcPct val="100000"/>
                  </a:lnSpc>
                  <a:spcBef>
                    <a:spcPct val="0"/>
                  </a:spcBef>
                </a:pPr>
                <a:r>
                  <a:rPr lang="zh-CN" altLang="en-US" sz="2000" dirty="0">
                    <a:solidFill>
                      <a:srgbClr val="132F55"/>
                    </a:solidFill>
                    <a:latin typeface="Microsoft YaHei" charset="-122"/>
                    <a:ea typeface="Microsoft YaHei" charset="-122"/>
                    <a:cs typeface="Microsoft YaHei" charset="-122"/>
                  </a:rPr>
                  <a:t>评论某个组合</a:t>
                </a:r>
              </a:p>
            </p:txBody>
          </p:sp>
        </p:grpSp>
      </p:grpSp>
      <p:grpSp>
        <p:nvGrpSpPr>
          <p:cNvPr id="45" name="组合 42"/>
          <p:cNvGrpSpPr>
            <a:grpSpLocks/>
          </p:cNvGrpSpPr>
          <p:nvPr/>
        </p:nvGrpSpPr>
        <p:grpSpPr bwMode="auto">
          <a:xfrm>
            <a:off x="3214936" y="1064180"/>
            <a:ext cx="2771775" cy="3891667"/>
            <a:chOff x="0" y="0"/>
            <a:chExt cx="2772000" cy="3891312"/>
          </a:xfrm>
        </p:grpSpPr>
        <p:grpSp>
          <p:nvGrpSpPr>
            <p:cNvPr id="46" name="组合 38"/>
            <p:cNvGrpSpPr>
              <a:grpSpLocks/>
            </p:cNvGrpSpPr>
            <p:nvPr/>
          </p:nvGrpSpPr>
          <p:grpSpPr bwMode="auto">
            <a:xfrm>
              <a:off x="0" y="0"/>
              <a:ext cx="2772000" cy="690429"/>
              <a:chOff x="0" y="0"/>
              <a:chExt cx="2772000" cy="690429"/>
            </a:xfrm>
          </p:grpSpPr>
          <p:sp>
            <p:nvSpPr>
              <p:cNvPr id="48" name="矩形 18"/>
              <p:cNvSpPr>
                <a:spLocks noChangeArrowheads="1"/>
              </p:cNvSpPr>
              <p:nvPr/>
            </p:nvSpPr>
            <p:spPr bwMode="auto">
              <a:xfrm>
                <a:off x="0" y="0"/>
                <a:ext cx="2772000" cy="690429"/>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49" name="文本框 26"/>
              <p:cNvSpPr txBox="1">
                <a:spLocks noChangeArrowheads="1"/>
              </p:cNvSpPr>
              <p:nvPr/>
            </p:nvSpPr>
            <p:spPr bwMode="auto">
              <a:xfrm>
                <a:off x="71121" y="134430"/>
                <a:ext cx="2629757" cy="4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 typeface="Arial" charset="0"/>
                  <a:buNone/>
                </a:pPr>
                <a:r>
                  <a:rPr lang="zh-CN" altLang="en-US" sz="2400" b="1" dirty="0">
                    <a:solidFill>
                      <a:srgbClr val="132F55"/>
                    </a:solidFill>
                    <a:latin typeface="Microsoft YaHei" charset="-122"/>
                    <a:ea typeface="Microsoft YaHei" charset="-122"/>
                    <a:cs typeface="Microsoft YaHei" charset="-122"/>
                  </a:rPr>
                  <a:t>处理的数据</a:t>
                </a:r>
              </a:p>
            </p:txBody>
          </p:sp>
        </p:grpSp>
        <p:sp>
          <p:nvSpPr>
            <p:cNvPr id="47" name="矩形 31"/>
            <p:cNvSpPr>
              <a:spLocks noChangeArrowheads="1"/>
            </p:cNvSpPr>
            <p:nvPr/>
          </p:nvSpPr>
          <p:spPr bwMode="auto">
            <a:xfrm>
              <a:off x="34928" y="798440"/>
              <a:ext cx="2702144" cy="309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marL="342900" indent="-342900" eaLnBrk="1" hangingPunct="1">
                <a:lnSpc>
                  <a:spcPct val="100000"/>
                </a:lnSpc>
                <a:spcBef>
                  <a:spcPct val="0"/>
                </a:spcBef>
                <a:defRPr/>
              </a:pPr>
              <a:r>
                <a:rPr lang="zh-CN" altLang="en-US" sz="2000" dirty="0" smtClean="0">
                  <a:solidFill>
                    <a:schemeClr val="bg1"/>
                  </a:solidFill>
                  <a:latin typeface="Microsoft YaHei" charset="-122"/>
                  <a:ea typeface="Microsoft YaHei" charset="-122"/>
                  <a:cs typeface="Microsoft YaHei" charset="-122"/>
                </a:rPr>
                <a:t>银行储蓄及理财产品的利率</a:t>
              </a:r>
              <a:endParaRPr lang="en-US" altLang="zh-CN" sz="2000" dirty="0" smtClean="0">
                <a:solidFill>
                  <a:schemeClr val="bg1"/>
                </a:solidFill>
                <a:latin typeface="Microsoft YaHei" charset="-122"/>
                <a:ea typeface="Microsoft YaHei" charset="-122"/>
                <a:cs typeface="Microsoft YaHei" charset="-122"/>
              </a:endParaRPr>
            </a:p>
            <a:p>
              <a:pPr marL="342900" indent="-342900" eaLnBrk="1" hangingPunct="1">
                <a:lnSpc>
                  <a:spcPct val="100000"/>
                </a:lnSpc>
                <a:spcBef>
                  <a:spcPct val="0"/>
                </a:spcBef>
                <a:defRPr/>
              </a:pPr>
              <a:endParaRPr lang="en-US" altLang="zh-CN" sz="2000" dirty="0" smtClean="0">
                <a:solidFill>
                  <a:schemeClr val="bg1"/>
                </a:solidFill>
                <a:latin typeface="Microsoft YaHei" charset="-122"/>
                <a:ea typeface="Microsoft YaHei" charset="-122"/>
                <a:cs typeface="Microsoft YaHei" charset="-122"/>
              </a:endParaRPr>
            </a:p>
            <a:p>
              <a:pPr marL="342900" indent="-342900" eaLnBrk="1" hangingPunct="1">
                <a:lnSpc>
                  <a:spcPct val="100000"/>
                </a:lnSpc>
                <a:spcBef>
                  <a:spcPct val="0"/>
                </a:spcBef>
                <a:defRPr/>
              </a:pPr>
              <a:r>
                <a:rPr lang="zh-CN" altLang="en-US" sz="2000" dirty="0" smtClean="0">
                  <a:solidFill>
                    <a:schemeClr val="bg1"/>
                  </a:solidFill>
                  <a:latin typeface="Microsoft YaHei" charset="-122"/>
                  <a:ea typeface="Microsoft YaHei" charset="-122"/>
                  <a:cs typeface="Microsoft YaHei" charset="-122"/>
                </a:rPr>
                <a:t>基金理财组合利率</a:t>
              </a:r>
              <a:endParaRPr lang="en-US" altLang="zh-CN" sz="2000" dirty="0" smtClean="0">
                <a:solidFill>
                  <a:schemeClr val="bg1"/>
                </a:solidFill>
                <a:latin typeface="Microsoft YaHei" charset="-122"/>
                <a:ea typeface="Microsoft YaHei" charset="-122"/>
                <a:cs typeface="Microsoft YaHei" charset="-122"/>
              </a:endParaRPr>
            </a:p>
            <a:p>
              <a:pPr marL="342900" indent="-342900" eaLnBrk="1" hangingPunct="1">
                <a:lnSpc>
                  <a:spcPct val="100000"/>
                </a:lnSpc>
                <a:spcBef>
                  <a:spcPct val="0"/>
                </a:spcBef>
                <a:defRPr/>
              </a:pPr>
              <a:endParaRPr lang="en-US" altLang="zh-CN" sz="2000" dirty="0" smtClean="0">
                <a:solidFill>
                  <a:schemeClr val="bg1"/>
                </a:solidFill>
                <a:latin typeface="Microsoft YaHei" charset="-122"/>
                <a:ea typeface="Microsoft YaHei" charset="-122"/>
                <a:cs typeface="Microsoft YaHei" charset="-122"/>
              </a:endParaRPr>
            </a:p>
            <a:p>
              <a:pPr marL="342900" indent="-342900" eaLnBrk="1" hangingPunct="1">
                <a:lnSpc>
                  <a:spcPct val="100000"/>
                </a:lnSpc>
                <a:spcBef>
                  <a:spcPct val="0"/>
                </a:spcBef>
                <a:defRPr/>
              </a:pPr>
              <a:r>
                <a:rPr lang="zh-CN" altLang="en-US" sz="2000" dirty="0" smtClean="0">
                  <a:solidFill>
                    <a:schemeClr val="bg1"/>
                  </a:solidFill>
                  <a:latin typeface="Microsoft YaHei" charset="-122"/>
                  <a:ea typeface="Microsoft YaHei" charset="-122"/>
                  <a:cs typeface="Microsoft YaHei" charset="-122"/>
                </a:rPr>
                <a:t>股票数据量化</a:t>
              </a:r>
              <a:endParaRPr lang="en-US" altLang="zh-CN" sz="2000" dirty="0" smtClean="0">
                <a:solidFill>
                  <a:schemeClr val="bg1"/>
                </a:solidFill>
                <a:latin typeface="Microsoft YaHei" charset="-122"/>
                <a:ea typeface="Microsoft YaHei" charset="-122"/>
                <a:cs typeface="Microsoft YaHei" charset="-122"/>
              </a:endParaRPr>
            </a:p>
            <a:p>
              <a:pPr marL="342900" indent="-342900" eaLnBrk="1" hangingPunct="1">
                <a:lnSpc>
                  <a:spcPct val="100000"/>
                </a:lnSpc>
                <a:spcBef>
                  <a:spcPct val="0"/>
                </a:spcBef>
                <a:defRPr/>
              </a:pPr>
              <a:endParaRPr lang="en-US" altLang="zh-CN" sz="2000" dirty="0" smtClean="0">
                <a:solidFill>
                  <a:schemeClr val="bg1"/>
                </a:solidFill>
                <a:latin typeface="Microsoft YaHei" charset="-122"/>
                <a:ea typeface="Microsoft YaHei" charset="-122"/>
                <a:cs typeface="Microsoft YaHei" charset="-122"/>
              </a:endParaRPr>
            </a:p>
            <a:p>
              <a:pPr marL="342900" indent="-342900" eaLnBrk="1" hangingPunct="1">
                <a:lnSpc>
                  <a:spcPct val="100000"/>
                </a:lnSpc>
                <a:spcBef>
                  <a:spcPct val="0"/>
                </a:spcBef>
                <a:defRPr/>
              </a:pPr>
              <a:r>
                <a:rPr lang="zh-CN" altLang="en-US" sz="2000" dirty="0" smtClean="0">
                  <a:solidFill>
                    <a:schemeClr val="bg1"/>
                  </a:solidFill>
                  <a:latin typeface="Microsoft YaHei" charset="-122"/>
                  <a:ea typeface="Microsoft YaHei" charset="-122"/>
                  <a:cs typeface="Microsoft YaHei" charset="-122"/>
                </a:rPr>
                <a:t>用户风险评级</a:t>
              </a:r>
              <a:endParaRPr lang="en-US" altLang="zh-CN" sz="2000" dirty="0" smtClean="0">
                <a:solidFill>
                  <a:schemeClr val="bg1"/>
                </a:solidFill>
                <a:latin typeface="Microsoft YaHei" charset="-122"/>
                <a:ea typeface="Microsoft YaHei" charset="-122"/>
                <a:cs typeface="Microsoft YaHei" charset="-122"/>
              </a:endParaRPr>
            </a:p>
            <a:p>
              <a:pPr eaLnBrk="1" hangingPunct="1">
                <a:lnSpc>
                  <a:spcPct val="100000"/>
                </a:lnSpc>
                <a:spcBef>
                  <a:spcPct val="0"/>
                </a:spcBef>
                <a:buFont typeface="Arial" charset="0"/>
                <a:buNone/>
                <a:defRPr/>
              </a:pPr>
              <a:endParaRPr lang="en-US" altLang="zh-CN" sz="2400" dirty="0" smtClean="0">
                <a:solidFill>
                  <a:schemeClr val="bg1"/>
                </a:solidFill>
                <a:latin typeface="DengXian" charset="-122"/>
                <a:ea typeface="DengXian" charset="-122"/>
                <a:cs typeface="DengXian" charset="-122"/>
              </a:endParaRPr>
            </a:p>
            <a:p>
              <a:pPr eaLnBrk="1" hangingPunct="1">
                <a:lnSpc>
                  <a:spcPct val="100000"/>
                </a:lnSpc>
                <a:spcBef>
                  <a:spcPct val="0"/>
                </a:spcBef>
                <a:buFont typeface="Arial" charset="0"/>
                <a:buNone/>
                <a:defRPr/>
              </a:pPr>
              <a:endParaRPr lang="zh-CN" altLang="en-US" sz="1100" dirty="0" smtClean="0">
                <a:solidFill>
                  <a:srgbClr val="132F55"/>
                </a:solidFill>
              </a:endParaRPr>
            </a:p>
          </p:txBody>
        </p:sp>
      </p:grpSp>
      <p:grpSp>
        <p:nvGrpSpPr>
          <p:cNvPr id="50" name="组合 43"/>
          <p:cNvGrpSpPr>
            <a:grpSpLocks/>
          </p:cNvGrpSpPr>
          <p:nvPr/>
        </p:nvGrpSpPr>
        <p:grpSpPr bwMode="auto">
          <a:xfrm>
            <a:off x="6035924" y="1064180"/>
            <a:ext cx="2771775" cy="3765157"/>
            <a:chOff x="0" y="0"/>
            <a:chExt cx="2772000" cy="3764807"/>
          </a:xfrm>
        </p:grpSpPr>
        <p:grpSp>
          <p:nvGrpSpPr>
            <p:cNvPr id="51" name="组合 39"/>
            <p:cNvGrpSpPr>
              <a:grpSpLocks/>
            </p:cNvGrpSpPr>
            <p:nvPr/>
          </p:nvGrpSpPr>
          <p:grpSpPr bwMode="auto">
            <a:xfrm>
              <a:off x="0" y="0"/>
              <a:ext cx="2772000" cy="690429"/>
              <a:chOff x="0" y="0"/>
              <a:chExt cx="2772000" cy="690429"/>
            </a:xfrm>
          </p:grpSpPr>
          <p:sp>
            <p:nvSpPr>
              <p:cNvPr id="59" name="矩形 19"/>
              <p:cNvSpPr>
                <a:spLocks noChangeArrowheads="1"/>
              </p:cNvSpPr>
              <p:nvPr/>
            </p:nvSpPr>
            <p:spPr bwMode="auto">
              <a:xfrm>
                <a:off x="0" y="0"/>
                <a:ext cx="2772000" cy="690429"/>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60" name="文本框 27"/>
              <p:cNvSpPr txBox="1">
                <a:spLocks noChangeArrowheads="1"/>
              </p:cNvSpPr>
              <p:nvPr/>
            </p:nvSpPr>
            <p:spPr bwMode="auto">
              <a:xfrm>
                <a:off x="71121" y="134430"/>
                <a:ext cx="2629758" cy="4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 typeface="Arial" charset="0"/>
                  <a:buNone/>
                </a:pPr>
                <a:r>
                  <a:rPr lang="zh-CN" altLang="en-US" sz="2400" b="1" dirty="0">
                    <a:solidFill>
                      <a:srgbClr val="132F55"/>
                    </a:solidFill>
                    <a:latin typeface="Microsoft YaHei" charset="-122"/>
                    <a:ea typeface="Microsoft YaHei" charset="-122"/>
                    <a:cs typeface="Microsoft YaHei" charset="-122"/>
                  </a:rPr>
                  <a:t>运行环境</a:t>
                </a:r>
              </a:p>
            </p:txBody>
          </p:sp>
        </p:grpSp>
        <p:grpSp>
          <p:nvGrpSpPr>
            <p:cNvPr id="52" name="组合 33"/>
            <p:cNvGrpSpPr>
              <a:grpSpLocks/>
            </p:cNvGrpSpPr>
            <p:nvPr/>
          </p:nvGrpSpPr>
          <p:grpSpPr bwMode="auto">
            <a:xfrm>
              <a:off x="0" y="750743"/>
              <a:ext cx="2772000" cy="3014064"/>
              <a:chOff x="0" y="-3128390"/>
              <a:chExt cx="2772000" cy="3014064"/>
            </a:xfrm>
          </p:grpSpPr>
          <p:sp>
            <p:nvSpPr>
              <p:cNvPr id="57" name="矩形 23"/>
              <p:cNvSpPr>
                <a:spLocks noChangeArrowheads="1"/>
              </p:cNvSpPr>
              <p:nvPr/>
            </p:nvSpPr>
            <p:spPr bwMode="auto">
              <a:xfrm>
                <a:off x="0" y="-3128390"/>
                <a:ext cx="2772000" cy="3014064"/>
              </a:xfrm>
              <a:prstGeom prst="rect">
                <a:avLst/>
              </a:prstGeom>
              <a:solidFill>
                <a:schemeClr val="bg1">
                  <a:alpha val="7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58" name="矩形 32"/>
              <p:cNvSpPr>
                <a:spLocks noChangeArrowheads="1"/>
              </p:cNvSpPr>
              <p:nvPr/>
            </p:nvSpPr>
            <p:spPr bwMode="auto">
              <a:xfrm>
                <a:off x="0" y="-3052122"/>
                <a:ext cx="2700556" cy="2415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marL="342900" indent="-342900" eaLnBrk="1" hangingPunct="1">
                  <a:lnSpc>
                    <a:spcPct val="100000"/>
                  </a:lnSpc>
                  <a:spcBef>
                    <a:spcPct val="0"/>
                  </a:spcBef>
                  <a:defRPr/>
                </a:pPr>
                <a:r>
                  <a:rPr lang="en-US" altLang="zh-CN" sz="2000" dirty="0" smtClean="0">
                    <a:solidFill>
                      <a:srgbClr val="132F55"/>
                    </a:solidFill>
                    <a:latin typeface="Microsoft YaHei" charset="-122"/>
                    <a:ea typeface="Microsoft YaHei" charset="-122"/>
                    <a:cs typeface="Microsoft YaHei" charset="-122"/>
                  </a:rPr>
                  <a:t>IE</a:t>
                </a:r>
                <a:r>
                  <a:rPr lang="zh-CN" altLang="en-US" sz="2000" dirty="0" smtClean="0">
                    <a:solidFill>
                      <a:srgbClr val="132F55"/>
                    </a:solidFill>
                    <a:latin typeface="Microsoft YaHei" charset="-122"/>
                    <a:ea typeface="Microsoft YaHei" charset="-122"/>
                    <a:cs typeface="Microsoft YaHei" charset="-122"/>
                  </a:rPr>
                  <a:t> </a:t>
                </a:r>
                <a:r>
                  <a:rPr lang="en-US" altLang="zh-CN" sz="2000" dirty="0" smtClean="0">
                    <a:solidFill>
                      <a:srgbClr val="132F55"/>
                    </a:solidFill>
                    <a:latin typeface="Microsoft YaHei" charset="-122"/>
                    <a:ea typeface="Microsoft YaHei" charset="-122"/>
                    <a:cs typeface="Microsoft YaHei" charset="-122"/>
                  </a:rPr>
                  <a:t>9.0</a:t>
                </a:r>
                <a:r>
                  <a:rPr lang="zh-CN" altLang="en-US" sz="2000" dirty="0" smtClean="0">
                    <a:solidFill>
                      <a:srgbClr val="132F55"/>
                    </a:solidFill>
                    <a:latin typeface="Microsoft YaHei" charset="-122"/>
                    <a:ea typeface="Microsoft YaHei" charset="-122"/>
                    <a:cs typeface="Microsoft YaHei" charset="-122"/>
                  </a:rPr>
                  <a:t>及以上</a:t>
                </a:r>
                <a:endParaRPr lang="en-US" altLang="zh-CN" sz="2000" dirty="0" smtClean="0">
                  <a:solidFill>
                    <a:srgbClr val="132F55"/>
                  </a:solidFill>
                  <a:latin typeface="Microsoft YaHei" charset="-122"/>
                  <a:ea typeface="Microsoft YaHei" charset="-122"/>
                  <a:cs typeface="Microsoft YaHei" charset="-122"/>
                </a:endParaRPr>
              </a:p>
              <a:p>
                <a:pPr eaLnBrk="1" hangingPunct="1">
                  <a:lnSpc>
                    <a:spcPct val="100000"/>
                  </a:lnSpc>
                  <a:spcBef>
                    <a:spcPct val="0"/>
                  </a:spcBef>
                  <a:buFont typeface="Arial" charset="0"/>
                  <a:buNone/>
                  <a:defRPr/>
                </a:pPr>
                <a:endParaRPr lang="en-US" altLang="zh-CN" sz="2000" dirty="0" smtClean="0">
                  <a:solidFill>
                    <a:srgbClr val="132F55"/>
                  </a:solidFill>
                  <a:latin typeface="Microsoft YaHei" charset="-122"/>
                  <a:ea typeface="Microsoft YaHei" charset="-122"/>
                  <a:cs typeface="Microsoft YaHei" charset="-122"/>
                </a:endParaRPr>
              </a:p>
              <a:p>
                <a:pPr marL="342900" indent="-342900" eaLnBrk="1" hangingPunct="1">
                  <a:lnSpc>
                    <a:spcPct val="100000"/>
                  </a:lnSpc>
                  <a:spcBef>
                    <a:spcPct val="0"/>
                  </a:spcBef>
                  <a:defRPr/>
                </a:pPr>
                <a:r>
                  <a:rPr lang="en-US" altLang="zh-CN" sz="2000" dirty="0" smtClean="0">
                    <a:solidFill>
                      <a:srgbClr val="132F55"/>
                    </a:solidFill>
                    <a:latin typeface="Microsoft YaHei" charset="-122"/>
                    <a:ea typeface="Microsoft YaHei" charset="-122"/>
                    <a:cs typeface="Microsoft YaHei" charset="-122"/>
                  </a:rPr>
                  <a:t>Mozilla</a:t>
                </a:r>
                <a:r>
                  <a:rPr lang="zh-CN" altLang="en-US" sz="2000" dirty="0" smtClean="0">
                    <a:solidFill>
                      <a:srgbClr val="132F55"/>
                    </a:solidFill>
                    <a:latin typeface="Microsoft YaHei" charset="-122"/>
                    <a:ea typeface="Microsoft YaHei" charset="-122"/>
                    <a:cs typeface="Microsoft YaHei" charset="-122"/>
                  </a:rPr>
                  <a:t> </a:t>
                </a:r>
                <a:r>
                  <a:rPr lang="en-US" altLang="zh-CN" sz="2000" dirty="0" smtClean="0">
                    <a:solidFill>
                      <a:srgbClr val="132F55"/>
                    </a:solidFill>
                    <a:latin typeface="Microsoft YaHei" charset="-122"/>
                    <a:ea typeface="Microsoft YaHei" charset="-122"/>
                    <a:cs typeface="Microsoft YaHei" charset="-122"/>
                  </a:rPr>
                  <a:t>Firefox</a:t>
                </a:r>
              </a:p>
              <a:p>
                <a:pPr eaLnBrk="1" hangingPunct="1">
                  <a:lnSpc>
                    <a:spcPct val="100000"/>
                  </a:lnSpc>
                  <a:spcBef>
                    <a:spcPct val="0"/>
                  </a:spcBef>
                  <a:buFont typeface="Arial" charset="0"/>
                  <a:buNone/>
                  <a:defRPr/>
                </a:pPr>
                <a:endParaRPr lang="en-US" altLang="zh-CN" sz="2000" dirty="0" smtClean="0">
                  <a:solidFill>
                    <a:srgbClr val="132F55"/>
                  </a:solidFill>
                  <a:latin typeface="Microsoft YaHei" charset="-122"/>
                  <a:ea typeface="Microsoft YaHei" charset="-122"/>
                  <a:cs typeface="Microsoft YaHei" charset="-122"/>
                </a:endParaRPr>
              </a:p>
              <a:p>
                <a:pPr marL="342900" indent="-342900" eaLnBrk="1" hangingPunct="1">
                  <a:lnSpc>
                    <a:spcPct val="100000"/>
                  </a:lnSpc>
                  <a:spcBef>
                    <a:spcPct val="0"/>
                  </a:spcBef>
                  <a:defRPr/>
                </a:pPr>
                <a:r>
                  <a:rPr lang="en-US" altLang="zh-CN" sz="2000" dirty="0" smtClean="0">
                    <a:solidFill>
                      <a:srgbClr val="132F55"/>
                    </a:solidFill>
                    <a:latin typeface="Microsoft YaHei" charset="-122"/>
                    <a:ea typeface="Microsoft YaHei" charset="-122"/>
                    <a:cs typeface="Microsoft YaHei" charset="-122"/>
                  </a:rPr>
                  <a:t>Chrome</a:t>
                </a:r>
              </a:p>
              <a:p>
                <a:pPr eaLnBrk="1" hangingPunct="1">
                  <a:lnSpc>
                    <a:spcPct val="100000"/>
                  </a:lnSpc>
                  <a:spcBef>
                    <a:spcPct val="0"/>
                  </a:spcBef>
                  <a:buFont typeface="Arial" charset="0"/>
                  <a:buNone/>
                  <a:defRPr/>
                </a:pPr>
                <a:endParaRPr lang="en-US" altLang="zh-CN" sz="2000" dirty="0" smtClean="0">
                  <a:solidFill>
                    <a:srgbClr val="132F55"/>
                  </a:solidFill>
                  <a:latin typeface="Microsoft YaHei" charset="-122"/>
                  <a:ea typeface="Microsoft YaHei" charset="-122"/>
                  <a:cs typeface="Microsoft YaHei" charset="-122"/>
                </a:endParaRPr>
              </a:p>
              <a:p>
                <a:pPr marL="342900" indent="-342900" eaLnBrk="1" hangingPunct="1">
                  <a:lnSpc>
                    <a:spcPct val="100000"/>
                  </a:lnSpc>
                  <a:spcBef>
                    <a:spcPct val="0"/>
                  </a:spcBef>
                  <a:defRPr/>
                </a:pPr>
                <a:r>
                  <a:rPr lang="en-US" altLang="zh-CN" sz="2000" dirty="0" smtClean="0">
                    <a:solidFill>
                      <a:srgbClr val="132F55"/>
                    </a:solidFill>
                    <a:latin typeface="Microsoft YaHei" charset="-122"/>
                    <a:ea typeface="Microsoft YaHei" charset="-122"/>
                    <a:cs typeface="Microsoft YaHei" charset="-122"/>
                  </a:rPr>
                  <a:t>360</a:t>
                </a:r>
                <a:r>
                  <a:rPr lang="zh-CN" altLang="en-US" sz="2000" dirty="0" smtClean="0">
                    <a:solidFill>
                      <a:srgbClr val="132F55"/>
                    </a:solidFill>
                    <a:latin typeface="Microsoft YaHei" charset="-122"/>
                    <a:ea typeface="Microsoft YaHei" charset="-122"/>
                    <a:cs typeface="Microsoft YaHei" charset="-122"/>
                  </a:rPr>
                  <a:t>浏览器等</a:t>
                </a:r>
                <a:endParaRPr lang="en-US" altLang="zh-CN" sz="2000" dirty="0" smtClean="0">
                  <a:solidFill>
                    <a:srgbClr val="132F55"/>
                  </a:solidFill>
                  <a:latin typeface="Microsoft YaHei" charset="-122"/>
                  <a:ea typeface="Microsoft YaHei" charset="-122"/>
                  <a:cs typeface="Microsoft YaHei" charset="-122"/>
                </a:endParaRPr>
              </a:p>
              <a:p>
                <a:pPr eaLnBrk="1" hangingPunct="1">
                  <a:lnSpc>
                    <a:spcPct val="100000"/>
                  </a:lnSpc>
                  <a:spcBef>
                    <a:spcPct val="0"/>
                  </a:spcBef>
                  <a:buFont typeface="Arial" charset="0"/>
                  <a:buNone/>
                  <a:defRPr/>
                </a:pPr>
                <a:endParaRPr lang="zh-CN" altLang="en-US" sz="1100" dirty="0" smtClean="0">
                  <a:solidFill>
                    <a:srgbClr val="132F55"/>
                  </a:solidFill>
                </a:endParaRPr>
              </a:p>
            </p:txBody>
          </p:sp>
        </p:grpSp>
      </p:grpSp>
    </p:spTree>
    <p:extLst>
      <p:ext uri="{BB962C8B-B14F-4D97-AF65-F5344CB8AC3E}">
        <p14:creationId xmlns:p14="http://schemas.microsoft.com/office/powerpoint/2010/main" val="11637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p:tgtEl>
                                          <p:spTgt spid="38"/>
                                        </p:tgtEl>
                                        <p:attrNameLst>
                                          <p:attrName>ppt_x</p:attrName>
                                        </p:attrNameLst>
                                      </p:cBhvr>
                                      <p:tavLst>
                                        <p:tav tm="0">
                                          <p:val>
                                            <p:strVal val="#ppt_x-#ppt_w*1.125000"/>
                                          </p:val>
                                        </p:tav>
                                        <p:tav tm="100000">
                                          <p:val>
                                            <p:strVal val="#ppt_x"/>
                                          </p:val>
                                        </p:tav>
                                      </p:tavLst>
                                    </p:anim>
                                    <p:animEffect transition="in" filter="wipe(right)">
                                      <p:cBhvr>
                                        <p:cTn id="8" dur="500"/>
                                        <p:tgtEl>
                                          <p:spTgt spid="38"/>
                                        </p:tgtEl>
                                      </p:cBhvr>
                                    </p:animEffect>
                                  </p:childTnLst>
                                </p:cTn>
                              </p:par>
                              <p:par>
                                <p:cTn id="9" presetID="12" presetClass="entr" presetSubtype="8" fill="hold" nodeType="withEffect">
                                  <p:stCondLst>
                                    <p:cond delay="25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p:tgtEl>
                                          <p:spTgt spid="45"/>
                                        </p:tgtEl>
                                        <p:attrNameLst>
                                          <p:attrName>ppt_x</p:attrName>
                                        </p:attrNameLst>
                                      </p:cBhvr>
                                      <p:tavLst>
                                        <p:tav tm="0">
                                          <p:val>
                                            <p:strVal val="#ppt_x-#ppt_w*1.125000"/>
                                          </p:val>
                                        </p:tav>
                                        <p:tav tm="100000">
                                          <p:val>
                                            <p:strVal val="#ppt_x"/>
                                          </p:val>
                                        </p:tav>
                                      </p:tavLst>
                                    </p:anim>
                                    <p:animEffect transition="in" filter="wipe(right)">
                                      <p:cBhvr>
                                        <p:cTn id="12" dur="500"/>
                                        <p:tgtEl>
                                          <p:spTgt spid="45"/>
                                        </p:tgtEl>
                                      </p:cBhvr>
                                    </p:animEffect>
                                  </p:childTnLst>
                                </p:cTn>
                              </p:par>
                              <p:par>
                                <p:cTn id="13" presetID="12" presetClass="entr" presetSubtype="8" fill="hold" nodeType="withEffect">
                                  <p:stCondLst>
                                    <p:cond delay="50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p:tgtEl>
                                          <p:spTgt spid="50"/>
                                        </p:tgtEl>
                                        <p:attrNameLst>
                                          <p:attrName>ppt_x</p:attrName>
                                        </p:attrNameLst>
                                      </p:cBhvr>
                                      <p:tavLst>
                                        <p:tav tm="0">
                                          <p:val>
                                            <p:strVal val="#ppt_x-#ppt_w*1.125000"/>
                                          </p:val>
                                        </p:tav>
                                        <p:tav tm="100000">
                                          <p:val>
                                            <p:strVal val="#ppt_x"/>
                                          </p:val>
                                        </p:tav>
                                      </p:tavLst>
                                    </p:anim>
                                    <p:animEffect transition="in" filter="wipe(right)">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406" y="1734282"/>
            <a:ext cx="5738749" cy="1674937"/>
            <a:chOff x="-9406" y="1544053"/>
            <a:chExt cx="5738749" cy="2055394"/>
          </a:xfrm>
        </p:grpSpPr>
        <p:sp>
          <p:nvSpPr>
            <p:cNvPr id="4" name="圆角矩形 3"/>
            <p:cNvSpPr/>
            <p:nvPr/>
          </p:nvSpPr>
          <p:spPr>
            <a:xfrm>
              <a:off x="0" y="1707654"/>
              <a:ext cx="5544616" cy="1728192"/>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3"/>
            <p:cNvSpPr/>
            <p:nvPr/>
          </p:nvSpPr>
          <p:spPr>
            <a:xfrm>
              <a:off x="-9406" y="1544053"/>
              <a:ext cx="5738749" cy="2055394"/>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TextBox 11"/>
          <p:cNvSpPr txBox="1"/>
          <p:nvPr/>
        </p:nvSpPr>
        <p:spPr>
          <a:xfrm>
            <a:off x="321668" y="2248584"/>
            <a:ext cx="1287212" cy="646331"/>
          </a:xfrm>
          <a:prstGeom prst="rect">
            <a:avLst/>
          </a:prstGeom>
          <a:noFill/>
        </p:spPr>
        <p:txBody>
          <a:bodyPr wrap="none" rtlCol="0">
            <a:spAutoFit/>
          </a:bodyPr>
          <a:lstStyle/>
          <a:p>
            <a:r>
              <a:rPr lang="en-US" altLang="zh-CN" sz="3600" dirty="0" smtClean="0">
                <a:solidFill>
                  <a:schemeClr val="bg1"/>
                </a:solidFill>
              </a:rPr>
              <a:t>Part 3</a:t>
            </a:r>
            <a:endParaRPr lang="zh-CN" altLang="en-US" sz="3600" dirty="0">
              <a:solidFill>
                <a:schemeClr val="bg1"/>
              </a:solidFill>
            </a:endParaRPr>
          </a:p>
        </p:txBody>
      </p:sp>
      <p:cxnSp>
        <p:nvCxnSpPr>
          <p:cNvPr id="14" name="直接连接符 13"/>
          <p:cNvCxnSpPr/>
          <p:nvPr/>
        </p:nvCxnSpPr>
        <p:spPr>
          <a:xfrm>
            <a:off x="1659680" y="2158139"/>
            <a:ext cx="0" cy="827222"/>
          </a:xfrm>
          <a:prstGeom prst="line">
            <a:avLst/>
          </a:prstGeom>
          <a:ln>
            <a:solidFill>
              <a:schemeClr val="bg1">
                <a:alpha val="81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756647" y="2340916"/>
            <a:ext cx="2031325" cy="461665"/>
          </a:xfrm>
          <a:prstGeom prst="rect">
            <a:avLst/>
          </a:prstGeom>
        </p:spPr>
        <p:txBody>
          <a:bodyPr wrap="none">
            <a:spAutoFit/>
          </a:bodyPr>
          <a:lstStyle/>
          <a:p>
            <a:pPr algn="ctr"/>
            <a:r>
              <a:rPr lang="zh-CN" altLang="en-US" sz="2400" b="1" dirty="0" smtClean="0">
                <a:solidFill>
                  <a:schemeClr val="bg1"/>
                </a:solidFill>
                <a:latin typeface="微软雅黑" pitchFamily="34" charset="-122"/>
                <a:ea typeface="微软雅黑" pitchFamily="34" charset="-122"/>
              </a:rPr>
              <a:t>项目组织分工</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48857249"/>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b01841cfcd096dfb6dd969da4fe3f3c3589f5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1543</TotalTime>
  <Words>775</Words>
  <Application>Microsoft Macintosh PowerPoint</Application>
  <PresentationFormat>全屏显示(16:9)</PresentationFormat>
  <Paragraphs>216</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Calibri</vt:lpstr>
      <vt:lpstr>DengXian</vt:lpstr>
      <vt:lpstr>Impact</vt:lpstr>
      <vt:lpstr>Microsoft YaHei</vt:lpstr>
      <vt:lpstr>SimHei</vt:lpstr>
      <vt:lpstr>冬青黑体简体中文 W3</vt:lpstr>
      <vt:lpstr>宋体</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王鑫柔</cp:lastModifiedBy>
  <cp:revision>242</cp:revision>
  <dcterms:created xsi:type="dcterms:W3CDTF">2014-06-03T12:41:59Z</dcterms:created>
  <dcterms:modified xsi:type="dcterms:W3CDTF">2017-03-23T13:58:23Z</dcterms:modified>
</cp:coreProperties>
</file>