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288-1F55-56B9-FBF6-FEEF9B17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CE5A7-DB42-1EFF-B280-57257BA2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2DBF7-EEAA-5558-E608-1D569FDF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03C6-AD21-16C2-5E98-18BA9B8D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CF08C-B9EE-99EB-3718-EA62448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8D84C-43D5-E089-724A-35BD048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2BC04-3E5A-5D7A-DA53-2756D49E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5B42-42CD-DBC4-C378-229FACD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279C8-3F8F-6D73-26BE-D9017F15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00C6D-82CB-741B-A815-30E2369E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7C30F-1D93-39ED-A9F8-445F1F03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8C18F-0676-C897-B0F4-3A5D372C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681E6-91FF-E46E-C7E5-464A703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B5996-4DA6-5EDF-56E3-4A7249D2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9CDE-49C5-EC68-8C3B-35C4B440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3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2F7EC-F9A8-44B7-51FD-B82606E1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25601-DE01-7886-A60F-BBFD95E5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ED724-E929-BC50-B087-AC84A60B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E1543-C3C3-81C4-35D5-0FF93914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C23B3-823A-C797-F783-25C256F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66EC-AADA-62D3-FFEA-78C08E42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56435-32D9-5EEB-DBAC-E8509E74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82C89-B77E-46EA-467C-32C0EB20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09F-3FB2-944E-674F-5C86E058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5F781-2152-AB18-4A3C-7D9BEE4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5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1376A-145C-A9E2-33DD-C98D5561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2EBB3-70DC-5CF8-6454-C45FD295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EFE1D-33BB-8607-C8E8-9719AEF8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284AD-2283-6A37-D63D-6DA4F57E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56938-5FFA-146E-6BCC-7D1ACB78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22E59-78B9-51CA-C6AA-D87002E9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28D2-A358-8FB1-E552-96552841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751EA-1402-28BE-6E29-EEDAB67B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BD007-EB7A-D257-B1B8-59634A61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47CCB-EC81-191B-7FF3-16B82F1A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005D6-9B62-D6C4-FEC6-00C93491D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C5AD72-400F-EFD1-A196-CEF64FF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746CA-F8E6-0E12-AB39-C49BC498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8A0CC-87E0-4BF2-7D1F-CF5E4C82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0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2EAE2-DF75-6080-92B5-254DFA0B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9E9FF-566A-C007-56B6-EEEAED7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D968B-4BAF-7B3A-27DC-9B29F8AE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E8B8A-C116-E4EE-8FDE-8F013D62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236A3-7DF8-EA79-E6C2-69E2978A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2434AC-6BA9-07FE-F66F-A6FB207A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47AC-D107-3569-9C24-9BDA5DA6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9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4341-D7E2-0101-747A-7B94A6E1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67AF6-68AA-BE12-81D0-CD73E6E0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4CD4C-663F-CBC4-DBB4-3A3853ED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228EA-B6DC-C8D6-F35C-0E2AED5A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B69DD-83DD-F004-492A-CB3FEB3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58CC4-08FD-41F1-35D3-7475061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6B19-D257-699B-3F1E-8F1C1583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2AD7DA-CDB2-026E-1516-A8B70D0F3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7BE5A-97B5-B1C5-77F3-ECBBFB0C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1B8F6-940B-16C3-3666-D42C67D7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C5F42-7B54-77D2-5801-F932F1C1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59EF-3D10-ACE0-D90D-50F53518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8310B1-BE29-2E86-2E6C-90E523CB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2DA2A-118F-D4BE-558C-EDDD6CB4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79DF-D86B-29E2-8FC8-4C6F67173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714E-E7DC-42F7-B17B-9575EA40D314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88723-F812-A00D-9B0F-A477CCC5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F0726-9CEB-09B0-65F9-0024ADE0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B45B-FBD0-4B0C-98E7-AD188B2F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F64DE-C986-8089-D088-9B4133448BB9}"/>
              </a:ext>
            </a:extLst>
          </p:cNvPr>
          <p:cNvSpPr/>
          <p:nvPr/>
        </p:nvSpPr>
        <p:spPr>
          <a:xfrm>
            <a:off x="704020" y="607652"/>
            <a:ext cx="10783957" cy="5744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8F6657-5152-E046-4DD5-7EC2B176D3BB}"/>
              </a:ext>
            </a:extLst>
          </p:cNvPr>
          <p:cNvSpPr/>
          <p:nvPr/>
        </p:nvSpPr>
        <p:spPr>
          <a:xfrm>
            <a:off x="8913742" y="556591"/>
            <a:ext cx="2574235" cy="5795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B1E8F8-F456-8DC7-019B-205A5FAE2798}"/>
              </a:ext>
            </a:extLst>
          </p:cNvPr>
          <p:cNvSpPr/>
          <p:nvPr/>
        </p:nvSpPr>
        <p:spPr>
          <a:xfrm>
            <a:off x="704020" y="556592"/>
            <a:ext cx="8209722" cy="278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배경화면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E34E4-94FD-23C9-4ED1-4421BFF35339}"/>
              </a:ext>
            </a:extLst>
          </p:cNvPr>
          <p:cNvSpPr txBox="1"/>
          <p:nvPr/>
        </p:nvSpPr>
        <p:spPr>
          <a:xfrm>
            <a:off x="1683998" y="839064"/>
            <a:ext cx="10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여기있슈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AB35D-9E21-251B-ACBF-66CC7699CE29}"/>
              </a:ext>
            </a:extLst>
          </p:cNvPr>
          <p:cNvSpPr txBox="1"/>
          <p:nvPr/>
        </p:nvSpPr>
        <p:spPr>
          <a:xfrm>
            <a:off x="2837472" y="861149"/>
            <a:ext cx="9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병원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67D1D-73AB-F5A2-5A15-F139FFCF0894}"/>
              </a:ext>
            </a:extLst>
          </p:cNvPr>
          <p:cNvSpPr txBox="1"/>
          <p:nvPr/>
        </p:nvSpPr>
        <p:spPr>
          <a:xfrm>
            <a:off x="4188545" y="861149"/>
            <a:ext cx="117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응급실 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659C4-309C-BA04-31AB-B4D7EA018CD1}"/>
              </a:ext>
            </a:extLst>
          </p:cNvPr>
          <p:cNvSpPr txBox="1"/>
          <p:nvPr/>
        </p:nvSpPr>
        <p:spPr>
          <a:xfrm>
            <a:off x="5734798" y="861149"/>
            <a:ext cx="974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약국 찾기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B64D5-ABE6-E272-086A-BB2869F9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78" y="676068"/>
            <a:ext cx="904875" cy="695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29C5-D746-0493-58B5-44BD289C6A56}"/>
              </a:ext>
            </a:extLst>
          </p:cNvPr>
          <p:cNvSpPr txBox="1"/>
          <p:nvPr/>
        </p:nvSpPr>
        <p:spPr>
          <a:xfrm>
            <a:off x="7085870" y="869841"/>
            <a:ext cx="974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MORE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01BA6-C982-FAF3-5123-7398625A53A6}"/>
              </a:ext>
            </a:extLst>
          </p:cNvPr>
          <p:cNvSpPr txBox="1"/>
          <p:nvPr/>
        </p:nvSpPr>
        <p:spPr>
          <a:xfrm>
            <a:off x="986971" y="3429000"/>
            <a:ext cx="437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검색으로 찾는 병원은 이제 끝</a:t>
            </a:r>
            <a:r>
              <a:rPr lang="en-US" altLang="ko-KR" dirty="0"/>
              <a:t> ---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22F22-DF34-E788-9A93-8F63C95E865C}"/>
              </a:ext>
            </a:extLst>
          </p:cNvPr>
          <p:cNvSpPr txBox="1"/>
          <p:nvPr/>
        </p:nvSpPr>
        <p:spPr>
          <a:xfrm>
            <a:off x="1067593" y="3852524"/>
            <a:ext cx="451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병원 </a:t>
            </a:r>
            <a:r>
              <a:rPr lang="en-US" altLang="ko-KR" sz="1200" dirty="0"/>
              <a:t>/</a:t>
            </a:r>
            <a:r>
              <a:rPr lang="ko-KR" altLang="en-US" sz="1200" dirty="0"/>
              <a:t>응급실</a:t>
            </a:r>
            <a:r>
              <a:rPr lang="en-US" altLang="ko-KR" sz="1200" dirty="0"/>
              <a:t>/ </a:t>
            </a:r>
            <a:r>
              <a:rPr lang="ko-KR" altLang="en-US" sz="1200" dirty="0"/>
              <a:t>약국 찾기부터 건강관리까지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13B6FD-6768-B7F6-49EA-93A91DAA174E}"/>
              </a:ext>
            </a:extLst>
          </p:cNvPr>
          <p:cNvSpPr txBox="1"/>
          <p:nvPr/>
        </p:nvSpPr>
        <p:spPr>
          <a:xfrm>
            <a:off x="962093" y="4230928"/>
            <a:ext cx="451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언제 어디서든 실시간으로 나와 가장 가까운 병원을 찾아주고 진료 과목으로 해당 진료를 보는 병원을 찾아보는 여기 </a:t>
            </a:r>
            <a:r>
              <a:rPr lang="ko-KR" altLang="en-US" b="1" dirty="0" err="1"/>
              <a:t>있슈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5296A-DF77-0503-ECEA-96EEB2468952}"/>
              </a:ext>
            </a:extLst>
          </p:cNvPr>
          <p:cNvSpPr txBox="1"/>
          <p:nvPr/>
        </p:nvSpPr>
        <p:spPr>
          <a:xfrm>
            <a:off x="962093" y="5203624"/>
            <a:ext cx="45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응급처치 및 기본</a:t>
            </a:r>
            <a:r>
              <a:rPr lang="en-US" altLang="ko-KR" b="1" dirty="0"/>
              <a:t>/</a:t>
            </a:r>
            <a:r>
              <a:rPr lang="ko-KR" altLang="en-US" b="1" dirty="0" err="1"/>
              <a:t>상황별</a:t>
            </a:r>
            <a:r>
              <a:rPr lang="ko-KR" altLang="en-US" b="1" dirty="0"/>
              <a:t> 응급처치부터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88C9A-53DE-0234-3EE6-4E3E5B13A4F2}"/>
              </a:ext>
            </a:extLst>
          </p:cNvPr>
          <p:cNvSpPr txBox="1"/>
          <p:nvPr/>
        </p:nvSpPr>
        <p:spPr>
          <a:xfrm>
            <a:off x="962093" y="5627519"/>
            <a:ext cx="45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건강 관리를 위한 건강을 위한 정보까지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5DD35D-49E5-1AF5-12A6-BE92EC60E786}"/>
              </a:ext>
            </a:extLst>
          </p:cNvPr>
          <p:cNvSpPr/>
          <p:nvPr/>
        </p:nvSpPr>
        <p:spPr>
          <a:xfrm>
            <a:off x="5734798" y="3392864"/>
            <a:ext cx="2325946" cy="456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(LINK and JPG)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1E54A0-2C2E-A8BA-7204-19A50F48192D}"/>
              </a:ext>
            </a:extLst>
          </p:cNvPr>
          <p:cNvSpPr/>
          <p:nvPr/>
        </p:nvSpPr>
        <p:spPr>
          <a:xfrm>
            <a:off x="5734798" y="4195633"/>
            <a:ext cx="232594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(LINK and JPG)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7C1E24-B10D-9E8D-ACC5-0A4A24F4C353}"/>
              </a:ext>
            </a:extLst>
          </p:cNvPr>
          <p:cNvSpPr/>
          <p:nvPr/>
        </p:nvSpPr>
        <p:spPr>
          <a:xfrm>
            <a:off x="5734798" y="5194241"/>
            <a:ext cx="23259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(LINK and JPG)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BE630A-9507-C412-2632-E1E135BA5D53}"/>
              </a:ext>
            </a:extLst>
          </p:cNvPr>
          <p:cNvSpPr/>
          <p:nvPr/>
        </p:nvSpPr>
        <p:spPr>
          <a:xfrm>
            <a:off x="5734798" y="5638851"/>
            <a:ext cx="23259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(LINK and JPG)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8B563-47C1-D841-E022-BBEA200EE9DD}"/>
              </a:ext>
            </a:extLst>
          </p:cNvPr>
          <p:cNvGrpSpPr/>
          <p:nvPr/>
        </p:nvGrpSpPr>
        <p:grpSpPr>
          <a:xfrm>
            <a:off x="8913739" y="556591"/>
            <a:ext cx="2574238" cy="5801559"/>
            <a:chOff x="8913739" y="556591"/>
            <a:chExt cx="2574238" cy="5801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EBD7EF-67FC-E314-9CCA-9A6F51D5B203}"/>
                </a:ext>
              </a:extLst>
            </p:cNvPr>
            <p:cNvSpPr/>
            <p:nvPr/>
          </p:nvSpPr>
          <p:spPr>
            <a:xfrm>
              <a:off x="8913742" y="556591"/>
              <a:ext cx="2574235" cy="467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기능</a:t>
              </a:r>
              <a:r>
                <a:rPr lang="en-US" altLang="ko-KR" dirty="0"/>
                <a:t>(function)</a:t>
              </a:r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00FD3CD-6506-B105-2A5C-44C1F5C58AE9}"/>
                </a:ext>
              </a:extLst>
            </p:cNvPr>
            <p:cNvGrpSpPr/>
            <p:nvPr/>
          </p:nvGrpSpPr>
          <p:grpSpPr>
            <a:xfrm>
              <a:off x="8913742" y="1023728"/>
              <a:ext cx="2574235" cy="979243"/>
              <a:chOff x="8913742" y="1168925"/>
              <a:chExt cx="2574235" cy="13105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A9B4C7-6475-0C6B-25AD-095D80C4DE69}"/>
                  </a:ext>
                </a:extLst>
              </p:cNvPr>
              <p:cNvSpPr/>
              <p:nvPr/>
            </p:nvSpPr>
            <p:spPr>
              <a:xfrm>
                <a:off x="8913742" y="1168925"/>
                <a:ext cx="2574235" cy="556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병원 찾기</a:t>
                </a:r>
                <a:r>
                  <a:rPr lang="en-US" altLang="ko-KR" sz="1400" dirty="0"/>
                  <a:t>(Click Event)</a:t>
                </a:r>
                <a:endParaRPr lang="ko-KR" altLang="en-US" sz="14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4FDE71-36BD-C700-D799-90923DFF86F4}"/>
                  </a:ext>
                </a:extLst>
              </p:cNvPr>
              <p:cNvSpPr/>
              <p:nvPr/>
            </p:nvSpPr>
            <p:spPr>
              <a:xfrm>
                <a:off x="8913742" y="1725779"/>
                <a:ext cx="2574235" cy="7537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병원 찾기 페이지로 이동하기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A0DE40A-6B61-52B8-48DB-B699309C555C}"/>
                </a:ext>
              </a:extLst>
            </p:cNvPr>
            <p:cNvGrpSpPr/>
            <p:nvPr/>
          </p:nvGrpSpPr>
          <p:grpSpPr>
            <a:xfrm>
              <a:off x="8913742" y="2120945"/>
              <a:ext cx="2574235" cy="979243"/>
              <a:chOff x="8913742" y="1168925"/>
              <a:chExt cx="2574235" cy="131055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4DE600-0069-A997-E7D3-5A802EC257FE}"/>
                  </a:ext>
                </a:extLst>
              </p:cNvPr>
              <p:cNvSpPr/>
              <p:nvPr/>
            </p:nvSpPr>
            <p:spPr>
              <a:xfrm>
                <a:off x="8913742" y="1168925"/>
                <a:ext cx="2574235" cy="556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응급실 찾기</a:t>
                </a:r>
                <a:r>
                  <a:rPr lang="en-US" altLang="ko-KR" sz="1400" dirty="0"/>
                  <a:t>(Click Event)</a:t>
                </a:r>
                <a:endParaRPr lang="ko-KR" altLang="en-US" sz="14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A8F12A8-3A2F-EC02-6C09-BC31597FAEED}"/>
                  </a:ext>
                </a:extLst>
              </p:cNvPr>
              <p:cNvSpPr/>
              <p:nvPr/>
            </p:nvSpPr>
            <p:spPr>
              <a:xfrm>
                <a:off x="8913742" y="1725779"/>
                <a:ext cx="2574235" cy="7537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응급실 찾기 페이지로 이동하기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5A2FA59-5B62-D656-7F0D-1387595DB567}"/>
                </a:ext>
              </a:extLst>
            </p:cNvPr>
            <p:cNvGrpSpPr/>
            <p:nvPr/>
          </p:nvGrpSpPr>
          <p:grpSpPr>
            <a:xfrm>
              <a:off x="8913741" y="3251685"/>
              <a:ext cx="2574235" cy="979243"/>
              <a:chOff x="8913742" y="1168925"/>
              <a:chExt cx="2574235" cy="131055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5EE449F-7DC3-BDB8-136F-A0FA48CD5DA7}"/>
                  </a:ext>
                </a:extLst>
              </p:cNvPr>
              <p:cNvSpPr/>
              <p:nvPr/>
            </p:nvSpPr>
            <p:spPr>
              <a:xfrm>
                <a:off x="8913742" y="1168925"/>
                <a:ext cx="2574235" cy="556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약국 찾기</a:t>
                </a:r>
                <a:r>
                  <a:rPr lang="en-US" altLang="ko-KR" sz="1400" dirty="0"/>
                  <a:t>(Click Event)</a:t>
                </a:r>
                <a:endParaRPr lang="ko-KR" altLang="en-US" sz="14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0C353A-8DCE-E52B-3F46-7893D86BF45F}"/>
                  </a:ext>
                </a:extLst>
              </p:cNvPr>
              <p:cNvSpPr/>
              <p:nvPr/>
            </p:nvSpPr>
            <p:spPr>
              <a:xfrm>
                <a:off x="8913742" y="1725779"/>
                <a:ext cx="2574235" cy="7537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/>
                  <a:t>약국 </a:t>
                </a:r>
                <a:r>
                  <a:rPr lang="ko-KR" altLang="en-US" sz="1000" dirty="0"/>
                  <a:t>찾기 페이지로 이동하기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D000219-7C2F-64FC-5628-46EA2C7D502F}"/>
                </a:ext>
              </a:extLst>
            </p:cNvPr>
            <p:cNvGrpSpPr/>
            <p:nvPr/>
          </p:nvGrpSpPr>
          <p:grpSpPr>
            <a:xfrm>
              <a:off x="8913740" y="4360862"/>
              <a:ext cx="2574235" cy="979243"/>
              <a:chOff x="8913742" y="1168925"/>
              <a:chExt cx="2574235" cy="131055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50AE278-45CE-D6A7-02B8-B317B3048122}"/>
                  </a:ext>
                </a:extLst>
              </p:cNvPr>
              <p:cNvSpPr/>
              <p:nvPr/>
            </p:nvSpPr>
            <p:spPr>
              <a:xfrm>
                <a:off x="8913742" y="1168925"/>
                <a:ext cx="2574235" cy="556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약국 찾기</a:t>
                </a:r>
                <a:r>
                  <a:rPr lang="en-US" altLang="ko-KR" sz="1400" dirty="0"/>
                  <a:t>(Click Event)</a:t>
                </a:r>
                <a:endParaRPr lang="ko-KR" altLang="en-US" sz="14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C5538E1-989B-5164-1C8E-AFE193924344}"/>
                  </a:ext>
                </a:extLst>
              </p:cNvPr>
              <p:cNvSpPr/>
              <p:nvPr/>
            </p:nvSpPr>
            <p:spPr>
              <a:xfrm>
                <a:off x="8913742" y="1725779"/>
                <a:ext cx="2574235" cy="7537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000" dirty="0"/>
                  <a:t>약국 찾기 페이지로 이동하기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4CD49F3-86AB-4D0D-CBE0-1194C1F6C8A8}"/>
                </a:ext>
              </a:extLst>
            </p:cNvPr>
            <p:cNvGrpSpPr/>
            <p:nvPr/>
          </p:nvGrpSpPr>
          <p:grpSpPr>
            <a:xfrm>
              <a:off x="8913739" y="5378907"/>
              <a:ext cx="2574235" cy="979243"/>
              <a:chOff x="8913742" y="1168925"/>
              <a:chExt cx="2574235" cy="13105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0CD44B5-CEE2-E289-B2C6-CC10898432FC}"/>
                  </a:ext>
                </a:extLst>
              </p:cNvPr>
              <p:cNvSpPr/>
              <p:nvPr/>
            </p:nvSpPr>
            <p:spPr>
              <a:xfrm>
                <a:off x="8913742" y="1168925"/>
                <a:ext cx="2574235" cy="556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로고</a:t>
                </a:r>
                <a:r>
                  <a:rPr lang="en-US" altLang="ko-KR" sz="1400" dirty="0"/>
                  <a:t>(Click Event)</a:t>
                </a:r>
                <a:endParaRPr lang="ko-KR" altLang="en-US" sz="14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2AC5F0-D049-FBFA-CC0D-7B5E03CB6141}"/>
                  </a:ext>
                </a:extLst>
              </p:cNvPr>
              <p:cNvSpPr/>
              <p:nvPr/>
            </p:nvSpPr>
            <p:spPr>
              <a:xfrm>
                <a:off x="8913742" y="1725779"/>
                <a:ext cx="2574235" cy="7537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Home</a:t>
                </a:r>
                <a:r>
                  <a:rPr lang="ko-KR" altLang="en-US" sz="1000" dirty="0"/>
                  <a:t>으로 이동</a:t>
                </a:r>
              </a:p>
            </p:txBody>
          </p:sp>
        </p:grp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9D1240-651C-41DB-48F4-6220C30255A7}"/>
              </a:ext>
            </a:extLst>
          </p:cNvPr>
          <p:cNvSpPr/>
          <p:nvPr/>
        </p:nvSpPr>
        <p:spPr>
          <a:xfrm>
            <a:off x="8913739" y="6352466"/>
            <a:ext cx="2574235" cy="416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MORE(Click Event)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9E84F4-316B-64B2-EE29-ACB5F0DE96BE}"/>
              </a:ext>
            </a:extLst>
          </p:cNvPr>
          <p:cNvSpPr/>
          <p:nvPr/>
        </p:nvSpPr>
        <p:spPr>
          <a:xfrm>
            <a:off x="8913739" y="6768545"/>
            <a:ext cx="2574235" cy="56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/>
              <a:t>응급처지</a:t>
            </a:r>
            <a:r>
              <a:rPr lang="en-US" altLang="ko-KR" sz="1000" dirty="0"/>
              <a:t>/ </a:t>
            </a:r>
            <a:r>
              <a:rPr lang="ko-KR" altLang="en-US" sz="1000" dirty="0"/>
              <a:t>건강관리 페이지로 이동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AFA19A-B196-BBF6-D2D2-601334B795E4}"/>
              </a:ext>
            </a:extLst>
          </p:cNvPr>
          <p:cNvSpPr txBox="1"/>
          <p:nvPr/>
        </p:nvSpPr>
        <p:spPr>
          <a:xfrm>
            <a:off x="7270788" y="613888"/>
            <a:ext cx="605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565E6A-2479-FD1D-CFEF-FFF0577D7518}"/>
              </a:ext>
            </a:extLst>
          </p:cNvPr>
          <p:cNvSpPr txBox="1"/>
          <p:nvPr/>
        </p:nvSpPr>
        <p:spPr>
          <a:xfrm>
            <a:off x="7855057" y="623619"/>
            <a:ext cx="80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회원가입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632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4F0E1C-E9CF-9204-9B94-87AB170F2FFE}"/>
              </a:ext>
            </a:extLst>
          </p:cNvPr>
          <p:cNvGrpSpPr/>
          <p:nvPr/>
        </p:nvGrpSpPr>
        <p:grpSpPr>
          <a:xfrm>
            <a:off x="704020" y="607652"/>
            <a:ext cx="10783957" cy="5744817"/>
            <a:chOff x="704020" y="607652"/>
            <a:chExt cx="10783957" cy="57448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181230D-FA90-1DD0-FAA3-1088D73AF465}"/>
                </a:ext>
              </a:extLst>
            </p:cNvPr>
            <p:cNvSpPr/>
            <p:nvPr/>
          </p:nvSpPr>
          <p:spPr>
            <a:xfrm>
              <a:off x="704020" y="607652"/>
              <a:ext cx="10783957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D9F5655-CBB2-6FB3-CB71-13161731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4243" y="646934"/>
              <a:ext cx="904875" cy="695325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811AB-0832-FCEF-763E-19F635B50BF9}"/>
              </a:ext>
            </a:extLst>
          </p:cNvPr>
          <p:cNvSpPr/>
          <p:nvPr/>
        </p:nvSpPr>
        <p:spPr>
          <a:xfrm>
            <a:off x="1394790" y="1381540"/>
            <a:ext cx="6367671" cy="546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(Search Form)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0192D-EE55-9790-1B7F-EEB35EAF62C3}"/>
              </a:ext>
            </a:extLst>
          </p:cNvPr>
          <p:cNvSpPr txBox="1"/>
          <p:nvPr/>
        </p:nvSpPr>
        <p:spPr>
          <a:xfrm>
            <a:off x="1855303" y="784400"/>
            <a:ext cx="5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위치</a:t>
            </a:r>
            <a:r>
              <a:rPr lang="en-US" altLang="ko-KR" dirty="0"/>
              <a:t>(GPS) – click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BA68B2-380A-F8B5-2F1C-CEFE68478BF8}"/>
              </a:ext>
            </a:extLst>
          </p:cNvPr>
          <p:cNvSpPr/>
          <p:nvPr/>
        </p:nvSpPr>
        <p:spPr>
          <a:xfrm>
            <a:off x="1394788" y="2236303"/>
            <a:ext cx="1278836" cy="705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종합병원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AAC031-8EE4-8A70-14FA-FFB87972E68C}"/>
              </a:ext>
            </a:extLst>
          </p:cNvPr>
          <p:cNvSpPr/>
          <p:nvPr/>
        </p:nvSpPr>
        <p:spPr>
          <a:xfrm>
            <a:off x="1394788" y="4576969"/>
            <a:ext cx="1278836" cy="705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대학병원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61C0A-880C-9793-0AA6-850AE0CC86BC}"/>
              </a:ext>
            </a:extLst>
          </p:cNvPr>
          <p:cNvSpPr/>
          <p:nvPr/>
        </p:nvSpPr>
        <p:spPr>
          <a:xfrm>
            <a:off x="1394788" y="3406636"/>
            <a:ext cx="1278836" cy="705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C743F-6B2A-404E-03A6-AFAD8A556D0F}"/>
              </a:ext>
            </a:extLst>
          </p:cNvPr>
          <p:cNvSpPr txBox="1"/>
          <p:nvPr/>
        </p:nvSpPr>
        <p:spPr>
          <a:xfrm>
            <a:off x="4476513" y="6321859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F69BE-53EA-DDEC-9EB1-ECD836DD412C}"/>
              </a:ext>
            </a:extLst>
          </p:cNvPr>
          <p:cNvSpPr txBox="1"/>
          <p:nvPr/>
        </p:nvSpPr>
        <p:spPr>
          <a:xfrm>
            <a:off x="2891481" y="2236303"/>
            <a:ext cx="487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의료법에 규정되어 있는 여러 진료 과목을 고루 갖춘 </a:t>
            </a:r>
            <a:r>
              <a:rPr lang="ko-KR" altLang="en-US" sz="1000" dirty="0"/>
              <a:t>병원</a:t>
            </a:r>
            <a:r>
              <a:rPr lang="en-US" altLang="ko-KR" sz="1000" b="0" i="0" dirty="0">
                <a:solidFill>
                  <a:srgbClr val="202020"/>
                </a:solidFill>
                <a:effectLst/>
                <a:latin typeface="-apple-system"/>
              </a:rPr>
              <a:t>. 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입원 환자 </a:t>
            </a:r>
            <a:r>
              <a:rPr lang="en-US" altLang="ko-KR" sz="1000" b="0" i="0" dirty="0">
                <a:solidFill>
                  <a:srgbClr val="202020"/>
                </a:solidFill>
                <a:effectLst/>
                <a:latin typeface="-apple-system"/>
              </a:rPr>
              <a:t>100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명 이상을 수용할 수 있고</a:t>
            </a:r>
            <a:r>
              <a:rPr lang="en-US" altLang="ko-KR" sz="1000" b="0" i="0" dirty="0">
                <a:solidFill>
                  <a:srgbClr val="202020"/>
                </a:solidFill>
                <a:effectLst/>
                <a:latin typeface="-apple-system"/>
              </a:rPr>
              <a:t>, 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진료 과목이 적어도 </a:t>
            </a:r>
            <a:r>
              <a:rPr lang="ko-KR" altLang="en-US" sz="1000" b="0" i="0" dirty="0" err="1">
                <a:solidFill>
                  <a:srgbClr val="202020"/>
                </a:solidFill>
                <a:effectLst/>
                <a:latin typeface="-apple-system"/>
              </a:rPr>
              <a:t>내과ㆍ일반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 </a:t>
            </a:r>
            <a:r>
              <a:rPr lang="ko-KR" altLang="en-US" sz="1000" b="0" i="0" dirty="0" err="1">
                <a:solidFill>
                  <a:srgbClr val="202020"/>
                </a:solidFill>
                <a:effectLst/>
                <a:latin typeface="-apple-system"/>
              </a:rPr>
              <a:t>외과ㆍ소아과ㆍ산부인과ㆍ방사선과ㆍ마취과ㆍ진단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 검사 </a:t>
            </a:r>
            <a:r>
              <a:rPr lang="ko-KR" altLang="en-US" sz="1000" b="0" i="0" dirty="0" err="1">
                <a:solidFill>
                  <a:srgbClr val="202020"/>
                </a:solidFill>
                <a:effectLst/>
                <a:latin typeface="-apple-system"/>
              </a:rPr>
              <a:t>의학과ㆍ정신과ㆍ치과가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 설치되어 있으며</a:t>
            </a:r>
            <a:r>
              <a:rPr lang="en-US" altLang="ko-KR" sz="1000" b="0" i="0" dirty="0">
                <a:solidFill>
                  <a:srgbClr val="202020"/>
                </a:solidFill>
                <a:effectLst/>
                <a:latin typeface="-apple-system"/>
              </a:rPr>
              <a:t>, </a:t>
            </a:r>
            <a:r>
              <a:rPr lang="ko-KR" altLang="en-US" sz="1000" b="0" i="0" dirty="0">
                <a:solidFill>
                  <a:srgbClr val="202020"/>
                </a:solidFill>
                <a:effectLst/>
                <a:latin typeface="-apple-system"/>
              </a:rPr>
              <a:t>각 과마다 필요한 전문의를 갖춘 의료 기관이다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51FE6D-BFC5-EB1C-2A22-21BE2512AF15}"/>
              </a:ext>
            </a:extLst>
          </p:cNvPr>
          <p:cNvSpPr txBox="1"/>
          <p:nvPr/>
        </p:nvSpPr>
        <p:spPr>
          <a:xfrm>
            <a:off x="2891481" y="3428999"/>
            <a:ext cx="4870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차 의료기관이다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의원과 병원을 구분하는 기준은 환자를 입원시킬 수 있는 병상의 숫자다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의원에서는 일상적인 건강상담과 함께 해당 전문과목이 아닌 부분도 상담해주고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그에 따른 안내도 해준다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88D1AB-A7BE-D081-635C-225001E10278}"/>
              </a:ext>
            </a:extLst>
          </p:cNvPr>
          <p:cNvSpPr txBox="1"/>
          <p:nvPr/>
        </p:nvSpPr>
        <p:spPr>
          <a:xfrm>
            <a:off x="2891481" y="4551458"/>
            <a:ext cx="48709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의학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치과학부가 설치된 대학에는 교수와 학생의 연구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실습 등을 목적으로 부속 병원을 설치하고 있으며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또 반드시 설치하여야 한다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그러나 대학병원이라는 명칭의 병원이 반드시 교수와 학생의 연구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학습만을 위한 기관은 아니다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1" dirty="0">
              <a:solidFill>
                <a:srgbClr val="000000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1. 100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병상을 갖출 것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sz="1000" dirty="0"/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2. 100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병상 이상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병상 이하인 경우에는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내과ㆍ외과ㆍ</a:t>
            </a:r>
            <a:r>
              <a:rPr lang="ko-KR" altLang="en-US" sz="1000" b="0" i="0" u="none" strike="noStrike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소아청소년과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ㆍ산부인과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진료 과목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영상의학과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마취통증의학과와 진단검사의학과 또는 병리과를 포함한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진료 과목을 갖추고 각 진료 과목마다 전속하는 전문의를 둘 것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ko-KR" altLang="en-US" sz="1000" dirty="0"/>
            </a:b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3. 300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병상을 초과하는 경우에는 내과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외과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소아청소년과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산부인과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영상의학과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마취통증의학과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진단검사의학과 또는 병리과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정신건강의학과 및 치과를 포함한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진료 과목을 갖추고 각 진료 과목마다 전속하는 전문의를 둘 것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692773-CA39-90C8-77B5-2BA80A488D5D}"/>
              </a:ext>
            </a:extLst>
          </p:cNvPr>
          <p:cNvGrpSpPr/>
          <p:nvPr/>
        </p:nvGrpSpPr>
        <p:grpSpPr>
          <a:xfrm>
            <a:off x="8913742" y="608281"/>
            <a:ext cx="2574240" cy="6718459"/>
            <a:chOff x="8913742" y="608281"/>
            <a:chExt cx="2574240" cy="671845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D49600-910A-3C26-7752-17CCD0CA83D5}"/>
                </a:ext>
              </a:extLst>
            </p:cNvPr>
            <p:cNvGrpSpPr/>
            <p:nvPr/>
          </p:nvGrpSpPr>
          <p:grpSpPr>
            <a:xfrm>
              <a:off x="8913744" y="608281"/>
              <a:ext cx="2574238" cy="5744817"/>
              <a:chOff x="8913739" y="556591"/>
              <a:chExt cx="2574238" cy="580155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32D43E1-415A-7883-5D35-3307528DB326}"/>
                  </a:ext>
                </a:extLst>
              </p:cNvPr>
              <p:cNvSpPr/>
              <p:nvPr/>
            </p:nvSpPr>
            <p:spPr>
              <a:xfrm>
                <a:off x="8913742" y="556591"/>
                <a:ext cx="2574235" cy="467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기능</a:t>
                </a:r>
                <a:r>
                  <a:rPr lang="en-US" altLang="ko-KR" dirty="0"/>
                  <a:t>(function)</a:t>
                </a:r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2EE0FE7-939F-669D-64D5-C3E64F0FA6F4}"/>
                  </a:ext>
                </a:extLst>
              </p:cNvPr>
              <p:cNvGrpSpPr/>
              <p:nvPr/>
            </p:nvGrpSpPr>
            <p:grpSpPr>
              <a:xfrm>
                <a:off x="8913742" y="1023728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0AA3E76-6BC9-C1C4-2EB4-3BD10F455A87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현재 위치</a:t>
                  </a:r>
                  <a:r>
                    <a:rPr lang="en-US" altLang="ko-KR" sz="1400" dirty="0"/>
                    <a:t>(GPS)(Click Event)</a:t>
                  </a:r>
                  <a:endParaRPr lang="ko-KR" altLang="en-US" sz="14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1F70336-C8EC-1DB5-A993-CBDC59A94631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현재 나의 위치 설정하기</a:t>
                  </a:r>
                  <a:r>
                    <a:rPr lang="en-US" altLang="ko-KR" sz="1000" dirty="0"/>
                    <a:t>(</a:t>
                  </a:r>
                  <a:r>
                    <a:rPr lang="en-US" altLang="ko-KR" sz="1000" dirty="0" err="1"/>
                    <a:t>gps</a:t>
                  </a:r>
                  <a:r>
                    <a:rPr lang="ko-KR" altLang="en-US" sz="1000" dirty="0" err="1"/>
                    <a:t>값조정</a:t>
                  </a:r>
                  <a:r>
                    <a:rPr lang="en-US" altLang="ko-KR" sz="1000" dirty="0"/>
                    <a:t>)</a:t>
                  </a:r>
                  <a:endParaRPr lang="ko-KR" altLang="en-US" sz="1000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B3CD4FF-0150-B2C2-F6EC-C88DB2B29C85}"/>
                  </a:ext>
                </a:extLst>
              </p:cNvPr>
              <p:cNvGrpSpPr/>
              <p:nvPr/>
            </p:nvGrpSpPr>
            <p:grpSpPr>
              <a:xfrm>
                <a:off x="8913742" y="2120945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C5B07B3-CFD2-DB62-12C9-7E0351F00A9E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종합병원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6EC7F3C-5D80-54DA-2667-5CFA088E6F18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종합 병원 페이지로 이동하기</a:t>
                  </a: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D3EE8C9-282E-8164-5626-BF6421B71561}"/>
                  </a:ext>
                </a:extLst>
              </p:cNvPr>
              <p:cNvGrpSpPr/>
              <p:nvPr/>
            </p:nvGrpSpPr>
            <p:grpSpPr>
              <a:xfrm>
                <a:off x="8913741" y="3251685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0A1327B-EE6E-9C41-3577-65CE550F8ECE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의원</a:t>
                  </a:r>
                  <a:r>
                    <a:rPr lang="en-US" altLang="ko-KR" sz="1400" dirty="0"/>
                    <a:t>(Click Event)</a:t>
                  </a:r>
                  <a:endParaRPr lang="ko-KR" altLang="en-US" sz="1400" dirty="0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B387A74-5A21-E68B-6063-9EC0E43BA000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의원 페이지로 이동하기</a:t>
                  </a: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AC12EE9-D3DC-5F1B-5207-A6457E104F0C}"/>
                  </a:ext>
                </a:extLst>
              </p:cNvPr>
              <p:cNvGrpSpPr/>
              <p:nvPr/>
            </p:nvGrpSpPr>
            <p:grpSpPr>
              <a:xfrm>
                <a:off x="8913740" y="4360862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74BFDA27-AE12-1C42-2FF5-6CDC8C0DEA05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대학 병원</a:t>
                  </a:r>
                  <a:r>
                    <a:rPr lang="en-US" altLang="ko-KR" sz="1400" dirty="0"/>
                    <a:t>(Click Event)</a:t>
                  </a:r>
                  <a:endParaRPr lang="ko-KR" altLang="en-US" sz="1400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EC8F83E-4B8B-2C78-01E4-D820449E925D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대학 병원 페이지로 이동하기</a:t>
                  </a: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72D195D-BD20-09A3-41F2-E171AC6C2298}"/>
                  </a:ext>
                </a:extLst>
              </p:cNvPr>
              <p:cNvGrpSpPr/>
              <p:nvPr/>
            </p:nvGrpSpPr>
            <p:grpSpPr>
              <a:xfrm>
                <a:off x="8913739" y="5378907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595B558-35FE-4DE5-ED57-E622214D6DF6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로고</a:t>
                  </a:r>
                  <a:r>
                    <a:rPr lang="en-US" altLang="ko-KR" sz="1400" dirty="0"/>
                    <a:t>(Click Event)</a:t>
                  </a:r>
                  <a:endParaRPr lang="ko-KR" altLang="en-US" sz="1400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C1D9287-C408-F16D-9FAD-5B121313FCBD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/>
                    <a:t>Home</a:t>
                  </a:r>
                  <a:r>
                    <a:rPr lang="ko-KR" altLang="en-US" sz="1000" dirty="0"/>
                    <a:t>으로 이동</a:t>
                  </a:r>
                </a:p>
              </p:txBody>
            </p:sp>
          </p:grp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DB9FFB-CF9B-20C1-D02D-B1135F1C523C}"/>
                </a:ext>
              </a:extLst>
            </p:cNvPr>
            <p:cNvSpPr/>
            <p:nvPr/>
          </p:nvSpPr>
          <p:spPr>
            <a:xfrm>
              <a:off x="8913742" y="6357074"/>
              <a:ext cx="2574235" cy="4120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검색 폼</a:t>
              </a:r>
              <a:r>
                <a:rPr lang="en-US" altLang="ko-KR" sz="1400" dirty="0"/>
                <a:t>(INPUT FORM)</a:t>
              </a:r>
              <a:endParaRPr lang="ko-KR" altLang="en-US" sz="14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DC488A-8602-85E3-D41B-59224497FE8C}"/>
                </a:ext>
              </a:extLst>
            </p:cNvPr>
            <p:cNvSpPr/>
            <p:nvPr/>
          </p:nvSpPr>
          <p:spPr>
            <a:xfrm>
              <a:off x="8913742" y="6769084"/>
              <a:ext cx="2574235" cy="5576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병원 이름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진료 과목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14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F4B01-BC24-6442-1C86-AED3B4F35F5E}"/>
              </a:ext>
            </a:extLst>
          </p:cNvPr>
          <p:cNvSpPr/>
          <p:nvPr/>
        </p:nvSpPr>
        <p:spPr>
          <a:xfrm>
            <a:off x="704023" y="534227"/>
            <a:ext cx="10783957" cy="5744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3E0FA-E6B3-346E-1319-5931808132C8}"/>
              </a:ext>
            </a:extLst>
          </p:cNvPr>
          <p:cNvSpPr txBox="1"/>
          <p:nvPr/>
        </p:nvSpPr>
        <p:spPr>
          <a:xfrm>
            <a:off x="1915938" y="912893"/>
            <a:ext cx="38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</a:t>
            </a:r>
            <a:r>
              <a:rPr lang="ko-KR" altLang="en-US" dirty="0"/>
              <a:t>종합병원        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99C73-B6D7-2999-21A0-8D4128BFBD01}"/>
              </a:ext>
            </a:extLst>
          </p:cNvPr>
          <p:cNvSpPr/>
          <p:nvPr/>
        </p:nvSpPr>
        <p:spPr>
          <a:xfrm>
            <a:off x="3474543" y="3187706"/>
            <a:ext cx="4283771" cy="705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군산의료원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FE800-7148-251C-C07A-9A9CA865179C}"/>
              </a:ext>
            </a:extLst>
          </p:cNvPr>
          <p:cNvSpPr/>
          <p:nvPr/>
        </p:nvSpPr>
        <p:spPr>
          <a:xfrm>
            <a:off x="3478691" y="4091493"/>
            <a:ext cx="4283771" cy="705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원광대학교병원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4FF45-0CCB-9EE2-0A33-2BB84EBD6E75}"/>
              </a:ext>
            </a:extLst>
          </p:cNvPr>
          <p:cNvSpPr/>
          <p:nvPr/>
        </p:nvSpPr>
        <p:spPr>
          <a:xfrm>
            <a:off x="1394790" y="2295928"/>
            <a:ext cx="1731071" cy="73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종합병원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ED2B4F-C50B-F764-E8A7-423B731DC22C}"/>
              </a:ext>
            </a:extLst>
          </p:cNvPr>
          <p:cNvSpPr/>
          <p:nvPr/>
        </p:nvSpPr>
        <p:spPr>
          <a:xfrm>
            <a:off x="3482824" y="5008849"/>
            <a:ext cx="4283770" cy="705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익산병원</a:t>
            </a:r>
            <a:endParaRPr lang="en-US" altLang="ko-KR" sz="1600" dirty="0"/>
          </a:p>
          <a:p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174B5C-196C-9BF5-6495-CDF2B0325DE5}"/>
              </a:ext>
            </a:extLst>
          </p:cNvPr>
          <p:cNvGrpSpPr/>
          <p:nvPr/>
        </p:nvGrpSpPr>
        <p:grpSpPr>
          <a:xfrm>
            <a:off x="3477955" y="2328710"/>
            <a:ext cx="4283768" cy="730700"/>
            <a:chOff x="3478693" y="2132307"/>
            <a:chExt cx="4283768" cy="7307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43DAAB-ED88-78A7-9E36-7A72A66EDED4}"/>
                </a:ext>
              </a:extLst>
            </p:cNvPr>
            <p:cNvSpPr/>
            <p:nvPr/>
          </p:nvSpPr>
          <p:spPr>
            <a:xfrm>
              <a:off x="3478693" y="2132307"/>
              <a:ext cx="4283768" cy="705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600" dirty="0" err="1"/>
                <a:t>차병원</a:t>
              </a:r>
              <a:r>
                <a:rPr lang="en-US" altLang="ko-KR" sz="1600" dirty="0"/>
                <a:t>(data)</a:t>
              </a:r>
            </a:p>
            <a:p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654341-B0D1-0A59-C0D7-3D27D1E91582}"/>
                </a:ext>
              </a:extLst>
            </p:cNvPr>
            <p:cNvSpPr txBox="1"/>
            <p:nvPr/>
          </p:nvSpPr>
          <p:spPr>
            <a:xfrm>
              <a:off x="3483664" y="2440165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거리 </a:t>
              </a:r>
              <a:r>
                <a:rPr lang="en-US" altLang="ko-KR" sz="900" dirty="0"/>
                <a:t>: 2km  </a:t>
              </a:r>
              <a:r>
                <a:rPr lang="ko-KR" altLang="en-US" sz="900" dirty="0"/>
                <a:t>전라북도 군산시 </a:t>
              </a:r>
              <a:r>
                <a:rPr lang="ko-KR" altLang="en-US" sz="900" dirty="0" err="1"/>
                <a:t>나운동</a:t>
              </a:r>
              <a:endParaRPr lang="ko-KR" altLang="en-US" sz="9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A33C34-E20A-88B6-B4FA-9461043629D4}"/>
                </a:ext>
              </a:extLst>
            </p:cNvPr>
            <p:cNvSpPr txBox="1"/>
            <p:nvPr/>
          </p:nvSpPr>
          <p:spPr>
            <a:xfrm>
              <a:off x="3483664" y="2632175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신속항원검사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영유아검진</a:t>
              </a:r>
              <a:r>
                <a:rPr lang="ko-KR" altLang="en-US" sz="900" dirty="0"/>
                <a:t> 예방접종 주차장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C6D6172-7263-279F-994D-990EF7F38A1E}"/>
              </a:ext>
            </a:extLst>
          </p:cNvPr>
          <p:cNvGrpSpPr/>
          <p:nvPr/>
        </p:nvGrpSpPr>
        <p:grpSpPr>
          <a:xfrm>
            <a:off x="3479514" y="3482714"/>
            <a:ext cx="3124199" cy="422842"/>
            <a:chOff x="3483664" y="3236990"/>
            <a:chExt cx="3124199" cy="4228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E50B85-4C54-A72B-DB83-E3A2304D129B}"/>
                </a:ext>
              </a:extLst>
            </p:cNvPr>
            <p:cNvSpPr txBox="1"/>
            <p:nvPr/>
          </p:nvSpPr>
          <p:spPr>
            <a:xfrm>
              <a:off x="3483664" y="323699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거리 </a:t>
              </a:r>
              <a:r>
                <a:rPr lang="en-US" altLang="ko-KR" sz="900" dirty="0"/>
                <a:t>: 2km  </a:t>
              </a:r>
              <a:r>
                <a:rPr lang="ko-KR" altLang="en-US" sz="900" dirty="0"/>
                <a:t>전라북도 군산시 </a:t>
              </a:r>
              <a:r>
                <a:rPr lang="ko-KR" altLang="en-US" sz="900" dirty="0" err="1"/>
                <a:t>나운동</a:t>
              </a:r>
              <a:endParaRPr lang="ko-KR" altLang="en-US" sz="9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6E82F1-A013-FB92-35D6-362841518246}"/>
                </a:ext>
              </a:extLst>
            </p:cNvPr>
            <p:cNvSpPr txBox="1"/>
            <p:nvPr/>
          </p:nvSpPr>
          <p:spPr>
            <a:xfrm>
              <a:off x="3483664" y="342900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신속항원검사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영유아검진</a:t>
              </a:r>
              <a:r>
                <a:rPr lang="ko-KR" altLang="en-US" sz="900" dirty="0"/>
                <a:t> 예방접종 주차장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F89D89-EFF8-63DF-FE74-0993B7545B5A}"/>
              </a:ext>
            </a:extLst>
          </p:cNvPr>
          <p:cNvGrpSpPr/>
          <p:nvPr/>
        </p:nvGrpSpPr>
        <p:grpSpPr>
          <a:xfrm>
            <a:off x="3478688" y="4374181"/>
            <a:ext cx="3124199" cy="422842"/>
            <a:chOff x="3483664" y="3236990"/>
            <a:chExt cx="3124199" cy="4228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B6BAE4-28CF-FDA6-DA4F-DF805B29D6B1}"/>
                </a:ext>
              </a:extLst>
            </p:cNvPr>
            <p:cNvSpPr txBox="1"/>
            <p:nvPr/>
          </p:nvSpPr>
          <p:spPr>
            <a:xfrm>
              <a:off x="3483664" y="323699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거리 </a:t>
              </a:r>
              <a:r>
                <a:rPr lang="en-US" altLang="ko-KR" sz="900" dirty="0"/>
                <a:t>: 21.4km  </a:t>
              </a:r>
              <a:r>
                <a:rPr lang="ko-KR" altLang="en-US" sz="900" dirty="0"/>
                <a:t>전라북도 익산시 </a:t>
              </a:r>
              <a:r>
                <a:rPr lang="ko-KR" altLang="en-US" sz="900" dirty="0" err="1"/>
                <a:t>무왕로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895 </a:t>
              </a:r>
              <a:r>
                <a:rPr lang="ko-KR" altLang="en-US" sz="900" dirty="0"/>
                <a:t>원광대학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685271-47A2-463B-3241-F449C169FCFF}"/>
                </a:ext>
              </a:extLst>
            </p:cNvPr>
            <p:cNvSpPr txBox="1"/>
            <p:nvPr/>
          </p:nvSpPr>
          <p:spPr>
            <a:xfrm>
              <a:off x="3483664" y="342900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신속항원검사</a:t>
              </a:r>
              <a:r>
                <a:rPr lang="ko-KR" altLang="en-US" sz="900" dirty="0"/>
                <a:t> 응급실운영 주차장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041E72-B107-6554-0E37-80E4AC3E7180}"/>
              </a:ext>
            </a:extLst>
          </p:cNvPr>
          <p:cNvGrpSpPr/>
          <p:nvPr/>
        </p:nvGrpSpPr>
        <p:grpSpPr>
          <a:xfrm>
            <a:off x="3478688" y="5305255"/>
            <a:ext cx="3124199" cy="422842"/>
            <a:chOff x="3483664" y="3236990"/>
            <a:chExt cx="3124199" cy="4228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D03381-1E3F-A380-7F2B-685B4E620BB9}"/>
                </a:ext>
              </a:extLst>
            </p:cNvPr>
            <p:cNvSpPr txBox="1"/>
            <p:nvPr/>
          </p:nvSpPr>
          <p:spPr>
            <a:xfrm>
              <a:off x="3483664" y="323699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거리 </a:t>
              </a:r>
              <a:r>
                <a:rPr lang="en-US" altLang="ko-KR" sz="900" dirty="0"/>
                <a:t>: 20.2km  </a:t>
              </a:r>
              <a:r>
                <a:rPr lang="ko-KR" altLang="en-US" sz="900" dirty="0"/>
                <a:t>전라북도 익산시 </a:t>
              </a:r>
              <a:r>
                <a:rPr lang="ko-KR" altLang="en-US" sz="900" dirty="0" err="1"/>
                <a:t>무왕로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969 </a:t>
              </a:r>
              <a:r>
                <a:rPr lang="ko-KR" altLang="en-US" sz="900" dirty="0"/>
                <a:t>익산병원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A61C43-84A6-9700-9AFE-A7FF67534A84}"/>
                </a:ext>
              </a:extLst>
            </p:cNvPr>
            <p:cNvSpPr txBox="1"/>
            <p:nvPr/>
          </p:nvSpPr>
          <p:spPr>
            <a:xfrm>
              <a:off x="3483664" y="3429000"/>
              <a:ext cx="31241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신속항원검사</a:t>
              </a:r>
              <a:r>
                <a:rPr lang="ko-KR" altLang="en-US" sz="900" dirty="0"/>
                <a:t> 응급실운영 주차장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6B14BFD-5476-8240-4627-1298BA13D3DB}"/>
              </a:ext>
            </a:extLst>
          </p:cNvPr>
          <p:cNvSpPr txBox="1"/>
          <p:nvPr/>
        </p:nvSpPr>
        <p:spPr>
          <a:xfrm>
            <a:off x="4476513" y="6321859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E54263D-4849-223C-D818-62BC4C5C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43" y="646934"/>
            <a:ext cx="904875" cy="6953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1F7C37-EE20-7D97-8F63-69B672947902}"/>
              </a:ext>
            </a:extLst>
          </p:cNvPr>
          <p:cNvSpPr txBox="1"/>
          <p:nvPr/>
        </p:nvSpPr>
        <p:spPr>
          <a:xfrm>
            <a:off x="1329530" y="1947762"/>
            <a:ext cx="107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총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7B27B5-E8B4-418D-BA7B-6CFAB9F86EEC}"/>
              </a:ext>
            </a:extLst>
          </p:cNvPr>
          <p:cNvSpPr/>
          <p:nvPr/>
        </p:nvSpPr>
        <p:spPr>
          <a:xfrm>
            <a:off x="1547188" y="1403905"/>
            <a:ext cx="1708951" cy="416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현위치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미룡동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EE3965-4514-F4D0-EAA6-C6DEC0BE3968}"/>
              </a:ext>
            </a:extLst>
          </p:cNvPr>
          <p:cNvSpPr/>
          <p:nvPr/>
        </p:nvSpPr>
        <p:spPr>
          <a:xfrm>
            <a:off x="7153275" y="1429108"/>
            <a:ext cx="613319" cy="416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Filter</a:t>
            </a:r>
            <a:endParaRPr lang="ko-KR" altLang="en-US" sz="1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2062000-FCD9-97CC-7F51-A67AF8F7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37" y="958696"/>
            <a:ext cx="345477" cy="33881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10BB4F6-AA5B-1D65-025A-4CFB135B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77" y="987504"/>
            <a:ext cx="235892" cy="22938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C5BD444-2A7B-B44F-5F0D-61B89949B29A}"/>
              </a:ext>
            </a:extLst>
          </p:cNvPr>
          <p:cNvCxnSpPr/>
          <p:nvPr/>
        </p:nvCxnSpPr>
        <p:spPr>
          <a:xfrm>
            <a:off x="704023" y="1319068"/>
            <a:ext cx="8209719" cy="2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C3905F-2CE0-BBBA-1622-0B1DE13C0D6D}"/>
              </a:ext>
            </a:extLst>
          </p:cNvPr>
          <p:cNvCxnSpPr/>
          <p:nvPr/>
        </p:nvCxnSpPr>
        <p:spPr>
          <a:xfrm>
            <a:off x="704020" y="1931028"/>
            <a:ext cx="8209719" cy="2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FC1204-9C29-4CE8-EF0F-0739803C2815}"/>
              </a:ext>
            </a:extLst>
          </p:cNvPr>
          <p:cNvCxnSpPr/>
          <p:nvPr/>
        </p:nvCxnSpPr>
        <p:spPr>
          <a:xfrm>
            <a:off x="704020" y="2262704"/>
            <a:ext cx="8209719" cy="23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18EEA34-6448-C962-CB79-137A656DC0F7}"/>
              </a:ext>
            </a:extLst>
          </p:cNvPr>
          <p:cNvGrpSpPr/>
          <p:nvPr/>
        </p:nvGrpSpPr>
        <p:grpSpPr>
          <a:xfrm>
            <a:off x="8918710" y="530565"/>
            <a:ext cx="2574240" cy="6718459"/>
            <a:chOff x="8913742" y="608281"/>
            <a:chExt cx="2574240" cy="671845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3C5BA3-E61A-82B7-64EF-2B9D897EBEEE}"/>
                </a:ext>
              </a:extLst>
            </p:cNvPr>
            <p:cNvGrpSpPr/>
            <p:nvPr/>
          </p:nvGrpSpPr>
          <p:grpSpPr>
            <a:xfrm>
              <a:off x="8913744" y="608281"/>
              <a:ext cx="2574238" cy="5744817"/>
              <a:chOff x="8913739" y="556591"/>
              <a:chExt cx="2574238" cy="580155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55011C4-4C06-A5E1-BC76-6B5DABD75762}"/>
                  </a:ext>
                </a:extLst>
              </p:cNvPr>
              <p:cNvSpPr/>
              <p:nvPr/>
            </p:nvSpPr>
            <p:spPr>
              <a:xfrm>
                <a:off x="8913742" y="556591"/>
                <a:ext cx="2574235" cy="4671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기능</a:t>
                </a:r>
                <a:r>
                  <a:rPr lang="en-US" altLang="ko-KR" dirty="0"/>
                  <a:t>(function)</a:t>
                </a:r>
                <a:endParaRPr lang="ko-KR" altLang="en-US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6F923EF-22AF-8868-8B8A-069682D86DE3}"/>
                  </a:ext>
                </a:extLst>
              </p:cNvPr>
              <p:cNvGrpSpPr/>
              <p:nvPr/>
            </p:nvGrpSpPr>
            <p:grpSpPr>
              <a:xfrm>
                <a:off x="8913742" y="1023728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43CAD2C-06B4-DAFF-886F-0C8C81E08647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/>
                    <a:t>현위치</a:t>
                  </a:r>
                  <a:r>
                    <a:rPr lang="en-US" altLang="ko-KR" sz="1400" dirty="0"/>
                    <a:t>(GPS)(Click Event)</a:t>
                  </a:r>
                  <a:endParaRPr lang="ko-KR" altLang="en-US" sz="1400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8E0384B2-5024-5E3A-EED7-3BD79F6D2131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현재 나의 위치 설정하기</a:t>
                  </a:r>
                  <a:r>
                    <a:rPr lang="en-US" altLang="ko-KR" sz="1000" dirty="0"/>
                    <a:t>(</a:t>
                  </a:r>
                  <a:r>
                    <a:rPr lang="en-US" altLang="ko-KR" sz="1000" dirty="0" err="1"/>
                    <a:t>gps</a:t>
                  </a:r>
                  <a:r>
                    <a:rPr lang="ko-KR" altLang="en-US" sz="1000" dirty="0" err="1"/>
                    <a:t>값조정</a:t>
                  </a:r>
                  <a:r>
                    <a:rPr lang="en-US" altLang="ko-KR" sz="1000" dirty="0"/>
                    <a:t>)</a:t>
                  </a:r>
                  <a:endParaRPr lang="ko-KR" altLang="en-US" sz="1000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709DC0B-0BFA-F9C1-42AE-255A20041584}"/>
                  </a:ext>
                </a:extLst>
              </p:cNvPr>
              <p:cNvGrpSpPr/>
              <p:nvPr/>
            </p:nvGrpSpPr>
            <p:grpSpPr>
              <a:xfrm>
                <a:off x="8913742" y="2120945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8B7712B-14BE-82CB-9288-00BD5A15AC1D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Filter (Click Event)</a:t>
                  </a:r>
                  <a:endParaRPr lang="ko-KR" altLang="en-US" sz="1400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60FEAAC-57DC-9D0D-B17E-F50D578BE53D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진료 과목</a:t>
                  </a:r>
                  <a:r>
                    <a:rPr lang="en-US" altLang="ko-KR" sz="1000" dirty="0"/>
                    <a:t>/ </a:t>
                  </a:r>
                  <a:r>
                    <a:rPr lang="ko-KR" altLang="en-US" sz="1000" dirty="0"/>
                    <a:t>병명 상세 등 필터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A070B0D-7592-6049-C4A3-FBF82BD5678F}"/>
                  </a:ext>
                </a:extLst>
              </p:cNvPr>
              <p:cNvGrpSpPr/>
              <p:nvPr/>
            </p:nvGrpSpPr>
            <p:grpSpPr>
              <a:xfrm>
                <a:off x="8913741" y="3251685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2CAAC93-079E-9365-63B2-83E4E7466894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Data(Click Event)</a:t>
                  </a:r>
                  <a:endParaRPr lang="ko-KR" altLang="en-US" sz="1400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C7CD63D-EF92-D3A0-CA60-FCDD5E75AE70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해당 </a:t>
                  </a:r>
                  <a:r>
                    <a:rPr lang="en-US" altLang="ko-KR" sz="1000" dirty="0"/>
                    <a:t>Data</a:t>
                  </a:r>
                  <a:r>
                    <a:rPr lang="ko-KR" altLang="en-US" sz="1000" dirty="0"/>
                    <a:t> 페이지로 이동하기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736197A-368A-961F-4E65-FDA9A4EF34D6}"/>
                  </a:ext>
                </a:extLst>
              </p:cNvPr>
              <p:cNvGrpSpPr/>
              <p:nvPr/>
            </p:nvGrpSpPr>
            <p:grpSpPr>
              <a:xfrm>
                <a:off x="8913740" y="4360862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9AB00A1-E163-7050-092B-1150438B2661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       (Click Event)</a:t>
                  </a:r>
                  <a:endParaRPr lang="ko-KR" altLang="en-US" sz="1400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F78E27E-0FD3-881E-9353-AD4993EC9BC2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000"/>
                    <a:t>현재 검색어 지우기</a:t>
                  </a:r>
                  <a:endParaRPr lang="ko-KR" altLang="en-US" sz="1000" dirty="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D3E1FC20-7B74-4347-9C3E-3D635803B970}"/>
                  </a:ext>
                </a:extLst>
              </p:cNvPr>
              <p:cNvGrpSpPr/>
              <p:nvPr/>
            </p:nvGrpSpPr>
            <p:grpSpPr>
              <a:xfrm>
                <a:off x="8913739" y="5378907"/>
                <a:ext cx="2574235" cy="979243"/>
                <a:chOff x="8913742" y="1168925"/>
                <a:chExt cx="2574235" cy="1310557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7116A7B-C1E1-48D9-DA8F-F44558964EEB}"/>
                    </a:ext>
                  </a:extLst>
                </p:cNvPr>
                <p:cNvSpPr/>
                <p:nvPr/>
              </p:nvSpPr>
              <p:spPr>
                <a:xfrm>
                  <a:off x="8913742" y="1168925"/>
                  <a:ext cx="2574235" cy="5568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/>
                    <a:t>로고</a:t>
                  </a:r>
                  <a:r>
                    <a:rPr lang="en-US" altLang="ko-KR" sz="1400" dirty="0"/>
                    <a:t>(Click Event)</a:t>
                  </a:r>
                  <a:endParaRPr lang="ko-KR" altLang="en-US" sz="1400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E11F157-C396-3F4C-8169-2582335616F3}"/>
                    </a:ext>
                  </a:extLst>
                </p:cNvPr>
                <p:cNvSpPr/>
                <p:nvPr/>
              </p:nvSpPr>
              <p:spPr>
                <a:xfrm>
                  <a:off x="8913742" y="1725779"/>
                  <a:ext cx="2574235" cy="7537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/>
                    <a:t>Home</a:t>
                  </a:r>
                  <a:r>
                    <a:rPr lang="ko-KR" altLang="en-US" sz="1000" dirty="0"/>
                    <a:t>으로 이동</a:t>
                  </a:r>
                </a:p>
              </p:txBody>
            </p:sp>
          </p:grp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BC610B-FC7C-BDF3-92E4-4863663C211E}"/>
                </a:ext>
              </a:extLst>
            </p:cNvPr>
            <p:cNvSpPr/>
            <p:nvPr/>
          </p:nvSpPr>
          <p:spPr>
            <a:xfrm>
              <a:off x="8913742" y="6357074"/>
              <a:ext cx="2574235" cy="4120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검색 폼</a:t>
              </a:r>
              <a:r>
                <a:rPr lang="en-US" altLang="ko-KR" sz="1400" dirty="0"/>
                <a:t>(INPUT FORM)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A63F4A2-7A1C-5724-D4F6-EFE11C604D16}"/>
                </a:ext>
              </a:extLst>
            </p:cNvPr>
            <p:cNvSpPr/>
            <p:nvPr/>
          </p:nvSpPr>
          <p:spPr>
            <a:xfrm>
              <a:off x="8913742" y="6769084"/>
              <a:ext cx="2574235" cy="5576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병원 이름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진료 과목 입력</a:t>
              </a: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9DC54CE2-2172-A5DD-F1E7-78617607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660" y="4384771"/>
            <a:ext cx="235892" cy="22938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410784-5B03-98D3-3211-9914D6A18BB6}"/>
              </a:ext>
            </a:extLst>
          </p:cNvPr>
          <p:cNvSpPr/>
          <p:nvPr/>
        </p:nvSpPr>
        <p:spPr>
          <a:xfrm>
            <a:off x="8913739" y="7249024"/>
            <a:ext cx="2574235" cy="412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&lt; (Click Event)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114F-2224-F1FE-2FEF-2404EFC15E70}"/>
              </a:ext>
            </a:extLst>
          </p:cNvPr>
          <p:cNvSpPr/>
          <p:nvPr/>
        </p:nvSpPr>
        <p:spPr>
          <a:xfrm>
            <a:off x="8913739" y="7661034"/>
            <a:ext cx="2574235" cy="55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뒤로 가기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33C9F5-9845-F058-24E9-6EEF36097AB2}"/>
              </a:ext>
            </a:extLst>
          </p:cNvPr>
          <p:cNvSpPr/>
          <p:nvPr/>
        </p:nvSpPr>
        <p:spPr>
          <a:xfrm>
            <a:off x="6328350" y="263371"/>
            <a:ext cx="2574235" cy="55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Click Event</a:t>
            </a:r>
            <a:r>
              <a:rPr lang="ko-KR" altLang="en-US" sz="1000" dirty="0"/>
              <a:t>로 검색어 입력하고 해당 관련 검색어 탐색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4AC71A6-1270-507F-C88B-570C9272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51" y="361156"/>
            <a:ext cx="345477" cy="3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DF4B01-BC24-6442-1C86-AED3B4F35F5E}"/>
              </a:ext>
            </a:extLst>
          </p:cNvPr>
          <p:cNvSpPr/>
          <p:nvPr/>
        </p:nvSpPr>
        <p:spPr>
          <a:xfrm>
            <a:off x="704023" y="534227"/>
            <a:ext cx="10783957" cy="5744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F3059C-C189-AD9E-5440-3E552ED5EF6C}"/>
              </a:ext>
            </a:extLst>
          </p:cNvPr>
          <p:cNvGrpSpPr/>
          <p:nvPr/>
        </p:nvGrpSpPr>
        <p:grpSpPr>
          <a:xfrm>
            <a:off x="8940049" y="534227"/>
            <a:ext cx="2574235" cy="5744817"/>
            <a:chOff x="8913742" y="534227"/>
            <a:chExt cx="2574235" cy="5767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6F1FDB2-3B95-A246-0BE8-2086C25DAA4C}"/>
                </a:ext>
              </a:extLst>
            </p:cNvPr>
            <p:cNvSpPr/>
            <p:nvPr/>
          </p:nvSpPr>
          <p:spPr>
            <a:xfrm>
              <a:off x="8913742" y="556591"/>
              <a:ext cx="2574235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893229-3C78-C71A-BC2A-D5E37B4766CC}"/>
                </a:ext>
              </a:extLst>
            </p:cNvPr>
            <p:cNvSpPr/>
            <p:nvPr/>
          </p:nvSpPr>
          <p:spPr>
            <a:xfrm>
              <a:off x="8913742" y="534227"/>
              <a:ext cx="2574235" cy="467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07956C-A218-597F-A26D-66BA88BC2DC4}"/>
              </a:ext>
            </a:extLst>
          </p:cNvPr>
          <p:cNvSpPr txBox="1"/>
          <p:nvPr/>
        </p:nvSpPr>
        <p:spPr>
          <a:xfrm>
            <a:off x="4578625" y="5838950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4FF45-0CCB-9EE2-0A33-2BB84EBD6E75}"/>
              </a:ext>
            </a:extLst>
          </p:cNvPr>
          <p:cNvSpPr/>
          <p:nvPr/>
        </p:nvSpPr>
        <p:spPr>
          <a:xfrm>
            <a:off x="1055203" y="790162"/>
            <a:ext cx="7313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차병원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41294-118D-4D38-A926-F485B46DD0E3}"/>
              </a:ext>
            </a:extLst>
          </p:cNvPr>
          <p:cNvSpPr/>
          <p:nvPr/>
        </p:nvSpPr>
        <p:spPr>
          <a:xfrm>
            <a:off x="1055202" y="1966292"/>
            <a:ext cx="7313545" cy="6473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38F12-D708-6D44-1380-05C14CCF2EB3}"/>
              </a:ext>
            </a:extLst>
          </p:cNvPr>
          <p:cNvSpPr txBox="1"/>
          <p:nvPr/>
        </p:nvSpPr>
        <p:spPr>
          <a:xfrm>
            <a:off x="1055202" y="1376913"/>
            <a:ext cx="73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의료법인 의인의료재단 </a:t>
            </a:r>
            <a:r>
              <a:rPr lang="ko-KR" altLang="en-US" dirty="0" err="1"/>
              <a:t>차병원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CE220-4412-2858-AE81-36384303897C}"/>
              </a:ext>
            </a:extLst>
          </p:cNvPr>
          <p:cNvSpPr txBox="1"/>
          <p:nvPr/>
        </p:nvSpPr>
        <p:spPr>
          <a:xfrm>
            <a:off x="1055199" y="1193825"/>
            <a:ext cx="786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598513-973E-7079-34DC-FBD68EF35BD9}"/>
              </a:ext>
            </a:extLst>
          </p:cNvPr>
          <p:cNvSpPr/>
          <p:nvPr/>
        </p:nvSpPr>
        <p:spPr>
          <a:xfrm>
            <a:off x="7245626" y="1230256"/>
            <a:ext cx="78602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☏전화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E426969-A6D1-8B1E-1CC8-5DA0DC754B00}"/>
              </a:ext>
            </a:extLst>
          </p:cNvPr>
          <p:cNvCxnSpPr/>
          <p:nvPr/>
        </p:nvCxnSpPr>
        <p:spPr>
          <a:xfrm>
            <a:off x="1055199" y="2421533"/>
            <a:ext cx="73135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423BDD-FC3D-462D-5C40-94EE73C5C2FE}"/>
              </a:ext>
            </a:extLst>
          </p:cNvPr>
          <p:cNvGrpSpPr/>
          <p:nvPr/>
        </p:nvGrpSpPr>
        <p:grpSpPr>
          <a:xfrm>
            <a:off x="1130156" y="2125354"/>
            <a:ext cx="5206042" cy="286777"/>
            <a:chOff x="1130156" y="2125354"/>
            <a:chExt cx="5206042" cy="286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F865A7-DDBC-618A-CE2D-E62B5FF8B8BD}"/>
                </a:ext>
              </a:extLst>
            </p:cNvPr>
            <p:cNvSpPr txBox="1"/>
            <p:nvPr/>
          </p:nvSpPr>
          <p:spPr>
            <a:xfrm>
              <a:off x="1130156" y="2125354"/>
              <a:ext cx="1245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병원 정보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B228C1-6940-5E20-095C-278BAF6CAAF9}"/>
                </a:ext>
              </a:extLst>
            </p:cNvPr>
            <p:cNvSpPr txBox="1"/>
            <p:nvPr/>
          </p:nvSpPr>
          <p:spPr>
            <a:xfrm>
              <a:off x="2450405" y="2131332"/>
              <a:ext cx="1245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진료 정보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F8B00-AAAB-2484-A476-F632A9CF0C48}"/>
                </a:ext>
              </a:extLst>
            </p:cNvPr>
            <p:cNvSpPr txBox="1"/>
            <p:nvPr/>
          </p:nvSpPr>
          <p:spPr>
            <a:xfrm>
              <a:off x="3770654" y="2135132"/>
              <a:ext cx="1245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의사 정보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715624-D084-E221-839D-853F521A139D}"/>
                </a:ext>
              </a:extLst>
            </p:cNvPr>
            <p:cNvSpPr txBox="1"/>
            <p:nvPr/>
          </p:nvSpPr>
          <p:spPr>
            <a:xfrm>
              <a:off x="5090903" y="2125354"/>
              <a:ext cx="1245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시설 정보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B1B7D70-6D5A-FA2F-377D-90248E349CED}"/>
              </a:ext>
            </a:extLst>
          </p:cNvPr>
          <p:cNvSpPr txBox="1"/>
          <p:nvPr/>
        </p:nvSpPr>
        <p:spPr>
          <a:xfrm>
            <a:off x="1130156" y="2510166"/>
            <a:ext cx="161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병원 소개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4C9D2-BC2A-97FA-C59B-44623EB3E1A0}"/>
              </a:ext>
            </a:extLst>
          </p:cNvPr>
          <p:cNvSpPr txBox="1"/>
          <p:nvPr/>
        </p:nvSpPr>
        <p:spPr>
          <a:xfrm>
            <a:off x="1130155" y="2791128"/>
            <a:ext cx="445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전라북도 군산시 </a:t>
            </a:r>
            <a:r>
              <a:rPr lang="ko-KR" altLang="en-US" sz="1200" dirty="0" err="1"/>
              <a:t>나운동</a:t>
            </a:r>
            <a:r>
              <a:rPr lang="ko-KR" altLang="en-US" sz="1200" dirty="0"/>
              <a:t> 위치</a:t>
            </a:r>
            <a:r>
              <a:rPr lang="en-US" altLang="ko-KR" sz="1200" dirty="0"/>
              <a:t>, </a:t>
            </a:r>
            <a:r>
              <a:rPr lang="ko-KR" altLang="en-US" sz="1200" dirty="0"/>
              <a:t>정형외과</a:t>
            </a:r>
            <a:r>
              <a:rPr lang="en-US" altLang="ko-KR" sz="1200" dirty="0"/>
              <a:t>, </a:t>
            </a:r>
            <a:r>
              <a:rPr lang="ko-KR" altLang="en-US" sz="1200" dirty="0"/>
              <a:t>척추 관절</a:t>
            </a:r>
            <a:r>
              <a:rPr lang="en-US" altLang="ko-KR" sz="1200" dirty="0"/>
              <a:t>, </a:t>
            </a:r>
            <a:r>
              <a:rPr lang="ko-KR" altLang="en-US" sz="1200" dirty="0"/>
              <a:t>재활치료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8AE38D-EF0F-00A2-1665-6ED4F800CA1F}"/>
              </a:ext>
            </a:extLst>
          </p:cNvPr>
          <p:cNvCxnSpPr/>
          <p:nvPr/>
        </p:nvCxnSpPr>
        <p:spPr>
          <a:xfrm>
            <a:off x="1055199" y="3068127"/>
            <a:ext cx="73135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07A5570-3B75-407E-19D9-653EA3B594B7}"/>
              </a:ext>
            </a:extLst>
          </p:cNvPr>
          <p:cNvSpPr txBox="1"/>
          <p:nvPr/>
        </p:nvSpPr>
        <p:spPr>
          <a:xfrm>
            <a:off x="1130155" y="3113610"/>
            <a:ext cx="161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진료 시간</a:t>
            </a:r>
            <a:endParaRPr lang="en-US" altLang="ko-KR" sz="1200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176F72C5-1498-D5A4-6CCB-B70C85DE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03869"/>
              </p:ext>
            </p:extLst>
          </p:nvPr>
        </p:nvGraphicFramePr>
        <p:xfrm>
          <a:off x="1185236" y="3429000"/>
          <a:ext cx="68464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3205">
                  <a:extLst>
                    <a:ext uri="{9D8B030D-6E8A-4147-A177-3AD203B41FA5}">
                      <a16:colId xmlns:a16="http://schemas.microsoft.com/office/drawing/2014/main" val="1693623282"/>
                    </a:ext>
                  </a:extLst>
                </a:gridCol>
                <a:gridCol w="3423205">
                  <a:extLst>
                    <a:ext uri="{9D8B030D-6E8A-4147-A177-3AD203B41FA5}">
                      <a16:colId xmlns:a16="http://schemas.microsoft.com/office/drawing/2014/main" val="65257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월요일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화요일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0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수요일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목요일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금요일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accent1"/>
                          </a:solidFill>
                        </a:rPr>
                        <a:t>토요일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8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일요일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09:00 ~ 18:00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공휴일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          휴무일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64786"/>
                  </a:ext>
                </a:extLst>
              </a:tr>
            </a:tbl>
          </a:graphicData>
        </a:graphic>
      </p:graphicFrame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5F75D3D-CDA8-EC8C-69D3-C84C25DBBB1E}"/>
              </a:ext>
            </a:extLst>
          </p:cNvPr>
          <p:cNvCxnSpPr/>
          <p:nvPr/>
        </p:nvCxnSpPr>
        <p:spPr>
          <a:xfrm>
            <a:off x="1055199" y="5368752"/>
            <a:ext cx="7313548" cy="3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756E83-88B3-B278-6594-4C334041089B}"/>
              </a:ext>
            </a:extLst>
          </p:cNvPr>
          <p:cNvSpPr txBox="1"/>
          <p:nvPr/>
        </p:nvSpPr>
        <p:spPr>
          <a:xfrm>
            <a:off x="1155898" y="5434197"/>
            <a:ext cx="161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정보</a:t>
            </a:r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60698A-34EA-E9D1-FC2E-67D42FE1A51D}"/>
              </a:ext>
            </a:extLst>
          </p:cNvPr>
          <p:cNvSpPr txBox="1"/>
          <p:nvPr/>
        </p:nvSpPr>
        <p:spPr>
          <a:xfrm>
            <a:off x="1155898" y="5711196"/>
            <a:ext cx="44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424242"/>
                </a:solidFill>
                <a:effectLst/>
                <a:latin typeface="-apple-system"/>
              </a:rPr>
              <a:t>전라북도 군산시 </a:t>
            </a:r>
            <a:r>
              <a:rPr lang="ko-KR" altLang="en-US" b="1" i="0" dirty="0" err="1">
                <a:solidFill>
                  <a:srgbClr val="424242"/>
                </a:solidFill>
                <a:effectLst/>
                <a:latin typeface="-apple-system"/>
              </a:rPr>
              <a:t>나운동</a:t>
            </a:r>
            <a:r>
              <a:rPr lang="ko-KR" altLang="en-US" b="1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424242"/>
                </a:solidFill>
                <a:effectLst/>
                <a:latin typeface="-apple-system"/>
              </a:rPr>
              <a:t>830-9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A68230-D56A-D520-70E4-8562785C3E8D}"/>
              </a:ext>
            </a:extLst>
          </p:cNvPr>
          <p:cNvSpPr/>
          <p:nvPr/>
        </p:nvSpPr>
        <p:spPr>
          <a:xfrm>
            <a:off x="1224366" y="6195073"/>
            <a:ext cx="6709473" cy="889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475F84E-721B-18C3-20A5-C9311011A137}"/>
              </a:ext>
            </a:extLst>
          </p:cNvPr>
          <p:cNvCxnSpPr/>
          <p:nvPr/>
        </p:nvCxnSpPr>
        <p:spPr>
          <a:xfrm>
            <a:off x="1055199" y="7228296"/>
            <a:ext cx="7313548" cy="3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A696C-2FC1-E114-5E3F-A6AFE9F02286}"/>
              </a:ext>
            </a:extLst>
          </p:cNvPr>
          <p:cNvSpPr txBox="1"/>
          <p:nvPr/>
        </p:nvSpPr>
        <p:spPr>
          <a:xfrm>
            <a:off x="1130155" y="7304806"/>
            <a:ext cx="161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진료 과목</a:t>
            </a:r>
            <a:endParaRPr lang="en-US" altLang="ko-K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A861BA-2436-96CD-0E20-AC2152101C21}"/>
              </a:ext>
            </a:extLst>
          </p:cNvPr>
          <p:cNvSpPr txBox="1"/>
          <p:nvPr/>
        </p:nvSpPr>
        <p:spPr>
          <a:xfrm>
            <a:off x="1130154" y="7617186"/>
            <a:ext cx="445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424242"/>
                </a:solidFill>
                <a:effectLst/>
                <a:latin typeface="-apple-system"/>
              </a:rPr>
              <a:t>총 진료 </a:t>
            </a:r>
            <a:r>
              <a:rPr lang="ko-KR" altLang="en-US" b="1" i="0">
                <a:solidFill>
                  <a:srgbClr val="424242"/>
                </a:solidFill>
                <a:effectLst/>
                <a:latin typeface="-apple-system"/>
              </a:rPr>
              <a:t>항목 </a:t>
            </a:r>
            <a:r>
              <a:rPr lang="en-US" altLang="ko-KR" b="1" i="0" dirty="0">
                <a:solidFill>
                  <a:srgbClr val="424242"/>
                </a:solidFill>
                <a:effectLst/>
                <a:latin typeface="-apple-system"/>
              </a:rPr>
              <a:t>N</a:t>
            </a:r>
            <a:r>
              <a:rPr lang="ko-KR" altLang="en-US" b="1" i="0" dirty="0">
                <a:solidFill>
                  <a:srgbClr val="424242"/>
                </a:solidFill>
                <a:effectLst/>
                <a:latin typeface="-apple-system"/>
              </a:rPr>
              <a:t>개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91FE6C-5641-8AFF-54D9-E0D026960564}"/>
              </a:ext>
            </a:extLst>
          </p:cNvPr>
          <p:cNvSpPr txBox="1"/>
          <p:nvPr/>
        </p:nvSpPr>
        <p:spPr>
          <a:xfrm>
            <a:off x="9110297" y="6384338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7D2C918-50AD-8655-1A06-2451298D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28" y="28420"/>
            <a:ext cx="904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97F5EC6-FFD1-5C5D-9536-83849E2986A8}"/>
              </a:ext>
            </a:extLst>
          </p:cNvPr>
          <p:cNvGrpSpPr/>
          <p:nvPr/>
        </p:nvGrpSpPr>
        <p:grpSpPr>
          <a:xfrm>
            <a:off x="704020" y="607652"/>
            <a:ext cx="10783957" cy="5744817"/>
            <a:chOff x="704020" y="607652"/>
            <a:chExt cx="10783957" cy="57448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C18A30-5CE5-F2A8-6E09-86876D5D8E39}"/>
                </a:ext>
              </a:extLst>
            </p:cNvPr>
            <p:cNvSpPr/>
            <p:nvPr/>
          </p:nvSpPr>
          <p:spPr>
            <a:xfrm>
              <a:off x="704020" y="607652"/>
              <a:ext cx="10783957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BA03E0-6D52-244F-F06F-4ECD81F13746}"/>
                </a:ext>
              </a:extLst>
            </p:cNvPr>
            <p:cNvSpPr/>
            <p:nvPr/>
          </p:nvSpPr>
          <p:spPr>
            <a:xfrm>
              <a:off x="8913742" y="607652"/>
              <a:ext cx="2574235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262A13-530C-9892-1854-FA43C137C547}"/>
                </a:ext>
              </a:extLst>
            </p:cNvPr>
            <p:cNvSpPr/>
            <p:nvPr/>
          </p:nvSpPr>
          <p:spPr>
            <a:xfrm>
              <a:off x="8913742" y="607652"/>
              <a:ext cx="2574235" cy="467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2C1515-BF7B-D6FE-C216-C4BB0F28B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444" y="790161"/>
              <a:ext cx="904875" cy="695325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1D2FF3-29CD-F848-E9EA-CD62A28DD5DA}"/>
              </a:ext>
            </a:extLst>
          </p:cNvPr>
          <p:cNvSpPr/>
          <p:nvPr/>
        </p:nvSpPr>
        <p:spPr>
          <a:xfrm>
            <a:off x="2333626" y="1667996"/>
            <a:ext cx="4914900" cy="27801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45209B-A334-E701-78C3-DCC7CFE661CA}"/>
              </a:ext>
            </a:extLst>
          </p:cNvPr>
          <p:cNvSpPr/>
          <p:nvPr/>
        </p:nvSpPr>
        <p:spPr>
          <a:xfrm>
            <a:off x="2759948" y="2116667"/>
            <a:ext cx="4097866" cy="47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0A9CF1-B0B8-6129-5B8E-0E738CB6FFA2}"/>
              </a:ext>
            </a:extLst>
          </p:cNvPr>
          <p:cNvSpPr/>
          <p:nvPr/>
        </p:nvSpPr>
        <p:spPr>
          <a:xfrm>
            <a:off x="2759948" y="2590800"/>
            <a:ext cx="4097866" cy="47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5ED70A-0641-581E-DCE4-68A681186547}"/>
              </a:ext>
            </a:extLst>
          </p:cNvPr>
          <p:cNvSpPr/>
          <p:nvPr/>
        </p:nvSpPr>
        <p:spPr>
          <a:xfrm>
            <a:off x="2759948" y="3556001"/>
            <a:ext cx="4097866" cy="47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4312E1-53F1-55A3-3BAE-2C8ACA67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48" y="3115994"/>
            <a:ext cx="1285875" cy="257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2592E1-07E6-BCC7-ED2E-FC3DE1D8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331" y="4674659"/>
            <a:ext cx="2705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D992B19-5125-F050-A97C-389ED093CCB5}"/>
              </a:ext>
            </a:extLst>
          </p:cNvPr>
          <p:cNvGrpSpPr/>
          <p:nvPr/>
        </p:nvGrpSpPr>
        <p:grpSpPr>
          <a:xfrm>
            <a:off x="704020" y="607652"/>
            <a:ext cx="10783957" cy="5744817"/>
            <a:chOff x="704020" y="607652"/>
            <a:chExt cx="10783957" cy="57448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2F64DE-C986-8089-D088-9B4133448BB9}"/>
                </a:ext>
              </a:extLst>
            </p:cNvPr>
            <p:cNvSpPr/>
            <p:nvPr/>
          </p:nvSpPr>
          <p:spPr>
            <a:xfrm>
              <a:off x="704020" y="607652"/>
              <a:ext cx="10783957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8F6657-5152-E046-4DD5-7EC2B176D3BB}"/>
                </a:ext>
              </a:extLst>
            </p:cNvPr>
            <p:cNvSpPr/>
            <p:nvPr/>
          </p:nvSpPr>
          <p:spPr>
            <a:xfrm>
              <a:off x="8913742" y="607652"/>
              <a:ext cx="2574235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EBD7EF-67FC-E314-9CCA-9A6F51D5B203}"/>
                </a:ext>
              </a:extLst>
            </p:cNvPr>
            <p:cNvSpPr/>
            <p:nvPr/>
          </p:nvSpPr>
          <p:spPr>
            <a:xfrm>
              <a:off x="8913742" y="607652"/>
              <a:ext cx="2574235" cy="467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CB64D5-ABE6-E272-086A-BB2869F9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444" y="790161"/>
              <a:ext cx="904875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82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D992B19-5125-F050-A97C-389ED093CCB5}"/>
              </a:ext>
            </a:extLst>
          </p:cNvPr>
          <p:cNvGrpSpPr/>
          <p:nvPr/>
        </p:nvGrpSpPr>
        <p:grpSpPr>
          <a:xfrm>
            <a:off x="704020" y="607652"/>
            <a:ext cx="10783957" cy="5744817"/>
            <a:chOff x="704020" y="607652"/>
            <a:chExt cx="10783957" cy="57448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2F64DE-C986-8089-D088-9B4133448BB9}"/>
                </a:ext>
              </a:extLst>
            </p:cNvPr>
            <p:cNvSpPr/>
            <p:nvPr/>
          </p:nvSpPr>
          <p:spPr>
            <a:xfrm>
              <a:off x="704020" y="607652"/>
              <a:ext cx="10783957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8F6657-5152-E046-4DD5-7EC2B176D3BB}"/>
                </a:ext>
              </a:extLst>
            </p:cNvPr>
            <p:cNvSpPr/>
            <p:nvPr/>
          </p:nvSpPr>
          <p:spPr>
            <a:xfrm>
              <a:off x="8913742" y="607652"/>
              <a:ext cx="2574235" cy="57448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EBD7EF-67FC-E314-9CCA-9A6F51D5B203}"/>
                </a:ext>
              </a:extLst>
            </p:cNvPr>
            <p:cNvSpPr/>
            <p:nvPr/>
          </p:nvSpPr>
          <p:spPr>
            <a:xfrm>
              <a:off x="8913742" y="607652"/>
              <a:ext cx="2574235" cy="4671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CB64D5-ABE6-E272-086A-BB2869F9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444" y="790161"/>
              <a:ext cx="904875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70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643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-apple-system</vt:lpstr>
      <vt:lpstr>나눔고딕</vt:lpstr>
      <vt:lpstr>나눔고딕 ExtraBold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13</cp:revision>
  <dcterms:created xsi:type="dcterms:W3CDTF">2022-05-12T17:18:45Z</dcterms:created>
  <dcterms:modified xsi:type="dcterms:W3CDTF">2022-05-17T12:32:52Z</dcterms:modified>
</cp:coreProperties>
</file>