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layfair Display"/>
      <p:regular r:id="rId19"/>
      <p:bold r:id="rId20"/>
      <p:italic r:id="rId21"/>
      <p:boldItalic r:id="rId22"/>
    </p:embeddedFont>
    <p:embeddedFont>
      <p:font typeface="Playfair Display Regula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.fntdata"/><Relationship Id="rId22" Type="http://schemas.openxmlformats.org/officeDocument/2006/relationships/font" Target="fonts/PlayfairDisplay-boldItalic.fntdata"/><Relationship Id="rId21" Type="http://schemas.openxmlformats.org/officeDocument/2006/relationships/font" Target="fonts/PlayfairDisplay-italic.fntdata"/><Relationship Id="rId24" Type="http://schemas.openxmlformats.org/officeDocument/2006/relationships/font" Target="fonts/PlayfairDisplayRegular-bold.fntdata"/><Relationship Id="rId23" Type="http://schemas.openxmlformats.org/officeDocument/2006/relationships/font" Target="fonts/PlayfairDisplayRegular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Regular-boldItalic.fntdata"/><Relationship Id="rId25" Type="http://schemas.openxmlformats.org/officeDocument/2006/relationships/font" Target="fonts/PlayfairDisplayRegula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layfairDispl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2ac33db37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82ac33db37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2ac33db37_0_1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82ac33db37_0_1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2ac33db37_0_1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82ac33db37_0_1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2ac33db37_0_2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82ac33db37_0_2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2ac33db37_0_2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82ac33db37_0_2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2ac33db37_0_10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82ac33db37_0_1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2ac33db37_0_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82ac33db37_0_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2ac33db37_0_1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82ac33db37_0_1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2ac33db37_0_1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82ac33db37_0_1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2ac33db37_0_1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82ac33db37_0_1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2ac33db37_0_1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82ac33db37_0_1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2ac33db37_0_1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82ac33db37_0_1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2ac33db37_0_1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82ac33db37_0_1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TITLE_AND_BODY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321382" y="4811070"/>
            <a:ext cx="1938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2">
  <p:cSld name="TITLE_AND_BODY_2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321382" y="4811070"/>
            <a:ext cx="1938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3">
  <p:cSld name="TITLE_AND_BODY_3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idx="12" type="sldNum"/>
          </p:nvPr>
        </p:nvSpPr>
        <p:spPr>
          <a:xfrm>
            <a:off x="8321382" y="4811070"/>
            <a:ext cx="1938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Miranjunaidi/CSE314-DIP-Lab" TargetMode="External"/><Relationship Id="rId4" Type="http://schemas.openxmlformats.org/officeDocument/2006/relationships/hyperlink" Target="https://github.com/Miranjunaidi/CSE314-DIP-Lab/tree/master/DIP_Project" TargetMode="External"/><Relationship Id="rId5" Type="http://schemas.openxmlformats.org/officeDocument/2006/relationships/hyperlink" Target="https://github.com/Miranjunaidi/CSE314-DIP-Lab/blob/master/DIP_Project/MyProject/COVID-classifier.ipynb" TargetMode="External"/><Relationship Id="rId6" Type="http://schemas.openxmlformats.org/officeDocument/2006/relationships/hyperlink" Target="https://github.com/Miranjunaidi/CSE314-DIP-Lab/blob/master/DIP_Project/MyProject/DirectoryTreeofthedata.pdf" TargetMode="External"/><Relationship Id="rId7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paultimothymooney/chest-xray-pneumonia/data#" TargetMode="External"/><Relationship Id="rId4" Type="http://schemas.openxmlformats.org/officeDocument/2006/relationships/hyperlink" Target="https://github.com/ieee8023/covid-chestxray-dataset/tree/master/images" TargetMode="External"/><Relationship Id="rId5" Type="http://schemas.openxmlformats.org/officeDocument/2006/relationships/hyperlink" Target="https://github.com/Miranjunaidi/CSE314-DIP-Lab/blob/master/DIP_Project/MyProject/DirectoryTreeofthedata.pdf" TargetMode="External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379313" y="4811070"/>
            <a:ext cx="1362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6"/>
          <p:cNvSpPr txBox="1"/>
          <p:nvPr/>
        </p:nvSpPr>
        <p:spPr>
          <a:xfrm>
            <a:off x="1009938" y="2173575"/>
            <a:ext cx="7124100" cy="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da"/>
              <a:buNone/>
            </a:pPr>
            <a:r>
              <a:rPr lang="en" sz="2300">
                <a:latin typeface="Playfair Display"/>
                <a:ea typeface="Playfair Display"/>
                <a:cs typeface="Playfair Display"/>
                <a:sym typeface="Playfair Display"/>
              </a:rPr>
              <a:t>Miran Tafazzul Hussain Junaidi</a:t>
            </a:r>
            <a:endParaRPr i="0" sz="2300" u="none" cap="none" strike="noStrike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2" name="Google Shape;62;p16"/>
          <p:cNvSpPr txBox="1"/>
          <p:nvPr/>
        </p:nvSpPr>
        <p:spPr>
          <a:xfrm>
            <a:off x="2498044" y="3494250"/>
            <a:ext cx="4355700" cy="10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da"/>
              <a:buNone/>
            </a:pPr>
            <a:r>
              <a:rPr lang="en" sz="2300">
                <a:latin typeface="Playfair Display"/>
                <a:ea typeface="Playfair Display"/>
                <a:cs typeface="Playfair Display"/>
                <a:sym typeface="Playfair Display"/>
              </a:rPr>
              <a:t>AP17110010074</a:t>
            </a:r>
            <a:endParaRPr sz="23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3" name="Google Shape;63;p16"/>
          <p:cNvSpPr txBox="1"/>
          <p:nvPr/>
        </p:nvSpPr>
        <p:spPr>
          <a:xfrm>
            <a:off x="800400" y="370300"/>
            <a:ext cx="7543200" cy="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da"/>
              <a:buNone/>
            </a:pPr>
            <a:r>
              <a:rPr b="1" lang="en" sz="3600" u="sng">
                <a:latin typeface="Playfair Display"/>
                <a:ea typeface="Playfair Display"/>
                <a:cs typeface="Playfair Display"/>
                <a:sym typeface="Playfair Display"/>
              </a:rPr>
              <a:t>CSE 314 - Digital Image Processing</a:t>
            </a:r>
            <a:endParaRPr b="1" i="0" sz="3600" u="sng" cap="none" strike="noStrike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4" name="Google Shape;64;p16"/>
          <p:cNvSpPr txBox="1"/>
          <p:nvPr/>
        </p:nvSpPr>
        <p:spPr>
          <a:xfrm>
            <a:off x="1113844" y="2861850"/>
            <a:ext cx="7124100" cy="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da"/>
              <a:buNone/>
            </a:pPr>
            <a:r>
              <a:rPr lang="en" sz="2300">
                <a:latin typeface="Playfair Display"/>
                <a:ea typeface="Playfair Display"/>
                <a:cs typeface="Playfair Display"/>
                <a:sym typeface="Playfair Display"/>
              </a:rPr>
              <a:t>Junior Year, Computer Science and Engineering - B</a:t>
            </a:r>
            <a:endParaRPr i="0" sz="2300" u="none" cap="none" strike="noStrike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descr="Image result for srm ap logo" id="65" name="Google Shape;6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6191" y="4178813"/>
            <a:ext cx="1763133" cy="63225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6"/>
          <p:cNvSpPr txBox="1"/>
          <p:nvPr/>
        </p:nvSpPr>
        <p:spPr>
          <a:xfrm>
            <a:off x="159806" y="4758581"/>
            <a:ext cx="34905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da"/>
              <a:buNone/>
            </a:pPr>
            <a:r>
              <a:rPr lang="en" sz="900">
                <a:latin typeface="Playfair Display"/>
                <a:ea typeface="Playfair Display"/>
                <a:cs typeface="Playfair Display"/>
                <a:sym typeface="Playfair Display"/>
              </a:rPr>
              <a:t> Miran Tafazzul Hussain Junaidi, AP17110010074</a:t>
            </a:r>
            <a:endParaRPr sz="9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7" name="Google Shape;67;p16"/>
          <p:cNvSpPr txBox="1"/>
          <p:nvPr/>
        </p:nvSpPr>
        <p:spPr>
          <a:xfrm>
            <a:off x="904300" y="1232713"/>
            <a:ext cx="7543200" cy="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da"/>
              <a:buNone/>
            </a:pPr>
            <a:r>
              <a:rPr lang="en" sz="3600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Term Project</a:t>
            </a:r>
            <a:endParaRPr i="0" sz="3600" cap="none" strike="noStrike">
              <a:solidFill>
                <a:srgbClr val="000000"/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idx="12" type="sldNum"/>
          </p:nvPr>
        </p:nvSpPr>
        <p:spPr>
          <a:xfrm>
            <a:off x="8379313" y="4811070"/>
            <a:ext cx="1362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" name="Google Shape;149;p25"/>
          <p:cNvSpPr txBox="1"/>
          <p:nvPr/>
        </p:nvSpPr>
        <p:spPr>
          <a:xfrm>
            <a:off x="1083294" y="236843"/>
            <a:ext cx="69774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da"/>
              <a:buNone/>
            </a:pPr>
            <a:r>
              <a:rPr lang="en" sz="41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Result and Conclusion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5"/>
          <p:cNvSpPr txBox="1"/>
          <p:nvPr/>
        </p:nvSpPr>
        <p:spPr>
          <a:xfrm>
            <a:off x="401100" y="1747801"/>
            <a:ext cx="83418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accomplished the initial aim of the Project. We have successfully built an image classifier which classifies a given chest X-Ray Image as to whether or not the person with that X-Ray is suffering from Pneumonia due to COVID-19.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 achieved a great accuracy with a test accuracy of 92% and with a loss of the scale 10</a:t>
            </a:r>
            <a:r>
              <a:rPr baseline="30000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-6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which is pretty fine. This model can be used to predict now. 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51" name="Google Shape;151;p25"/>
          <p:cNvSpPr txBox="1"/>
          <p:nvPr/>
        </p:nvSpPr>
        <p:spPr>
          <a:xfrm>
            <a:off x="159806" y="4758581"/>
            <a:ext cx="34905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da"/>
              <a:buNone/>
            </a:pPr>
            <a:r>
              <a:rPr lang="en" sz="900">
                <a:latin typeface="Playfair Display"/>
                <a:ea typeface="Playfair Display"/>
                <a:cs typeface="Playfair Display"/>
                <a:sym typeface="Playfair Display"/>
              </a:rPr>
              <a:t> Miran Tafazzul Hussain Junaidi, AP17110010074</a:t>
            </a:r>
            <a:endParaRPr sz="9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descr="Image result for srm ap logo"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6191" y="4178813"/>
            <a:ext cx="1763133" cy="63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idx="12" type="sldNum"/>
          </p:nvPr>
        </p:nvSpPr>
        <p:spPr>
          <a:xfrm>
            <a:off x="8379313" y="4811070"/>
            <a:ext cx="1362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26"/>
          <p:cNvSpPr txBox="1"/>
          <p:nvPr/>
        </p:nvSpPr>
        <p:spPr>
          <a:xfrm>
            <a:off x="1672763" y="1856231"/>
            <a:ext cx="57984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Monda"/>
              <a:buNone/>
            </a:pPr>
            <a:r>
              <a:rPr i="0" lang="en" sz="4500" u="none" cap="none" strike="noStrik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Thank You</a:t>
            </a:r>
            <a:endParaRPr sz="45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descr="Image result for srm ap logo"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6191" y="4178813"/>
            <a:ext cx="1763133" cy="63225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6"/>
          <p:cNvSpPr txBox="1"/>
          <p:nvPr/>
        </p:nvSpPr>
        <p:spPr>
          <a:xfrm>
            <a:off x="159806" y="4758581"/>
            <a:ext cx="34905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da"/>
              <a:buNone/>
            </a:pPr>
            <a:r>
              <a:rPr lang="en" sz="900">
                <a:latin typeface="Playfair Display"/>
                <a:ea typeface="Playfair Display"/>
                <a:cs typeface="Playfair Display"/>
                <a:sym typeface="Playfair Display"/>
              </a:rPr>
              <a:t> Miran Tafazzul Hussain Junaidi, AP17110010074</a:t>
            </a:r>
            <a:endParaRPr sz="9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idx="12" type="sldNum"/>
          </p:nvPr>
        </p:nvSpPr>
        <p:spPr>
          <a:xfrm>
            <a:off x="8379313" y="4811070"/>
            <a:ext cx="1362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7"/>
          <p:cNvSpPr txBox="1"/>
          <p:nvPr/>
        </p:nvSpPr>
        <p:spPr>
          <a:xfrm>
            <a:off x="1672763" y="1856231"/>
            <a:ext cx="57984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Monda"/>
              <a:buNone/>
            </a:pPr>
            <a:r>
              <a:rPr lang="en" sz="4500">
                <a:latin typeface="Playfair Display"/>
                <a:ea typeface="Playfair Display"/>
                <a:cs typeface="Playfair Display"/>
                <a:sym typeface="Playfair Display"/>
              </a:rPr>
              <a:t>Appendix</a:t>
            </a:r>
            <a:endParaRPr sz="45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descr="Image result for srm ap logo"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6191" y="4178813"/>
            <a:ext cx="1763133" cy="63225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7"/>
          <p:cNvSpPr txBox="1"/>
          <p:nvPr/>
        </p:nvSpPr>
        <p:spPr>
          <a:xfrm>
            <a:off x="159806" y="4758581"/>
            <a:ext cx="34905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da"/>
              <a:buNone/>
            </a:pPr>
            <a:r>
              <a:rPr lang="en" sz="900">
                <a:latin typeface="Playfair Display"/>
                <a:ea typeface="Playfair Display"/>
                <a:cs typeface="Playfair Display"/>
                <a:sym typeface="Playfair Display"/>
              </a:rPr>
              <a:t> Miran Tafazzul Hussain Junaidi, AP17110010074</a:t>
            </a:r>
            <a:endParaRPr sz="9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idx="12" type="sldNum"/>
          </p:nvPr>
        </p:nvSpPr>
        <p:spPr>
          <a:xfrm>
            <a:off x="8379313" y="4811070"/>
            <a:ext cx="1362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28"/>
          <p:cNvSpPr txBox="1"/>
          <p:nvPr/>
        </p:nvSpPr>
        <p:spPr>
          <a:xfrm>
            <a:off x="1083294" y="236843"/>
            <a:ext cx="69774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da"/>
              <a:buNone/>
            </a:pPr>
            <a:r>
              <a:rPr lang="en" sz="4100">
                <a:latin typeface="Playfair Display"/>
                <a:ea typeface="Playfair Display"/>
                <a:cs typeface="Playfair Display"/>
                <a:sym typeface="Playfair Display"/>
              </a:rPr>
              <a:t>Important Links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8"/>
          <p:cNvSpPr txBox="1"/>
          <p:nvPr/>
        </p:nvSpPr>
        <p:spPr>
          <a:xfrm>
            <a:off x="401100" y="1762173"/>
            <a:ext cx="8341800" cy="22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Here are more Important Links to the entire Project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Entire Project </a:t>
            </a: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Write Up attached with the PPT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Github Repository of the course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Project Repository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Code Archive - Jupyter Notebook for the Project Code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Tree Structure of the Dataset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76" name="Google Shape;176;p28"/>
          <p:cNvSpPr txBox="1"/>
          <p:nvPr/>
        </p:nvSpPr>
        <p:spPr>
          <a:xfrm>
            <a:off x="159806" y="4758581"/>
            <a:ext cx="34905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da"/>
              <a:buNone/>
            </a:pPr>
            <a:r>
              <a:rPr lang="en" sz="900">
                <a:latin typeface="Playfair Display"/>
                <a:ea typeface="Playfair Display"/>
                <a:cs typeface="Playfair Display"/>
                <a:sym typeface="Playfair Display"/>
              </a:rPr>
              <a:t> Miran Tafazzul Hussain Junaidi, AP17110010074</a:t>
            </a:r>
            <a:endParaRPr sz="9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descr="Image result for srm ap logo" id="177" name="Google Shape;177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16191" y="4178813"/>
            <a:ext cx="1763133" cy="63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379313" y="4811070"/>
            <a:ext cx="1362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7"/>
          <p:cNvSpPr txBox="1"/>
          <p:nvPr/>
        </p:nvSpPr>
        <p:spPr>
          <a:xfrm>
            <a:off x="1083294" y="236843"/>
            <a:ext cx="69774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da"/>
              <a:buNone/>
            </a:pPr>
            <a:r>
              <a:rPr lang="en" sz="4100">
                <a:latin typeface="Playfair Display"/>
                <a:ea typeface="Playfair Display"/>
                <a:cs typeface="Playfair Display"/>
                <a:sym typeface="Playfair Display"/>
              </a:rPr>
              <a:t>Problem at Hand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7"/>
          <p:cNvSpPr txBox="1"/>
          <p:nvPr/>
        </p:nvSpPr>
        <p:spPr>
          <a:xfrm>
            <a:off x="401100" y="1906503"/>
            <a:ext cx="8341800" cy="13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3429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layfair Display"/>
                <a:ea typeface="Playfair Display"/>
                <a:cs typeface="Playfair Display"/>
                <a:sym typeface="Playfair Display"/>
              </a:rPr>
              <a:t>Due to the coronavirus Pandemic, Over 3 quarters of a million people are infected and over a quarter of a </a:t>
            </a:r>
            <a:r>
              <a:rPr lang="en" sz="1800">
                <a:latin typeface="Playfair Display"/>
                <a:ea typeface="Playfair Display"/>
                <a:cs typeface="Playfair Display"/>
                <a:sym typeface="Playfair Display"/>
              </a:rPr>
              <a:t>hundred</a:t>
            </a:r>
            <a:r>
              <a:rPr lang="en" sz="1800">
                <a:latin typeface="Playfair Display"/>
                <a:ea typeface="Playfair Display"/>
                <a:cs typeface="Playfair Display"/>
                <a:sym typeface="Playfair Display"/>
              </a:rPr>
              <a:t> thousand people died. </a:t>
            </a:r>
            <a:endParaRPr sz="18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3429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layfair Display"/>
                <a:ea typeface="Playfair Display"/>
                <a:cs typeface="Playfair Display"/>
                <a:sym typeface="Playfair Display"/>
              </a:rPr>
              <a:t>Because of such a large volume of cases, it is becoming very difficult to test so many people for coronavirus in a given timeframe. Testing the mass is a huge issue</a:t>
            </a:r>
            <a:endParaRPr sz="18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5" name="Google Shape;75;p17"/>
          <p:cNvSpPr txBox="1"/>
          <p:nvPr/>
        </p:nvSpPr>
        <p:spPr>
          <a:xfrm>
            <a:off x="159806" y="4758581"/>
            <a:ext cx="34905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da"/>
              <a:buNone/>
            </a:pPr>
            <a:r>
              <a:rPr lang="en" sz="900">
                <a:latin typeface="Playfair Display"/>
                <a:ea typeface="Playfair Display"/>
                <a:cs typeface="Playfair Display"/>
                <a:sym typeface="Playfair Display"/>
              </a:rPr>
              <a:t> Miran Tafazzul Hussain Junaidi, AP17110010074</a:t>
            </a:r>
            <a:endParaRPr sz="9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descr="Image result for srm ap logo"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6191" y="4178813"/>
            <a:ext cx="1763133" cy="63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8379313" y="4811070"/>
            <a:ext cx="1362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8"/>
          <p:cNvSpPr txBox="1"/>
          <p:nvPr/>
        </p:nvSpPr>
        <p:spPr>
          <a:xfrm>
            <a:off x="1083294" y="236843"/>
            <a:ext cx="69774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da"/>
              <a:buNone/>
            </a:pPr>
            <a:r>
              <a:rPr lang="en" sz="4100">
                <a:latin typeface="Playfair Display"/>
                <a:ea typeface="Playfair Display"/>
                <a:cs typeface="Playfair Display"/>
                <a:sym typeface="Playfair Display"/>
              </a:rPr>
              <a:t>Aim and introduction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8"/>
          <p:cNvSpPr txBox="1"/>
          <p:nvPr/>
        </p:nvSpPr>
        <p:spPr>
          <a:xfrm>
            <a:off x="401100" y="1638911"/>
            <a:ext cx="8341800" cy="18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3429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we are building  a Machine Learning model to classify images of chest X ray from different angles into whether those X rays have lung abnormalities which arise due to the effect of Coronavirus. 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3429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We will be building a conventional convolutional Neural Network and train it on around 300 images and validate it with around 100 Images.</a:t>
            </a:r>
            <a:endParaRPr sz="18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4" name="Google Shape;84;p18"/>
          <p:cNvSpPr txBox="1"/>
          <p:nvPr/>
        </p:nvSpPr>
        <p:spPr>
          <a:xfrm>
            <a:off x="159806" y="4758581"/>
            <a:ext cx="34905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da"/>
              <a:buNone/>
            </a:pPr>
            <a:r>
              <a:rPr lang="en" sz="900">
                <a:latin typeface="Playfair Display"/>
                <a:ea typeface="Playfair Display"/>
                <a:cs typeface="Playfair Display"/>
                <a:sym typeface="Playfair Display"/>
              </a:rPr>
              <a:t> Miran Tafazzul Hussain Junaidi, AP17110010074</a:t>
            </a:r>
            <a:endParaRPr sz="9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descr="Image result for srm ap logo"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6191" y="4178813"/>
            <a:ext cx="1763133" cy="63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8379313" y="4811070"/>
            <a:ext cx="1362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1083294" y="236843"/>
            <a:ext cx="69774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da"/>
              <a:buNone/>
            </a:pPr>
            <a:r>
              <a:rPr lang="en" sz="4100">
                <a:latin typeface="Playfair Display"/>
                <a:ea typeface="Playfair Display"/>
                <a:cs typeface="Playfair Display"/>
                <a:sym typeface="Playfair Display"/>
              </a:rPr>
              <a:t>Aim and introduction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9"/>
          <p:cNvSpPr txBox="1"/>
          <p:nvPr/>
        </p:nvSpPr>
        <p:spPr>
          <a:xfrm>
            <a:off x="401100" y="1638911"/>
            <a:ext cx="8341800" cy="18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3429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we are building  a Machine Learning model to classify images of chest X ray from different angles into whether those X rays have lung abnormalities which arise due to the effect of Coronavirus. 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3429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We will be building a conventional convolutional Neural Network and train it on around 300 images and validate it with around 100 Images.</a:t>
            </a:r>
            <a:endParaRPr sz="18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3" name="Google Shape;93;p19"/>
          <p:cNvSpPr txBox="1"/>
          <p:nvPr/>
        </p:nvSpPr>
        <p:spPr>
          <a:xfrm>
            <a:off x="159806" y="4758581"/>
            <a:ext cx="34905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da"/>
              <a:buNone/>
            </a:pPr>
            <a:r>
              <a:rPr lang="en" sz="900">
                <a:latin typeface="Playfair Display"/>
                <a:ea typeface="Playfair Display"/>
                <a:cs typeface="Playfair Display"/>
                <a:sym typeface="Playfair Display"/>
              </a:rPr>
              <a:t> Miran Tafazzul Hussain Junaidi, AP17110010074</a:t>
            </a:r>
            <a:endParaRPr sz="9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descr="Image result for srm ap logo"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6191" y="4178813"/>
            <a:ext cx="1763133" cy="63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8379313" y="4811070"/>
            <a:ext cx="1362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20"/>
          <p:cNvSpPr txBox="1"/>
          <p:nvPr/>
        </p:nvSpPr>
        <p:spPr>
          <a:xfrm>
            <a:off x="1083294" y="236843"/>
            <a:ext cx="69774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da"/>
              <a:buNone/>
            </a:pPr>
            <a:r>
              <a:rPr lang="en" sz="4100">
                <a:latin typeface="Playfair Display"/>
                <a:ea typeface="Playfair Display"/>
                <a:cs typeface="Playfair Display"/>
                <a:sym typeface="Playfair Display"/>
              </a:rPr>
              <a:t>Data Engineering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0"/>
          <p:cNvSpPr txBox="1"/>
          <p:nvPr/>
        </p:nvSpPr>
        <p:spPr>
          <a:xfrm>
            <a:off x="401100" y="1538061"/>
            <a:ext cx="8341800" cy="18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 data was taken from the following sources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●"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Kaggle Chest X Ray Images of Pneumonia (Normal Images used)  - </a:t>
            </a:r>
            <a:r>
              <a:rPr lang="en" sz="1800" u="sng">
                <a:solidFill>
                  <a:schemeClr val="hlink"/>
                </a:solidFill>
                <a:latin typeface="Playfair Display"/>
                <a:ea typeface="Playfair Display"/>
                <a:cs typeface="Playfair Display"/>
                <a:sym typeface="Playfair Display"/>
                <a:hlinkClick r:id="rId3"/>
              </a:rPr>
              <a:t>Link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●"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Covid Infected Chest X-Ray Images taken form </a:t>
            </a:r>
            <a:r>
              <a:rPr lang="en" sz="1800" u="sng">
                <a:solidFill>
                  <a:schemeClr val="hlink"/>
                </a:solidFill>
                <a:latin typeface="Playfair Display"/>
                <a:ea typeface="Playfair Display"/>
                <a:cs typeface="Playfair Display"/>
                <a:sym typeface="Playfair Display"/>
                <a:hlinkClick r:id="rId4"/>
              </a:rPr>
              <a:t>this</a:t>
            </a: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IEEE Repository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●"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This Data was then arranged to a </a:t>
            </a:r>
            <a:r>
              <a:rPr lang="en" sz="1800" u="sng">
                <a:solidFill>
                  <a:schemeClr val="hlink"/>
                </a:solidFill>
                <a:latin typeface="Playfair Display"/>
                <a:ea typeface="Playfair Display"/>
                <a:cs typeface="Playfair Display"/>
                <a:sym typeface="Playfair Display"/>
                <a:hlinkClick r:id="rId5"/>
              </a:rPr>
              <a:t>particular structure</a:t>
            </a: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in the disk locally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159806" y="4758581"/>
            <a:ext cx="34905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da"/>
              <a:buNone/>
            </a:pPr>
            <a:r>
              <a:rPr lang="en" sz="900">
                <a:latin typeface="Playfair Display"/>
                <a:ea typeface="Playfair Display"/>
                <a:cs typeface="Playfair Display"/>
                <a:sym typeface="Playfair Display"/>
              </a:rPr>
              <a:t> Miran Tafazzul Hussain Junaidi, AP17110010074</a:t>
            </a:r>
            <a:endParaRPr sz="9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descr="Image result for srm ap logo" id="103" name="Google Shape;10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16191" y="4178813"/>
            <a:ext cx="1763133" cy="63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8379313" y="4811070"/>
            <a:ext cx="1362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21"/>
          <p:cNvSpPr txBox="1"/>
          <p:nvPr/>
        </p:nvSpPr>
        <p:spPr>
          <a:xfrm>
            <a:off x="1083294" y="236843"/>
            <a:ext cx="69774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da"/>
              <a:buNone/>
            </a:pPr>
            <a:r>
              <a:rPr lang="en" sz="4100">
                <a:latin typeface="Playfair Display"/>
                <a:ea typeface="Playfair Display"/>
                <a:cs typeface="Playfair Display"/>
                <a:sym typeface="Playfair Display"/>
              </a:rPr>
              <a:t> CNN - Model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401100" y="851651"/>
            <a:ext cx="83418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We designed a convolutional Neural Network with the following Architecture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159806" y="4758581"/>
            <a:ext cx="34905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da"/>
              <a:buNone/>
            </a:pPr>
            <a:r>
              <a:rPr lang="en" sz="900">
                <a:latin typeface="Playfair Display"/>
                <a:ea typeface="Playfair Display"/>
                <a:cs typeface="Playfair Display"/>
                <a:sym typeface="Playfair Display"/>
              </a:rPr>
              <a:t> Miran Tafazzul Hussain Junaidi, AP17110010074</a:t>
            </a:r>
            <a:endParaRPr sz="9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descr="Image result for srm ap logo"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6191" y="4178813"/>
            <a:ext cx="1763133" cy="632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8400" y="1586826"/>
            <a:ext cx="3592494" cy="2784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379313" y="4811070"/>
            <a:ext cx="1362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2"/>
          <p:cNvSpPr txBox="1"/>
          <p:nvPr/>
        </p:nvSpPr>
        <p:spPr>
          <a:xfrm>
            <a:off x="1083294" y="236843"/>
            <a:ext cx="69774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da"/>
              <a:buNone/>
            </a:pPr>
            <a:r>
              <a:rPr lang="en" sz="4100">
                <a:latin typeface="Playfair Display"/>
                <a:ea typeface="Playfair Display"/>
                <a:cs typeface="Playfair Display"/>
                <a:sym typeface="Playfair Display"/>
              </a:rPr>
              <a:t>Training and Accuracy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2"/>
          <p:cNvSpPr txBox="1"/>
          <p:nvPr/>
        </p:nvSpPr>
        <p:spPr>
          <a:xfrm>
            <a:off x="401100" y="941301"/>
            <a:ext cx="83418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We then trained the model with the Image Data generator which load the images from the directory. This is the training information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159806" y="4758581"/>
            <a:ext cx="34905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da"/>
              <a:buNone/>
            </a:pPr>
            <a:r>
              <a:rPr lang="en" sz="900">
                <a:latin typeface="Playfair Display"/>
                <a:ea typeface="Playfair Display"/>
                <a:cs typeface="Playfair Display"/>
                <a:sym typeface="Playfair Display"/>
              </a:rPr>
              <a:t> Miran Tafazzul Hussain Junaidi, AP17110010074</a:t>
            </a:r>
            <a:endParaRPr sz="9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descr="Image result for srm ap logo"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6191" y="4178813"/>
            <a:ext cx="1763133" cy="632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 rotWithShape="1">
          <a:blip r:embed="rId4">
            <a:alphaModFix/>
          </a:blip>
          <a:srcRect b="71675" l="0" r="0" t="0"/>
          <a:stretch/>
        </p:blipFill>
        <p:spPr>
          <a:xfrm>
            <a:off x="1206550" y="1759400"/>
            <a:ext cx="5460925" cy="240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8379313" y="4811070"/>
            <a:ext cx="1362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3"/>
          <p:cNvSpPr txBox="1"/>
          <p:nvPr/>
        </p:nvSpPr>
        <p:spPr>
          <a:xfrm>
            <a:off x="1083294" y="236843"/>
            <a:ext cx="69774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da"/>
              <a:buNone/>
            </a:pPr>
            <a:r>
              <a:rPr lang="en" sz="41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Accuracy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da"/>
              <a:buNone/>
            </a:pPr>
            <a:r>
              <a:rPr lang="en" sz="4100"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3"/>
          <p:cNvSpPr txBox="1"/>
          <p:nvPr/>
        </p:nvSpPr>
        <p:spPr>
          <a:xfrm>
            <a:off x="401100" y="907701"/>
            <a:ext cx="83418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After </a:t>
            </a: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training</a:t>
            </a: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the Model on the Data, the following results were obtained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Accuracy Plot : 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159806" y="4758581"/>
            <a:ext cx="34905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da"/>
              <a:buNone/>
            </a:pPr>
            <a:r>
              <a:rPr lang="en" sz="900">
                <a:latin typeface="Playfair Display"/>
                <a:ea typeface="Playfair Display"/>
                <a:cs typeface="Playfair Display"/>
                <a:sym typeface="Playfair Display"/>
              </a:rPr>
              <a:t> Miran Tafazzul Hussain Junaidi, AP17110010074</a:t>
            </a:r>
            <a:endParaRPr sz="9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descr="Image result for srm ap logo"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6191" y="4178813"/>
            <a:ext cx="1763133" cy="632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 rotWithShape="1">
          <a:blip r:embed="rId4">
            <a:alphaModFix/>
          </a:blip>
          <a:srcRect b="0" l="0" r="49487" t="0"/>
          <a:stretch/>
        </p:blipFill>
        <p:spPr>
          <a:xfrm>
            <a:off x="3690438" y="1411525"/>
            <a:ext cx="1763125" cy="334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idx="12" type="sldNum"/>
          </p:nvPr>
        </p:nvSpPr>
        <p:spPr>
          <a:xfrm>
            <a:off x="8379313" y="4811070"/>
            <a:ext cx="1362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4"/>
          <p:cNvSpPr txBox="1"/>
          <p:nvPr/>
        </p:nvSpPr>
        <p:spPr>
          <a:xfrm>
            <a:off x="1083294" y="236843"/>
            <a:ext cx="69774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da"/>
              <a:buNone/>
            </a:pPr>
            <a:r>
              <a:rPr lang="en" sz="41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Loss Function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da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4"/>
          <p:cNvSpPr txBox="1"/>
          <p:nvPr/>
        </p:nvSpPr>
        <p:spPr>
          <a:xfrm>
            <a:off x="401100" y="907701"/>
            <a:ext cx="83418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After training the Model on the Data, the following results were obtained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Loss function Plot : 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41" name="Google Shape;141;p24"/>
          <p:cNvSpPr txBox="1"/>
          <p:nvPr/>
        </p:nvSpPr>
        <p:spPr>
          <a:xfrm>
            <a:off x="159806" y="4758581"/>
            <a:ext cx="34905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da"/>
              <a:buNone/>
            </a:pPr>
            <a:r>
              <a:rPr lang="en" sz="900">
                <a:latin typeface="Playfair Display"/>
                <a:ea typeface="Playfair Display"/>
                <a:cs typeface="Playfair Display"/>
                <a:sym typeface="Playfair Display"/>
              </a:rPr>
              <a:t> Miran Tafazzul Hussain Junaidi, AP17110010074</a:t>
            </a:r>
            <a:endParaRPr sz="9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descr="Image result for srm ap logo"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6191" y="4178813"/>
            <a:ext cx="1763133" cy="632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 rotWithShape="1">
          <a:blip r:embed="rId4">
            <a:alphaModFix/>
          </a:blip>
          <a:srcRect b="0" l="49487" r="0" t="0"/>
          <a:stretch/>
        </p:blipFill>
        <p:spPr>
          <a:xfrm>
            <a:off x="3690443" y="1411525"/>
            <a:ext cx="1763125" cy="334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