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257" r:id="rId2"/>
    <p:sldId id="258" r:id="rId3"/>
    <p:sldId id="259" r:id="rId4"/>
    <p:sldId id="260" r:id="rId5"/>
    <p:sldId id="261" r:id="rId6"/>
    <p:sldId id="262" r:id="rId7"/>
    <p:sldId id="268" r:id="rId8"/>
    <p:sldId id="269" r:id="rId9"/>
    <p:sldId id="270" r:id="rId10"/>
    <p:sldId id="271" r:id="rId11"/>
    <p:sldId id="272" r:id="rId12"/>
    <p:sldId id="273"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FD006-8CB5-45C0-8E33-EEFF11721E67}" type="datetimeFigureOut">
              <a:rPr lang="en-US" smtClean="0"/>
              <a:pPr/>
              <a:t>9/2/2014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300967-2B8B-4B67-B215-4D9C83E6A637}" type="slidenum">
              <a:rPr lang="en-US" smtClean="0"/>
              <a:pPr/>
              <a:t>‹#›</a:t>
            </a:fld>
            <a:endParaRPr lang="en-US"/>
          </a:p>
        </p:txBody>
      </p:sp>
    </p:spTree>
    <p:extLst>
      <p:ext uri="{BB962C8B-B14F-4D97-AF65-F5344CB8AC3E}">
        <p14:creationId xmlns:p14="http://schemas.microsoft.com/office/powerpoint/2010/main" val="126089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1</a:t>
            </a:fld>
            <a:endParaRPr lang="en-US" dirty="0"/>
          </a:p>
        </p:txBody>
      </p:sp>
      <p:sp>
        <p:nvSpPr>
          <p:cNvPr id="7" name="Footer Placeholder 6"/>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19286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07698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00536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553711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371965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42568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387212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1894155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3653060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480641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38</a:t>
            </a:fld>
            <a:endParaRPr lang="en-US"/>
          </a:p>
        </p:txBody>
      </p:sp>
    </p:spTree>
    <p:extLst>
      <p:ext uri="{BB962C8B-B14F-4D97-AF65-F5344CB8AC3E}">
        <p14:creationId xmlns:p14="http://schemas.microsoft.com/office/powerpoint/2010/main" val="177264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2</a:t>
            </a:fld>
            <a:endParaRPr lang="en-US"/>
          </a:p>
        </p:txBody>
      </p:sp>
      <p:sp>
        <p:nvSpPr>
          <p:cNvPr id="7" name="Footer Placeholder 6"/>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289695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39</a:t>
            </a:fld>
            <a:endParaRPr lang="en-US"/>
          </a:p>
        </p:txBody>
      </p:sp>
    </p:spTree>
    <p:extLst>
      <p:ext uri="{BB962C8B-B14F-4D97-AF65-F5344CB8AC3E}">
        <p14:creationId xmlns:p14="http://schemas.microsoft.com/office/powerpoint/2010/main" val="4200637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40</a:t>
            </a:fld>
            <a:endParaRPr lang="en-US"/>
          </a:p>
        </p:txBody>
      </p:sp>
    </p:spTree>
    <p:extLst>
      <p:ext uri="{BB962C8B-B14F-4D97-AF65-F5344CB8AC3E}">
        <p14:creationId xmlns:p14="http://schemas.microsoft.com/office/powerpoint/2010/main" val="68222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41</a:t>
            </a:fld>
            <a:endParaRPr lang="en-US"/>
          </a:p>
        </p:txBody>
      </p:sp>
    </p:spTree>
    <p:extLst>
      <p:ext uri="{BB962C8B-B14F-4D97-AF65-F5344CB8AC3E}">
        <p14:creationId xmlns:p14="http://schemas.microsoft.com/office/powerpoint/2010/main" val="525507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42</a:t>
            </a:fld>
            <a:endParaRPr lang="en-US"/>
          </a:p>
        </p:txBody>
      </p:sp>
    </p:spTree>
    <p:extLst>
      <p:ext uri="{BB962C8B-B14F-4D97-AF65-F5344CB8AC3E}">
        <p14:creationId xmlns:p14="http://schemas.microsoft.com/office/powerpoint/2010/main" val="3516030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43</a:t>
            </a:fld>
            <a:endParaRPr lang="en-US"/>
          </a:p>
        </p:txBody>
      </p:sp>
    </p:spTree>
    <p:extLst>
      <p:ext uri="{BB962C8B-B14F-4D97-AF65-F5344CB8AC3E}">
        <p14:creationId xmlns:p14="http://schemas.microsoft.com/office/powerpoint/2010/main" val="1138955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44</a:t>
            </a:fld>
            <a:endParaRPr lang="en-US"/>
          </a:p>
        </p:txBody>
      </p:sp>
    </p:spTree>
    <p:extLst>
      <p:ext uri="{BB962C8B-B14F-4D97-AF65-F5344CB8AC3E}">
        <p14:creationId xmlns:p14="http://schemas.microsoft.com/office/powerpoint/2010/main" val="4084451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45</a:t>
            </a:fld>
            <a:endParaRPr lang="en-US"/>
          </a:p>
        </p:txBody>
      </p:sp>
    </p:spTree>
    <p:extLst>
      <p:ext uri="{BB962C8B-B14F-4D97-AF65-F5344CB8AC3E}">
        <p14:creationId xmlns:p14="http://schemas.microsoft.com/office/powerpoint/2010/main" val="702653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46</a:t>
            </a:fld>
            <a:endParaRPr lang="en-US"/>
          </a:p>
        </p:txBody>
      </p:sp>
    </p:spTree>
    <p:extLst>
      <p:ext uri="{BB962C8B-B14F-4D97-AF65-F5344CB8AC3E}">
        <p14:creationId xmlns:p14="http://schemas.microsoft.com/office/powerpoint/2010/main" val="2981282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47</a:t>
            </a:fld>
            <a:endParaRPr lang="en-US"/>
          </a:p>
        </p:txBody>
      </p:sp>
    </p:spTree>
    <p:extLst>
      <p:ext uri="{BB962C8B-B14F-4D97-AF65-F5344CB8AC3E}">
        <p14:creationId xmlns:p14="http://schemas.microsoft.com/office/powerpoint/2010/main" val="1692973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48</a:t>
            </a:fld>
            <a:endParaRPr lang="en-US"/>
          </a:p>
        </p:txBody>
      </p:sp>
    </p:spTree>
    <p:extLst>
      <p:ext uri="{BB962C8B-B14F-4D97-AF65-F5344CB8AC3E}">
        <p14:creationId xmlns:p14="http://schemas.microsoft.com/office/powerpoint/2010/main" val="356962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2"/>
          </p:nvPr>
        </p:nvSpPr>
        <p:spPr/>
        <p:txBody>
          <a:bodyPr/>
          <a:lstStyle/>
          <a:p>
            <a:fld id="{7C850DC6-43F6-4322-B992-A5F2B178F3B8}" type="slidenum">
              <a:rPr lang="en-US" smtClean="0"/>
              <a:pPr/>
              <a:t>4</a:t>
            </a:fld>
            <a:endParaRPr lang="en-US" dirty="0"/>
          </a:p>
        </p:txBody>
      </p:sp>
      <p:sp>
        <p:nvSpPr>
          <p:cNvPr id="7" name="Footer Placeholder 6"/>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919475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49</a:t>
            </a:fld>
            <a:endParaRPr lang="en-US"/>
          </a:p>
        </p:txBody>
      </p:sp>
    </p:spTree>
    <p:extLst>
      <p:ext uri="{BB962C8B-B14F-4D97-AF65-F5344CB8AC3E}">
        <p14:creationId xmlns:p14="http://schemas.microsoft.com/office/powerpoint/2010/main" val="2702522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50</a:t>
            </a:fld>
            <a:endParaRPr lang="en-US"/>
          </a:p>
        </p:txBody>
      </p:sp>
    </p:spTree>
    <p:extLst>
      <p:ext uri="{BB962C8B-B14F-4D97-AF65-F5344CB8AC3E}">
        <p14:creationId xmlns:p14="http://schemas.microsoft.com/office/powerpoint/2010/main" val="3591763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23</a:t>
            </a:fld>
            <a:endParaRPr lang="en-US"/>
          </a:p>
        </p:txBody>
      </p:sp>
    </p:spTree>
    <p:extLst>
      <p:ext uri="{BB962C8B-B14F-4D97-AF65-F5344CB8AC3E}">
        <p14:creationId xmlns:p14="http://schemas.microsoft.com/office/powerpoint/2010/main" val="182624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24</a:t>
            </a:fld>
            <a:endParaRPr lang="en-US"/>
          </a:p>
        </p:txBody>
      </p:sp>
    </p:spTree>
    <p:extLst>
      <p:ext uri="{BB962C8B-B14F-4D97-AF65-F5344CB8AC3E}">
        <p14:creationId xmlns:p14="http://schemas.microsoft.com/office/powerpoint/2010/main" val="347308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25</a:t>
            </a:fld>
            <a:endParaRPr lang="en-US"/>
          </a:p>
        </p:txBody>
      </p:sp>
    </p:spTree>
    <p:extLst>
      <p:ext uri="{BB962C8B-B14F-4D97-AF65-F5344CB8AC3E}">
        <p14:creationId xmlns:p14="http://schemas.microsoft.com/office/powerpoint/2010/main" val="167335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26</a:t>
            </a:fld>
            <a:endParaRPr lang="en-US"/>
          </a:p>
        </p:txBody>
      </p:sp>
    </p:spTree>
    <p:extLst>
      <p:ext uri="{BB962C8B-B14F-4D97-AF65-F5344CB8AC3E}">
        <p14:creationId xmlns:p14="http://schemas.microsoft.com/office/powerpoint/2010/main" val="45265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Microsoft Enterprise Consortium</a:t>
            </a:r>
            <a:endParaRPr lang="en-US"/>
          </a:p>
        </p:txBody>
      </p:sp>
      <p:sp>
        <p:nvSpPr>
          <p:cNvPr id="5" name="Footer Placeholder 4"/>
          <p:cNvSpPr>
            <a:spLocks noGrp="1"/>
          </p:cNvSpPr>
          <p:nvPr>
            <p:ph type="ftr" sz="quarter" idx="11"/>
          </p:nvPr>
        </p:nvSpPr>
        <p:spPr/>
        <p:txBody>
          <a:bodyPr/>
          <a:lstStyle/>
          <a:p>
            <a:r>
              <a:rPr lang="en-US" smtClean="0"/>
              <a:t>J Kreie, New Mexico State University</a:t>
            </a:r>
            <a:endParaRPr lang="en-US"/>
          </a:p>
        </p:txBody>
      </p:sp>
      <p:sp>
        <p:nvSpPr>
          <p:cNvPr id="6" name="Slide Number Placeholder 5"/>
          <p:cNvSpPr>
            <a:spLocks noGrp="1"/>
          </p:cNvSpPr>
          <p:nvPr>
            <p:ph type="sldNum" sz="quarter" idx="12"/>
          </p:nvPr>
        </p:nvSpPr>
        <p:spPr/>
        <p:txBody>
          <a:bodyPr/>
          <a:lstStyle/>
          <a:p>
            <a:fld id="{7C850DC6-43F6-4322-B992-A5F2B178F3B8}" type="slidenum">
              <a:rPr lang="en-US" smtClean="0"/>
              <a:pPr/>
              <a:t>27</a:t>
            </a:fld>
            <a:endParaRPr lang="en-US"/>
          </a:p>
        </p:txBody>
      </p:sp>
    </p:spTree>
    <p:extLst>
      <p:ext uri="{BB962C8B-B14F-4D97-AF65-F5344CB8AC3E}">
        <p14:creationId xmlns:p14="http://schemas.microsoft.com/office/powerpoint/2010/main" val="3074949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Enterprise Consortium</a:t>
            </a:r>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 Kreie, New Mexico State University</a:t>
            </a:r>
            <a:endParaRPr lang="en-US">
              <a:solidFill>
                <a:prstClr val="black"/>
              </a:solidFill>
            </a:endParaRPr>
          </a:p>
        </p:txBody>
      </p:sp>
      <p:sp>
        <p:nvSpPr>
          <p:cNvPr id="6" name="Slide Number Placeholder 5"/>
          <p:cNvSpPr>
            <a:spLocks noGrp="1"/>
          </p:cNvSpPr>
          <p:nvPr>
            <p:ph type="sldNum" sz="quarter" idx="12"/>
          </p:nvPr>
        </p:nvSpPr>
        <p:spPr/>
        <p:txBody>
          <a:bodyPr/>
          <a:lstStyle/>
          <a:p>
            <a:fld id="{7C850DC6-43F6-4322-B992-A5F2B178F3B8}"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56761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3DD8942-4CC9-446A-9418-92D9AF86F237}" type="datetimeFigureOut">
              <a:rPr lang="en-US" smtClean="0"/>
              <a:pPr/>
              <a:t>9/2/2014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C114AC7-933E-4379-A89D-638D60B1A5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3DD8942-4CC9-446A-9418-92D9AF86F237}" type="datetimeFigureOut">
              <a:rPr lang="en-US" smtClean="0"/>
              <a:pPr/>
              <a:t>9/2/2014</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C114AC7-933E-4379-A89D-638D60B1A5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76200"/>
            <a:ext cx="9144000" cy="3048000"/>
          </a:xfrm>
          <a:prstGeom prst="rect">
            <a:avLst/>
          </a:prstGeom>
          <a:gradFill>
            <a:gsLst>
              <a:gs pos="0">
                <a:srgbClr val="DDEBCF"/>
              </a:gs>
              <a:gs pos="50000">
                <a:srgbClr val="9CB86E"/>
              </a:gs>
              <a:gs pos="100000">
                <a:srgbClr val="156B13"/>
              </a:gs>
            </a:gsLst>
            <a:lin ang="162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739775"/>
            <a:ext cx="7772400" cy="1470025"/>
          </a:xfrm>
        </p:spPr>
        <p:txBody>
          <a:bodyPr/>
          <a:lstStyle/>
          <a:p>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Database Fundamentals</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604" name="Picture 4" descr="http://blogs.extremeexperts.com/wp-content/uploads/2012/11/database-basics.png"/>
          <p:cNvPicPr>
            <a:picLocks noChangeAspect="1" noChangeArrowheads="1"/>
          </p:cNvPicPr>
          <p:nvPr/>
        </p:nvPicPr>
        <p:blipFill>
          <a:blip r:embed="rId3" cstate="print"/>
          <a:srcRect/>
          <a:stretch>
            <a:fillRect/>
          </a:stretch>
        </p:blipFill>
        <p:spPr bwMode="auto">
          <a:xfrm>
            <a:off x="2514600" y="3064510"/>
            <a:ext cx="4419600" cy="379349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solidFill>
                  <a:schemeClr val="bg1"/>
                </a:solidFill>
              </a:rPr>
              <a:t>Data Model: </a:t>
            </a:r>
            <a:br>
              <a:rPr lang="en-US" dirty="0" smtClean="0">
                <a:solidFill>
                  <a:schemeClr val="bg1"/>
                </a:solidFill>
              </a:rPr>
            </a:br>
            <a:r>
              <a:rPr lang="en-US" dirty="0" smtClean="0">
                <a:solidFill>
                  <a:schemeClr val="bg1"/>
                </a:solidFill>
              </a:rPr>
              <a:t>Different kinds of attributes</a:t>
            </a:r>
            <a:endParaRPr lang="en-US" dirty="0">
              <a:solidFill>
                <a:schemeClr val="bg1"/>
              </a:solidFill>
            </a:endParaRPr>
          </a:p>
        </p:txBody>
      </p:sp>
      <p:sp>
        <p:nvSpPr>
          <p:cNvPr id="3" name="Content Placeholder 2"/>
          <p:cNvSpPr>
            <a:spLocks noGrp="1"/>
          </p:cNvSpPr>
          <p:nvPr>
            <p:ph idx="1"/>
          </p:nvPr>
        </p:nvSpPr>
        <p:spPr>
          <a:xfrm>
            <a:off x="457200" y="1676400"/>
            <a:ext cx="5715000" cy="4876800"/>
          </a:xfrm>
        </p:spPr>
        <p:txBody>
          <a:bodyPr>
            <a:normAutofit fontScale="70000" lnSpcReduction="20000"/>
          </a:bodyPr>
          <a:lstStyle/>
          <a:p>
            <a:r>
              <a:rPr lang="en-US" dirty="0" smtClean="0">
                <a:latin typeface="Verdana" pitchFamily="34" charset="0"/>
                <a:ea typeface="Verdana" pitchFamily="34" charset="0"/>
                <a:cs typeface="Verdana" pitchFamily="34" charset="0"/>
              </a:rPr>
              <a:t>In this example of an EMPLOYEE entity, some of the attributes have additional notation that is  important to understand.  </a:t>
            </a:r>
          </a:p>
          <a:p>
            <a:r>
              <a:rPr lang="en-US" b="1" dirty="0" smtClean="0">
                <a:latin typeface="Verdana" pitchFamily="34" charset="0"/>
                <a:ea typeface="Verdana" pitchFamily="34" charset="0"/>
                <a:cs typeface="Verdana" pitchFamily="34" charset="0"/>
              </a:rPr>
              <a:t>EMP_ID</a:t>
            </a:r>
            <a:r>
              <a:rPr lang="en-US" dirty="0" smtClean="0">
                <a:latin typeface="Verdana" pitchFamily="34" charset="0"/>
                <a:ea typeface="Verdana" pitchFamily="34" charset="0"/>
                <a:cs typeface="Verdana" pitchFamily="34" charset="0"/>
              </a:rPr>
              <a:t> is an </a:t>
            </a:r>
            <a:r>
              <a:rPr lang="en-US" b="1" dirty="0" smtClean="0">
                <a:latin typeface="Verdana" pitchFamily="34" charset="0"/>
                <a:ea typeface="Verdana" pitchFamily="34" charset="0"/>
                <a:cs typeface="Verdana" pitchFamily="34" charset="0"/>
              </a:rPr>
              <a:t>identifier</a:t>
            </a:r>
            <a:r>
              <a:rPr lang="en-US" dirty="0" smtClean="0">
                <a:latin typeface="Verdana" pitchFamily="34" charset="0"/>
                <a:ea typeface="Verdana" pitchFamily="34" charset="0"/>
                <a:cs typeface="Verdana" pitchFamily="34" charset="0"/>
              </a:rPr>
              <a:t>.  Each entity instance has a unique value for the identifier attribute. Another way to put this: Each identifier value uniquely identifies one entity instance.</a:t>
            </a:r>
          </a:p>
          <a:p>
            <a:r>
              <a:rPr lang="en-US" b="1" dirty="0" smtClean="0">
                <a:latin typeface="Verdana" pitchFamily="34" charset="0"/>
                <a:ea typeface="Verdana" pitchFamily="34" charset="0"/>
                <a:cs typeface="Verdana" pitchFamily="34" charset="0"/>
              </a:rPr>
              <a:t>Emp_Phone</a:t>
            </a:r>
            <a:r>
              <a:rPr lang="en-US" dirty="0" smtClean="0">
                <a:latin typeface="Verdana" pitchFamily="34" charset="0"/>
                <a:ea typeface="Verdana" pitchFamily="34" charset="0"/>
                <a:cs typeface="Verdana" pitchFamily="34" charset="0"/>
              </a:rPr>
              <a:t> is a </a:t>
            </a:r>
            <a:r>
              <a:rPr lang="en-US" b="1" dirty="0" smtClean="0">
                <a:latin typeface="Verdana" pitchFamily="34" charset="0"/>
                <a:ea typeface="Verdana" pitchFamily="34" charset="0"/>
                <a:cs typeface="Verdana" pitchFamily="34" charset="0"/>
              </a:rPr>
              <a:t>multivalued</a:t>
            </a:r>
            <a:r>
              <a:rPr lang="en-US" dirty="0" smtClean="0">
                <a:latin typeface="Verdana" pitchFamily="34" charset="0"/>
                <a:ea typeface="Verdana" pitchFamily="34" charset="0"/>
                <a:cs typeface="Verdana" pitchFamily="34" charset="0"/>
              </a:rPr>
              <a:t> attribute.  That means each employee may have more than one phone number.  So, this “phone number” attribute can have more than one value for each entity instance.</a:t>
            </a:r>
            <a:endParaRPr lang="en-US" b="1"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10</a:t>
            </a:fld>
            <a:endParaRPr kumimoji="0" lang="en-US" dirty="0"/>
          </a:p>
        </p:txBody>
      </p:sp>
      <p:sp>
        <p:nvSpPr>
          <p:cNvPr id="9" name="Rectangle 150"/>
          <p:cNvSpPr>
            <a:spLocks noChangeArrowheads="1"/>
          </p:cNvSpPr>
          <p:nvPr/>
        </p:nvSpPr>
        <p:spPr bwMode="auto">
          <a:xfrm>
            <a:off x="6324600" y="1447800"/>
            <a:ext cx="2209800" cy="1752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EMPLOYEE</a:t>
            </a:r>
          </a:p>
          <a:p>
            <a:r>
              <a:rPr lang="en-US" sz="1600" u="sng" dirty="0" smtClean="0">
                <a:latin typeface="Arial" charset="0"/>
              </a:rPr>
              <a:t>Emp_ID</a:t>
            </a:r>
          </a:p>
          <a:p>
            <a:r>
              <a:rPr lang="en-US" sz="1600" dirty="0" smtClean="0">
                <a:latin typeface="Arial" charset="0"/>
              </a:rPr>
              <a:t>Emp_First_Name</a:t>
            </a:r>
          </a:p>
          <a:p>
            <a:r>
              <a:rPr lang="en-US" sz="1600" dirty="0" smtClean="0">
                <a:latin typeface="Arial" charset="0"/>
              </a:rPr>
              <a:t>Emp_Last_Name</a:t>
            </a:r>
          </a:p>
          <a:p>
            <a:r>
              <a:rPr lang="en-US" sz="1600" dirty="0" smtClean="0">
                <a:latin typeface="Arial" charset="0"/>
              </a:rPr>
              <a:t>{Emp_Phone}</a:t>
            </a:r>
          </a:p>
        </p:txBody>
      </p:sp>
      <p:sp>
        <p:nvSpPr>
          <p:cNvPr id="10" name="TextBox 9"/>
          <p:cNvSpPr txBox="1"/>
          <p:nvPr/>
        </p:nvSpPr>
        <p:spPr>
          <a:xfrm>
            <a:off x="6324600" y="3200400"/>
            <a:ext cx="2209800" cy="1077218"/>
          </a:xfrm>
          <a:prstGeom prst="rect">
            <a:avLst/>
          </a:prstGeom>
          <a:noFill/>
        </p:spPr>
        <p:txBody>
          <a:bodyPr wrap="square" rtlCol="0">
            <a:spAutoFit/>
          </a:bodyPr>
          <a:lstStyle/>
          <a:p>
            <a:r>
              <a:rPr lang="en-US" sz="1600" dirty="0" smtClean="0"/>
              <a:t>Karla Stevens has employee ID 3492.  </a:t>
            </a:r>
          </a:p>
          <a:p>
            <a:r>
              <a:rPr lang="en-US" sz="1600" dirty="0" smtClean="0"/>
              <a:t>David Adams has employee ID 4382.</a:t>
            </a:r>
            <a:endParaRPr lang="en-US" sz="1600" dirty="0"/>
          </a:p>
        </p:txBody>
      </p:sp>
      <p:sp>
        <p:nvSpPr>
          <p:cNvPr id="11" name="TextBox 10"/>
          <p:cNvSpPr txBox="1"/>
          <p:nvPr/>
        </p:nvSpPr>
        <p:spPr>
          <a:xfrm>
            <a:off x="6324600" y="4419600"/>
            <a:ext cx="2209800" cy="1569660"/>
          </a:xfrm>
          <a:prstGeom prst="rect">
            <a:avLst/>
          </a:prstGeom>
          <a:noFill/>
        </p:spPr>
        <p:txBody>
          <a:bodyPr wrap="square" rtlCol="0">
            <a:spAutoFit/>
          </a:bodyPr>
          <a:lstStyle/>
          <a:p>
            <a:r>
              <a:rPr lang="en-US" sz="1600" dirty="0" smtClean="0"/>
              <a:t>Karla Stevens has a number for her office phone number, her cell phone, and her  home phone.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Model – Relationship</a:t>
            </a:r>
            <a:endParaRPr lang="en-US" dirty="0">
              <a:solidFill>
                <a:schemeClr val="bg1"/>
              </a:solidFill>
            </a:endParaRPr>
          </a:p>
        </p:txBody>
      </p:sp>
      <p:sp>
        <p:nvSpPr>
          <p:cNvPr id="3" name="Content Placeholder 2"/>
          <p:cNvSpPr>
            <a:spLocks noGrp="1"/>
          </p:cNvSpPr>
          <p:nvPr>
            <p:ph idx="1"/>
          </p:nvPr>
        </p:nvSpPr>
        <p:spPr/>
        <p:txBody>
          <a:bodyPr/>
          <a:lstStyle/>
          <a:p>
            <a:r>
              <a:rPr lang="en-US" sz="2800" dirty="0" smtClean="0">
                <a:latin typeface="Verdana" pitchFamily="34" charset="0"/>
                <a:ea typeface="Verdana" pitchFamily="34" charset="0"/>
                <a:cs typeface="Verdana" pitchFamily="34" charset="0"/>
              </a:rPr>
              <a:t>Within the data model, one entity is related to one or more entities.  </a:t>
            </a:r>
          </a:p>
          <a:p>
            <a:r>
              <a:rPr lang="en-US" sz="2800" dirty="0" smtClean="0">
                <a:latin typeface="Verdana" pitchFamily="34" charset="0"/>
                <a:ea typeface="Verdana" pitchFamily="34" charset="0"/>
                <a:cs typeface="Verdana" pitchFamily="34" charset="0"/>
              </a:rPr>
              <a:t>A line represents a </a:t>
            </a:r>
            <a:r>
              <a:rPr lang="en-US" sz="2800" b="1" dirty="0" smtClean="0">
                <a:latin typeface="Verdana" pitchFamily="34" charset="0"/>
                <a:ea typeface="Verdana" pitchFamily="34" charset="0"/>
                <a:cs typeface="Verdana" pitchFamily="34" charset="0"/>
              </a:rPr>
              <a:t>relationship</a:t>
            </a:r>
            <a:r>
              <a:rPr lang="en-US" sz="2800" dirty="0" smtClean="0">
                <a:latin typeface="Verdana" pitchFamily="34" charset="0"/>
                <a:ea typeface="Verdana" pitchFamily="34" charset="0"/>
                <a:cs typeface="Verdana" pitchFamily="34" charset="0"/>
              </a:rPr>
              <a:t> between two entities.</a:t>
            </a:r>
          </a:p>
          <a:p>
            <a:r>
              <a:rPr lang="en-US" sz="2800" dirty="0" smtClean="0">
                <a:latin typeface="Verdana" pitchFamily="34" charset="0"/>
                <a:ea typeface="Verdana" pitchFamily="34" charset="0"/>
                <a:cs typeface="Verdana" pitchFamily="34" charset="0"/>
              </a:rPr>
              <a:t>In the example below a CUSTOMER is related to an ORDER and an ORDER is related to INVENTORY.  (Attributes aren’t shown in order to simplify the diagram.)</a:t>
            </a:r>
          </a:p>
          <a:p>
            <a:endParaRPr lang="en-US" sz="2800"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11</a:t>
            </a:fld>
            <a:endParaRPr kumimoji="0" lang="en-US" dirty="0"/>
          </a:p>
        </p:txBody>
      </p:sp>
      <p:grpSp>
        <p:nvGrpSpPr>
          <p:cNvPr id="4" name="Group 6"/>
          <p:cNvGrpSpPr/>
          <p:nvPr/>
        </p:nvGrpSpPr>
        <p:grpSpPr>
          <a:xfrm>
            <a:off x="381000" y="5867400"/>
            <a:ext cx="8001000" cy="609600"/>
            <a:chOff x="457200" y="4495800"/>
            <a:chExt cx="8001000" cy="609600"/>
          </a:xfrm>
        </p:grpSpPr>
        <p:sp>
          <p:nvSpPr>
            <p:cNvPr id="8" name="Rectangle 150"/>
            <p:cNvSpPr>
              <a:spLocks noChangeArrowheads="1"/>
            </p:cNvSpPr>
            <p:nvPr/>
          </p:nvSpPr>
          <p:spPr bwMode="auto">
            <a:xfrm>
              <a:off x="457200" y="44958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CUSTOMER</a:t>
              </a:r>
              <a:endParaRPr lang="en-US" sz="1600" dirty="0">
                <a:latin typeface="Arial" charset="0"/>
              </a:endParaRPr>
            </a:p>
          </p:txBody>
        </p:sp>
        <p:sp>
          <p:nvSpPr>
            <p:cNvPr id="9" name="Rectangle 150"/>
            <p:cNvSpPr>
              <a:spLocks noChangeArrowheads="1"/>
            </p:cNvSpPr>
            <p:nvPr/>
          </p:nvSpPr>
          <p:spPr bwMode="auto">
            <a:xfrm>
              <a:off x="6629400" y="44958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INVENTORY</a:t>
              </a:r>
              <a:endParaRPr lang="en-US" sz="1600" dirty="0">
                <a:latin typeface="Arial" charset="0"/>
              </a:endParaRPr>
            </a:p>
          </p:txBody>
        </p:sp>
        <p:sp>
          <p:nvSpPr>
            <p:cNvPr id="10" name="Rectangle 150"/>
            <p:cNvSpPr>
              <a:spLocks noChangeArrowheads="1"/>
            </p:cNvSpPr>
            <p:nvPr/>
          </p:nvSpPr>
          <p:spPr bwMode="auto">
            <a:xfrm>
              <a:off x="3505200" y="44958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ORDER</a:t>
              </a:r>
              <a:endParaRPr lang="en-US" sz="1600" dirty="0">
                <a:latin typeface="Arial" charset="0"/>
              </a:endParaRPr>
            </a:p>
          </p:txBody>
        </p:sp>
        <p:cxnSp>
          <p:nvCxnSpPr>
            <p:cNvPr id="11" name="Straight Connector 10"/>
            <p:cNvCxnSpPr>
              <a:stCxn id="8" idx="3"/>
              <a:endCxn id="10" idx="1"/>
            </p:cNvCxnSpPr>
            <p:nvPr/>
          </p:nvCxnSpPr>
          <p:spPr>
            <a:xfrm>
              <a:off x="2286000" y="480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9" idx="1"/>
            </p:cNvCxnSpPr>
            <p:nvPr/>
          </p:nvCxnSpPr>
          <p:spPr>
            <a:xfrm>
              <a:off x="5334000" y="4800600"/>
              <a:ext cx="1295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Model - Cardinality</a:t>
            </a:r>
            <a:endParaRPr lang="en-US" dirty="0">
              <a:solidFill>
                <a:schemeClr val="bg1"/>
              </a:solidFill>
            </a:endParaRPr>
          </a:p>
        </p:txBody>
      </p:sp>
      <p:sp>
        <p:nvSpPr>
          <p:cNvPr id="3" name="Content Placeholder 2"/>
          <p:cNvSpPr>
            <a:spLocks noGrp="1"/>
          </p:cNvSpPr>
          <p:nvPr>
            <p:ph idx="1"/>
          </p:nvPr>
        </p:nvSpPr>
        <p:spPr>
          <a:xfrm>
            <a:off x="457200" y="1600201"/>
            <a:ext cx="8229600" cy="2971800"/>
          </a:xfrm>
        </p:spPr>
        <p:txBody>
          <a:bodyPr/>
          <a:lstStyle/>
          <a:p>
            <a:r>
              <a:rPr lang="en-US" sz="2400" b="1" dirty="0" smtClean="0">
                <a:latin typeface="Verdana" pitchFamily="34" charset="0"/>
                <a:ea typeface="Verdana" pitchFamily="34" charset="0"/>
                <a:cs typeface="Verdana" pitchFamily="34" charset="0"/>
              </a:rPr>
              <a:t>Cardinality</a:t>
            </a:r>
            <a:r>
              <a:rPr lang="en-US" sz="2400" dirty="0" smtClean="0">
                <a:latin typeface="Verdana" pitchFamily="34" charset="0"/>
                <a:ea typeface="Verdana" pitchFamily="34" charset="0"/>
                <a:cs typeface="Verdana" pitchFamily="34" charset="0"/>
              </a:rPr>
              <a:t> symbols show the </a:t>
            </a:r>
            <a:r>
              <a:rPr lang="en-US" sz="2400" b="1" dirty="0" smtClean="0">
                <a:latin typeface="Verdana" pitchFamily="34" charset="0"/>
                <a:ea typeface="Verdana" pitchFamily="34" charset="0"/>
                <a:cs typeface="Verdana" pitchFamily="34" charset="0"/>
              </a:rPr>
              <a:t>minimum</a:t>
            </a:r>
            <a:r>
              <a:rPr lang="en-US" sz="2400" dirty="0" smtClean="0">
                <a:latin typeface="Verdana" pitchFamily="34" charset="0"/>
                <a:ea typeface="Verdana" pitchFamily="34" charset="0"/>
                <a:cs typeface="Verdana" pitchFamily="34" charset="0"/>
              </a:rPr>
              <a:t> and </a:t>
            </a:r>
            <a:r>
              <a:rPr lang="en-US" sz="2400" b="1" dirty="0" smtClean="0">
                <a:latin typeface="Verdana" pitchFamily="34" charset="0"/>
                <a:ea typeface="Verdana" pitchFamily="34" charset="0"/>
                <a:cs typeface="Verdana" pitchFamily="34" charset="0"/>
              </a:rPr>
              <a:t>maximum</a:t>
            </a:r>
            <a:r>
              <a:rPr lang="en-US" sz="2400" dirty="0" smtClean="0">
                <a:latin typeface="Verdana" pitchFamily="34" charset="0"/>
                <a:ea typeface="Verdana" pitchFamily="34" charset="0"/>
                <a:cs typeface="Verdana" pitchFamily="34" charset="0"/>
              </a:rPr>
              <a:t> constraints on a relationship (and here is where the “crow’s feet” come in).</a:t>
            </a:r>
          </a:p>
          <a:p>
            <a:r>
              <a:rPr lang="en-US" sz="2400" dirty="0" smtClean="0">
                <a:latin typeface="Verdana" pitchFamily="34" charset="0"/>
                <a:ea typeface="Verdana" pitchFamily="34" charset="0"/>
                <a:cs typeface="Verdana" pitchFamily="34" charset="0"/>
              </a:rPr>
              <a:t>The next presentation will discuss cardinality in greater detail but the example below shows 3 symbols: a vertical line, a zero, and crow’s feet (3 lines projected from a single point).</a:t>
            </a:r>
          </a:p>
          <a:p>
            <a:endParaRPr lang="en-US" sz="2800" b="1" dirty="0"/>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12</a:t>
            </a:fld>
            <a:endParaRPr kumimoji="0" lang="en-US" dirty="0"/>
          </a:p>
        </p:txBody>
      </p:sp>
      <p:sp>
        <p:nvSpPr>
          <p:cNvPr id="82" name="Rectangle 150"/>
          <p:cNvSpPr>
            <a:spLocks noChangeArrowheads="1"/>
          </p:cNvSpPr>
          <p:nvPr/>
        </p:nvSpPr>
        <p:spPr bwMode="auto">
          <a:xfrm>
            <a:off x="381000" y="51816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CUSTOMER</a:t>
            </a:r>
            <a:endParaRPr lang="en-US" sz="1600" dirty="0">
              <a:latin typeface="Arial" charset="0"/>
            </a:endParaRPr>
          </a:p>
        </p:txBody>
      </p:sp>
      <p:sp>
        <p:nvSpPr>
          <p:cNvPr id="83" name="Rectangle 150"/>
          <p:cNvSpPr>
            <a:spLocks noChangeArrowheads="1"/>
          </p:cNvSpPr>
          <p:nvPr/>
        </p:nvSpPr>
        <p:spPr bwMode="auto">
          <a:xfrm>
            <a:off x="6858000" y="51816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INVENTORY</a:t>
            </a:r>
            <a:endParaRPr lang="en-US" sz="1600" dirty="0">
              <a:latin typeface="Arial" charset="0"/>
            </a:endParaRPr>
          </a:p>
        </p:txBody>
      </p:sp>
      <p:sp>
        <p:nvSpPr>
          <p:cNvPr id="84" name="Rectangle 150"/>
          <p:cNvSpPr>
            <a:spLocks noChangeArrowheads="1"/>
          </p:cNvSpPr>
          <p:nvPr/>
        </p:nvSpPr>
        <p:spPr bwMode="auto">
          <a:xfrm>
            <a:off x="3352800" y="51816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ORDER</a:t>
            </a:r>
            <a:endParaRPr lang="en-US" sz="1600" dirty="0">
              <a:latin typeface="Arial" charset="0"/>
            </a:endParaRPr>
          </a:p>
        </p:txBody>
      </p:sp>
      <p:cxnSp>
        <p:nvCxnSpPr>
          <p:cNvPr id="85" name="Straight Connector 84"/>
          <p:cNvCxnSpPr/>
          <p:nvPr/>
        </p:nvCxnSpPr>
        <p:spPr>
          <a:xfrm>
            <a:off x="2362200" y="54864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86400" y="5486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155"/>
          <p:cNvGrpSpPr>
            <a:grpSpLocks/>
          </p:cNvGrpSpPr>
          <p:nvPr/>
        </p:nvGrpSpPr>
        <p:grpSpPr bwMode="auto">
          <a:xfrm>
            <a:off x="3048000" y="5410200"/>
            <a:ext cx="304800" cy="152400"/>
            <a:chOff x="4128" y="720"/>
            <a:chExt cx="192" cy="96"/>
          </a:xfrm>
        </p:grpSpPr>
        <p:sp>
          <p:nvSpPr>
            <p:cNvPr id="88" name="Oval 156"/>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89" name="Line 157"/>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90" name="Line 158"/>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91" name="Line 159"/>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5" name="Group 186"/>
          <p:cNvGrpSpPr>
            <a:grpSpLocks/>
          </p:cNvGrpSpPr>
          <p:nvPr/>
        </p:nvGrpSpPr>
        <p:grpSpPr bwMode="auto">
          <a:xfrm>
            <a:off x="6705600" y="5410200"/>
            <a:ext cx="152400" cy="152400"/>
            <a:chOff x="4224" y="1632"/>
            <a:chExt cx="96" cy="96"/>
          </a:xfrm>
        </p:grpSpPr>
        <p:sp>
          <p:nvSpPr>
            <p:cNvPr id="93" name="Line 187"/>
            <p:cNvSpPr>
              <a:spLocks noChangeShapeType="1"/>
            </p:cNvSpPr>
            <p:nvPr/>
          </p:nvSpPr>
          <p:spPr bwMode="auto">
            <a:xfrm>
              <a:off x="4224" y="1680"/>
              <a:ext cx="96" cy="0"/>
            </a:xfrm>
            <a:prstGeom prst="line">
              <a:avLst/>
            </a:prstGeom>
            <a:noFill/>
            <a:ln w="9525">
              <a:solidFill>
                <a:schemeClr val="tx1"/>
              </a:solidFill>
              <a:round/>
              <a:headEnd/>
              <a:tailEnd/>
            </a:ln>
            <a:effectLst/>
          </p:spPr>
          <p:txBody>
            <a:bodyPr wrap="none" anchor="ctr"/>
            <a:lstStyle/>
            <a:p>
              <a:endParaRPr lang="en-US" dirty="0"/>
            </a:p>
          </p:txBody>
        </p:sp>
        <p:sp>
          <p:nvSpPr>
            <p:cNvPr id="94" name="Line 188"/>
            <p:cNvSpPr>
              <a:spLocks noChangeShapeType="1"/>
            </p:cNvSpPr>
            <p:nvPr/>
          </p:nvSpPr>
          <p:spPr bwMode="auto">
            <a:xfrm>
              <a:off x="4224"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95" name="Line 189"/>
            <p:cNvSpPr>
              <a:spLocks noChangeShapeType="1"/>
            </p:cNvSpPr>
            <p:nvPr/>
          </p:nvSpPr>
          <p:spPr bwMode="auto">
            <a:xfrm flipV="1">
              <a:off x="4224"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96" name="Line 190"/>
            <p:cNvSpPr>
              <a:spLocks noChangeShapeType="1"/>
            </p:cNvSpPr>
            <p:nvPr/>
          </p:nvSpPr>
          <p:spPr bwMode="auto">
            <a:xfrm>
              <a:off x="4224" y="1632"/>
              <a:ext cx="0" cy="96"/>
            </a:xfrm>
            <a:prstGeom prst="line">
              <a:avLst/>
            </a:prstGeom>
            <a:noFill/>
            <a:ln w="9525">
              <a:solidFill>
                <a:schemeClr val="tx1"/>
              </a:solidFill>
              <a:round/>
              <a:headEnd/>
              <a:tailEnd/>
            </a:ln>
            <a:effectLst/>
          </p:spPr>
          <p:txBody>
            <a:bodyPr wrap="none" anchor="ctr"/>
            <a:lstStyle/>
            <a:p>
              <a:endParaRPr lang="en-US" dirty="0"/>
            </a:p>
          </p:txBody>
        </p:sp>
      </p:grpSp>
      <p:grpSp>
        <p:nvGrpSpPr>
          <p:cNvPr id="7" name="Group 191"/>
          <p:cNvGrpSpPr>
            <a:grpSpLocks/>
          </p:cNvGrpSpPr>
          <p:nvPr/>
        </p:nvGrpSpPr>
        <p:grpSpPr bwMode="auto">
          <a:xfrm>
            <a:off x="2209800" y="5410200"/>
            <a:ext cx="152400" cy="152400"/>
            <a:chOff x="2160" y="3456"/>
            <a:chExt cx="96" cy="96"/>
          </a:xfrm>
        </p:grpSpPr>
        <p:sp>
          <p:nvSpPr>
            <p:cNvPr id="98" name="Line 192"/>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99" name="Line 193"/>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00" name="Line 194"/>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nvGrpSpPr>
          <p:cNvPr id="8" name="Group 172"/>
          <p:cNvGrpSpPr>
            <a:grpSpLocks/>
          </p:cNvGrpSpPr>
          <p:nvPr/>
        </p:nvGrpSpPr>
        <p:grpSpPr bwMode="auto">
          <a:xfrm>
            <a:off x="5181600" y="5410200"/>
            <a:ext cx="304800" cy="152400"/>
            <a:chOff x="2160" y="720"/>
            <a:chExt cx="192" cy="96"/>
          </a:xfrm>
        </p:grpSpPr>
        <p:sp>
          <p:nvSpPr>
            <p:cNvPr id="102" name="Oval 17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103" name="Line 17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104" name="Line 17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105" name="Line 17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9" name="Group 118"/>
          <p:cNvGrpSpPr/>
          <p:nvPr/>
        </p:nvGrpSpPr>
        <p:grpSpPr>
          <a:xfrm>
            <a:off x="2514600" y="4800600"/>
            <a:ext cx="2438400" cy="164592"/>
            <a:chOff x="2514600" y="4559808"/>
            <a:chExt cx="2438400" cy="164592"/>
          </a:xfrm>
        </p:grpSpPr>
        <p:sp>
          <p:nvSpPr>
            <p:cNvPr id="111" name="Oval 156"/>
            <p:cNvSpPr>
              <a:spLocks noChangeArrowheads="1"/>
            </p:cNvSpPr>
            <p:nvPr/>
          </p:nvSpPr>
          <p:spPr bwMode="auto">
            <a:xfrm>
              <a:off x="3505200" y="4559808"/>
              <a:ext cx="152400" cy="164592"/>
            </a:xfrm>
            <a:prstGeom prst="ellipse">
              <a:avLst/>
            </a:prstGeom>
            <a:noFill/>
            <a:ln w="9525">
              <a:solidFill>
                <a:schemeClr val="tx1"/>
              </a:solidFill>
              <a:round/>
              <a:headEnd/>
              <a:tailEnd/>
            </a:ln>
            <a:effectLst/>
          </p:spPr>
          <p:txBody>
            <a:bodyPr wrap="none" anchor="ctr"/>
            <a:lstStyle/>
            <a:p>
              <a:endParaRPr lang="en-US" dirty="0"/>
            </a:p>
          </p:txBody>
        </p:sp>
        <p:sp>
          <p:nvSpPr>
            <p:cNvPr id="112" name="Line 157"/>
            <p:cNvSpPr>
              <a:spLocks noChangeShapeType="1"/>
            </p:cNvSpPr>
            <p:nvPr/>
          </p:nvSpPr>
          <p:spPr bwMode="auto">
            <a:xfrm>
              <a:off x="4800600" y="4636008"/>
              <a:ext cx="152400" cy="0"/>
            </a:xfrm>
            <a:prstGeom prst="line">
              <a:avLst/>
            </a:prstGeom>
            <a:noFill/>
            <a:ln w="9525">
              <a:solidFill>
                <a:schemeClr val="tx1"/>
              </a:solidFill>
              <a:round/>
              <a:headEnd/>
              <a:tailEnd/>
            </a:ln>
            <a:effectLst/>
          </p:spPr>
          <p:txBody>
            <a:bodyPr wrap="none" anchor="ctr"/>
            <a:lstStyle/>
            <a:p>
              <a:endParaRPr lang="en-US" dirty="0"/>
            </a:p>
          </p:txBody>
        </p:sp>
        <p:sp>
          <p:nvSpPr>
            <p:cNvPr id="113" name="Line 158"/>
            <p:cNvSpPr>
              <a:spLocks noChangeShapeType="1"/>
            </p:cNvSpPr>
            <p:nvPr/>
          </p:nvSpPr>
          <p:spPr bwMode="auto">
            <a:xfrm>
              <a:off x="4800600" y="4636008"/>
              <a:ext cx="152400" cy="76200"/>
            </a:xfrm>
            <a:prstGeom prst="line">
              <a:avLst/>
            </a:prstGeom>
            <a:noFill/>
            <a:ln w="9525">
              <a:solidFill>
                <a:schemeClr val="tx1"/>
              </a:solidFill>
              <a:round/>
              <a:headEnd/>
              <a:tailEnd/>
            </a:ln>
            <a:effectLst/>
          </p:spPr>
          <p:txBody>
            <a:bodyPr wrap="none" anchor="ctr"/>
            <a:lstStyle/>
            <a:p>
              <a:endParaRPr lang="en-US" dirty="0"/>
            </a:p>
          </p:txBody>
        </p:sp>
        <p:sp>
          <p:nvSpPr>
            <p:cNvPr id="114" name="Line 159"/>
            <p:cNvSpPr>
              <a:spLocks noChangeShapeType="1"/>
            </p:cNvSpPr>
            <p:nvPr/>
          </p:nvSpPr>
          <p:spPr bwMode="auto">
            <a:xfrm flipV="1">
              <a:off x="4800600" y="4559808"/>
              <a:ext cx="152400" cy="76200"/>
            </a:xfrm>
            <a:prstGeom prst="line">
              <a:avLst/>
            </a:prstGeom>
            <a:noFill/>
            <a:ln w="9525">
              <a:solidFill>
                <a:schemeClr val="tx1"/>
              </a:solidFill>
              <a:round/>
              <a:headEnd/>
              <a:tailEnd/>
            </a:ln>
            <a:effectLst/>
          </p:spPr>
          <p:txBody>
            <a:bodyPr wrap="none" anchor="ctr"/>
            <a:lstStyle/>
            <a:p>
              <a:endParaRPr lang="en-US" dirty="0"/>
            </a:p>
          </p:txBody>
        </p:sp>
        <p:sp>
          <p:nvSpPr>
            <p:cNvPr id="117" name="Line 193"/>
            <p:cNvSpPr>
              <a:spLocks noChangeShapeType="1"/>
            </p:cNvSpPr>
            <p:nvPr/>
          </p:nvSpPr>
          <p:spPr bwMode="auto">
            <a:xfrm>
              <a:off x="2514600" y="4559808"/>
              <a:ext cx="0" cy="152400"/>
            </a:xfrm>
            <a:prstGeom prst="line">
              <a:avLst/>
            </a:prstGeom>
            <a:noFill/>
            <a:ln w="9525">
              <a:solidFill>
                <a:schemeClr val="tx1"/>
              </a:solidFill>
              <a:round/>
              <a:headEnd/>
              <a:tailEnd/>
            </a:ln>
            <a:effectLst/>
          </p:spPr>
          <p:txBody>
            <a:bodyPr wrap="none" anchor="ct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Relationships and cardinality</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latin typeface="Verdana" pitchFamily="34" charset="0"/>
                <a:ea typeface="Verdana" pitchFamily="34" charset="0"/>
                <a:cs typeface="Verdana" pitchFamily="34" charset="0"/>
              </a:rPr>
              <a:t>What do the relationships symbols really mean to us?  Here are a few examples of how to read the </a:t>
            </a:r>
            <a:r>
              <a:rPr lang="en-US" sz="2400" b="1" dirty="0" smtClean="0">
                <a:latin typeface="Verdana" pitchFamily="34" charset="0"/>
                <a:ea typeface="Verdana" pitchFamily="34" charset="0"/>
                <a:cs typeface="Verdana" pitchFamily="34" charset="0"/>
              </a:rPr>
              <a:t>minimum</a:t>
            </a:r>
            <a:r>
              <a:rPr lang="en-US" sz="2400" dirty="0" smtClean="0">
                <a:latin typeface="Verdana" pitchFamily="34" charset="0"/>
                <a:ea typeface="Verdana" pitchFamily="34" charset="0"/>
                <a:cs typeface="Verdana" pitchFamily="34" charset="0"/>
              </a:rPr>
              <a:t> and </a:t>
            </a:r>
            <a:r>
              <a:rPr lang="en-US" sz="2400" b="1" dirty="0" smtClean="0">
                <a:latin typeface="Verdana" pitchFamily="34" charset="0"/>
                <a:ea typeface="Verdana" pitchFamily="34" charset="0"/>
                <a:cs typeface="Verdana" pitchFamily="34" charset="0"/>
              </a:rPr>
              <a:t>maximum</a:t>
            </a:r>
            <a:r>
              <a:rPr lang="en-US" sz="2400" dirty="0" smtClean="0">
                <a:latin typeface="Verdana" pitchFamily="34" charset="0"/>
                <a:ea typeface="Verdana" pitchFamily="34" charset="0"/>
                <a:cs typeface="Verdana" pitchFamily="34" charset="0"/>
              </a:rPr>
              <a:t> symbols.</a:t>
            </a:r>
          </a:p>
          <a:p>
            <a:r>
              <a:rPr lang="en-US" sz="1800" dirty="0" smtClean="0">
                <a:latin typeface="Verdana" pitchFamily="34" charset="0"/>
                <a:ea typeface="Verdana" pitchFamily="34" charset="0"/>
                <a:cs typeface="Verdana" pitchFamily="34" charset="0"/>
              </a:rPr>
              <a:t>A customer can have a minimum of zero orders. </a:t>
            </a:r>
          </a:p>
          <a:p>
            <a:r>
              <a:rPr lang="en-US" sz="1800" dirty="0" smtClean="0">
                <a:latin typeface="Verdana" pitchFamily="34" charset="0"/>
                <a:ea typeface="Verdana" pitchFamily="34" charset="0"/>
                <a:cs typeface="Verdana" pitchFamily="34" charset="0"/>
              </a:rPr>
              <a:t>A customer can have a maximum of many orders.</a:t>
            </a:r>
          </a:p>
          <a:p>
            <a:r>
              <a:rPr lang="en-US" sz="1800" dirty="0" smtClean="0">
                <a:latin typeface="Verdana" pitchFamily="34" charset="0"/>
                <a:ea typeface="Verdana" pitchFamily="34" charset="0"/>
                <a:cs typeface="Verdana" pitchFamily="34" charset="0"/>
              </a:rPr>
              <a:t>An order is for a minimum of one customer.</a:t>
            </a:r>
          </a:p>
          <a:p>
            <a:r>
              <a:rPr lang="en-US" sz="1800" dirty="0" smtClean="0">
                <a:latin typeface="Verdana" pitchFamily="34" charset="0"/>
                <a:ea typeface="Verdana" pitchFamily="34" charset="0"/>
                <a:cs typeface="Verdana" pitchFamily="34" charset="0"/>
              </a:rPr>
              <a:t>An order is for a maximum of one customer.</a:t>
            </a:r>
            <a:endParaRPr lang="en-US" sz="1800" dirty="0">
              <a:latin typeface="Verdana" pitchFamily="34"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13</a:t>
            </a:fld>
            <a:endParaRPr kumimoji="0" lang="en-US" dirty="0"/>
          </a:p>
        </p:txBody>
      </p:sp>
      <p:sp>
        <p:nvSpPr>
          <p:cNvPr id="90" name="Rectangle 150"/>
          <p:cNvSpPr>
            <a:spLocks noChangeArrowheads="1"/>
          </p:cNvSpPr>
          <p:nvPr/>
        </p:nvSpPr>
        <p:spPr bwMode="auto">
          <a:xfrm>
            <a:off x="3505200" y="5562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LOCATION</a:t>
            </a:r>
            <a:endParaRPr lang="en-US" sz="1600" dirty="0">
              <a:latin typeface="Arial" charset="0"/>
            </a:endParaRPr>
          </a:p>
        </p:txBody>
      </p:sp>
      <p:sp>
        <p:nvSpPr>
          <p:cNvPr id="91" name="Rectangle 150"/>
          <p:cNvSpPr>
            <a:spLocks noChangeArrowheads="1"/>
          </p:cNvSpPr>
          <p:nvPr/>
        </p:nvSpPr>
        <p:spPr bwMode="auto">
          <a:xfrm>
            <a:off x="6400800" y="5562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EMPLOYEE</a:t>
            </a:r>
            <a:endParaRPr lang="en-US" sz="1600" dirty="0">
              <a:latin typeface="Arial" charset="0"/>
            </a:endParaRPr>
          </a:p>
        </p:txBody>
      </p:sp>
      <p:sp>
        <p:nvSpPr>
          <p:cNvPr id="92" name="Rectangle 150"/>
          <p:cNvSpPr>
            <a:spLocks noChangeArrowheads="1"/>
          </p:cNvSpPr>
          <p:nvPr/>
        </p:nvSpPr>
        <p:spPr bwMode="auto">
          <a:xfrm>
            <a:off x="457200" y="4419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CUSTOMER</a:t>
            </a:r>
            <a:endParaRPr lang="en-US" sz="1600" dirty="0">
              <a:latin typeface="Arial" charset="0"/>
            </a:endParaRPr>
          </a:p>
        </p:txBody>
      </p:sp>
      <p:sp>
        <p:nvSpPr>
          <p:cNvPr id="94" name="Rectangle 150"/>
          <p:cNvSpPr>
            <a:spLocks noChangeArrowheads="1"/>
          </p:cNvSpPr>
          <p:nvPr/>
        </p:nvSpPr>
        <p:spPr bwMode="auto">
          <a:xfrm>
            <a:off x="3429000" y="4419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ORDER</a:t>
            </a:r>
            <a:endParaRPr lang="en-US" sz="1600" dirty="0">
              <a:latin typeface="Arial" charset="0"/>
            </a:endParaRPr>
          </a:p>
        </p:txBody>
      </p:sp>
      <p:cxnSp>
        <p:nvCxnSpPr>
          <p:cNvPr id="95" name="Straight Connector 94"/>
          <p:cNvCxnSpPr/>
          <p:nvPr/>
        </p:nvCxnSpPr>
        <p:spPr>
          <a:xfrm>
            <a:off x="2438400" y="47244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156"/>
          <p:cNvSpPr>
            <a:spLocks noChangeArrowheads="1"/>
          </p:cNvSpPr>
          <p:nvPr/>
        </p:nvSpPr>
        <p:spPr bwMode="auto">
          <a:xfrm>
            <a:off x="3124200" y="4648200"/>
            <a:ext cx="152400" cy="152400"/>
          </a:xfrm>
          <a:prstGeom prst="ellipse">
            <a:avLst/>
          </a:prstGeom>
          <a:noFill/>
          <a:ln w="9525">
            <a:solidFill>
              <a:schemeClr val="tx1"/>
            </a:solidFill>
            <a:round/>
            <a:headEnd/>
            <a:tailEnd/>
          </a:ln>
          <a:effectLst/>
        </p:spPr>
        <p:txBody>
          <a:bodyPr wrap="none" anchor="ctr"/>
          <a:lstStyle/>
          <a:p>
            <a:endParaRPr lang="en-US" dirty="0"/>
          </a:p>
        </p:txBody>
      </p:sp>
      <p:sp>
        <p:nvSpPr>
          <p:cNvPr id="98" name="Line 157"/>
          <p:cNvSpPr>
            <a:spLocks noChangeShapeType="1"/>
          </p:cNvSpPr>
          <p:nvPr/>
        </p:nvSpPr>
        <p:spPr bwMode="auto">
          <a:xfrm>
            <a:off x="3276600" y="4724400"/>
            <a:ext cx="152400" cy="0"/>
          </a:xfrm>
          <a:prstGeom prst="line">
            <a:avLst/>
          </a:prstGeom>
          <a:noFill/>
          <a:ln w="9525">
            <a:solidFill>
              <a:schemeClr val="tx1"/>
            </a:solidFill>
            <a:round/>
            <a:headEnd/>
            <a:tailEnd/>
          </a:ln>
          <a:effectLst/>
        </p:spPr>
        <p:txBody>
          <a:bodyPr wrap="none" anchor="ctr"/>
          <a:lstStyle/>
          <a:p>
            <a:endParaRPr lang="en-US" dirty="0"/>
          </a:p>
        </p:txBody>
      </p:sp>
      <p:sp>
        <p:nvSpPr>
          <p:cNvPr id="99" name="Line 158"/>
          <p:cNvSpPr>
            <a:spLocks noChangeShapeType="1"/>
          </p:cNvSpPr>
          <p:nvPr/>
        </p:nvSpPr>
        <p:spPr bwMode="auto">
          <a:xfrm>
            <a:off x="3276600" y="4724400"/>
            <a:ext cx="152400" cy="76200"/>
          </a:xfrm>
          <a:prstGeom prst="line">
            <a:avLst/>
          </a:prstGeom>
          <a:noFill/>
          <a:ln w="9525">
            <a:solidFill>
              <a:schemeClr val="tx1"/>
            </a:solidFill>
            <a:round/>
            <a:headEnd/>
            <a:tailEnd/>
          </a:ln>
          <a:effectLst/>
        </p:spPr>
        <p:txBody>
          <a:bodyPr wrap="none" anchor="ctr"/>
          <a:lstStyle/>
          <a:p>
            <a:endParaRPr lang="en-US" dirty="0"/>
          </a:p>
        </p:txBody>
      </p:sp>
      <p:sp>
        <p:nvSpPr>
          <p:cNvPr id="100" name="Line 159"/>
          <p:cNvSpPr>
            <a:spLocks noChangeShapeType="1"/>
          </p:cNvSpPr>
          <p:nvPr/>
        </p:nvSpPr>
        <p:spPr bwMode="auto">
          <a:xfrm flipV="1">
            <a:off x="3276600" y="4648200"/>
            <a:ext cx="152400" cy="76200"/>
          </a:xfrm>
          <a:prstGeom prst="line">
            <a:avLst/>
          </a:prstGeom>
          <a:noFill/>
          <a:ln w="9525">
            <a:solidFill>
              <a:schemeClr val="tx1"/>
            </a:solidFill>
            <a:round/>
            <a:headEnd/>
            <a:tailEnd/>
          </a:ln>
          <a:effectLst/>
        </p:spPr>
        <p:txBody>
          <a:bodyPr wrap="none" anchor="ctr"/>
          <a:lstStyle/>
          <a:p>
            <a:endParaRPr lang="en-US" dirty="0"/>
          </a:p>
        </p:txBody>
      </p:sp>
      <p:sp>
        <p:nvSpPr>
          <p:cNvPr id="102" name="Line 192"/>
          <p:cNvSpPr>
            <a:spLocks noChangeShapeType="1"/>
          </p:cNvSpPr>
          <p:nvPr/>
        </p:nvSpPr>
        <p:spPr bwMode="auto">
          <a:xfrm>
            <a:off x="2438400" y="4648200"/>
            <a:ext cx="0" cy="152400"/>
          </a:xfrm>
          <a:prstGeom prst="line">
            <a:avLst/>
          </a:prstGeom>
          <a:noFill/>
          <a:ln w="9525">
            <a:solidFill>
              <a:schemeClr val="tx1"/>
            </a:solidFill>
            <a:round/>
            <a:headEnd/>
            <a:tailEnd/>
          </a:ln>
          <a:effectLst/>
        </p:spPr>
        <p:txBody>
          <a:bodyPr wrap="none" anchor="ctr"/>
          <a:lstStyle/>
          <a:p>
            <a:endParaRPr lang="en-US" dirty="0"/>
          </a:p>
        </p:txBody>
      </p:sp>
      <p:sp>
        <p:nvSpPr>
          <p:cNvPr id="103" name="Line 193"/>
          <p:cNvSpPr>
            <a:spLocks noChangeShapeType="1"/>
          </p:cNvSpPr>
          <p:nvPr/>
        </p:nvSpPr>
        <p:spPr bwMode="auto">
          <a:xfrm>
            <a:off x="2362200" y="4648200"/>
            <a:ext cx="0" cy="152400"/>
          </a:xfrm>
          <a:prstGeom prst="line">
            <a:avLst/>
          </a:prstGeom>
          <a:noFill/>
          <a:ln w="9525">
            <a:solidFill>
              <a:schemeClr val="tx1"/>
            </a:solidFill>
            <a:round/>
            <a:headEnd/>
            <a:tailEnd/>
          </a:ln>
          <a:effectLst/>
        </p:spPr>
        <p:txBody>
          <a:bodyPr wrap="none" anchor="ctr"/>
          <a:lstStyle/>
          <a:p>
            <a:endParaRPr lang="en-US" dirty="0"/>
          </a:p>
        </p:txBody>
      </p:sp>
      <p:sp>
        <p:nvSpPr>
          <p:cNvPr id="104" name="Line 194"/>
          <p:cNvSpPr>
            <a:spLocks noChangeShapeType="1"/>
          </p:cNvSpPr>
          <p:nvPr/>
        </p:nvSpPr>
        <p:spPr bwMode="auto">
          <a:xfrm>
            <a:off x="2286000" y="4724400"/>
            <a:ext cx="152400" cy="0"/>
          </a:xfrm>
          <a:prstGeom prst="line">
            <a:avLst/>
          </a:prstGeom>
          <a:noFill/>
          <a:ln w="9525">
            <a:solidFill>
              <a:schemeClr val="tx1"/>
            </a:solidFill>
            <a:round/>
            <a:headEnd/>
            <a:tailEnd/>
          </a:ln>
          <a:effectLst/>
        </p:spPr>
        <p:txBody>
          <a:bodyPr wrap="none" anchor="ctr"/>
          <a:lstStyle/>
          <a:p>
            <a:endParaRPr lang="en-US" dirty="0"/>
          </a:p>
        </p:txBody>
      </p:sp>
      <p:grpSp>
        <p:nvGrpSpPr>
          <p:cNvPr id="4" name="Group 128"/>
          <p:cNvGrpSpPr/>
          <p:nvPr/>
        </p:nvGrpSpPr>
        <p:grpSpPr>
          <a:xfrm>
            <a:off x="5334000" y="5791200"/>
            <a:ext cx="1066800" cy="152400"/>
            <a:chOff x="5410200" y="5867400"/>
            <a:chExt cx="1066800" cy="152400"/>
          </a:xfrm>
        </p:grpSpPr>
        <p:cxnSp>
          <p:nvCxnSpPr>
            <p:cNvPr id="116" name="Straight Connector 115"/>
            <p:cNvCxnSpPr/>
            <p:nvPr/>
          </p:nvCxnSpPr>
          <p:spPr>
            <a:xfrm>
              <a:off x="5562600" y="59436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91"/>
            <p:cNvGrpSpPr>
              <a:grpSpLocks/>
            </p:cNvGrpSpPr>
            <p:nvPr/>
          </p:nvGrpSpPr>
          <p:grpSpPr bwMode="auto">
            <a:xfrm>
              <a:off x="5410200" y="5867400"/>
              <a:ext cx="152400" cy="152400"/>
              <a:chOff x="2160" y="3456"/>
              <a:chExt cx="96" cy="96"/>
            </a:xfrm>
          </p:grpSpPr>
          <p:sp>
            <p:nvSpPr>
              <p:cNvPr id="118" name="Line 192"/>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19" name="Line 193"/>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20" name="Line 194"/>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nvGrpSpPr>
            <p:cNvPr id="6" name="Group 195"/>
            <p:cNvGrpSpPr>
              <a:grpSpLocks/>
            </p:cNvGrpSpPr>
            <p:nvPr/>
          </p:nvGrpSpPr>
          <p:grpSpPr bwMode="auto">
            <a:xfrm>
              <a:off x="6324600" y="5867400"/>
              <a:ext cx="152400" cy="152400"/>
              <a:chOff x="4224" y="3456"/>
              <a:chExt cx="96" cy="96"/>
            </a:xfrm>
          </p:grpSpPr>
          <p:sp>
            <p:nvSpPr>
              <p:cNvPr id="122" name="Line 196"/>
              <p:cNvSpPr>
                <a:spLocks noChangeShapeType="1"/>
              </p:cNvSpPr>
              <p:nvPr/>
            </p:nvSpPr>
            <p:spPr bwMode="auto">
              <a:xfrm>
                <a:off x="4272"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23" name="Line 197"/>
              <p:cNvSpPr>
                <a:spLocks noChangeShapeType="1"/>
              </p:cNvSpPr>
              <p:nvPr/>
            </p:nvSpPr>
            <p:spPr bwMode="auto">
              <a:xfrm>
                <a:off x="4224"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24" name="Line 198"/>
              <p:cNvSpPr>
                <a:spLocks noChangeShapeType="1"/>
              </p:cNvSpPr>
              <p:nvPr/>
            </p:nvSpPr>
            <p:spPr bwMode="auto">
              <a:xfrm>
                <a:off x="4224" y="3504"/>
                <a:ext cx="96" cy="0"/>
              </a:xfrm>
              <a:prstGeom prst="line">
                <a:avLst/>
              </a:prstGeom>
              <a:noFill/>
              <a:ln w="9525">
                <a:solidFill>
                  <a:schemeClr val="tx1"/>
                </a:solidFill>
                <a:round/>
                <a:headEnd/>
                <a:tailEnd/>
              </a:ln>
              <a:effectLst/>
            </p:spPr>
            <p:txBody>
              <a:bodyPr wrap="none" anchor="ctr"/>
              <a:lstStyle/>
              <a:p>
                <a:endParaRPr lang="en-US" dirty="0"/>
              </a:p>
            </p:txBody>
          </p:sp>
        </p:grpSp>
      </p:grpSp>
      <p:sp>
        <p:nvSpPr>
          <p:cNvPr id="47" name="Down Arrow 46"/>
          <p:cNvSpPr/>
          <p:nvPr/>
        </p:nvSpPr>
        <p:spPr>
          <a:xfrm>
            <a:off x="3124200" y="41910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3276600" y="4191000"/>
            <a:ext cx="152400" cy="3048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2286000" y="4267200"/>
            <a:ext cx="152400" cy="3048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2362200" y="42672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6172200" y="54102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6248400" y="5410200"/>
            <a:ext cx="152400" cy="3048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5334000" y="5410200"/>
            <a:ext cx="152400" cy="3048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5410200" y="54102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7" grpId="0" animBg="1"/>
      <p:bldP spid="48" grpId="0" animBg="1"/>
      <p:bldP spid="49" grpId="0" animBg="1"/>
      <p:bldP spid="50" grpId="0" animBg="1"/>
      <p:bldP spid="51" grpId="0" animBg="1"/>
      <p:bldP spid="52" grpId="0" animBg="1"/>
      <p:bldP spid="53" grpId="0" animBg="1"/>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Relationships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800" dirty="0" smtClean="0">
                <a:latin typeface="Verdana" pitchFamily="34" charset="0"/>
                <a:ea typeface="Verdana" pitchFamily="34" charset="0"/>
                <a:cs typeface="Verdana" pitchFamily="34" charset="0"/>
              </a:rPr>
              <a:t>Based on </a:t>
            </a:r>
            <a:r>
              <a:rPr lang="en-US" sz="2800" b="1" dirty="0" smtClean="0">
                <a:latin typeface="Verdana" pitchFamily="34" charset="0"/>
                <a:ea typeface="Verdana" pitchFamily="34" charset="0"/>
                <a:cs typeface="Verdana" pitchFamily="34" charset="0"/>
              </a:rPr>
              <a:t>maximum </a:t>
            </a:r>
            <a:r>
              <a:rPr lang="en-US" sz="2800" dirty="0" smtClean="0">
                <a:latin typeface="Verdana" pitchFamily="34" charset="0"/>
                <a:ea typeface="Verdana" pitchFamily="34" charset="0"/>
                <a:cs typeface="Verdana" pitchFamily="34" charset="0"/>
              </a:rPr>
              <a:t>cardinality, a relationship falls into one of three types: </a:t>
            </a:r>
          </a:p>
          <a:p>
            <a:pPr lvl="1"/>
            <a:r>
              <a:rPr lang="en-US" sz="2400" dirty="0" smtClean="0">
                <a:latin typeface="Verdana" pitchFamily="34" charset="0"/>
                <a:ea typeface="Verdana" pitchFamily="34" charset="0"/>
                <a:cs typeface="Verdana" pitchFamily="34" charset="0"/>
              </a:rPr>
              <a:t>one-to-many</a:t>
            </a:r>
          </a:p>
          <a:p>
            <a:pPr lvl="1"/>
            <a:r>
              <a:rPr lang="en-US" sz="2400" dirty="0" smtClean="0">
                <a:latin typeface="Verdana" pitchFamily="34" charset="0"/>
                <a:ea typeface="Verdana" pitchFamily="34" charset="0"/>
                <a:cs typeface="Verdana" pitchFamily="34" charset="0"/>
              </a:rPr>
              <a:t>many-to-many</a:t>
            </a:r>
          </a:p>
          <a:p>
            <a:pPr lvl="1"/>
            <a:r>
              <a:rPr lang="en-US" sz="2400" dirty="0" smtClean="0">
                <a:latin typeface="Verdana" pitchFamily="34" charset="0"/>
                <a:ea typeface="Verdana" pitchFamily="34" charset="0"/>
                <a:cs typeface="Verdana" pitchFamily="34" charset="0"/>
              </a:rPr>
              <a:t>one-to-one</a:t>
            </a:r>
          </a:p>
          <a:p>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14</a:t>
            </a:fld>
            <a:endParaRPr kumimoji="0" lang="en-US" dirty="0"/>
          </a:p>
        </p:txBody>
      </p:sp>
      <p:sp>
        <p:nvSpPr>
          <p:cNvPr id="90" name="Rectangle 150"/>
          <p:cNvSpPr>
            <a:spLocks noChangeArrowheads="1"/>
          </p:cNvSpPr>
          <p:nvPr/>
        </p:nvSpPr>
        <p:spPr bwMode="auto">
          <a:xfrm>
            <a:off x="3505200" y="5257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LOCATION</a:t>
            </a:r>
            <a:endParaRPr lang="en-US" sz="1600" dirty="0">
              <a:latin typeface="Arial" charset="0"/>
            </a:endParaRPr>
          </a:p>
        </p:txBody>
      </p:sp>
      <p:sp>
        <p:nvSpPr>
          <p:cNvPr id="91" name="Rectangle 150"/>
          <p:cNvSpPr>
            <a:spLocks noChangeArrowheads="1"/>
          </p:cNvSpPr>
          <p:nvPr/>
        </p:nvSpPr>
        <p:spPr bwMode="auto">
          <a:xfrm>
            <a:off x="6400800" y="5257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EMPLOYEE</a:t>
            </a:r>
            <a:endParaRPr lang="en-US" sz="1600" dirty="0">
              <a:latin typeface="Arial" charset="0"/>
            </a:endParaRPr>
          </a:p>
        </p:txBody>
      </p:sp>
      <p:sp>
        <p:nvSpPr>
          <p:cNvPr id="92" name="Rectangle 150"/>
          <p:cNvSpPr>
            <a:spLocks noChangeArrowheads="1"/>
          </p:cNvSpPr>
          <p:nvPr/>
        </p:nvSpPr>
        <p:spPr bwMode="auto">
          <a:xfrm>
            <a:off x="457200" y="4114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CUSTOMER</a:t>
            </a:r>
            <a:endParaRPr lang="en-US" sz="1600" dirty="0">
              <a:latin typeface="Arial" charset="0"/>
            </a:endParaRPr>
          </a:p>
        </p:txBody>
      </p:sp>
      <p:sp>
        <p:nvSpPr>
          <p:cNvPr id="93" name="Rectangle 150"/>
          <p:cNvSpPr>
            <a:spLocks noChangeArrowheads="1"/>
          </p:cNvSpPr>
          <p:nvPr/>
        </p:nvSpPr>
        <p:spPr bwMode="auto">
          <a:xfrm>
            <a:off x="6934200" y="4114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INVENTORY</a:t>
            </a:r>
            <a:endParaRPr lang="en-US" sz="1600" dirty="0">
              <a:latin typeface="Arial" charset="0"/>
            </a:endParaRPr>
          </a:p>
        </p:txBody>
      </p:sp>
      <p:sp>
        <p:nvSpPr>
          <p:cNvPr id="94" name="Rectangle 150"/>
          <p:cNvSpPr>
            <a:spLocks noChangeArrowheads="1"/>
          </p:cNvSpPr>
          <p:nvPr/>
        </p:nvSpPr>
        <p:spPr bwMode="auto">
          <a:xfrm>
            <a:off x="3429000" y="4114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ORDER</a:t>
            </a:r>
            <a:endParaRPr lang="en-US" sz="1600" dirty="0">
              <a:latin typeface="Arial" charset="0"/>
            </a:endParaRPr>
          </a:p>
        </p:txBody>
      </p:sp>
      <p:grpSp>
        <p:nvGrpSpPr>
          <p:cNvPr id="4" name="Group 129"/>
          <p:cNvGrpSpPr/>
          <p:nvPr/>
        </p:nvGrpSpPr>
        <p:grpSpPr>
          <a:xfrm>
            <a:off x="2286000" y="4343400"/>
            <a:ext cx="1143000" cy="152400"/>
            <a:chOff x="2286000" y="4343400"/>
            <a:chExt cx="1143000" cy="152400"/>
          </a:xfrm>
        </p:grpSpPr>
        <p:cxnSp>
          <p:nvCxnSpPr>
            <p:cNvPr id="95" name="Straight Connector 94"/>
            <p:cNvCxnSpPr/>
            <p:nvPr/>
          </p:nvCxnSpPr>
          <p:spPr>
            <a:xfrm>
              <a:off x="2438400" y="44196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156"/>
            <p:cNvSpPr>
              <a:spLocks noChangeArrowheads="1"/>
            </p:cNvSpPr>
            <p:nvPr/>
          </p:nvSpPr>
          <p:spPr bwMode="auto">
            <a:xfrm>
              <a:off x="3124200" y="4343400"/>
              <a:ext cx="152400" cy="152400"/>
            </a:xfrm>
            <a:prstGeom prst="ellipse">
              <a:avLst/>
            </a:prstGeom>
            <a:noFill/>
            <a:ln w="9525">
              <a:solidFill>
                <a:schemeClr val="tx1"/>
              </a:solidFill>
              <a:round/>
              <a:headEnd/>
              <a:tailEnd/>
            </a:ln>
            <a:effectLst/>
          </p:spPr>
          <p:txBody>
            <a:bodyPr wrap="none" anchor="ctr"/>
            <a:lstStyle/>
            <a:p>
              <a:endParaRPr lang="en-US" dirty="0"/>
            </a:p>
          </p:txBody>
        </p:sp>
        <p:sp>
          <p:nvSpPr>
            <p:cNvPr id="98" name="Line 157"/>
            <p:cNvSpPr>
              <a:spLocks noChangeShapeType="1"/>
            </p:cNvSpPr>
            <p:nvPr/>
          </p:nvSpPr>
          <p:spPr bwMode="auto">
            <a:xfrm>
              <a:off x="3276600" y="4419600"/>
              <a:ext cx="152400" cy="0"/>
            </a:xfrm>
            <a:prstGeom prst="line">
              <a:avLst/>
            </a:prstGeom>
            <a:noFill/>
            <a:ln w="9525">
              <a:solidFill>
                <a:schemeClr val="tx1"/>
              </a:solidFill>
              <a:round/>
              <a:headEnd/>
              <a:tailEnd/>
            </a:ln>
            <a:effectLst/>
          </p:spPr>
          <p:txBody>
            <a:bodyPr wrap="none" anchor="ctr"/>
            <a:lstStyle/>
            <a:p>
              <a:endParaRPr lang="en-US" dirty="0"/>
            </a:p>
          </p:txBody>
        </p:sp>
        <p:sp>
          <p:nvSpPr>
            <p:cNvPr id="99" name="Line 158"/>
            <p:cNvSpPr>
              <a:spLocks noChangeShapeType="1"/>
            </p:cNvSpPr>
            <p:nvPr/>
          </p:nvSpPr>
          <p:spPr bwMode="auto">
            <a:xfrm>
              <a:off x="3276600" y="4419600"/>
              <a:ext cx="152400" cy="76200"/>
            </a:xfrm>
            <a:prstGeom prst="line">
              <a:avLst/>
            </a:prstGeom>
            <a:noFill/>
            <a:ln w="9525">
              <a:solidFill>
                <a:schemeClr val="tx1"/>
              </a:solidFill>
              <a:round/>
              <a:headEnd/>
              <a:tailEnd/>
            </a:ln>
            <a:effectLst/>
          </p:spPr>
          <p:txBody>
            <a:bodyPr wrap="none" anchor="ctr"/>
            <a:lstStyle/>
            <a:p>
              <a:endParaRPr lang="en-US" dirty="0"/>
            </a:p>
          </p:txBody>
        </p:sp>
        <p:sp>
          <p:nvSpPr>
            <p:cNvPr id="100" name="Line 159"/>
            <p:cNvSpPr>
              <a:spLocks noChangeShapeType="1"/>
            </p:cNvSpPr>
            <p:nvPr/>
          </p:nvSpPr>
          <p:spPr bwMode="auto">
            <a:xfrm flipV="1">
              <a:off x="3276600" y="4343400"/>
              <a:ext cx="152400" cy="76200"/>
            </a:xfrm>
            <a:prstGeom prst="line">
              <a:avLst/>
            </a:prstGeom>
            <a:noFill/>
            <a:ln w="9525">
              <a:solidFill>
                <a:schemeClr val="tx1"/>
              </a:solidFill>
              <a:round/>
              <a:headEnd/>
              <a:tailEnd/>
            </a:ln>
            <a:effectLst/>
          </p:spPr>
          <p:txBody>
            <a:bodyPr wrap="none" anchor="ctr"/>
            <a:lstStyle/>
            <a:p>
              <a:endParaRPr lang="en-US" dirty="0"/>
            </a:p>
          </p:txBody>
        </p:sp>
        <p:sp>
          <p:nvSpPr>
            <p:cNvPr id="102" name="Line 192"/>
            <p:cNvSpPr>
              <a:spLocks noChangeShapeType="1"/>
            </p:cNvSpPr>
            <p:nvPr/>
          </p:nvSpPr>
          <p:spPr bwMode="auto">
            <a:xfrm>
              <a:off x="2438400" y="4343400"/>
              <a:ext cx="0" cy="152400"/>
            </a:xfrm>
            <a:prstGeom prst="line">
              <a:avLst/>
            </a:prstGeom>
            <a:noFill/>
            <a:ln w="9525">
              <a:solidFill>
                <a:schemeClr val="tx1"/>
              </a:solidFill>
              <a:round/>
              <a:headEnd/>
              <a:tailEnd/>
            </a:ln>
            <a:effectLst/>
          </p:spPr>
          <p:txBody>
            <a:bodyPr wrap="none" anchor="ctr"/>
            <a:lstStyle/>
            <a:p>
              <a:endParaRPr lang="en-US" dirty="0"/>
            </a:p>
          </p:txBody>
        </p:sp>
        <p:sp>
          <p:nvSpPr>
            <p:cNvPr id="103" name="Line 193"/>
            <p:cNvSpPr>
              <a:spLocks noChangeShapeType="1"/>
            </p:cNvSpPr>
            <p:nvPr/>
          </p:nvSpPr>
          <p:spPr bwMode="auto">
            <a:xfrm>
              <a:off x="2362200" y="4343400"/>
              <a:ext cx="0" cy="152400"/>
            </a:xfrm>
            <a:prstGeom prst="line">
              <a:avLst/>
            </a:prstGeom>
            <a:noFill/>
            <a:ln w="9525">
              <a:solidFill>
                <a:schemeClr val="tx1"/>
              </a:solidFill>
              <a:round/>
              <a:headEnd/>
              <a:tailEnd/>
            </a:ln>
            <a:effectLst/>
          </p:spPr>
          <p:txBody>
            <a:bodyPr wrap="none" anchor="ctr"/>
            <a:lstStyle/>
            <a:p>
              <a:endParaRPr lang="en-US" dirty="0"/>
            </a:p>
          </p:txBody>
        </p:sp>
        <p:sp>
          <p:nvSpPr>
            <p:cNvPr id="104" name="Line 194"/>
            <p:cNvSpPr>
              <a:spLocks noChangeShapeType="1"/>
            </p:cNvSpPr>
            <p:nvPr/>
          </p:nvSpPr>
          <p:spPr bwMode="auto">
            <a:xfrm>
              <a:off x="2286000" y="4419600"/>
              <a:ext cx="152400" cy="0"/>
            </a:xfrm>
            <a:prstGeom prst="line">
              <a:avLst/>
            </a:prstGeom>
            <a:noFill/>
            <a:ln w="9525">
              <a:solidFill>
                <a:schemeClr val="tx1"/>
              </a:solidFill>
              <a:round/>
              <a:headEnd/>
              <a:tailEnd/>
            </a:ln>
            <a:effectLst/>
          </p:spPr>
          <p:txBody>
            <a:bodyPr wrap="none" anchor="ctr"/>
            <a:lstStyle/>
            <a:p>
              <a:endParaRPr lang="en-US" dirty="0"/>
            </a:p>
          </p:txBody>
        </p:sp>
      </p:grpSp>
      <p:grpSp>
        <p:nvGrpSpPr>
          <p:cNvPr id="5" name="Group 127"/>
          <p:cNvGrpSpPr/>
          <p:nvPr/>
        </p:nvGrpSpPr>
        <p:grpSpPr>
          <a:xfrm>
            <a:off x="5257800" y="4343400"/>
            <a:ext cx="1676400" cy="152400"/>
            <a:chOff x="5334000" y="4724400"/>
            <a:chExt cx="1676400" cy="152400"/>
          </a:xfrm>
        </p:grpSpPr>
        <p:cxnSp>
          <p:nvCxnSpPr>
            <p:cNvPr id="105" name="Straight Connector 104"/>
            <p:cNvCxnSpPr/>
            <p:nvPr/>
          </p:nvCxnSpPr>
          <p:spPr>
            <a:xfrm>
              <a:off x="5638800" y="480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172"/>
            <p:cNvGrpSpPr>
              <a:grpSpLocks/>
            </p:cNvGrpSpPr>
            <p:nvPr/>
          </p:nvGrpSpPr>
          <p:grpSpPr bwMode="auto">
            <a:xfrm>
              <a:off x="5334000" y="4724400"/>
              <a:ext cx="304800" cy="152400"/>
              <a:chOff x="2160" y="720"/>
              <a:chExt cx="192" cy="96"/>
            </a:xfrm>
          </p:grpSpPr>
          <p:sp>
            <p:nvSpPr>
              <p:cNvPr id="107" name="Oval 17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108" name="Line 17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109" name="Line 17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110" name="Line 17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8" name="Group 186"/>
            <p:cNvGrpSpPr>
              <a:grpSpLocks/>
            </p:cNvGrpSpPr>
            <p:nvPr/>
          </p:nvGrpSpPr>
          <p:grpSpPr bwMode="auto">
            <a:xfrm>
              <a:off x="6858000" y="4724400"/>
              <a:ext cx="152400" cy="152400"/>
              <a:chOff x="4224" y="1632"/>
              <a:chExt cx="96" cy="96"/>
            </a:xfrm>
          </p:grpSpPr>
          <p:sp>
            <p:nvSpPr>
              <p:cNvPr id="112" name="Line 187"/>
              <p:cNvSpPr>
                <a:spLocks noChangeShapeType="1"/>
              </p:cNvSpPr>
              <p:nvPr/>
            </p:nvSpPr>
            <p:spPr bwMode="auto">
              <a:xfrm>
                <a:off x="4224" y="1680"/>
                <a:ext cx="96" cy="0"/>
              </a:xfrm>
              <a:prstGeom prst="line">
                <a:avLst/>
              </a:prstGeom>
              <a:noFill/>
              <a:ln w="9525">
                <a:solidFill>
                  <a:schemeClr val="tx1"/>
                </a:solidFill>
                <a:round/>
                <a:headEnd/>
                <a:tailEnd/>
              </a:ln>
              <a:effectLst/>
            </p:spPr>
            <p:txBody>
              <a:bodyPr wrap="none" anchor="ctr"/>
              <a:lstStyle/>
              <a:p>
                <a:endParaRPr lang="en-US" dirty="0"/>
              </a:p>
            </p:txBody>
          </p:sp>
          <p:sp>
            <p:nvSpPr>
              <p:cNvPr id="113" name="Line 188"/>
              <p:cNvSpPr>
                <a:spLocks noChangeShapeType="1"/>
              </p:cNvSpPr>
              <p:nvPr/>
            </p:nvSpPr>
            <p:spPr bwMode="auto">
              <a:xfrm>
                <a:off x="4224"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114" name="Line 189"/>
              <p:cNvSpPr>
                <a:spLocks noChangeShapeType="1"/>
              </p:cNvSpPr>
              <p:nvPr/>
            </p:nvSpPr>
            <p:spPr bwMode="auto">
              <a:xfrm flipV="1">
                <a:off x="4224"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115" name="Line 190"/>
              <p:cNvSpPr>
                <a:spLocks noChangeShapeType="1"/>
              </p:cNvSpPr>
              <p:nvPr/>
            </p:nvSpPr>
            <p:spPr bwMode="auto">
              <a:xfrm>
                <a:off x="4224" y="1632"/>
                <a:ext cx="0" cy="96"/>
              </a:xfrm>
              <a:prstGeom prst="line">
                <a:avLst/>
              </a:prstGeom>
              <a:noFill/>
              <a:ln w="9525">
                <a:solidFill>
                  <a:schemeClr val="tx1"/>
                </a:solidFill>
                <a:round/>
                <a:headEnd/>
                <a:tailEnd/>
              </a:ln>
              <a:effectLst/>
            </p:spPr>
            <p:txBody>
              <a:bodyPr wrap="none" anchor="ctr"/>
              <a:lstStyle/>
              <a:p>
                <a:endParaRPr lang="en-US" dirty="0"/>
              </a:p>
            </p:txBody>
          </p:sp>
        </p:grpSp>
      </p:grpSp>
      <p:grpSp>
        <p:nvGrpSpPr>
          <p:cNvPr id="9" name="Group 128"/>
          <p:cNvGrpSpPr/>
          <p:nvPr/>
        </p:nvGrpSpPr>
        <p:grpSpPr>
          <a:xfrm>
            <a:off x="5334000" y="5486400"/>
            <a:ext cx="1066800" cy="152400"/>
            <a:chOff x="5410200" y="5867400"/>
            <a:chExt cx="1066800" cy="152400"/>
          </a:xfrm>
        </p:grpSpPr>
        <p:cxnSp>
          <p:nvCxnSpPr>
            <p:cNvPr id="116" name="Straight Connector 115"/>
            <p:cNvCxnSpPr/>
            <p:nvPr/>
          </p:nvCxnSpPr>
          <p:spPr>
            <a:xfrm>
              <a:off x="5562600" y="59436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191"/>
            <p:cNvGrpSpPr>
              <a:grpSpLocks/>
            </p:cNvGrpSpPr>
            <p:nvPr/>
          </p:nvGrpSpPr>
          <p:grpSpPr bwMode="auto">
            <a:xfrm>
              <a:off x="5410200" y="5867400"/>
              <a:ext cx="152400" cy="152400"/>
              <a:chOff x="2160" y="3456"/>
              <a:chExt cx="96" cy="96"/>
            </a:xfrm>
          </p:grpSpPr>
          <p:sp>
            <p:nvSpPr>
              <p:cNvPr id="118" name="Line 192"/>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19" name="Line 193"/>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20" name="Line 194"/>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nvGrpSpPr>
            <p:cNvPr id="11" name="Group 195"/>
            <p:cNvGrpSpPr>
              <a:grpSpLocks/>
            </p:cNvGrpSpPr>
            <p:nvPr/>
          </p:nvGrpSpPr>
          <p:grpSpPr bwMode="auto">
            <a:xfrm>
              <a:off x="6324600" y="5867400"/>
              <a:ext cx="152400" cy="152400"/>
              <a:chOff x="4224" y="3456"/>
              <a:chExt cx="96" cy="96"/>
            </a:xfrm>
          </p:grpSpPr>
          <p:sp>
            <p:nvSpPr>
              <p:cNvPr id="122" name="Line 196"/>
              <p:cNvSpPr>
                <a:spLocks noChangeShapeType="1"/>
              </p:cNvSpPr>
              <p:nvPr/>
            </p:nvSpPr>
            <p:spPr bwMode="auto">
              <a:xfrm>
                <a:off x="4272"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23" name="Line 197"/>
              <p:cNvSpPr>
                <a:spLocks noChangeShapeType="1"/>
              </p:cNvSpPr>
              <p:nvPr/>
            </p:nvSpPr>
            <p:spPr bwMode="auto">
              <a:xfrm>
                <a:off x="4224"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24" name="Line 198"/>
              <p:cNvSpPr>
                <a:spLocks noChangeShapeType="1"/>
              </p:cNvSpPr>
              <p:nvPr/>
            </p:nvSpPr>
            <p:spPr bwMode="auto">
              <a:xfrm>
                <a:off x="4224" y="3504"/>
                <a:ext cx="96" cy="0"/>
              </a:xfrm>
              <a:prstGeom prst="line">
                <a:avLst/>
              </a:prstGeom>
              <a:noFill/>
              <a:ln w="9525">
                <a:solidFill>
                  <a:schemeClr val="tx1"/>
                </a:solidFill>
                <a:round/>
                <a:headEnd/>
                <a:tailEnd/>
              </a:ln>
              <a:effectLst/>
            </p:spPr>
            <p:txBody>
              <a:bodyPr wrap="none" anchor="ctr"/>
              <a:lstStyle/>
              <a:p>
                <a:endParaRPr lang="en-US" dirty="0"/>
              </a:p>
            </p:txBody>
          </p:sp>
        </p:grpSp>
      </p:grpSp>
      <p:sp>
        <p:nvSpPr>
          <p:cNvPr id="125" name="TextBox 124"/>
          <p:cNvSpPr txBox="1"/>
          <p:nvPr/>
        </p:nvSpPr>
        <p:spPr>
          <a:xfrm>
            <a:off x="2057400" y="3810000"/>
            <a:ext cx="1752600" cy="338554"/>
          </a:xfrm>
          <a:prstGeom prst="rect">
            <a:avLst/>
          </a:prstGeom>
          <a:noFill/>
        </p:spPr>
        <p:txBody>
          <a:bodyPr wrap="square" rtlCol="0">
            <a:spAutoFit/>
          </a:bodyPr>
          <a:lstStyle/>
          <a:p>
            <a:pPr algn="ctr"/>
            <a:r>
              <a:rPr lang="en-US" sz="1600" i="1" smtClean="0">
                <a:latin typeface="+mn-lt"/>
              </a:rPr>
              <a:t>one-to-many</a:t>
            </a:r>
          </a:p>
        </p:txBody>
      </p:sp>
      <p:sp>
        <p:nvSpPr>
          <p:cNvPr id="126" name="TextBox 125"/>
          <p:cNvSpPr txBox="1"/>
          <p:nvPr/>
        </p:nvSpPr>
        <p:spPr>
          <a:xfrm>
            <a:off x="5257800" y="3852446"/>
            <a:ext cx="1752600" cy="338554"/>
          </a:xfrm>
          <a:prstGeom prst="rect">
            <a:avLst/>
          </a:prstGeom>
          <a:noFill/>
        </p:spPr>
        <p:txBody>
          <a:bodyPr wrap="square" rtlCol="0">
            <a:spAutoFit/>
          </a:bodyPr>
          <a:lstStyle/>
          <a:p>
            <a:pPr algn="ctr"/>
            <a:r>
              <a:rPr lang="en-US" sz="1600" i="1" smtClean="0">
                <a:latin typeface="+mn-lt"/>
              </a:rPr>
              <a:t>many-to-many</a:t>
            </a:r>
          </a:p>
        </p:txBody>
      </p:sp>
      <p:sp>
        <p:nvSpPr>
          <p:cNvPr id="127" name="TextBox 126"/>
          <p:cNvSpPr txBox="1"/>
          <p:nvPr/>
        </p:nvSpPr>
        <p:spPr>
          <a:xfrm>
            <a:off x="5029200" y="4953000"/>
            <a:ext cx="1752600" cy="338554"/>
          </a:xfrm>
          <a:prstGeom prst="rect">
            <a:avLst/>
          </a:prstGeom>
          <a:noFill/>
        </p:spPr>
        <p:txBody>
          <a:bodyPr wrap="square" rtlCol="0">
            <a:spAutoFit/>
          </a:bodyPr>
          <a:lstStyle/>
          <a:p>
            <a:pPr algn="ctr"/>
            <a:r>
              <a:rPr lang="en-US" sz="1600" i="1" smtClean="0">
                <a:latin typeface="+mn-lt"/>
              </a:rPr>
              <a:t>one-to-one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125" grpId="0"/>
      <p:bldP spid="126" grpId="0"/>
      <p:bldP spid="1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Maximum Cardinality</a:t>
            </a:r>
            <a:endParaRPr lang="en-US" dirty="0">
              <a:solidFill>
                <a:schemeClr val="bg1"/>
              </a:solidFill>
            </a:endParaRPr>
          </a:p>
        </p:txBody>
      </p:sp>
      <p:sp>
        <p:nvSpPr>
          <p:cNvPr id="3" name="Content Placeholder 2"/>
          <p:cNvSpPr>
            <a:spLocks noGrp="1"/>
          </p:cNvSpPr>
          <p:nvPr>
            <p:ph idx="1"/>
          </p:nvPr>
        </p:nvSpPr>
        <p:spPr/>
        <p:txBody>
          <a:bodyPr/>
          <a:lstStyle/>
          <a:p>
            <a:r>
              <a:rPr lang="en-US" sz="2400" dirty="0" smtClean="0">
                <a:latin typeface="Verdana" pitchFamily="34" charset="0"/>
                <a:ea typeface="Verdana" pitchFamily="34" charset="0"/>
                <a:cs typeface="Verdana" pitchFamily="34" charset="0"/>
              </a:rPr>
              <a:t>Keep in mind that the 3 relationship types (1-to-1, 1-to-many, and many-to-many) describe the maximum cardinality at both ends of a relationship.</a:t>
            </a:r>
          </a:p>
          <a:p>
            <a:r>
              <a:rPr lang="en-US" sz="2400" dirty="0" smtClean="0">
                <a:latin typeface="Verdana" pitchFamily="34" charset="0"/>
                <a:ea typeface="Verdana" pitchFamily="34" charset="0"/>
                <a:cs typeface="Verdana" pitchFamily="34" charset="0"/>
              </a:rPr>
              <a:t>It’s incorrect to read the minimum and maximum cardinality as “one-to-many”, for instance.</a:t>
            </a:r>
          </a:p>
          <a:p>
            <a:endParaRPr lang="en-US"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15</a:t>
            </a:fld>
            <a:endParaRPr kumimoji="0" lang="en-US" dirty="0"/>
          </a:p>
        </p:txBody>
      </p:sp>
      <p:sp>
        <p:nvSpPr>
          <p:cNvPr id="48" name="Rectangle 150"/>
          <p:cNvSpPr>
            <a:spLocks noChangeArrowheads="1"/>
          </p:cNvSpPr>
          <p:nvPr/>
        </p:nvSpPr>
        <p:spPr bwMode="auto">
          <a:xfrm>
            <a:off x="5486400" y="43434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INVENTORY</a:t>
            </a:r>
            <a:endParaRPr lang="en-US" sz="1600" dirty="0">
              <a:latin typeface="Arial" charset="0"/>
            </a:endParaRPr>
          </a:p>
        </p:txBody>
      </p:sp>
      <p:sp>
        <p:nvSpPr>
          <p:cNvPr id="49" name="Rectangle 150"/>
          <p:cNvSpPr>
            <a:spLocks noChangeArrowheads="1"/>
          </p:cNvSpPr>
          <p:nvPr/>
        </p:nvSpPr>
        <p:spPr bwMode="auto">
          <a:xfrm>
            <a:off x="1981200" y="43434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ORDER</a:t>
            </a:r>
            <a:endParaRPr lang="en-US" sz="1600" dirty="0">
              <a:latin typeface="Arial" charset="0"/>
            </a:endParaRPr>
          </a:p>
        </p:txBody>
      </p:sp>
      <p:cxnSp>
        <p:nvCxnSpPr>
          <p:cNvPr id="50" name="Straight Connector 49"/>
          <p:cNvCxnSpPr/>
          <p:nvPr/>
        </p:nvCxnSpPr>
        <p:spPr>
          <a:xfrm>
            <a:off x="4114800" y="4648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172"/>
          <p:cNvGrpSpPr>
            <a:grpSpLocks/>
          </p:cNvGrpSpPr>
          <p:nvPr/>
        </p:nvGrpSpPr>
        <p:grpSpPr bwMode="auto">
          <a:xfrm>
            <a:off x="3810000" y="4572000"/>
            <a:ext cx="304800" cy="152400"/>
            <a:chOff x="2160" y="720"/>
            <a:chExt cx="192" cy="96"/>
          </a:xfrm>
        </p:grpSpPr>
        <p:sp>
          <p:nvSpPr>
            <p:cNvPr id="52" name="Oval 17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53" name="Line 17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54" name="Line 17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55" name="Line 17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5" name="Group 186"/>
          <p:cNvGrpSpPr>
            <a:grpSpLocks/>
          </p:cNvGrpSpPr>
          <p:nvPr/>
        </p:nvGrpSpPr>
        <p:grpSpPr bwMode="auto">
          <a:xfrm>
            <a:off x="5334000" y="4572000"/>
            <a:ext cx="152400" cy="152400"/>
            <a:chOff x="4224" y="1632"/>
            <a:chExt cx="96" cy="96"/>
          </a:xfrm>
        </p:grpSpPr>
        <p:sp>
          <p:nvSpPr>
            <p:cNvPr id="57" name="Line 187"/>
            <p:cNvSpPr>
              <a:spLocks noChangeShapeType="1"/>
            </p:cNvSpPr>
            <p:nvPr/>
          </p:nvSpPr>
          <p:spPr bwMode="auto">
            <a:xfrm>
              <a:off x="4224" y="1680"/>
              <a:ext cx="96" cy="0"/>
            </a:xfrm>
            <a:prstGeom prst="line">
              <a:avLst/>
            </a:prstGeom>
            <a:noFill/>
            <a:ln w="9525">
              <a:solidFill>
                <a:schemeClr val="tx1"/>
              </a:solidFill>
              <a:round/>
              <a:headEnd/>
              <a:tailEnd/>
            </a:ln>
            <a:effectLst/>
          </p:spPr>
          <p:txBody>
            <a:bodyPr wrap="none" anchor="ctr"/>
            <a:lstStyle/>
            <a:p>
              <a:endParaRPr lang="en-US" dirty="0"/>
            </a:p>
          </p:txBody>
        </p:sp>
        <p:sp>
          <p:nvSpPr>
            <p:cNvPr id="58" name="Line 188"/>
            <p:cNvSpPr>
              <a:spLocks noChangeShapeType="1"/>
            </p:cNvSpPr>
            <p:nvPr/>
          </p:nvSpPr>
          <p:spPr bwMode="auto">
            <a:xfrm>
              <a:off x="4224"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59" name="Line 189"/>
            <p:cNvSpPr>
              <a:spLocks noChangeShapeType="1"/>
            </p:cNvSpPr>
            <p:nvPr/>
          </p:nvSpPr>
          <p:spPr bwMode="auto">
            <a:xfrm flipV="1">
              <a:off x="4224"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60" name="Line 190"/>
            <p:cNvSpPr>
              <a:spLocks noChangeShapeType="1"/>
            </p:cNvSpPr>
            <p:nvPr/>
          </p:nvSpPr>
          <p:spPr bwMode="auto">
            <a:xfrm>
              <a:off x="4224" y="1632"/>
              <a:ext cx="0" cy="96"/>
            </a:xfrm>
            <a:prstGeom prst="line">
              <a:avLst/>
            </a:prstGeom>
            <a:noFill/>
            <a:ln w="9525">
              <a:solidFill>
                <a:schemeClr val="tx1"/>
              </a:solidFill>
              <a:round/>
              <a:headEnd/>
              <a:tailEnd/>
            </a:ln>
            <a:effectLst/>
          </p:spPr>
          <p:txBody>
            <a:bodyPr wrap="none" anchor="ctr"/>
            <a:lstStyle/>
            <a:p>
              <a:endParaRPr lang="en-US" dirty="0"/>
            </a:p>
          </p:txBody>
        </p:sp>
      </p:grpSp>
      <p:sp>
        <p:nvSpPr>
          <p:cNvPr id="61" name="Rectangle 150"/>
          <p:cNvSpPr>
            <a:spLocks noChangeArrowheads="1"/>
          </p:cNvSpPr>
          <p:nvPr/>
        </p:nvSpPr>
        <p:spPr bwMode="auto">
          <a:xfrm>
            <a:off x="2971800" y="5638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CUSTOMER</a:t>
            </a:r>
            <a:endParaRPr lang="en-US" sz="1600" dirty="0">
              <a:latin typeface="Arial" charset="0"/>
            </a:endParaRPr>
          </a:p>
        </p:txBody>
      </p:sp>
      <p:sp>
        <p:nvSpPr>
          <p:cNvPr id="62" name="Rectangle 150"/>
          <p:cNvSpPr>
            <a:spLocks noChangeArrowheads="1"/>
          </p:cNvSpPr>
          <p:nvPr/>
        </p:nvSpPr>
        <p:spPr bwMode="auto">
          <a:xfrm>
            <a:off x="5943600" y="5638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ORDER</a:t>
            </a:r>
            <a:endParaRPr lang="en-US" sz="1600" dirty="0">
              <a:latin typeface="Arial" charset="0"/>
            </a:endParaRPr>
          </a:p>
        </p:txBody>
      </p:sp>
      <p:cxnSp>
        <p:nvCxnSpPr>
          <p:cNvPr id="63" name="Straight Connector 62"/>
          <p:cNvCxnSpPr>
            <a:stCxn id="61" idx="3"/>
          </p:cNvCxnSpPr>
          <p:nvPr/>
        </p:nvCxnSpPr>
        <p:spPr>
          <a:xfrm>
            <a:off x="4800600" y="5943600"/>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155"/>
          <p:cNvGrpSpPr>
            <a:grpSpLocks/>
          </p:cNvGrpSpPr>
          <p:nvPr/>
        </p:nvGrpSpPr>
        <p:grpSpPr bwMode="auto">
          <a:xfrm>
            <a:off x="5638800" y="5867400"/>
            <a:ext cx="304800" cy="152400"/>
            <a:chOff x="4128" y="720"/>
            <a:chExt cx="192" cy="96"/>
          </a:xfrm>
        </p:grpSpPr>
        <p:sp>
          <p:nvSpPr>
            <p:cNvPr id="65" name="Oval 156"/>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66" name="Line 157"/>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67" name="Line 158"/>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68" name="Line 159"/>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8" name="Group 191"/>
          <p:cNvGrpSpPr>
            <a:grpSpLocks/>
          </p:cNvGrpSpPr>
          <p:nvPr/>
        </p:nvGrpSpPr>
        <p:grpSpPr bwMode="auto">
          <a:xfrm>
            <a:off x="4953000" y="5867400"/>
            <a:ext cx="96" cy="152400"/>
            <a:chOff x="2160" y="3456"/>
            <a:chExt cx="96" cy="96"/>
          </a:xfrm>
        </p:grpSpPr>
        <p:sp>
          <p:nvSpPr>
            <p:cNvPr id="70" name="Line 192"/>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71" name="Line 193"/>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72" name="Line 194"/>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nvGrpSpPr>
          <p:cNvPr id="9" name="Group 191"/>
          <p:cNvGrpSpPr>
            <a:grpSpLocks/>
          </p:cNvGrpSpPr>
          <p:nvPr/>
        </p:nvGrpSpPr>
        <p:grpSpPr bwMode="auto">
          <a:xfrm>
            <a:off x="4876704" y="5867400"/>
            <a:ext cx="96" cy="152400"/>
            <a:chOff x="2160" y="3456"/>
            <a:chExt cx="96" cy="96"/>
          </a:xfrm>
        </p:grpSpPr>
        <p:sp>
          <p:nvSpPr>
            <p:cNvPr id="74" name="Line 192"/>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75" name="Line 193"/>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76" name="Line 194"/>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nvGrpSpPr>
          <p:cNvPr id="10" name="Group 84"/>
          <p:cNvGrpSpPr/>
          <p:nvPr/>
        </p:nvGrpSpPr>
        <p:grpSpPr>
          <a:xfrm>
            <a:off x="3733800" y="3962400"/>
            <a:ext cx="1981200" cy="568113"/>
            <a:chOff x="3733800" y="3962400"/>
            <a:chExt cx="1981200" cy="568113"/>
          </a:xfrm>
        </p:grpSpPr>
        <p:sp>
          <p:nvSpPr>
            <p:cNvPr id="77" name="TextBox 76"/>
            <p:cNvSpPr txBox="1"/>
            <p:nvPr/>
          </p:nvSpPr>
          <p:spPr>
            <a:xfrm>
              <a:off x="3733800" y="3962400"/>
              <a:ext cx="1981200" cy="276999"/>
            </a:xfrm>
            <a:prstGeom prst="rect">
              <a:avLst/>
            </a:prstGeom>
            <a:noFill/>
          </p:spPr>
          <p:txBody>
            <a:bodyPr wrap="square" rtlCol="0">
              <a:spAutoFit/>
            </a:bodyPr>
            <a:lstStyle/>
            <a:p>
              <a:pPr algn="ctr"/>
              <a:r>
                <a:rPr lang="en-US" sz="1200" smtClean="0">
                  <a:latin typeface="+mn-lt"/>
                </a:rPr>
                <a:t>This is many-to-many.</a:t>
              </a:r>
              <a:endParaRPr lang="en-US" sz="1200">
                <a:latin typeface="+mn-lt"/>
              </a:endParaRPr>
            </a:p>
          </p:txBody>
        </p:sp>
        <p:cxnSp>
          <p:nvCxnSpPr>
            <p:cNvPr id="78" name="Straight Arrow Connector 77"/>
            <p:cNvCxnSpPr>
              <a:stCxn id="77" idx="2"/>
            </p:cNvCxnSpPr>
            <p:nvPr/>
          </p:nvCxnSpPr>
          <p:spPr>
            <a:xfrm rot="5400000">
              <a:off x="4215200" y="3986599"/>
              <a:ext cx="256401"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7" idx="2"/>
            </p:cNvCxnSpPr>
            <p:nvPr/>
          </p:nvCxnSpPr>
          <p:spPr>
            <a:xfrm rot="16200000" flipH="1">
              <a:off x="4935549" y="4028249"/>
              <a:ext cx="291115" cy="7134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86"/>
          <p:cNvGrpSpPr/>
          <p:nvPr/>
        </p:nvGrpSpPr>
        <p:grpSpPr>
          <a:xfrm>
            <a:off x="4572000" y="5223087"/>
            <a:ext cx="1981200" cy="568113"/>
            <a:chOff x="4572000" y="5223087"/>
            <a:chExt cx="1981200" cy="568113"/>
          </a:xfrm>
        </p:grpSpPr>
        <p:cxnSp>
          <p:nvCxnSpPr>
            <p:cNvPr id="81" name="Straight Arrow Connector 80"/>
            <p:cNvCxnSpPr>
              <a:stCxn id="80" idx="2"/>
            </p:cNvCxnSpPr>
            <p:nvPr/>
          </p:nvCxnSpPr>
          <p:spPr>
            <a:xfrm rot="5400000">
              <a:off x="5089649" y="5314863"/>
              <a:ext cx="287728" cy="658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572000" y="5223087"/>
              <a:ext cx="1981200" cy="276999"/>
            </a:xfrm>
            <a:prstGeom prst="rect">
              <a:avLst/>
            </a:prstGeom>
            <a:noFill/>
          </p:spPr>
          <p:txBody>
            <a:bodyPr wrap="square" rtlCol="0">
              <a:spAutoFit/>
            </a:bodyPr>
            <a:lstStyle/>
            <a:p>
              <a:pPr algn="ctr"/>
              <a:r>
                <a:rPr lang="en-US" sz="1200" smtClean="0">
                  <a:latin typeface="+mn-lt"/>
                </a:rPr>
                <a:t>This is one-to-many.</a:t>
              </a:r>
              <a:endParaRPr lang="en-US" sz="1200">
                <a:latin typeface="+mn-lt"/>
              </a:endParaRPr>
            </a:p>
          </p:txBody>
        </p:sp>
        <p:cxnSp>
          <p:nvCxnSpPr>
            <p:cNvPr id="82" name="Straight Arrow Connector 81"/>
            <p:cNvCxnSpPr>
              <a:stCxn id="80" idx="2"/>
            </p:cNvCxnSpPr>
            <p:nvPr/>
          </p:nvCxnSpPr>
          <p:spPr>
            <a:xfrm rot="16200000" flipH="1">
              <a:off x="5569443" y="5493243"/>
              <a:ext cx="291114"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3" name="Rounded Rectangular Callout 82"/>
          <p:cNvSpPr/>
          <p:nvPr/>
        </p:nvSpPr>
        <p:spPr>
          <a:xfrm>
            <a:off x="4953000" y="3886200"/>
            <a:ext cx="2362200" cy="304800"/>
          </a:xfrm>
          <a:prstGeom prst="wedgeRoundRectCallout">
            <a:avLst>
              <a:gd name="adj1" fmla="val -32702"/>
              <a:gd name="adj2" fmla="val 161389"/>
              <a:gd name="adj3" fmla="val 16667"/>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This is NOT one-to-many</a:t>
            </a:r>
            <a:endParaRPr lang="en-US" sz="1200">
              <a:solidFill>
                <a:schemeClr val="tx1"/>
              </a:solidFill>
            </a:endParaRPr>
          </a:p>
        </p:txBody>
      </p:sp>
      <p:sp>
        <p:nvSpPr>
          <p:cNvPr id="84" name="Rounded Rectangular Callout 83"/>
          <p:cNvSpPr/>
          <p:nvPr/>
        </p:nvSpPr>
        <p:spPr>
          <a:xfrm>
            <a:off x="3124200" y="5181600"/>
            <a:ext cx="2362200" cy="304800"/>
          </a:xfrm>
          <a:prstGeom prst="wedgeRoundRectCallout">
            <a:avLst>
              <a:gd name="adj1" fmla="val 25363"/>
              <a:gd name="adj2" fmla="val 148889"/>
              <a:gd name="adj3" fmla="val 16667"/>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This is NOT one-to-one</a:t>
            </a:r>
            <a:endParaRPr lang="en-US" sz="12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subTnLst>
                                    <p:set>
                                      <p:cBhvr override="childStyle">
                                        <p:cTn dur="1" fill="hold" display="0" masterRel="nextClick" afterEffect="1"/>
                                        <p:tgtEl>
                                          <p:spTgt spid="8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solidFill>
              </a:rPr>
              <a:t>Degree of the relationship - Unary</a:t>
            </a:r>
            <a:endParaRPr lang="en-US" sz="4000" dirty="0">
              <a:solidFill>
                <a:schemeClr val="bg1"/>
              </a:solidFill>
            </a:endParaRPr>
          </a:p>
        </p:txBody>
      </p:sp>
      <p:sp>
        <p:nvSpPr>
          <p:cNvPr id="3" name="Content Placeholder 2"/>
          <p:cNvSpPr>
            <a:spLocks noGrp="1"/>
          </p:cNvSpPr>
          <p:nvPr>
            <p:ph idx="1"/>
          </p:nvPr>
        </p:nvSpPr>
        <p:spPr/>
        <p:txBody>
          <a:bodyPr/>
          <a:lstStyle/>
          <a:p>
            <a:r>
              <a:rPr lang="en-US" sz="2400" dirty="0" smtClean="0">
                <a:latin typeface="Verdana" pitchFamily="34" charset="0"/>
                <a:ea typeface="Verdana" pitchFamily="34" charset="0"/>
                <a:cs typeface="Verdana" pitchFamily="34" charset="0"/>
              </a:rPr>
              <a:t>The </a:t>
            </a:r>
            <a:r>
              <a:rPr lang="en-US" sz="2400" i="1" dirty="0" smtClean="0">
                <a:latin typeface="Verdana" pitchFamily="34" charset="0"/>
                <a:ea typeface="Verdana" pitchFamily="34" charset="0"/>
                <a:cs typeface="Verdana" pitchFamily="34" charset="0"/>
              </a:rPr>
              <a:t>degree of the relationship </a:t>
            </a:r>
            <a:r>
              <a:rPr lang="en-US" sz="2400" dirty="0" smtClean="0">
                <a:latin typeface="Verdana" pitchFamily="34" charset="0"/>
                <a:ea typeface="Verdana" pitchFamily="34" charset="0"/>
                <a:cs typeface="Verdana" pitchFamily="34" charset="0"/>
              </a:rPr>
              <a:t>refers to the number of entities in a single relationship.</a:t>
            </a:r>
          </a:p>
          <a:p>
            <a:r>
              <a:rPr lang="en-US" sz="2400" dirty="0" smtClean="0">
                <a:latin typeface="Verdana" pitchFamily="34" charset="0"/>
                <a:ea typeface="Verdana" pitchFamily="34" charset="0"/>
                <a:cs typeface="Verdana" pitchFamily="34" charset="0"/>
              </a:rPr>
              <a:t>The options are: </a:t>
            </a:r>
            <a:r>
              <a:rPr lang="en-US" sz="2400" i="1" dirty="0" smtClean="0">
                <a:latin typeface="Verdana" pitchFamily="34" charset="0"/>
                <a:ea typeface="Verdana" pitchFamily="34" charset="0"/>
                <a:cs typeface="Verdana" pitchFamily="34" charset="0"/>
              </a:rPr>
              <a:t>unary</a:t>
            </a:r>
            <a:r>
              <a:rPr lang="en-US" sz="2400" dirty="0" smtClean="0">
                <a:latin typeface="Verdana" pitchFamily="34" charset="0"/>
                <a:ea typeface="Verdana" pitchFamily="34" charset="0"/>
                <a:cs typeface="Verdana" pitchFamily="34" charset="0"/>
              </a:rPr>
              <a:t>, </a:t>
            </a:r>
            <a:r>
              <a:rPr lang="en-US" sz="2400" i="1" dirty="0" smtClean="0">
                <a:latin typeface="Verdana" pitchFamily="34" charset="0"/>
                <a:ea typeface="Verdana" pitchFamily="34" charset="0"/>
                <a:cs typeface="Verdana" pitchFamily="34" charset="0"/>
              </a:rPr>
              <a:t>binary</a:t>
            </a:r>
            <a:r>
              <a:rPr lang="en-US" sz="2400" dirty="0" smtClean="0">
                <a:latin typeface="Verdana" pitchFamily="34" charset="0"/>
                <a:ea typeface="Verdana" pitchFamily="34" charset="0"/>
                <a:cs typeface="Verdana" pitchFamily="34" charset="0"/>
              </a:rPr>
              <a:t>, </a:t>
            </a:r>
            <a:r>
              <a:rPr lang="en-US" sz="2400" i="1" dirty="0" smtClean="0">
                <a:latin typeface="Verdana" pitchFamily="34" charset="0"/>
                <a:ea typeface="Verdana" pitchFamily="34" charset="0"/>
                <a:cs typeface="Verdana" pitchFamily="34" charset="0"/>
              </a:rPr>
              <a:t>ternary</a:t>
            </a:r>
            <a:r>
              <a:rPr lang="en-US" sz="2400" dirty="0" smtClean="0">
                <a:latin typeface="Verdana" pitchFamily="34" charset="0"/>
                <a:ea typeface="Verdana" pitchFamily="34" charset="0"/>
                <a:cs typeface="Verdana" pitchFamily="34" charset="0"/>
              </a:rPr>
              <a:t>.</a:t>
            </a:r>
          </a:p>
          <a:p>
            <a:r>
              <a:rPr lang="en-US" sz="2400" dirty="0" smtClean="0">
                <a:latin typeface="Verdana" pitchFamily="34" charset="0"/>
                <a:ea typeface="Verdana" pitchFamily="34" charset="0"/>
                <a:cs typeface="Verdana" pitchFamily="34" charset="0"/>
              </a:rPr>
              <a:t>A </a:t>
            </a:r>
            <a:r>
              <a:rPr lang="en-US" sz="2400" b="1" dirty="0" smtClean="0">
                <a:latin typeface="Verdana" pitchFamily="34" charset="0"/>
                <a:ea typeface="Verdana" pitchFamily="34" charset="0"/>
                <a:cs typeface="Verdana" pitchFamily="34" charset="0"/>
              </a:rPr>
              <a:t>unary</a:t>
            </a:r>
            <a:r>
              <a:rPr lang="en-US" sz="2400" dirty="0" smtClean="0">
                <a:latin typeface="Verdana" pitchFamily="34" charset="0"/>
                <a:ea typeface="Verdana" pitchFamily="34" charset="0"/>
                <a:cs typeface="Verdana" pitchFamily="34" charset="0"/>
              </a:rPr>
              <a:t> relationship means a entity is related to itself.  There is only </a:t>
            </a:r>
            <a:r>
              <a:rPr lang="en-US" sz="2400" b="1" dirty="0" smtClean="0">
                <a:latin typeface="Verdana" pitchFamily="34" charset="0"/>
                <a:ea typeface="Verdana" pitchFamily="34" charset="0"/>
                <a:cs typeface="Verdana" pitchFamily="34" charset="0"/>
              </a:rPr>
              <a:t>one entity</a:t>
            </a:r>
            <a:r>
              <a:rPr lang="en-US" sz="2400" dirty="0" smtClean="0">
                <a:latin typeface="Verdana" pitchFamily="34" charset="0"/>
                <a:ea typeface="Verdana" pitchFamily="34" charset="0"/>
                <a:cs typeface="Verdana" pitchFamily="34" charset="0"/>
              </a:rPr>
              <a:t>.</a:t>
            </a:r>
          </a:p>
          <a:p>
            <a:pPr>
              <a:buNone/>
            </a:pPr>
            <a:endParaRPr lang="en-US"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16</a:t>
            </a:fld>
            <a:endParaRPr kumimoji="0" lang="en-US" dirty="0"/>
          </a:p>
        </p:txBody>
      </p:sp>
      <p:cxnSp>
        <p:nvCxnSpPr>
          <p:cNvPr id="41" name="Straight Connector 40"/>
          <p:cNvCxnSpPr/>
          <p:nvPr/>
        </p:nvCxnSpPr>
        <p:spPr>
          <a:xfrm rot="5400000">
            <a:off x="2325688" y="4000500"/>
            <a:ext cx="2278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67494" y="4305300"/>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86594" y="4724400"/>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150"/>
          <p:cNvSpPr>
            <a:spLocks noChangeArrowheads="1"/>
          </p:cNvSpPr>
          <p:nvPr/>
        </p:nvSpPr>
        <p:spPr bwMode="auto">
          <a:xfrm>
            <a:off x="1372394" y="4419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EMPLOYEE</a:t>
            </a:r>
            <a:endParaRPr lang="en-US" sz="1600" dirty="0">
              <a:latin typeface="Arial" charset="0"/>
            </a:endParaRPr>
          </a:p>
        </p:txBody>
      </p:sp>
      <p:cxnSp>
        <p:nvCxnSpPr>
          <p:cNvPr id="45" name="Straight Connector 44"/>
          <p:cNvCxnSpPr/>
          <p:nvPr/>
        </p:nvCxnSpPr>
        <p:spPr>
          <a:xfrm>
            <a:off x="686594" y="3886200"/>
            <a:ext cx="1752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156"/>
          <p:cNvSpPr>
            <a:spLocks noChangeArrowheads="1"/>
          </p:cNvSpPr>
          <p:nvPr/>
        </p:nvSpPr>
        <p:spPr bwMode="auto">
          <a:xfrm>
            <a:off x="1067594" y="4648200"/>
            <a:ext cx="152400" cy="152400"/>
          </a:xfrm>
          <a:prstGeom prst="ellipse">
            <a:avLst/>
          </a:prstGeom>
          <a:noFill/>
          <a:ln w="9525">
            <a:solidFill>
              <a:schemeClr val="tx1"/>
            </a:solidFill>
            <a:round/>
            <a:headEnd/>
            <a:tailEnd/>
          </a:ln>
          <a:effectLst/>
        </p:spPr>
        <p:txBody>
          <a:bodyPr wrap="none" anchor="ctr"/>
          <a:lstStyle/>
          <a:p>
            <a:endParaRPr lang="en-US" dirty="0"/>
          </a:p>
        </p:txBody>
      </p:sp>
      <p:grpSp>
        <p:nvGrpSpPr>
          <p:cNvPr id="4" name="Group 55"/>
          <p:cNvGrpSpPr/>
          <p:nvPr/>
        </p:nvGrpSpPr>
        <p:grpSpPr>
          <a:xfrm>
            <a:off x="1219994" y="4648200"/>
            <a:ext cx="152400" cy="152400"/>
            <a:chOff x="1219994" y="4648200"/>
            <a:chExt cx="152400" cy="152400"/>
          </a:xfrm>
        </p:grpSpPr>
        <p:sp>
          <p:nvSpPr>
            <p:cNvPr id="48" name="Line 157"/>
            <p:cNvSpPr>
              <a:spLocks noChangeShapeType="1"/>
            </p:cNvSpPr>
            <p:nvPr/>
          </p:nvSpPr>
          <p:spPr bwMode="auto">
            <a:xfrm>
              <a:off x="1219994" y="4724400"/>
              <a:ext cx="152400" cy="0"/>
            </a:xfrm>
            <a:prstGeom prst="line">
              <a:avLst/>
            </a:prstGeom>
            <a:noFill/>
            <a:ln w="9525">
              <a:solidFill>
                <a:schemeClr val="tx1"/>
              </a:solidFill>
              <a:round/>
              <a:headEnd/>
              <a:tailEnd/>
            </a:ln>
            <a:effectLst/>
          </p:spPr>
          <p:txBody>
            <a:bodyPr wrap="none" anchor="ctr"/>
            <a:lstStyle/>
            <a:p>
              <a:endParaRPr lang="en-US" dirty="0"/>
            </a:p>
          </p:txBody>
        </p:sp>
        <p:sp>
          <p:nvSpPr>
            <p:cNvPr id="49" name="Line 158"/>
            <p:cNvSpPr>
              <a:spLocks noChangeShapeType="1"/>
            </p:cNvSpPr>
            <p:nvPr/>
          </p:nvSpPr>
          <p:spPr bwMode="auto">
            <a:xfrm>
              <a:off x="1219994" y="4724400"/>
              <a:ext cx="152400" cy="76200"/>
            </a:xfrm>
            <a:prstGeom prst="line">
              <a:avLst/>
            </a:prstGeom>
            <a:noFill/>
            <a:ln w="9525">
              <a:solidFill>
                <a:schemeClr val="tx1"/>
              </a:solidFill>
              <a:round/>
              <a:headEnd/>
              <a:tailEnd/>
            </a:ln>
            <a:effectLst/>
          </p:spPr>
          <p:txBody>
            <a:bodyPr wrap="none" anchor="ctr"/>
            <a:lstStyle/>
            <a:p>
              <a:endParaRPr lang="en-US" dirty="0"/>
            </a:p>
          </p:txBody>
        </p:sp>
        <p:sp>
          <p:nvSpPr>
            <p:cNvPr id="50" name="Line 159"/>
            <p:cNvSpPr>
              <a:spLocks noChangeShapeType="1"/>
            </p:cNvSpPr>
            <p:nvPr/>
          </p:nvSpPr>
          <p:spPr bwMode="auto">
            <a:xfrm flipV="1">
              <a:off x="1219994" y="4648200"/>
              <a:ext cx="152400" cy="76200"/>
            </a:xfrm>
            <a:prstGeom prst="line">
              <a:avLst/>
            </a:prstGeom>
            <a:noFill/>
            <a:ln w="9525">
              <a:solidFill>
                <a:schemeClr val="tx1"/>
              </a:solidFill>
              <a:round/>
              <a:headEnd/>
              <a:tailEnd/>
            </a:ln>
            <a:effectLst/>
          </p:spPr>
          <p:txBody>
            <a:bodyPr wrap="none" anchor="ctr"/>
            <a:lstStyle/>
            <a:p>
              <a:endParaRPr lang="en-US" dirty="0"/>
            </a:p>
          </p:txBody>
        </p:sp>
      </p:grpSp>
      <p:sp>
        <p:nvSpPr>
          <p:cNvPr id="52" name="Line 260"/>
          <p:cNvSpPr>
            <a:spLocks noChangeShapeType="1"/>
          </p:cNvSpPr>
          <p:nvPr/>
        </p:nvSpPr>
        <p:spPr bwMode="auto">
          <a:xfrm>
            <a:off x="2439194" y="4267200"/>
            <a:ext cx="0" cy="152400"/>
          </a:xfrm>
          <a:prstGeom prst="line">
            <a:avLst/>
          </a:prstGeom>
          <a:noFill/>
          <a:ln w="9525">
            <a:solidFill>
              <a:schemeClr val="tx1"/>
            </a:solidFill>
            <a:round/>
            <a:headEnd/>
            <a:tailEnd/>
          </a:ln>
          <a:effectLst/>
        </p:spPr>
        <p:txBody>
          <a:bodyPr wrap="none" anchor="ctr"/>
          <a:lstStyle/>
          <a:p>
            <a:endParaRPr lang="en-US" dirty="0"/>
          </a:p>
        </p:txBody>
      </p:sp>
      <p:sp>
        <p:nvSpPr>
          <p:cNvPr id="53" name="Line 261"/>
          <p:cNvSpPr>
            <a:spLocks noChangeShapeType="1"/>
          </p:cNvSpPr>
          <p:nvPr/>
        </p:nvSpPr>
        <p:spPr bwMode="auto">
          <a:xfrm>
            <a:off x="2362994" y="4343400"/>
            <a:ext cx="152400" cy="0"/>
          </a:xfrm>
          <a:prstGeom prst="line">
            <a:avLst/>
          </a:prstGeom>
          <a:noFill/>
          <a:ln w="9525">
            <a:solidFill>
              <a:schemeClr val="tx1"/>
            </a:solidFill>
            <a:round/>
            <a:headEnd/>
            <a:tailEnd/>
          </a:ln>
          <a:effectLst/>
        </p:spPr>
        <p:txBody>
          <a:bodyPr wrap="none" anchor="ctr"/>
          <a:lstStyle/>
          <a:p>
            <a:endParaRPr lang="en-US" dirty="0"/>
          </a:p>
        </p:txBody>
      </p:sp>
      <p:sp>
        <p:nvSpPr>
          <p:cNvPr id="54" name="Oval 262"/>
          <p:cNvSpPr>
            <a:spLocks noChangeArrowheads="1"/>
          </p:cNvSpPr>
          <p:nvPr/>
        </p:nvSpPr>
        <p:spPr bwMode="auto">
          <a:xfrm>
            <a:off x="2362994" y="4114800"/>
            <a:ext cx="152400" cy="152400"/>
          </a:xfrm>
          <a:prstGeom prst="ellipse">
            <a:avLst/>
          </a:prstGeom>
          <a:noFill/>
          <a:ln w="9525">
            <a:solidFill>
              <a:schemeClr val="tx1"/>
            </a:solidFill>
            <a:round/>
            <a:headEnd/>
            <a:tailEnd/>
          </a:ln>
          <a:effectLst/>
        </p:spPr>
        <p:txBody>
          <a:bodyPr wrap="none" anchor="ctr"/>
          <a:lstStyle/>
          <a:p>
            <a:endParaRPr lang="en-US" dirty="0"/>
          </a:p>
        </p:txBody>
      </p:sp>
      <p:sp>
        <p:nvSpPr>
          <p:cNvPr id="55" name="TextBox 54"/>
          <p:cNvSpPr txBox="1"/>
          <p:nvPr/>
        </p:nvSpPr>
        <p:spPr>
          <a:xfrm>
            <a:off x="3657600" y="3657600"/>
            <a:ext cx="4724400" cy="2677656"/>
          </a:xfrm>
          <a:prstGeom prst="rect">
            <a:avLst/>
          </a:prstGeom>
          <a:noFill/>
        </p:spPr>
        <p:txBody>
          <a:bodyPr wrap="square" rtlCol="0">
            <a:spAutoFit/>
          </a:bodyPr>
          <a:lstStyle/>
          <a:p>
            <a:pPr marL="342900" indent="-342900">
              <a:buAutoNum type="arabicPeriod"/>
            </a:pPr>
            <a:r>
              <a:rPr lang="en-US" sz="1400" dirty="0" smtClean="0">
                <a:latin typeface="Verdana" pitchFamily="34" charset="0"/>
                <a:ea typeface="Verdana" pitchFamily="34" charset="0"/>
                <a:cs typeface="Verdana" pitchFamily="34" charset="0"/>
              </a:rPr>
              <a:t>Any one employee—Casey Wilson, for example—may be </a:t>
            </a:r>
            <a:r>
              <a:rPr lang="en-US" sz="1400" b="1" dirty="0" smtClean="0">
                <a:latin typeface="Verdana" pitchFamily="34" charset="0"/>
                <a:ea typeface="Verdana" pitchFamily="34" charset="0"/>
                <a:cs typeface="Verdana" pitchFamily="34" charset="0"/>
              </a:rPr>
              <a:t>supervised</a:t>
            </a:r>
            <a:r>
              <a:rPr lang="en-US" sz="1400" dirty="0" smtClean="0">
                <a:latin typeface="Verdana" pitchFamily="34" charset="0"/>
                <a:ea typeface="Verdana" pitchFamily="34" charset="0"/>
                <a:cs typeface="Verdana" pitchFamily="34" charset="0"/>
              </a:rPr>
              <a:t> by a minimum of </a:t>
            </a:r>
            <a:r>
              <a:rPr lang="en-US" sz="1400" b="1" dirty="0" smtClean="0">
                <a:latin typeface="Verdana" pitchFamily="34" charset="0"/>
                <a:ea typeface="Verdana" pitchFamily="34" charset="0"/>
                <a:cs typeface="Verdana" pitchFamily="34" charset="0"/>
              </a:rPr>
              <a:t>zero</a:t>
            </a:r>
            <a:r>
              <a:rPr lang="en-US" sz="1400" dirty="0" smtClean="0">
                <a:latin typeface="Verdana" pitchFamily="34" charset="0"/>
                <a:ea typeface="Verdana" pitchFamily="34" charset="0"/>
                <a:cs typeface="Verdana" pitchFamily="34" charset="0"/>
              </a:rPr>
              <a:t> employees.</a:t>
            </a:r>
          </a:p>
          <a:p>
            <a:pPr marL="342900" indent="-342900">
              <a:buAutoNum type="arabicPeriod"/>
            </a:pPr>
            <a:r>
              <a:rPr lang="en-US" sz="1400" dirty="0" smtClean="0">
                <a:latin typeface="Verdana" pitchFamily="34" charset="0"/>
                <a:ea typeface="Verdana" pitchFamily="34" charset="0"/>
                <a:cs typeface="Verdana" pitchFamily="34" charset="0"/>
              </a:rPr>
              <a:t>Any one employee—Casey Wilson, for example—may be </a:t>
            </a:r>
            <a:r>
              <a:rPr lang="en-US" sz="1400" b="1" dirty="0" smtClean="0">
                <a:latin typeface="Verdana" pitchFamily="34" charset="0"/>
                <a:ea typeface="Verdana" pitchFamily="34" charset="0"/>
                <a:cs typeface="Verdana" pitchFamily="34" charset="0"/>
              </a:rPr>
              <a:t>supervised</a:t>
            </a:r>
            <a:r>
              <a:rPr lang="en-US" sz="1400" dirty="0" smtClean="0">
                <a:latin typeface="Verdana" pitchFamily="34" charset="0"/>
                <a:ea typeface="Verdana" pitchFamily="34" charset="0"/>
                <a:cs typeface="Verdana" pitchFamily="34" charset="0"/>
              </a:rPr>
              <a:t> by a maximum of </a:t>
            </a:r>
            <a:r>
              <a:rPr lang="en-US" sz="1400" b="1" dirty="0" smtClean="0">
                <a:latin typeface="Verdana" pitchFamily="34" charset="0"/>
                <a:ea typeface="Verdana" pitchFamily="34" charset="0"/>
                <a:cs typeface="Verdana" pitchFamily="34" charset="0"/>
              </a:rPr>
              <a:t>one</a:t>
            </a:r>
            <a:r>
              <a:rPr lang="en-US" sz="1400" dirty="0" smtClean="0">
                <a:latin typeface="Verdana" pitchFamily="34" charset="0"/>
                <a:ea typeface="Verdana" pitchFamily="34" charset="0"/>
                <a:cs typeface="Verdana" pitchFamily="34" charset="0"/>
              </a:rPr>
              <a:t> employee.</a:t>
            </a:r>
          </a:p>
          <a:p>
            <a:pPr marL="342900" indent="-342900">
              <a:buAutoNum type="arabicPeriod"/>
            </a:pPr>
            <a:r>
              <a:rPr lang="en-US" sz="1400" dirty="0" smtClean="0">
                <a:latin typeface="Verdana" pitchFamily="34" charset="0"/>
                <a:ea typeface="Verdana" pitchFamily="34" charset="0"/>
                <a:cs typeface="Verdana" pitchFamily="34" charset="0"/>
              </a:rPr>
              <a:t>Any one employee—Carla Stevens, for example—may </a:t>
            </a:r>
            <a:r>
              <a:rPr lang="en-US" sz="1400" b="1" dirty="0" smtClean="0">
                <a:latin typeface="Verdana" pitchFamily="34" charset="0"/>
                <a:ea typeface="Verdana" pitchFamily="34" charset="0"/>
                <a:cs typeface="Verdana" pitchFamily="34" charset="0"/>
              </a:rPr>
              <a:t>supervise</a:t>
            </a:r>
            <a:r>
              <a:rPr lang="en-US" sz="1400" dirty="0" smtClean="0">
                <a:latin typeface="Verdana" pitchFamily="34" charset="0"/>
                <a:ea typeface="Verdana" pitchFamily="34" charset="0"/>
                <a:cs typeface="Verdana" pitchFamily="34" charset="0"/>
              </a:rPr>
              <a:t> a minimum of </a:t>
            </a:r>
            <a:r>
              <a:rPr lang="en-US" sz="1400" b="1" dirty="0" smtClean="0">
                <a:latin typeface="Verdana" pitchFamily="34" charset="0"/>
                <a:ea typeface="Verdana" pitchFamily="34" charset="0"/>
                <a:cs typeface="Verdana" pitchFamily="34" charset="0"/>
              </a:rPr>
              <a:t>zero</a:t>
            </a:r>
            <a:r>
              <a:rPr lang="en-US" sz="1400" dirty="0" smtClean="0">
                <a:latin typeface="Verdana" pitchFamily="34" charset="0"/>
                <a:ea typeface="Verdana" pitchFamily="34" charset="0"/>
                <a:cs typeface="Verdana" pitchFamily="34" charset="0"/>
              </a:rPr>
              <a:t> employees.</a:t>
            </a:r>
          </a:p>
          <a:p>
            <a:pPr marL="342900" indent="-342900">
              <a:buAutoNum type="arabicPeriod"/>
            </a:pPr>
            <a:r>
              <a:rPr lang="en-US" sz="1400" dirty="0" smtClean="0">
                <a:latin typeface="Verdana" pitchFamily="34" charset="0"/>
                <a:ea typeface="Verdana" pitchFamily="34" charset="0"/>
                <a:cs typeface="Verdana" pitchFamily="34" charset="0"/>
              </a:rPr>
              <a:t>Any one employee—Carla Stevens, for example—may </a:t>
            </a:r>
            <a:r>
              <a:rPr lang="en-US" sz="1400" b="1" dirty="0" smtClean="0">
                <a:latin typeface="Verdana" pitchFamily="34" charset="0"/>
                <a:ea typeface="Verdana" pitchFamily="34" charset="0"/>
                <a:cs typeface="Verdana" pitchFamily="34" charset="0"/>
              </a:rPr>
              <a:t>supervise</a:t>
            </a:r>
            <a:r>
              <a:rPr lang="en-US" sz="1400" dirty="0" smtClean="0">
                <a:latin typeface="Verdana" pitchFamily="34" charset="0"/>
                <a:ea typeface="Verdana" pitchFamily="34" charset="0"/>
                <a:cs typeface="Verdana" pitchFamily="34" charset="0"/>
              </a:rPr>
              <a:t> a maximum of </a:t>
            </a:r>
            <a:r>
              <a:rPr lang="en-US" sz="1400" b="1" dirty="0" smtClean="0">
                <a:latin typeface="Verdana" pitchFamily="34" charset="0"/>
                <a:ea typeface="Verdana" pitchFamily="34" charset="0"/>
                <a:cs typeface="Verdana" pitchFamily="34" charset="0"/>
              </a:rPr>
              <a:t>many</a:t>
            </a:r>
            <a:r>
              <a:rPr lang="en-US" sz="1400" dirty="0" smtClean="0">
                <a:latin typeface="Verdana" pitchFamily="34" charset="0"/>
                <a:ea typeface="Verdana" pitchFamily="34" charset="0"/>
                <a:cs typeface="Verdana" pitchFamily="34" charset="0"/>
              </a:rPr>
              <a:t> employees.</a:t>
            </a:r>
            <a:endParaRPr lang="en-US" sz="1400" dirty="0">
              <a:latin typeface="Verdana" pitchFamily="34" charset="0"/>
              <a:ea typeface="Verdana" pitchFamily="34" charset="0"/>
              <a:cs typeface="Verdana" pitchFamily="34" charset="0"/>
            </a:endParaRPr>
          </a:p>
        </p:txBody>
      </p:sp>
      <p:sp>
        <p:nvSpPr>
          <p:cNvPr id="57" name="TextBox 56"/>
          <p:cNvSpPr txBox="1"/>
          <p:nvPr/>
        </p:nvSpPr>
        <p:spPr>
          <a:xfrm>
            <a:off x="304800" y="4800600"/>
            <a:ext cx="1219200" cy="246221"/>
          </a:xfrm>
          <a:prstGeom prst="rect">
            <a:avLst/>
          </a:prstGeom>
          <a:noFill/>
        </p:spPr>
        <p:txBody>
          <a:bodyPr wrap="square" rtlCol="0">
            <a:spAutoFit/>
          </a:bodyPr>
          <a:lstStyle/>
          <a:p>
            <a:r>
              <a:rPr lang="en-US" sz="1000" smtClean="0"/>
              <a:t>Supervised by</a:t>
            </a:r>
            <a:endParaRPr lang="en-US" sz="1000"/>
          </a:p>
        </p:txBody>
      </p:sp>
      <p:sp>
        <p:nvSpPr>
          <p:cNvPr id="58" name="TextBox 57"/>
          <p:cNvSpPr txBox="1"/>
          <p:nvPr/>
        </p:nvSpPr>
        <p:spPr>
          <a:xfrm>
            <a:off x="1752600" y="3639979"/>
            <a:ext cx="1219200" cy="246221"/>
          </a:xfrm>
          <a:prstGeom prst="rect">
            <a:avLst/>
          </a:prstGeom>
          <a:noFill/>
        </p:spPr>
        <p:txBody>
          <a:bodyPr wrap="square" rtlCol="0">
            <a:spAutoFit/>
          </a:bodyPr>
          <a:lstStyle/>
          <a:p>
            <a:r>
              <a:rPr lang="en-US" sz="1000" smtClean="0"/>
              <a:t>Supervises</a:t>
            </a: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 calcmode="lin" valueType="num">
                                      <p:cBhvr additive="base">
                                        <p:cTn id="7"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5">
                                            <p:txEl>
                                              <p:pRg st="1" end="1"/>
                                            </p:txEl>
                                          </p:spTgt>
                                        </p:tgtEl>
                                        <p:attrNameLst>
                                          <p:attrName>style.visibility</p:attrName>
                                        </p:attrNameLst>
                                      </p:cBhvr>
                                      <p:to>
                                        <p:strVal val="visible"/>
                                      </p:to>
                                    </p:set>
                                    <p:anim calcmode="lin" valueType="num">
                                      <p:cBhvr additive="base">
                                        <p:cTn id="15" dur="500" fill="hold"/>
                                        <p:tgtEl>
                                          <p:spTgt spid="5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
                                            <p:txEl>
                                              <p:pRg st="1" end="1"/>
                                            </p:txEl>
                                          </p:spTgt>
                                        </p:tgtEl>
                                        <p:attrNameLst>
                                          <p:attrName>ppt_y</p:attrName>
                                        </p:attrNameLst>
                                      </p:cBhvr>
                                      <p:tavLst>
                                        <p:tav tm="0">
                                          <p:val>
                                            <p:strVal val="1+#ppt_h/2"/>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5">
                                            <p:txEl>
                                              <p:pRg st="2" end="2"/>
                                            </p:txEl>
                                          </p:spTgt>
                                        </p:tgtEl>
                                        <p:attrNameLst>
                                          <p:attrName>style.visibility</p:attrName>
                                        </p:attrNameLst>
                                      </p:cBhvr>
                                      <p:to>
                                        <p:strVal val="visible"/>
                                      </p:to>
                                    </p:set>
                                    <p:anim calcmode="lin" valueType="num">
                                      <p:cBhvr additive="base">
                                        <p:cTn id="23" dur="500" fill="hold"/>
                                        <p:tgtEl>
                                          <p:spTgt spid="5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
                                            <p:txEl>
                                              <p:pRg st="2" end="2"/>
                                            </p:txEl>
                                          </p:spTgt>
                                        </p:tgtEl>
                                        <p:attrNameLst>
                                          <p:attrName>ppt_y</p:attrName>
                                        </p:attrNameLst>
                                      </p:cBhvr>
                                      <p:tavLst>
                                        <p:tav tm="0">
                                          <p:val>
                                            <p:strVal val="1+#ppt_h/2"/>
                                          </p:val>
                                        </p:tav>
                                        <p:tav tm="100000">
                                          <p:val>
                                            <p:strVal val="#ppt_y"/>
                                          </p:val>
                                        </p:tav>
                                      </p:tavLst>
                                    </p:anim>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 calcmode="lin" valueType="num">
                                      <p:cBhvr additive="base">
                                        <p:cTn id="31" dur="500" fill="hold"/>
                                        <p:tgtEl>
                                          <p:spTgt spid="5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
                                            <p:txEl>
                                              <p:pRg st="3" end="3"/>
                                            </p:txEl>
                                          </p:spTgt>
                                        </p:tgtEl>
                                        <p:attrNameLst>
                                          <p:attrName>ppt_y</p:attrName>
                                        </p:attrNameLst>
                                      </p:cBhvr>
                                      <p:tavLst>
                                        <p:tav tm="0">
                                          <p:val>
                                            <p:strVal val="1+#ppt_h/2"/>
                                          </p:val>
                                        </p:tav>
                                        <p:tav tm="100000">
                                          <p:val>
                                            <p:strVal val="#ppt_y"/>
                                          </p:val>
                                        </p:tav>
                                      </p:tavLst>
                                    </p:anim>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3" grpId="0" animBg="1"/>
      <p:bldP spid="54" grpId="0" animBg="1"/>
      <p:bldP spid="5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solidFill>
              </a:rPr>
              <a:t>Degree of the relationship - Binary</a:t>
            </a:r>
            <a:endParaRPr lang="en-US" sz="4000" dirty="0">
              <a:solidFill>
                <a:schemeClr val="bg1"/>
              </a:solidFill>
            </a:endParaRPr>
          </a:p>
        </p:txBody>
      </p:sp>
      <p:sp>
        <p:nvSpPr>
          <p:cNvPr id="3" name="Content Placeholder 2"/>
          <p:cNvSpPr>
            <a:spLocks noGrp="1"/>
          </p:cNvSpPr>
          <p:nvPr>
            <p:ph idx="1"/>
          </p:nvPr>
        </p:nvSpPr>
        <p:spPr/>
        <p:txBody>
          <a:bodyPr/>
          <a:lstStyle/>
          <a:p>
            <a:r>
              <a:rPr lang="en-US" sz="2400" dirty="0" smtClean="0">
                <a:latin typeface="Verdana" pitchFamily="34" charset="0"/>
                <a:ea typeface="Verdana" pitchFamily="34" charset="0"/>
                <a:cs typeface="Verdana" pitchFamily="34" charset="0"/>
              </a:rPr>
              <a:t>A </a:t>
            </a:r>
            <a:r>
              <a:rPr lang="en-US" sz="2400" b="1" dirty="0" smtClean="0">
                <a:latin typeface="Verdana" pitchFamily="34" charset="0"/>
                <a:ea typeface="Verdana" pitchFamily="34" charset="0"/>
                <a:cs typeface="Verdana" pitchFamily="34" charset="0"/>
              </a:rPr>
              <a:t>binary</a:t>
            </a:r>
            <a:r>
              <a:rPr lang="en-US" sz="2400" dirty="0" smtClean="0">
                <a:latin typeface="Verdana" pitchFamily="34" charset="0"/>
                <a:ea typeface="Verdana" pitchFamily="34" charset="0"/>
                <a:cs typeface="Verdana" pitchFamily="34" charset="0"/>
              </a:rPr>
              <a:t> relationship means two entities are directly related.  This is by far the most common one you see in a data model.</a:t>
            </a:r>
          </a:p>
          <a:p>
            <a:endParaRPr lang="en-US"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17</a:t>
            </a:fld>
            <a:endParaRPr kumimoji="0" lang="en-US" dirty="0"/>
          </a:p>
        </p:txBody>
      </p:sp>
      <p:grpSp>
        <p:nvGrpSpPr>
          <p:cNvPr id="4" name="Group 37"/>
          <p:cNvGrpSpPr/>
          <p:nvPr/>
        </p:nvGrpSpPr>
        <p:grpSpPr>
          <a:xfrm>
            <a:off x="1066800" y="5257800"/>
            <a:ext cx="5334000" cy="795010"/>
            <a:chOff x="1066800" y="5257800"/>
            <a:chExt cx="5334000" cy="795010"/>
          </a:xfrm>
        </p:grpSpPr>
        <p:sp>
          <p:nvSpPr>
            <p:cNvPr id="23" name="TextBox 22"/>
            <p:cNvSpPr txBox="1"/>
            <p:nvPr/>
          </p:nvSpPr>
          <p:spPr>
            <a:xfrm>
              <a:off x="3810000" y="5257800"/>
              <a:ext cx="762000" cy="261610"/>
            </a:xfrm>
            <a:prstGeom prst="rect">
              <a:avLst/>
            </a:prstGeom>
            <a:noFill/>
          </p:spPr>
          <p:txBody>
            <a:bodyPr wrap="square" rtlCol="0">
              <a:spAutoFit/>
            </a:bodyPr>
            <a:lstStyle/>
            <a:p>
              <a:pPr algn="r"/>
              <a:r>
                <a:rPr lang="en-US" sz="1100" smtClean="0">
                  <a:latin typeface="+mn-lt"/>
                </a:rPr>
                <a:t>sold in</a:t>
              </a:r>
              <a:endParaRPr lang="en-US" sz="1100">
                <a:latin typeface="+mn-lt"/>
              </a:endParaRPr>
            </a:p>
          </p:txBody>
        </p:sp>
        <p:sp>
          <p:nvSpPr>
            <p:cNvPr id="24" name="TextBox 23"/>
            <p:cNvSpPr txBox="1"/>
            <p:nvPr/>
          </p:nvSpPr>
          <p:spPr>
            <a:xfrm>
              <a:off x="2895600" y="5791200"/>
              <a:ext cx="1143000" cy="261610"/>
            </a:xfrm>
            <a:prstGeom prst="rect">
              <a:avLst/>
            </a:prstGeom>
            <a:noFill/>
          </p:spPr>
          <p:txBody>
            <a:bodyPr wrap="square" rtlCol="0">
              <a:spAutoFit/>
            </a:bodyPr>
            <a:lstStyle/>
            <a:p>
              <a:r>
                <a:rPr lang="en-US" sz="1100" smtClean="0">
                  <a:latin typeface="+mn-lt"/>
                </a:rPr>
                <a:t>has</a:t>
              </a:r>
              <a:endParaRPr lang="en-US" sz="1100">
                <a:latin typeface="+mn-lt"/>
              </a:endParaRPr>
            </a:p>
          </p:txBody>
        </p:sp>
        <p:sp>
          <p:nvSpPr>
            <p:cNvPr id="25" name="Rectangle 150"/>
            <p:cNvSpPr>
              <a:spLocks noChangeArrowheads="1"/>
            </p:cNvSpPr>
            <p:nvPr/>
          </p:nvSpPr>
          <p:spPr bwMode="auto">
            <a:xfrm>
              <a:off x="4572000" y="53340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INVENTORY</a:t>
              </a:r>
              <a:endParaRPr lang="en-US" sz="1600" dirty="0">
                <a:latin typeface="Arial" charset="0"/>
              </a:endParaRPr>
            </a:p>
          </p:txBody>
        </p:sp>
        <p:sp>
          <p:nvSpPr>
            <p:cNvPr id="26" name="Rectangle 150"/>
            <p:cNvSpPr>
              <a:spLocks noChangeArrowheads="1"/>
            </p:cNvSpPr>
            <p:nvPr/>
          </p:nvSpPr>
          <p:spPr bwMode="auto">
            <a:xfrm>
              <a:off x="1066800" y="53340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ORDER</a:t>
              </a:r>
              <a:endParaRPr lang="en-US" sz="1600" dirty="0">
                <a:latin typeface="Arial" charset="0"/>
              </a:endParaRPr>
            </a:p>
          </p:txBody>
        </p:sp>
        <p:cxnSp>
          <p:nvCxnSpPr>
            <p:cNvPr id="27" name="Straight Connector 26"/>
            <p:cNvCxnSpPr/>
            <p:nvPr/>
          </p:nvCxnSpPr>
          <p:spPr>
            <a:xfrm>
              <a:off x="3200400" y="56388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72"/>
            <p:cNvGrpSpPr>
              <a:grpSpLocks/>
            </p:cNvGrpSpPr>
            <p:nvPr/>
          </p:nvGrpSpPr>
          <p:grpSpPr bwMode="auto">
            <a:xfrm>
              <a:off x="2895600" y="5562600"/>
              <a:ext cx="304800" cy="152400"/>
              <a:chOff x="2160" y="720"/>
              <a:chExt cx="192" cy="96"/>
            </a:xfrm>
          </p:grpSpPr>
          <p:sp>
            <p:nvSpPr>
              <p:cNvPr id="29" name="Oval 17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30" name="Line 17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31" name="Line 17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32" name="Line 17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7" name="Group 186"/>
            <p:cNvGrpSpPr>
              <a:grpSpLocks/>
            </p:cNvGrpSpPr>
            <p:nvPr/>
          </p:nvGrpSpPr>
          <p:grpSpPr bwMode="auto">
            <a:xfrm>
              <a:off x="4419600" y="5562600"/>
              <a:ext cx="152400" cy="152400"/>
              <a:chOff x="4224" y="1632"/>
              <a:chExt cx="96" cy="96"/>
            </a:xfrm>
          </p:grpSpPr>
          <p:sp>
            <p:nvSpPr>
              <p:cNvPr id="34" name="Line 187"/>
              <p:cNvSpPr>
                <a:spLocks noChangeShapeType="1"/>
              </p:cNvSpPr>
              <p:nvPr/>
            </p:nvSpPr>
            <p:spPr bwMode="auto">
              <a:xfrm>
                <a:off x="4224" y="1680"/>
                <a:ext cx="96" cy="0"/>
              </a:xfrm>
              <a:prstGeom prst="line">
                <a:avLst/>
              </a:prstGeom>
              <a:noFill/>
              <a:ln w="9525">
                <a:solidFill>
                  <a:schemeClr val="tx1"/>
                </a:solidFill>
                <a:round/>
                <a:headEnd/>
                <a:tailEnd/>
              </a:ln>
              <a:effectLst/>
            </p:spPr>
            <p:txBody>
              <a:bodyPr wrap="none" anchor="ctr"/>
              <a:lstStyle/>
              <a:p>
                <a:endParaRPr lang="en-US" dirty="0"/>
              </a:p>
            </p:txBody>
          </p:sp>
          <p:sp>
            <p:nvSpPr>
              <p:cNvPr id="35" name="Line 188"/>
              <p:cNvSpPr>
                <a:spLocks noChangeShapeType="1"/>
              </p:cNvSpPr>
              <p:nvPr/>
            </p:nvSpPr>
            <p:spPr bwMode="auto">
              <a:xfrm>
                <a:off x="4224"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36" name="Line 189"/>
              <p:cNvSpPr>
                <a:spLocks noChangeShapeType="1"/>
              </p:cNvSpPr>
              <p:nvPr/>
            </p:nvSpPr>
            <p:spPr bwMode="auto">
              <a:xfrm flipV="1">
                <a:off x="4224"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37" name="Line 190"/>
              <p:cNvSpPr>
                <a:spLocks noChangeShapeType="1"/>
              </p:cNvSpPr>
              <p:nvPr/>
            </p:nvSpPr>
            <p:spPr bwMode="auto">
              <a:xfrm>
                <a:off x="4224" y="1632"/>
                <a:ext cx="0" cy="96"/>
              </a:xfrm>
              <a:prstGeom prst="line">
                <a:avLst/>
              </a:prstGeom>
              <a:noFill/>
              <a:ln w="9525">
                <a:solidFill>
                  <a:schemeClr val="tx1"/>
                </a:solidFill>
                <a:round/>
                <a:headEnd/>
                <a:tailEnd/>
              </a:ln>
              <a:effectLst/>
            </p:spPr>
            <p:txBody>
              <a:bodyPr wrap="none" anchor="ctr"/>
              <a:lstStyle/>
              <a:p>
                <a:endParaRPr lang="en-US" dirty="0"/>
              </a:p>
            </p:txBody>
          </p:sp>
        </p:grpSp>
      </p:grpSp>
      <p:sp>
        <p:nvSpPr>
          <p:cNvPr id="39" name="TextBox 38"/>
          <p:cNvSpPr txBox="1"/>
          <p:nvPr/>
        </p:nvSpPr>
        <p:spPr>
          <a:xfrm>
            <a:off x="838200" y="2814697"/>
            <a:ext cx="7772400" cy="2062103"/>
          </a:xfrm>
          <a:prstGeom prst="rect">
            <a:avLst/>
          </a:prstGeom>
          <a:noFill/>
        </p:spPr>
        <p:txBody>
          <a:bodyPr wrap="square" rtlCol="0">
            <a:spAutoFit/>
          </a:bodyPr>
          <a:lstStyle/>
          <a:p>
            <a:pPr marL="342900" indent="-342900">
              <a:buFont typeface="+mj-lt"/>
              <a:buAutoNum type="arabicPeriod"/>
            </a:pPr>
            <a:r>
              <a:rPr lang="en-US" sz="1600" dirty="0" smtClean="0">
                <a:latin typeface="Verdana" pitchFamily="34" charset="0"/>
                <a:ea typeface="Verdana" pitchFamily="34" charset="0"/>
                <a:cs typeface="Verdana" pitchFamily="34" charset="0"/>
              </a:rPr>
              <a:t>Any one </a:t>
            </a:r>
            <a:r>
              <a:rPr lang="en-US" sz="1600" b="1" dirty="0" smtClean="0">
                <a:latin typeface="Verdana" pitchFamily="34" charset="0"/>
                <a:ea typeface="Verdana" pitchFamily="34" charset="0"/>
                <a:cs typeface="Verdana" pitchFamily="34" charset="0"/>
              </a:rPr>
              <a:t>order</a:t>
            </a:r>
            <a:r>
              <a:rPr lang="en-US" sz="1600" dirty="0" smtClean="0">
                <a:latin typeface="Verdana" pitchFamily="34" charset="0"/>
                <a:ea typeface="Verdana" pitchFamily="34" charset="0"/>
                <a:cs typeface="Verdana" pitchFamily="34" charset="0"/>
              </a:rPr>
              <a:t>—order ID # 4528, for example—may have a </a:t>
            </a:r>
            <a:r>
              <a:rPr lang="en-US" sz="1600" b="1" dirty="0" smtClean="0">
                <a:latin typeface="Verdana" pitchFamily="34" charset="0"/>
                <a:ea typeface="Verdana" pitchFamily="34" charset="0"/>
                <a:cs typeface="Verdana" pitchFamily="34" charset="0"/>
              </a:rPr>
              <a:t>minimum</a:t>
            </a:r>
            <a:r>
              <a:rPr lang="en-US" sz="1600" dirty="0" smtClean="0">
                <a:latin typeface="Verdana" pitchFamily="34" charset="0"/>
                <a:ea typeface="Verdana" pitchFamily="34" charset="0"/>
                <a:cs typeface="Verdana" pitchFamily="34" charset="0"/>
              </a:rPr>
              <a:t> of one </a:t>
            </a:r>
            <a:r>
              <a:rPr lang="en-US" sz="1600" b="1" dirty="0" smtClean="0">
                <a:latin typeface="Verdana" pitchFamily="34" charset="0"/>
                <a:ea typeface="Verdana" pitchFamily="34" charset="0"/>
                <a:cs typeface="Verdana" pitchFamily="34" charset="0"/>
              </a:rPr>
              <a:t>inventory</a:t>
            </a:r>
            <a:r>
              <a:rPr lang="en-US" sz="1600" dirty="0" smtClean="0">
                <a:latin typeface="Verdana" pitchFamily="34" charset="0"/>
                <a:ea typeface="Verdana" pitchFamily="34" charset="0"/>
                <a:cs typeface="Verdana" pitchFamily="34" charset="0"/>
              </a:rPr>
              <a:t> items in the order.</a:t>
            </a:r>
          </a:p>
          <a:p>
            <a:pPr marL="342900" indent="-342900">
              <a:buFont typeface="+mj-lt"/>
              <a:buAutoNum type="arabicPeriod"/>
            </a:pPr>
            <a:r>
              <a:rPr lang="en-US" sz="1600" dirty="0" smtClean="0">
                <a:latin typeface="Verdana" pitchFamily="34" charset="0"/>
                <a:ea typeface="Verdana" pitchFamily="34" charset="0"/>
                <a:cs typeface="Verdana" pitchFamily="34" charset="0"/>
              </a:rPr>
              <a:t>Any one </a:t>
            </a:r>
            <a:r>
              <a:rPr lang="en-US" sz="1600" b="1" dirty="0" smtClean="0">
                <a:latin typeface="Verdana" pitchFamily="34" charset="0"/>
                <a:ea typeface="Verdana" pitchFamily="34" charset="0"/>
                <a:cs typeface="Verdana" pitchFamily="34" charset="0"/>
              </a:rPr>
              <a:t>order</a:t>
            </a:r>
            <a:r>
              <a:rPr lang="en-US" sz="1600" dirty="0" smtClean="0">
                <a:latin typeface="Verdana" pitchFamily="34" charset="0"/>
                <a:ea typeface="Verdana" pitchFamily="34" charset="0"/>
                <a:cs typeface="Verdana" pitchFamily="34" charset="0"/>
              </a:rPr>
              <a:t>—order ID # 4528, for example—may have a </a:t>
            </a:r>
            <a:r>
              <a:rPr lang="en-US" sz="1600" b="1" dirty="0" smtClean="0">
                <a:latin typeface="Verdana" pitchFamily="34" charset="0"/>
                <a:ea typeface="Verdana" pitchFamily="34" charset="0"/>
                <a:cs typeface="Verdana" pitchFamily="34" charset="0"/>
              </a:rPr>
              <a:t>maximum</a:t>
            </a:r>
            <a:r>
              <a:rPr lang="en-US" sz="1600" dirty="0" smtClean="0">
                <a:latin typeface="Verdana" pitchFamily="34" charset="0"/>
                <a:ea typeface="Verdana" pitchFamily="34" charset="0"/>
                <a:cs typeface="Verdana" pitchFamily="34" charset="0"/>
              </a:rPr>
              <a:t> of many </a:t>
            </a:r>
            <a:r>
              <a:rPr lang="en-US" sz="1600" b="1" dirty="0" smtClean="0">
                <a:latin typeface="Verdana" pitchFamily="34" charset="0"/>
                <a:ea typeface="Verdana" pitchFamily="34" charset="0"/>
                <a:cs typeface="Verdana" pitchFamily="34" charset="0"/>
              </a:rPr>
              <a:t>inventory</a:t>
            </a:r>
            <a:r>
              <a:rPr lang="en-US" sz="1600" dirty="0" smtClean="0">
                <a:latin typeface="Verdana" pitchFamily="34" charset="0"/>
                <a:ea typeface="Verdana" pitchFamily="34" charset="0"/>
                <a:cs typeface="Verdana" pitchFamily="34" charset="0"/>
              </a:rPr>
              <a:t> items in the order.</a:t>
            </a:r>
          </a:p>
          <a:p>
            <a:pPr marL="342900" indent="-342900">
              <a:buFont typeface="+mj-lt"/>
              <a:buAutoNum type="arabicPeriod"/>
            </a:pPr>
            <a:r>
              <a:rPr lang="en-US" sz="1600" dirty="0" smtClean="0">
                <a:latin typeface="Verdana" pitchFamily="34" charset="0"/>
                <a:ea typeface="Verdana" pitchFamily="34" charset="0"/>
                <a:cs typeface="Verdana" pitchFamily="34" charset="0"/>
              </a:rPr>
              <a:t>Any one </a:t>
            </a:r>
            <a:r>
              <a:rPr lang="en-US" sz="1600" b="1" dirty="0" smtClean="0">
                <a:latin typeface="Verdana" pitchFamily="34" charset="0"/>
                <a:ea typeface="Verdana" pitchFamily="34" charset="0"/>
                <a:cs typeface="Verdana" pitchFamily="34" charset="0"/>
              </a:rPr>
              <a:t>inventory</a:t>
            </a:r>
            <a:r>
              <a:rPr lang="en-US" sz="1600" dirty="0" smtClean="0">
                <a:latin typeface="Verdana" pitchFamily="34" charset="0"/>
                <a:ea typeface="Verdana" pitchFamily="34" charset="0"/>
                <a:cs typeface="Verdana" pitchFamily="34" charset="0"/>
              </a:rPr>
              <a:t> item—Day-Glow Toothpaste, for example—may be sold in </a:t>
            </a:r>
            <a:r>
              <a:rPr lang="en-US" sz="1600" b="1" dirty="0" smtClean="0">
                <a:latin typeface="Verdana" pitchFamily="34" charset="0"/>
                <a:ea typeface="Verdana" pitchFamily="34" charset="0"/>
                <a:cs typeface="Verdana" pitchFamily="34" charset="0"/>
              </a:rPr>
              <a:t>a minimum </a:t>
            </a:r>
            <a:r>
              <a:rPr lang="en-US" sz="1600" dirty="0" smtClean="0">
                <a:latin typeface="Verdana" pitchFamily="34" charset="0"/>
                <a:ea typeface="Verdana" pitchFamily="34" charset="0"/>
                <a:cs typeface="Verdana" pitchFamily="34" charset="0"/>
              </a:rPr>
              <a:t>of zero </a:t>
            </a:r>
            <a:r>
              <a:rPr lang="en-US" sz="1600" b="1" dirty="0" smtClean="0">
                <a:latin typeface="Verdana" pitchFamily="34" charset="0"/>
                <a:ea typeface="Verdana" pitchFamily="34" charset="0"/>
                <a:cs typeface="Verdana" pitchFamily="34" charset="0"/>
              </a:rPr>
              <a:t>orders</a:t>
            </a:r>
            <a:r>
              <a:rPr lang="en-US" sz="1600" dirty="0" smtClean="0">
                <a:latin typeface="Verdana" pitchFamily="34" charset="0"/>
                <a:ea typeface="Verdana" pitchFamily="34" charset="0"/>
                <a:cs typeface="Verdana" pitchFamily="34" charset="0"/>
              </a:rPr>
              <a:t>. </a:t>
            </a:r>
          </a:p>
          <a:p>
            <a:pPr marL="342900" indent="-342900">
              <a:buFont typeface="+mj-lt"/>
              <a:buAutoNum type="arabicPeriod"/>
            </a:pPr>
            <a:r>
              <a:rPr lang="en-US" sz="1600" dirty="0" smtClean="0">
                <a:latin typeface="Verdana" pitchFamily="34" charset="0"/>
                <a:ea typeface="Verdana" pitchFamily="34" charset="0"/>
                <a:cs typeface="Verdana" pitchFamily="34" charset="0"/>
              </a:rPr>
              <a:t>Any one </a:t>
            </a:r>
            <a:r>
              <a:rPr lang="en-US" sz="1600" b="1" dirty="0" smtClean="0">
                <a:latin typeface="Verdana" pitchFamily="34" charset="0"/>
                <a:ea typeface="Verdana" pitchFamily="34" charset="0"/>
                <a:cs typeface="Verdana" pitchFamily="34" charset="0"/>
              </a:rPr>
              <a:t>inventory </a:t>
            </a:r>
            <a:r>
              <a:rPr lang="en-US" sz="1600" dirty="0" smtClean="0">
                <a:latin typeface="Verdana" pitchFamily="34" charset="0"/>
                <a:ea typeface="Verdana" pitchFamily="34" charset="0"/>
                <a:cs typeface="Verdana" pitchFamily="34" charset="0"/>
              </a:rPr>
              <a:t>item—Day-Glow Toothpaste, for example—may be sold in a </a:t>
            </a:r>
            <a:r>
              <a:rPr lang="en-US" sz="1600" b="1" dirty="0" smtClean="0">
                <a:latin typeface="Verdana" pitchFamily="34" charset="0"/>
                <a:ea typeface="Verdana" pitchFamily="34" charset="0"/>
                <a:cs typeface="Verdana" pitchFamily="34" charset="0"/>
              </a:rPr>
              <a:t>maximum</a:t>
            </a:r>
            <a:r>
              <a:rPr lang="en-US" sz="1600" dirty="0" smtClean="0">
                <a:latin typeface="Verdana" pitchFamily="34" charset="0"/>
                <a:ea typeface="Verdana" pitchFamily="34" charset="0"/>
                <a:cs typeface="Verdana" pitchFamily="34" charset="0"/>
              </a:rPr>
              <a:t> of many </a:t>
            </a:r>
            <a:r>
              <a:rPr lang="en-US" sz="1600" b="1" dirty="0" smtClean="0">
                <a:latin typeface="Verdana" pitchFamily="34" charset="0"/>
                <a:ea typeface="Verdana" pitchFamily="34" charset="0"/>
                <a:cs typeface="Verdana" pitchFamily="34" charset="0"/>
              </a:rPr>
              <a:t>orders</a:t>
            </a:r>
            <a:r>
              <a:rPr lang="en-US" sz="1600"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solidFill>
              </a:rPr>
              <a:t>Degree of the relationship - Ternary</a:t>
            </a:r>
            <a:endParaRPr lang="en-US" sz="4000" dirty="0">
              <a:solidFill>
                <a:schemeClr val="bg1"/>
              </a:solidFill>
            </a:endParaRPr>
          </a:p>
        </p:txBody>
      </p:sp>
      <p:sp>
        <p:nvSpPr>
          <p:cNvPr id="3" name="Content Placeholder 2"/>
          <p:cNvSpPr>
            <a:spLocks noGrp="1"/>
          </p:cNvSpPr>
          <p:nvPr>
            <p:ph idx="1"/>
          </p:nvPr>
        </p:nvSpPr>
        <p:spPr/>
        <p:txBody>
          <a:bodyPr/>
          <a:lstStyle/>
          <a:p>
            <a:r>
              <a:rPr lang="en-US" sz="2800" dirty="0" smtClean="0">
                <a:latin typeface="Verdana" pitchFamily="34" charset="0"/>
                <a:ea typeface="Verdana" pitchFamily="34" charset="0"/>
                <a:cs typeface="Verdana" pitchFamily="34" charset="0"/>
              </a:rPr>
              <a:t>A </a:t>
            </a:r>
            <a:r>
              <a:rPr lang="en-US" sz="2800" b="1" dirty="0" smtClean="0">
                <a:latin typeface="Verdana" pitchFamily="34" charset="0"/>
                <a:ea typeface="Verdana" pitchFamily="34" charset="0"/>
                <a:cs typeface="Verdana" pitchFamily="34" charset="0"/>
              </a:rPr>
              <a:t>ternary</a:t>
            </a:r>
            <a:r>
              <a:rPr lang="en-US" sz="2800" dirty="0" smtClean="0">
                <a:latin typeface="Verdana" pitchFamily="34" charset="0"/>
                <a:ea typeface="Verdana" pitchFamily="34" charset="0"/>
                <a:cs typeface="Verdana" pitchFamily="34" charset="0"/>
              </a:rPr>
              <a:t> relationship means three entities are directly related.  However, this three-way relationship between three entities can be decomposed into binary relationships.  Therefore, we won’t spend more time on this term.  </a:t>
            </a:r>
          </a:p>
          <a:p>
            <a:endParaRPr lang="en-US" sz="2800"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3600" dirty="0" smtClean="0">
                <a:solidFill>
                  <a:schemeClr val="bg1"/>
                </a:solidFill>
                <a:latin typeface="Verdana" pitchFamily="34" charset="0"/>
                <a:ea typeface="Verdana" pitchFamily="34" charset="0"/>
                <a:cs typeface="Verdana" pitchFamily="34" charset="0"/>
              </a:rPr>
              <a:t>Cardinality: Define a relationship</a:t>
            </a:r>
            <a:endParaRPr lang="en-US" sz="36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447800"/>
            <a:ext cx="8229600" cy="4525963"/>
          </a:xfrm>
        </p:spPr>
        <p:txBody>
          <a:bodyPr>
            <a:normAutofit/>
          </a:bodyPr>
          <a:lstStyle/>
          <a:p>
            <a:r>
              <a:rPr lang="en-US" sz="2400" dirty="0" smtClean="0">
                <a:latin typeface="Verdana" pitchFamily="34" charset="0"/>
                <a:ea typeface="Verdana" pitchFamily="34" charset="0"/>
                <a:cs typeface="Verdana" pitchFamily="34" charset="0"/>
              </a:rPr>
              <a:t>In a relationship between two entities (or an entity related to itself), the minimum and maximum cardinalities are defined by asking two questions from each end of the relationship.</a:t>
            </a:r>
          </a:p>
          <a:p>
            <a:r>
              <a:rPr lang="en-US" sz="2400" dirty="0" smtClean="0">
                <a:latin typeface="Verdana" pitchFamily="34" charset="0"/>
                <a:ea typeface="Verdana" pitchFamily="34" charset="0"/>
                <a:cs typeface="Verdana" pitchFamily="34" charset="0"/>
              </a:rPr>
              <a:t>In the example below you must determine the minimum and maximum cardinality from the “customer” side for its relationship to order.</a:t>
            </a:r>
          </a:p>
          <a:p>
            <a:r>
              <a:rPr lang="en-US" sz="2400" dirty="0" smtClean="0">
                <a:latin typeface="Verdana" pitchFamily="34" charset="0"/>
                <a:ea typeface="Verdana" pitchFamily="34" charset="0"/>
                <a:cs typeface="Verdana" pitchFamily="34" charset="0"/>
              </a:rPr>
              <a:t>Next, you must determine the minimum and maximum cardinality from the “order” side for its relationship to customer.</a:t>
            </a:r>
          </a:p>
          <a:p>
            <a:pPr>
              <a:buNone/>
            </a:pPr>
            <a:endParaRPr lang="en-US" sz="2400"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19</a:t>
            </a:fld>
            <a:endParaRPr kumimoji="0" lang="en-US" dirty="0"/>
          </a:p>
        </p:txBody>
      </p:sp>
      <p:grpSp>
        <p:nvGrpSpPr>
          <p:cNvPr id="4" name="Group 18"/>
          <p:cNvGrpSpPr/>
          <p:nvPr/>
        </p:nvGrpSpPr>
        <p:grpSpPr>
          <a:xfrm>
            <a:off x="3276600" y="5715000"/>
            <a:ext cx="4800600" cy="609600"/>
            <a:chOff x="3276600" y="5334000"/>
            <a:chExt cx="4800600" cy="609600"/>
          </a:xfrm>
        </p:grpSpPr>
        <p:sp>
          <p:nvSpPr>
            <p:cNvPr id="7" name="Rectangle 150"/>
            <p:cNvSpPr>
              <a:spLocks noChangeArrowheads="1"/>
            </p:cNvSpPr>
            <p:nvPr/>
          </p:nvSpPr>
          <p:spPr bwMode="auto">
            <a:xfrm>
              <a:off x="3276600" y="53340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CUSTOMER</a:t>
              </a:r>
              <a:endParaRPr lang="en-US" sz="1600" dirty="0">
                <a:latin typeface="Arial" charset="0"/>
              </a:endParaRPr>
            </a:p>
          </p:txBody>
        </p:sp>
        <p:sp>
          <p:nvSpPr>
            <p:cNvPr id="8" name="Rectangle 150"/>
            <p:cNvSpPr>
              <a:spLocks noChangeArrowheads="1"/>
            </p:cNvSpPr>
            <p:nvPr/>
          </p:nvSpPr>
          <p:spPr bwMode="auto">
            <a:xfrm>
              <a:off x="6248400" y="53340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ORDER</a:t>
              </a:r>
              <a:endParaRPr lang="en-US" sz="1600" dirty="0">
                <a:latin typeface="Arial" charset="0"/>
              </a:endParaRPr>
            </a:p>
          </p:txBody>
        </p:sp>
        <p:cxnSp>
          <p:nvCxnSpPr>
            <p:cNvPr id="9" name="Straight Connector 8"/>
            <p:cNvCxnSpPr/>
            <p:nvPr/>
          </p:nvCxnSpPr>
          <p:spPr>
            <a:xfrm>
              <a:off x="5257800" y="56388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55"/>
            <p:cNvGrpSpPr>
              <a:grpSpLocks/>
            </p:cNvGrpSpPr>
            <p:nvPr/>
          </p:nvGrpSpPr>
          <p:grpSpPr bwMode="auto">
            <a:xfrm>
              <a:off x="5943600" y="5562600"/>
              <a:ext cx="304800" cy="152400"/>
              <a:chOff x="4128" y="720"/>
              <a:chExt cx="192" cy="96"/>
            </a:xfrm>
          </p:grpSpPr>
          <p:sp>
            <p:nvSpPr>
              <p:cNvPr id="11" name="Oval 156"/>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12" name="Line 157"/>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13" name="Line 158"/>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14" name="Line 159"/>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10" name="Group 191"/>
            <p:cNvGrpSpPr>
              <a:grpSpLocks/>
            </p:cNvGrpSpPr>
            <p:nvPr/>
          </p:nvGrpSpPr>
          <p:grpSpPr bwMode="auto">
            <a:xfrm>
              <a:off x="5105400" y="5562600"/>
              <a:ext cx="152400" cy="152400"/>
              <a:chOff x="2160" y="3456"/>
              <a:chExt cx="96" cy="96"/>
            </a:xfrm>
          </p:grpSpPr>
          <p:sp>
            <p:nvSpPr>
              <p:cNvPr id="16" name="Line 192"/>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7" name="Line 193"/>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18" name="Line 194"/>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sp>
        <p:nvSpPr>
          <p:cNvPr id="20" name="Rounded Rectangular Callout 19"/>
          <p:cNvSpPr/>
          <p:nvPr/>
        </p:nvSpPr>
        <p:spPr>
          <a:xfrm>
            <a:off x="6019800" y="5257800"/>
            <a:ext cx="457200" cy="304800"/>
          </a:xfrm>
          <a:prstGeom prst="wedgeRoundRectCallout">
            <a:avLst>
              <a:gd name="adj1" fmla="val -48611"/>
              <a:gd name="adj2" fmla="val 158333"/>
              <a:gd name="adj3" fmla="val 16667"/>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Q1</a:t>
            </a:r>
            <a:endParaRPr lang="en-US" sz="1800" dirty="0">
              <a:solidFill>
                <a:schemeClr val="tx1"/>
              </a:solidFill>
            </a:endParaRPr>
          </a:p>
        </p:txBody>
      </p:sp>
      <p:sp>
        <p:nvSpPr>
          <p:cNvPr id="21" name="Rounded Rectangular Callout 20"/>
          <p:cNvSpPr/>
          <p:nvPr/>
        </p:nvSpPr>
        <p:spPr>
          <a:xfrm>
            <a:off x="6477000" y="5181600"/>
            <a:ext cx="457200" cy="304800"/>
          </a:xfrm>
          <a:prstGeom prst="wedgeRoundRectCallout">
            <a:avLst>
              <a:gd name="adj1" fmla="val -106944"/>
              <a:gd name="adj2" fmla="val 183333"/>
              <a:gd name="adj3" fmla="val 16667"/>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Q2</a:t>
            </a:r>
            <a:endParaRPr lang="en-US" sz="1800" dirty="0">
              <a:solidFill>
                <a:schemeClr val="tx1"/>
              </a:solidFill>
            </a:endParaRPr>
          </a:p>
        </p:txBody>
      </p:sp>
      <p:sp>
        <p:nvSpPr>
          <p:cNvPr id="22" name="Rounded Rectangular Callout 21"/>
          <p:cNvSpPr/>
          <p:nvPr/>
        </p:nvSpPr>
        <p:spPr>
          <a:xfrm>
            <a:off x="4495800" y="5257800"/>
            <a:ext cx="457200" cy="304800"/>
          </a:xfrm>
          <a:prstGeom prst="wedgeRoundRectCallout">
            <a:avLst>
              <a:gd name="adj1" fmla="val 98611"/>
              <a:gd name="adj2" fmla="val 154166"/>
              <a:gd name="adj3" fmla="val 16667"/>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Q4</a:t>
            </a:r>
            <a:endParaRPr lang="en-US" sz="1800" dirty="0">
              <a:solidFill>
                <a:schemeClr val="tx1"/>
              </a:solidFill>
            </a:endParaRPr>
          </a:p>
        </p:txBody>
      </p:sp>
      <p:sp>
        <p:nvSpPr>
          <p:cNvPr id="23" name="Rounded Rectangular Callout 22"/>
          <p:cNvSpPr/>
          <p:nvPr/>
        </p:nvSpPr>
        <p:spPr>
          <a:xfrm>
            <a:off x="5029200" y="5257800"/>
            <a:ext cx="457200" cy="304800"/>
          </a:xfrm>
          <a:prstGeom prst="wedgeRoundRectCallout">
            <a:avLst>
              <a:gd name="adj1" fmla="val 1389"/>
              <a:gd name="adj2" fmla="val 162500"/>
              <a:gd name="adj3" fmla="val 16667"/>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Q3</a:t>
            </a:r>
            <a:endParaRPr lang="en-US" sz="1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2" presetClass="entr" presetSubtype="4" fill="hold" grpId="0" nodeType="afterEffect">
                                  <p:stCondLst>
                                    <p:cond delay="10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4" presetClass="entr" presetSubtype="16" fill="hold" grpId="0" nodeType="afterEffect">
                                  <p:stCondLst>
                                    <p:cond delay="500"/>
                                  </p:stCondLst>
                                  <p:childTnLst>
                                    <p:set>
                                      <p:cBhvr>
                                        <p:cTn id="15" dur="1" fill="hold">
                                          <p:stCondLst>
                                            <p:cond delay="0"/>
                                          </p:stCondLst>
                                        </p:cTn>
                                        <p:tgtEl>
                                          <p:spTgt spid="21"/>
                                        </p:tgtEl>
                                        <p:attrNameLst>
                                          <p:attrName>style.visibility</p:attrName>
                                        </p:attrNameLst>
                                      </p:cBhvr>
                                      <p:to>
                                        <p:strVal val="visible"/>
                                      </p:to>
                                    </p:set>
                                    <p:animEffect transition="in" filter="box(in)">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par>
                          <p:cTn id="22" fill="hold">
                            <p:stCondLst>
                              <p:cond delay="500"/>
                            </p:stCondLst>
                            <p:childTnLst>
                              <p:par>
                                <p:cTn id="23" presetID="4" presetClass="entr" presetSubtype="16" fill="hold" grpId="0" nodeType="afterEffect">
                                  <p:stCondLst>
                                    <p:cond delay="1000"/>
                                  </p:stCondLst>
                                  <p:childTnLst>
                                    <p:set>
                                      <p:cBhvr>
                                        <p:cTn id="24" dur="1" fill="hold">
                                          <p:stCondLst>
                                            <p:cond delay="0"/>
                                          </p:stCondLst>
                                        </p:cTn>
                                        <p:tgtEl>
                                          <p:spTgt spid="23"/>
                                        </p:tgtEl>
                                        <p:attrNameLst>
                                          <p:attrName>style.visibility</p:attrName>
                                        </p:attrNameLst>
                                      </p:cBhvr>
                                      <p:to>
                                        <p:strVal val="visible"/>
                                      </p:to>
                                    </p:set>
                                    <p:animEffect transition="in" filter="box(in)">
                                      <p:cBhvr>
                                        <p:cTn id="25" dur="500"/>
                                        <p:tgtEl>
                                          <p:spTgt spid="23"/>
                                        </p:tgtEl>
                                      </p:cBhvr>
                                    </p:animEffect>
                                  </p:childTnLst>
                                </p:cTn>
                              </p:par>
                            </p:childTnLst>
                          </p:cTn>
                        </p:par>
                        <p:par>
                          <p:cTn id="26" fill="hold">
                            <p:stCondLst>
                              <p:cond delay="2000"/>
                            </p:stCondLst>
                            <p:childTnLst>
                              <p:par>
                                <p:cTn id="27" presetID="4" presetClass="entr" presetSubtype="16" fill="hold" grpId="0" nodeType="afterEffect">
                                  <p:stCondLst>
                                    <p:cond delay="500"/>
                                  </p:stCondLst>
                                  <p:childTnLst>
                                    <p:set>
                                      <p:cBhvr>
                                        <p:cTn id="28" dur="1" fill="hold">
                                          <p:stCondLst>
                                            <p:cond delay="0"/>
                                          </p:stCondLst>
                                        </p:cTn>
                                        <p:tgtEl>
                                          <p:spTgt spid="22"/>
                                        </p:tgtEl>
                                        <p:attrNameLst>
                                          <p:attrName>style.visibility</p:attrName>
                                        </p:attrNameLst>
                                      </p:cBhvr>
                                      <p:to>
                                        <p:strVal val="visible"/>
                                      </p:to>
                                    </p:set>
                                    <p:animEffect transition="in" filter="box(in)">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animBg="1"/>
      <p:bldP spid="21"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Databases</a:t>
            </a:r>
            <a:endParaRPr lang="en-US" dirty="0">
              <a:solidFill>
                <a:schemeClr val="bg1"/>
              </a:solidFill>
            </a:endParaRPr>
          </a:p>
        </p:txBody>
      </p:sp>
      <p:sp>
        <p:nvSpPr>
          <p:cNvPr id="3" name="Content Placeholder 2"/>
          <p:cNvSpPr>
            <a:spLocks noGrp="1"/>
          </p:cNvSpPr>
          <p:nvPr>
            <p:ph idx="1"/>
          </p:nvPr>
        </p:nvSpPr>
        <p:spPr>
          <a:xfrm>
            <a:off x="457200" y="1600201"/>
            <a:ext cx="8382000" cy="4495800"/>
          </a:xfrm>
        </p:spPr>
        <p:txBody>
          <a:bodyPr/>
          <a:lstStyle/>
          <a:p>
            <a:r>
              <a:rPr lang="en-US" sz="2800" dirty="0" smtClean="0">
                <a:latin typeface="Verdana" pitchFamily="34" charset="0"/>
                <a:ea typeface="Verdana" pitchFamily="34" charset="0"/>
                <a:cs typeface="Verdana" pitchFamily="34" charset="0"/>
              </a:rPr>
              <a:t>A </a:t>
            </a:r>
            <a:r>
              <a:rPr lang="en-US" sz="2800" b="1" dirty="0" smtClean="0">
                <a:latin typeface="Verdana" pitchFamily="34" charset="0"/>
                <a:ea typeface="Verdana" pitchFamily="34" charset="0"/>
                <a:cs typeface="Verdana" pitchFamily="34" charset="0"/>
              </a:rPr>
              <a:t>database</a:t>
            </a:r>
            <a:r>
              <a:rPr lang="en-US" sz="2800" dirty="0" smtClean="0">
                <a:latin typeface="Verdana" pitchFamily="34" charset="0"/>
                <a:ea typeface="Verdana" pitchFamily="34" charset="0"/>
                <a:cs typeface="Verdana" pitchFamily="34" charset="0"/>
              </a:rPr>
              <a:t> is a collection of data.  </a:t>
            </a:r>
          </a:p>
          <a:p>
            <a:pPr>
              <a:buNone/>
            </a:pPr>
            <a:r>
              <a:rPr lang="en-US" sz="2800" dirty="0" smtClean="0">
                <a:latin typeface="Verdana" pitchFamily="34" charset="0"/>
                <a:ea typeface="Verdana" pitchFamily="34" charset="0"/>
                <a:cs typeface="Verdana" pitchFamily="34" charset="0"/>
              </a:rPr>
              <a:t>   How that data is organized determines </a:t>
            </a:r>
          </a:p>
          <a:p>
            <a:pPr>
              <a:buNone/>
            </a:pPr>
            <a:r>
              <a:rPr lang="en-US" sz="2800" dirty="0" smtClean="0">
                <a:latin typeface="Verdana" pitchFamily="34" charset="0"/>
                <a:ea typeface="Verdana" pitchFamily="34" charset="0"/>
                <a:cs typeface="Verdana" pitchFamily="34" charset="0"/>
              </a:rPr>
              <a:t>   what type of database it is.</a:t>
            </a:r>
          </a:p>
          <a:p>
            <a:pPr>
              <a:buNone/>
            </a:pPr>
            <a:endParaRPr lang="en-US" sz="2800" dirty="0" smtClean="0">
              <a:latin typeface="Verdana" pitchFamily="34" charset="0"/>
              <a:ea typeface="Verdana" pitchFamily="34" charset="0"/>
              <a:cs typeface="Verdana" pitchFamily="34" charset="0"/>
            </a:endParaRPr>
          </a:p>
          <a:p>
            <a:r>
              <a:rPr lang="en-US" sz="2800" dirty="0" smtClean="0">
                <a:latin typeface="Verdana" pitchFamily="34" charset="0"/>
                <a:ea typeface="Verdana" pitchFamily="34" charset="0"/>
                <a:cs typeface="Verdana" pitchFamily="34" charset="0"/>
              </a:rPr>
              <a:t>Over the history of computers there have been different types of databases—hierarchical and network, for example—but over the past 25 years the </a:t>
            </a:r>
            <a:r>
              <a:rPr lang="en-US" sz="2800" b="1" dirty="0" smtClean="0">
                <a:latin typeface="Verdana" pitchFamily="34" charset="0"/>
                <a:ea typeface="Verdana" pitchFamily="34" charset="0"/>
                <a:cs typeface="Verdana" pitchFamily="34" charset="0"/>
              </a:rPr>
              <a:t>relational database</a:t>
            </a:r>
            <a:r>
              <a:rPr lang="en-US" sz="2800" dirty="0" smtClean="0">
                <a:latin typeface="Verdana" pitchFamily="34" charset="0"/>
                <a:ea typeface="Verdana" pitchFamily="34" charset="0"/>
                <a:cs typeface="Verdana" pitchFamily="34" charset="0"/>
              </a:rPr>
              <a:t> has been the most prevalent.</a:t>
            </a:r>
          </a:p>
          <a:p>
            <a:endParaRPr lang="en-US" sz="2800" dirty="0"/>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bg1"/>
                </a:solidFill>
                <a:latin typeface="Verdana" pitchFamily="34" charset="0"/>
                <a:ea typeface="Verdana" pitchFamily="34" charset="0"/>
                <a:cs typeface="Verdana" pitchFamily="34" charset="0"/>
              </a:rPr>
              <a:t>Define a relationship: 2 questions</a:t>
            </a:r>
            <a:endParaRPr lang="en-US" sz="36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r>
              <a:rPr lang="en-US" sz="2000" dirty="0" smtClean="0">
                <a:latin typeface="Verdana" pitchFamily="34" charset="0"/>
                <a:ea typeface="Verdana" pitchFamily="34" charset="0"/>
                <a:cs typeface="Verdana" pitchFamily="34" charset="0"/>
              </a:rPr>
              <a:t>Let’s walk through a detailed example of defining the relationship.</a:t>
            </a:r>
          </a:p>
          <a:p>
            <a:r>
              <a:rPr lang="en-US" sz="2000" dirty="0" smtClean="0">
                <a:latin typeface="Verdana" pitchFamily="34" charset="0"/>
                <a:ea typeface="Verdana" pitchFamily="34" charset="0"/>
                <a:cs typeface="Verdana" pitchFamily="34" charset="0"/>
              </a:rPr>
              <a:t>Defining CUSTOMER’s relationship to ORDER.</a:t>
            </a:r>
          </a:p>
          <a:p>
            <a:pPr lvl="1"/>
            <a:r>
              <a:rPr lang="en-US" sz="2000" dirty="0" smtClean="0">
                <a:latin typeface="Verdana" pitchFamily="34" charset="0"/>
                <a:ea typeface="Verdana" pitchFamily="34" charset="0"/>
                <a:cs typeface="Verdana" pitchFamily="34" charset="0"/>
              </a:rPr>
              <a:t>Q1  Minimum cardinality: For any </a:t>
            </a:r>
            <a:r>
              <a:rPr lang="en-US" sz="2000" b="1" dirty="0" smtClean="0">
                <a:latin typeface="Verdana" pitchFamily="34" charset="0"/>
                <a:ea typeface="Verdana" pitchFamily="34" charset="0"/>
                <a:cs typeface="Verdana" pitchFamily="34" charset="0"/>
              </a:rPr>
              <a:t>one customer</a:t>
            </a:r>
            <a:r>
              <a:rPr lang="en-US" sz="2000" dirty="0" smtClean="0">
                <a:latin typeface="Verdana" pitchFamily="34" charset="0"/>
                <a:ea typeface="Verdana" pitchFamily="34" charset="0"/>
                <a:cs typeface="Verdana" pitchFamily="34" charset="0"/>
              </a:rPr>
              <a:t>—Sylvia Sanchez, for example—what is the </a:t>
            </a:r>
            <a:r>
              <a:rPr lang="en-US" sz="2000" b="1" dirty="0" smtClean="0">
                <a:latin typeface="Verdana" pitchFamily="34" charset="0"/>
                <a:ea typeface="Verdana" pitchFamily="34" charset="0"/>
                <a:cs typeface="Verdana" pitchFamily="34" charset="0"/>
              </a:rPr>
              <a:t>minimum</a:t>
            </a:r>
            <a:r>
              <a:rPr lang="en-US" sz="2000" dirty="0" smtClean="0">
                <a:latin typeface="Verdana" pitchFamily="34" charset="0"/>
                <a:ea typeface="Verdana" pitchFamily="34" charset="0"/>
                <a:cs typeface="Verdana" pitchFamily="34" charset="0"/>
              </a:rPr>
              <a:t> number of orders allowed?</a:t>
            </a:r>
          </a:p>
          <a:p>
            <a:pPr lvl="1"/>
            <a:r>
              <a:rPr lang="en-US" sz="2000" dirty="0" smtClean="0">
                <a:latin typeface="Verdana" pitchFamily="34" charset="0"/>
                <a:ea typeface="Verdana" pitchFamily="34" charset="0"/>
                <a:cs typeface="Verdana" pitchFamily="34" charset="0"/>
              </a:rPr>
              <a:t>Q2  Maximum cardinality: For any </a:t>
            </a:r>
            <a:r>
              <a:rPr lang="en-US" sz="2000" b="1" dirty="0" smtClean="0">
                <a:latin typeface="Verdana" pitchFamily="34" charset="0"/>
                <a:ea typeface="Verdana" pitchFamily="34" charset="0"/>
                <a:cs typeface="Verdana" pitchFamily="34" charset="0"/>
              </a:rPr>
              <a:t>one customer</a:t>
            </a:r>
            <a:r>
              <a:rPr lang="en-US" sz="2000" dirty="0" smtClean="0">
                <a:latin typeface="Verdana" pitchFamily="34" charset="0"/>
                <a:ea typeface="Verdana" pitchFamily="34" charset="0"/>
                <a:cs typeface="Verdana" pitchFamily="34" charset="0"/>
              </a:rPr>
              <a:t>—Sylvia Sanchez, for example—what is the </a:t>
            </a:r>
            <a:r>
              <a:rPr lang="en-US" sz="2000" b="1" dirty="0" smtClean="0">
                <a:latin typeface="Verdana" pitchFamily="34" charset="0"/>
                <a:ea typeface="Verdana" pitchFamily="34" charset="0"/>
                <a:cs typeface="Verdana" pitchFamily="34" charset="0"/>
              </a:rPr>
              <a:t>maximum</a:t>
            </a:r>
            <a:r>
              <a:rPr lang="en-US" sz="2000" dirty="0" smtClean="0">
                <a:latin typeface="Verdana" pitchFamily="34" charset="0"/>
                <a:ea typeface="Verdana" pitchFamily="34" charset="0"/>
                <a:cs typeface="Verdana" pitchFamily="34" charset="0"/>
              </a:rPr>
              <a:t> number of orders allowed?</a:t>
            </a:r>
          </a:p>
          <a:p>
            <a:pPr>
              <a:buNone/>
            </a:pPr>
            <a:endParaRPr lang="en-US" sz="2000"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20</a:t>
            </a:fld>
            <a:endParaRPr kumimoji="0" lang="en-US" dirty="0"/>
          </a:p>
        </p:txBody>
      </p:sp>
      <p:sp>
        <p:nvSpPr>
          <p:cNvPr id="7" name="Rectangle 150"/>
          <p:cNvSpPr>
            <a:spLocks noChangeArrowheads="1"/>
          </p:cNvSpPr>
          <p:nvPr/>
        </p:nvSpPr>
        <p:spPr bwMode="auto">
          <a:xfrm>
            <a:off x="3276600" y="53340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CUSTOMER</a:t>
            </a:r>
            <a:endParaRPr lang="en-US" sz="1600" dirty="0">
              <a:latin typeface="Arial" charset="0"/>
            </a:endParaRPr>
          </a:p>
        </p:txBody>
      </p:sp>
      <p:sp>
        <p:nvSpPr>
          <p:cNvPr id="8" name="Rectangle 150"/>
          <p:cNvSpPr>
            <a:spLocks noChangeArrowheads="1"/>
          </p:cNvSpPr>
          <p:nvPr/>
        </p:nvSpPr>
        <p:spPr bwMode="auto">
          <a:xfrm>
            <a:off x="6248400" y="53340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ORDER</a:t>
            </a:r>
            <a:endParaRPr lang="en-US" sz="1600" dirty="0">
              <a:latin typeface="Arial" charset="0"/>
            </a:endParaRPr>
          </a:p>
        </p:txBody>
      </p:sp>
      <p:cxnSp>
        <p:nvCxnSpPr>
          <p:cNvPr id="9" name="Straight Connector 8"/>
          <p:cNvCxnSpPr/>
          <p:nvPr/>
        </p:nvCxnSpPr>
        <p:spPr>
          <a:xfrm>
            <a:off x="5257800" y="56388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56"/>
          <p:cNvSpPr>
            <a:spLocks noChangeArrowheads="1"/>
          </p:cNvSpPr>
          <p:nvPr/>
        </p:nvSpPr>
        <p:spPr bwMode="auto">
          <a:xfrm>
            <a:off x="5943600" y="5562600"/>
            <a:ext cx="152400" cy="152400"/>
          </a:xfrm>
          <a:prstGeom prst="ellipse">
            <a:avLst/>
          </a:prstGeom>
          <a:noFill/>
          <a:ln w="9525">
            <a:solidFill>
              <a:schemeClr val="tx1"/>
            </a:solidFill>
            <a:round/>
            <a:headEnd/>
            <a:tailEnd/>
          </a:ln>
          <a:effectLst/>
        </p:spPr>
        <p:txBody>
          <a:bodyPr wrap="none" anchor="ctr"/>
          <a:lstStyle/>
          <a:p>
            <a:endParaRPr lang="en-US" dirty="0"/>
          </a:p>
        </p:txBody>
      </p:sp>
      <p:grpSp>
        <p:nvGrpSpPr>
          <p:cNvPr id="4" name="Group 19"/>
          <p:cNvGrpSpPr/>
          <p:nvPr/>
        </p:nvGrpSpPr>
        <p:grpSpPr>
          <a:xfrm>
            <a:off x="6096000" y="5562600"/>
            <a:ext cx="152400" cy="152400"/>
            <a:chOff x="6096000" y="5562600"/>
            <a:chExt cx="152400" cy="152400"/>
          </a:xfrm>
        </p:grpSpPr>
        <p:sp>
          <p:nvSpPr>
            <p:cNvPr id="12" name="Line 157"/>
            <p:cNvSpPr>
              <a:spLocks noChangeShapeType="1"/>
            </p:cNvSpPr>
            <p:nvPr/>
          </p:nvSpPr>
          <p:spPr bwMode="auto">
            <a:xfrm>
              <a:off x="6096000" y="5638800"/>
              <a:ext cx="152400" cy="0"/>
            </a:xfrm>
            <a:prstGeom prst="line">
              <a:avLst/>
            </a:prstGeom>
            <a:noFill/>
            <a:ln w="9525">
              <a:solidFill>
                <a:schemeClr val="tx1"/>
              </a:solidFill>
              <a:round/>
              <a:headEnd/>
              <a:tailEnd/>
            </a:ln>
            <a:effectLst/>
          </p:spPr>
          <p:txBody>
            <a:bodyPr wrap="none" anchor="ctr"/>
            <a:lstStyle/>
            <a:p>
              <a:endParaRPr lang="en-US" dirty="0"/>
            </a:p>
          </p:txBody>
        </p:sp>
        <p:sp>
          <p:nvSpPr>
            <p:cNvPr id="13" name="Line 158"/>
            <p:cNvSpPr>
              <a:spLocks noChangeShapeType="1"/>
            </p:cNvSpPr>
            <p:nvPr/>
          </p:nvSpPr>
          <p:spPr bwMode="auto">
            <a:xfrm>
              <a:off x="6096000" y="5638800"/>
              <a:ext cx="152400" cy="76200"/>
            </a:xfrm>
            <a:prstGeom prst="line">
              <a:avLst/>
            </a:prstGeom>
            <a:noFill/>
            <a:ln w="9525">
              <a:solidFill>
                <a:schemeClr val="tx1"/>
              </a:solidFill>
              <a:round/>
              <a:headEnd/>
              <a:tailEnd/>
            </a:ln>
            <a:effectLst/>
          </p:spPr>
          <p:txBody>
            <a:bodyPr wrap="none" anchor="ctr"/>
            <a:lstStyle/>
            <a:p>
              <a:endParaRPr lang="en-US" dirty="0"/>
            </a:p>
          </p:txBody>
        </p:sp>
        <p:sp>
          <p:nvSpPr>
            <p:cNvPr id="14" name="Line 159"/>
            <p:cNvSpPr>
              <a:spLocks noChangeShapeType="1"/>
            </p:cNvSpPr>
            <p:nvPr/>
          </p:nvSpPr>
          <p:spPr bwMode="auto">
            <a:xfrm flipV="1">
              <a:off x="6096000" y="5562600"/>
              <a:ext cx="152400" cy="76200"/>
            </a:xfrm>
            <a:prstGeom prst="line">
              <a:avLst/>
            </a:prstGeom>
            <a:noFill/>
            <a:ln w="9525">
              <a:solidFill>
                <a:schemeClr val="tx1"/>
              </a:solidFill>
              <a:round/>
              <a:headEnd/>
              <a:tailEnd/>
            </a:ln>
            <a:effectLst/>
          </p:spPr>
          <p:txBody>
            <a:bodyPr wrap="none" anchor="ct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latin typeface="Verdana" pitchFamily="34" charset="0"/>
                <a:ea typeface="Verdana" pitchFamily="34" charset="0"/>
                <a:cs typeface="Verdana" pitchFamily="34" charset="0"/>
              </a:rPr>
              <a:t>Define a relationship: 2 more questions</a:t>
            </a:r>
            <a:endParaRPr lang="en-US" sz="32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r>
              <a:rPr lang="en-US" sz="2400" dirty="0" smtClean="0">
                <a:latin typeface="Verdana" pitchFamily="34" charset="0"/>
                <a:ea typeface="Verdana" pitchFamily="34" charset="0"/>
                <a:cs typeface="Verdana" pitchFamily="34" charset="0"/>
              </a:rPr>
              <a:t>Defining ORDER’s relationship to CUSTOMER.</a:t>
            </a:r>
          </a:p>
          <a:p>
            <a:pPr lvl="1"/>
            <a:r>
              <a:rPr lang="en-US" sz="2400" dirty="0" smtClean="0">
                <a:latin typeface="Verdana" pitchFamily="34" charset="0"/>
                <a:ea typeface="Verdana" pitchFamily="34" charset="0"/>
                <a:cs typeface="Verdana" pitchFamily="34" charset="0"/>
              </a:rPr>
              <a:t>Q3  Minimum cardinality: For any </a:t>
            </a:r>
            <a:r>
              <a:rPr lang="en-US" sz="2400" b="1" dirty="0" smtClean="0">
                <a:latin typeface="Verdana" pitchFamily="34" charset="0"/>
                <a:ea typeface="Verdana" pitchFamily="34" charset="0"/>
                <a:cs typeface="Verdana" pitchFamily="34" charset="0"/>
              </a:rPr>
              <a:t>one order</a:t>
            </a:r>
            <a:r>
              <a:rPr lang="en-US" sz="2400" dirty="0" smtClean="0">
                <a:latin typeface="Verdana" pitchFamily="34" charset="0"/>
                <a:ea typeface="Verdana" pitchFamily="34" charset="0"/>
                <a:cs typeface="Verdana" pitchFamily="34" charset="0"/>
              </a:rPr>
              <a:t>—order # 2573, for example—what is the </a:t>
            </a:r>
            <a:r>
              <a:rPr lang="en-US" sz="2400" b="1" dirty="0" smtClean="0">
                <a:latin typeface="Verdana" pitchFamily="34" charset="0"/>
                <a:ea typeface="Verdana" pitchFamily="34" charset="0"/>
                <a:cs typeface="Verdana" pitchFamily="34" charset="0"/>
              </a:rPr>
              <a:t>minimum</a:t>
            </a:r>
            <a:r>
              <a:rPr lang="en-US" sz="2400" dirty="0" smtClean="0">
                <a:latin typeface="Verdana" pitchFamily="34" charset="0"/>
                <a:ea typeface="Verdana" pitchFamily="34" charset="0"/>
                <a:cs typeface="Verdana" pitchFamily="34" charset="0"/>
              </a:rPr>
              <a:t> number of customers allowed?</a:t>
            </a:r>
          </a:p>
          <a:p>
            <a:pPr lvl="1"/>
            <a:r>
              <a:rPr lang="en-US" sz="2400" dirty="0" smtClean="0">
                <a:latin typeface="Verdana" pitchFamily="34" charset="0"/>
                <a:ea typeface="Verdana" pitchFamily="34" charset="0"/>
                <a:cs typeface="Verdana" pitchFamily="34" charset="0"/>
              </a:rPr>
              <a:t>Q4  Maximum cardinality: For any </a:t>
            </a:r>
            <a:r>
              <a:rPr lang="en-US" sz="2400" b="1" dirty="0" smtClean="0">
                <a:latin typeface="Verdana" pitchFamily="34" charset="0"/>
                <a:ea typeface="Verdana" pitchFamily="34" charset="0"/>
                <a:cs typeface="Verdana" pitchFamily="34" charset="0"/>
              </a:rPr>
              <a:t>one order</a:t>
            </a:r>
            <a:r>
              <a:rPr lang="en-US" sz="2400" dirty="0" smtClean="0">
                <a:latin typeface="Verdana" pitchFamily="34" charset="0"/>
                <a:ea typeface="Verdana" pitchFamily="34" charset="0"/>
                <a:cs typeface="Verdana" pitchFamily="34" charset="0"/>
              </a:rPr>
              <a:t>—order # 2573, for example—what is the </a:t>
            </a:r>
            <a:r>
              <a:rPr lang="en-US" sz="2400" b="1" dirty="0" smtClean="0">
                <a:latin typeface="Verdana" pitchFamily="34" charset="0"/>
                <a:ea typeface="Verdana" pitchFamily="34" charset="0"/>
                <a:cs typeface="Verdana" pitchFamily="34" charset="0"/>
              </a:rPr>
              <a:t>maximum</a:t>
            </a:r>
            <a:r>
              <a:rPr lang="en-US" sz="2400" dirty="0" smtClean="0">
                <a:latin typeface="Verdana" pitchFamily="34" charset="0"/>
                <a:ea typeface="Verdana" pitchFamily="34" charset="0"/>
                <a:cs typeface="Verdana" pitchFamily="34" charset="0"/>
              </a:rPr>
              <a:t> number of customers allowed?</a:t>
            </a:r>
          </a:p>
          <a:p>
            <a:pPr>
              <a:buNone/>
            </a:pPr>
            <a:endParaRPr lang="en-US" sz="2400"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21</a:t>
            </a:fld>
            <a:endParaRPr kumimoji="0" lang="en-US" dirty="0"/>
          </a:p>
        </p:txBody>
      </p:sp>
      <p:sp>
        <p:nvSpPr>
          <p:cNvPr id="7" name="Rectangle 150"/>
          <p:cNvSpPr>
            <a:spLocks noChangeArrowheads="1"/>
          </p:cNvSpPr>
          <p:nvPr/>
        </p:nvSpPr>
        <p:spPr bwMode="auto">
          <a:xfrm>
            <a:off x="3276600" y="53340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CUSTOMER</a:t>
            </a:r>
            <a:endParaRPr lang="en-US" sz="1600" dirty="0">
              <a:latin typeface="Arial" charset="0"/>
            </a:endParaRPr>
          </a:p>
        </p:txBody>
      </p:sp>
      <p:sp>
        <p:nvSpPr>
          <p:cNvPr id="8" name="Rectangle 150"/>
          <p:cNvSpPr>
            <a:spLocks noChangeArrowheads="1"/>
          </p:cNvSpPr>
          <p:nvPr/>
        </p:nvSpPr>
        <p:spPr bwMode="auto">
          <a:xfrm>
            <a:off x="6248400" y="53340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ORDER</a:t>
            </a:r>
            <a:endParaRPr lang="en-US" sz="1600" dirty="0">
              <a:latin typeface="Arial" charset="0"/>
            </a:endParaRPr>
          </a:p>
        </p:txBody>
      </p:sp>
      <p:cxnSp>
        <p:nvCxnSpPr>
          <p:cNvPr id="9" name="Straight Connector 8"/>
          <p:cNvCxnSpPr/>
          <p:nvPr/>
        </p:nvCxnSpPr>
        <p:spPr>
          <a:xfrm>
            <a:off x="5257800" y="56388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56"/>
          <p:cNvSpPr>
            <a:spLocks noChangeArrowheads="1"/>
          </p:cNvSpPr>
          <p:nvPr/>
        </p:nvSpPr>
        <p:spPr bwMode="auto">
          <a:xfrm>
            <a:off x="5943600" y="5562600"/>
            <a:ext cx="152400" cy="152400"/>
          </a:xfrm>
          <a:prstGeom prst="ellipse">
            <a:avLst/>
          </a:prstGeom>
          <a:noFill/>
          <a:ln w="9525">
            <a:solidFill>
              <a:schemeClr val="tx1"/>
            </a:solidFill>
            <a:round/>
            <a:headEnd/>
            <a:tailEnd/>
          </a:ln>
          <a:effectLst/>
        </p:spPr>
        <p:txBody>
          <a:bodyPr wrap="none" anchor="ctr"/>
          <a:lstStyle/>
          <a:p>
            <a:endParaRPr lang="en-US" dirty="0"/>
          </a:p>
        </p:txBody>
      </p:sp>
      <p:grpSp>
        <p:nvGrpSpPr>
          <p:cNvPr id="4" name="Group 19"/>
          <p:cNvGrpSpPr/>
          <p:nvPr/>
        </p:nvGrpSpPr>
        <p:grpSpPr>
          <a:xfrm>
            <a:off x="6096000" y="5562600"/>
            <a:ext cx="152400" cy="152400"/>
            <a:chOff x="6096000" y="5562600"/>
            <a:chExt cx="152400" cy="152400"/>
          </a:xfrm>
        </p:grpSpPr>
        <p:sp>
          <p:nvSpPr>
            <p:cNvPr id="12" name="Line 157"/>
            <p:cNvSpPr>
              <a:spLocks noChangeShapeType="1"/>
            </p:cNvSpPr>
            <p:nvPr/>
          </p:nvSpPr>
          <p:spPr bwMode="auto">
            <a:xfrm>
              <a:off x="6096000" y="5638800"/>
              <a:ext cx="152400" cy="0"/>
            </a:xfrm>
            <a:prstGeom prst="line">
              <a:avLst/>
            </a:prstGeom>
            <a:noFill/>
            <a:ln w="9525">
              <a:solidFill>
                <a:schemeClr val="tx1"/>
              </a:solidFill>
              <a:round/>
              <a:headEnd/>
              <a:tailEnd/>
            </a:ln>
            <a:effectLst/>
          </p:spPr>
          <p:txBody>
            <a:bodyPr wrap="none" anchor="ctr"/>
            <a:lstStyle/>
            <a:p>
              <a:endParaRPr lang="en-US" dirty="0"/>
            </a:p>
          </p:txBody>
        </p:sp>
        <p:sp>
          <p:nvSpPr>
            <p:cNvPr id="13" name="Line 158"/>
            <p:cNvSpPr>
              <a:spLocks noChangeShapeType="1"/>
            </p:cNvSpPr>
            <p:nvPr/>
          </p:nvSpPr>
          <p:spPr bwMode="auto">
            <a:xfrm>
              <a:off x="6096000" y="5638800"/>
              <a:ext cx="152400" cy="76200"/>
            </a:xfrm>
            <a:prstGeom prst="line">
              <a:avLst/>
            </a:prstGeom>
            <a:noFill/>
            <a:ln w="9525">
              <a:solidFill>
                <a:schemeClr val="tx1"/>
              </a:solidFill>
              <a:round/>
              <a:headEnd/>
              <a:tailEnd/>
            </a:ln>
            <a:effectLst/>
          </p:spPr>
          <p:txBody>
            <a:bodyPr wrap="none" anchor="ctr"/>
            <a:lstStyle/>
            <a:p>
              <a:endParaRPr lang="en-US" dirty="0"/>
            </a:p>
          </p:txBody>
        </p:sp>
        <p:sp>
          <p:nvSpPr>
            <p:cNvPr id="14" name="Line 159"/>
            <p:cNvSpPr>
              <a:spLocks noChangeShapeType="1"/>
            </p:cNvSpPr>
            <p:nvPr/>
          </p:nvSpPr>
          <p:spPr bwMode="auto">
            <a:xfrm flipV="1">
              <a:off x="6096000" y="5562600"/>
              <a:ext cx="152400" cy="76200"/>
            </a:xfrm>
            <a:prstGeom prst="line">
              <a:avLst/>
            </a:prstGeom>
            <a:noFill/>
            <a:ln w="9525">
              <a:solidFill>
                <a:schemeClr val="tx1"/>
              </a:solidFill>
              <a:round/>
              <a:headEnd/>
              <a:tailEnd/>
            </a:ln>
            <a:effectLst/>
          </p:spPr>
          <p:txBody>
            <a:bodyPr wrap="none" anchor="ctr"/>
            <a:lstStyle/>
            <a:p>
              <a:endParaRPr lang="en-US" dirty="0"/>
            </a:p>
          </p:txBody>
        </p:sp>
      </p:grpSp>
      <p:sp>
        <p:nvSpPr>
          <p:cNvPr id="15" name="Line 192"/>
          <p:cNvSpPr>
            <a:spLocks noChangeShapeType="1"/>
          </p:cNvSpPr>
          <p:nvPr/>
        </p:nvSpPr>
        <p:spPr bwMode="auto">
          <a:xfrm>
            <a:off x="5257800" y="5562600"/>
            <a:ext cx="0" cy="152400"/>
          </a:xfrm>
          <a:prstGeom prst="line">
            <a:avLst/>
          </a:prstGeom>
          <a:noFill/>
          <a:ln w="9525">
            <a:solidFill>
              <a:schemeClr val="tx1"/>
            </a:solidFill>
            <a:round/>
            <a:headEnd/>
            <a:tailEnd/>
          </a:ln>
          <a:effectLst/>
        </p:spPr>
        <p:txBody>
          <a:bodyPr wrap="none" anchor="ctr"/>
          <a:lstStyle/>
          <a:p>
            <a:endParaRPr lang="en-US" dirty="0"/>
          </a:p>
        </p:txBody>
      </p:sp>
      <p:sp>
        <p:nvSpPr>
          <p:cNvPr id="16" name="Line 193"/>
          <p:cNvSpPr>
            <a:spLocks noChangeShapeType="1"/>
          </p:cNvSpPr>
          <p:nvPr/>
        </p:nvSpPr>
        <p:spPr bwMode="auto">
          <a:xfrm>
            <a:off x="5181600" y="5562600"/>
            <a:ext cx="0" cy="152400"/>
          </a:xfrm>
          <a:prstGeom prst="line">
            <a:avLst/>
          </a:prstGeom>
          <a:noFill/>
          <a:ln w="9525">
            <a:solidFill>
              <a:schemeClr val="tx1"/>
            </a:solidFill>
            <a:round/>
            <a:headEnd/>
            <a:tailEnd/>
          </a:ln>
          <a:effectLst/>
        </p:spPr>
        <p:txBody>
          <a:bodyPr wrap="none" anchor="ctr"/>
          <a:lstStyle/>
          <a:p>
            <a:endParaRPr lang="en-US" dirty="0"/>
          </a:p>
        </p:txBody>
      </p:sp>
      <p:sp>
        <p:nvSpPr>
          <p:cNvPr id="17" name="Line 194"/>
          <p:cNvSpPr>
            <a:spLocks noChangeShapeType="1"/>
          </p:cNvSpPr>
          <p:nvPr/>
        </p:nvSpPr>
        <p:spPr bwMode="auto">
          <a:xfrm>
            <a:off x="5105400" y="5638800"/>
            <a:ext cx="152400" cy="0"/>
          </a:xfrm>
          <a:prstGeom prst="line">
            <a:avLst/>
          </a:prstGeom>
          <a:noFill/>
          <a:ln w="9525">
            <a:solidFill>
              <a:schemeClr val="tx1"/>
            </a:solidFill>
            <a:round/>
            <a:headEnd/>
            <a:tailEnd/>
          </a:ln>
          <a:effectLst/>
        </p:spPr>
        <p:txBody>
          <a:bodyPr wrap="none" anchor="ct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bg1"/>
                </a:solidFill>
                <a:latin typeface="Verdana" pitchFamily="34" charset="0"/>
                <a:ea typeface="Verdana" pitchFamily="34" charset="0"/>
                <a:cs typeface="Verdana" pitchFamily="34" charset="0"/>
              </a:rPr>
              <a:t>Reading the relationship</a:t>
            </a:r>
            <a:endParaRPr lang="en-US" sz="36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r>
              <a:rPr lang="en-US" sz="2400" dirty="0" smtClean="0">
                <a:latin typeface="Verdana" pitchFamily="34" charset="0"/>
                <a:ea typeface="Verdana" pitchFamily="34" charset="0"/>
                <a:cs typeface="Verdana" pitchFamily="34" charset="0"/>
              </a:rPr>
              <a:t>How would you read the relationship shown below?  You can interpret the relationship based on the way you know it was defined.</a:t>
            </a:r>
          </a:p>
          <a:p>
            <a:pPr lvl="1"/>
            <a:r>
              <a:rPr lang="en-US" sz="2000" dirty="0" smtClean="0">
                <a:latin typeface="Verdana" pitchFamily="34" charset="0"/>
                <a:ea typeface="Verdana" pitchFamily="34" charset="0"/>
                <a:cs typeface="Verdana" pitchFamily="34" charset="0"/>
              </a:rPr>
              <a:t>Any one department, such as marketing, can have a minimum of zero employees.</a:t>
            </a:r>
          </a:p>
          <a:p>
            <a:pPr lvl="1"/>
            <a:r>
              <a:rPr lang="en-US" sz="2000" dirty="0" smtClean="0">
                <a:latin typeface="Verdana" pitchFamily="34" charset="0"/>
                <a:ea typeface="Verdana" pitchFamily="34" charset="0"/>
                <a:cs typeface="Verdana" pitchFamily="34" charset="0"/>
              </a:rPr>
              <a:t>Any one department, such as marketing, can have a maximum of many employees.</a:t>
            </a:r>
          </a:p>
          <a:p>
            <a:pPr lvl="1"/>
            <a:r>
              <a:rPr lang="en-US" sz="2000" dirty="0" smtClean="0">
                <a:latin typeface="Verdana" pitchFamily="34" charset="0"/>
                <a:ea typeface="Verdana" pitchFamily="34" charset="0"/>
                <a:cs typeface="Verdana" pitchFamily="34" charset="0"/>
              </a:rPr>
              <a:t>Any one employee, such as Jack Jenkins, can have a minimum of one  departments.</a:t>
            </a:r>
          </a:p>
          <a:p>
            <a:pPr lvl="1"/>
            <a:r>
              <a:rPr lang="en-US" sz="2000" dirty="0" smtClean="0">
                <a:latin typeface="Verdana" pitchFamily="34" charset="0"/>
                <a:ea typeface="Verdana" pitchFamily="34" charset="0"/>
                <a:cs typeface="Verdana" pitchFamily="34" charset="0"/>
              </a:rPr>
              <a:t>Any one employee, such as Jack Jenkins, can have a maximum of one departments.</a:t>
            </a:r>
          </a:p>
          <a:p>
            <a:pPr>
              <a:buNone/>
            </a:pPr>
            <a:endParaRPr lang="en-US" sz="2400"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22</a:t>
            </a:fld>
            <a:endParaRPr kumimoji="0" lang="en-US" dirty="0"/>
          </a:p>
        </p:txBody>
      </p:sp>
      <p:sp>
        <p:nvSpPr>
          <p:cNvPr id="20" name="Rectangle 150"/>
          <p:cNvSpPr>
            <a:spLocks noChangeArrowheads="1"/>
          </p:cNvSpPr>
          <p:nvPr/>
        </p:nvSpPr>
        <p:spPr bwMode="auto">
          <a:xfrm>
            <a:off x="3276600" y="55626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DEPARTMENT</a:t>
            </a:r>
            <a:endParaRPr lang="en-US" sz="1600" dirty="0">
              <a:latin typeface="Arial" charset="0"/>
            </a:endParaRPr>
          </a:p>
        </p:txBody>
      </p:sp>
      <p:sp>
        <p:nvSpPr>
          <p:cNvPr id="21" name="Rectangle 150"/>
          <p:cNvSpPr>
            <a:spLocks noChangeArrowheads="1"/>
          </p:cNvSpPr>
          <p:nvPr/>
        </p:nvSpPr>
        <p:spPr bwMode="auto">
          <a:xfrm>
            <a:off x="6248400" y="5562600"/>
            <a:ext cx="1828800" cy="609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EMPLOYEE</a:t>
            </a:r>
            <a:endParaRPr lang="en-US" sz="1600" dirty="0">
              <a:latin typeface="Arial" charset="0"/>
            </a:endParaRPr>
          </a:p>
        </p:txBody>
      </p:sp>
      <p:cxnSp>
        <p:nvCxnSpPr>
          <p:cNvPr id="22" name="Straight Connector 21"/>
          <p:cNvCxnSpPr/>
          <p:nvPr/>
        </p:nvCxnSpPr>
        <p:spPr>
          <a:xfrm>
            <a:off x="5257800" y="58674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155"/>
          <p:cNvGrpSpPr>
            <a:grpSpLocks/>
          </p:cNvGrpSpPr>
          <p:nvPr/>
        </p:nvGrpSpPr>
        <p:grpSpPr bwMode="auto">
          <a:xfrm>
            <a:off x="5943600" y="5791200"/>
            <a:ext cx="304800" cy="152400"/>
            <a:chOff x="4128" y="720"/>
            <a:chExt cx="192" cy="96"/>
          </a:xfrm>
        </p:grpSpPr>
        <p:sp>
          <p:nvSpPr>
            <p:cNvPr id="24" name="Oval 156"/>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25" name="Line 157"/>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26" name="Line 158"/>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27" name="Line 159"/>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5" name="Group 191"/>
          <p:cNvGrpSpPr>
            <a:grpSpLocks/>
          </p:cNvGrpSpPr>
          <p:nvPr/>
        </p:nvGrpSpPr>
        <p:grpSpPr bwMode="auto">
          <a:xfrm>
            <a:off x="5105400" y="5791200"/>
            <a:ext cx="152400" cy="152400"/>
            <a:chOff x="2160" y="3456"/>
            <a:chExt cx="96" cy="96"/>
          </a:xfrm>
        </p:grpSpPr>
        <p:sp>
          <p:nvSpPr>
            <p:cNvPr id="29" name="Line 192"/>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30" name="Line 193"/>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31" name="Line 194"/>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bg1"/>
                </a:solidFill>
                <a:latin typeface="Verdana" pitchFamily="34" charset="0"/>
                <a:ea typeface="Verdana" pitchFamily="34" charset="0"/>
                <a:cs typeface="Verdana" pitchFamily="34" charset="0"/>
              </a:rPr>
              <a:t>Logical &amp; physical models</a:t>
            </a:r>
            <a:endParaRPr lang="en-US" sz="36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Verdana" pitchFamily="34" charset="0"/>
                <a:ea typeface="Verdana" pitchFamily="34" charset="0"/>
                <a:cs typeface="Verdana" pitchFamily="34" charset="0"/>
              </a:rPr>
              <a:t>A data model can be documentation of how an existing database is constructed or it can be the tool for designing a new database.</a:t>
            </a:r>
          </a:p>
          <a:p>
            <a:r>
              <a:rPr lang="en-US" dirty="0" smtClean="0">
                <a:latin typeface="Verdana" pitchFamily="34" charset="0"/>
                <a:ea typeface="Verdana" pitchFamily="34" charset="0"/>
                <a:cs typeface="Verdana" pitchFamily="34" charset="0"/>
              </a:rPr>
              <a:t>Depending on the level of abstraction or the level of detail, we may classify a data model as </a:t>
            </a:r>
            <a:r>
              <a:rPr lang="en-US" b="1" dirty="0" smtClean="0">
                <a:latin typeface="Verdana" pitchFamily="34" charset="0"/>
                <a:ea typeface="Verdana" pitchFamily="34" charset="0"/>
                <a:cs typeface="Verdana" pitchFamily="34" charset="0"/>
              </a:rPr>
              <a:t>logical</a:t>
            </a:r>
            <a:r>
              <a:rPr lang="en-US" dirty="0" smtClean="0">
                <a:latin typeface="Verdana" pitchFamily="34" charset="0"/>
                <a:ea typeface="Verdana" pitchFamily="34" charset="0"/>
                <a:cs typeface="Verdana" pitchFamily="34" charset="0"/>
              </a:rPr>
              <a:t> or </a:t>
            </a:r>
            <a:r>
              <a:rPr lang="en-US" b="1" dirty="0" smtClean="0">
                <a:latin typeface="Verdana" pitchFamily="34" charset="0"/>
                <a:ea typeface="Verdana" pitchFamily="34" charset="0"/>
                <a:cs typeface="Verdana" pitchFamily="34" charset="0"/>
              </a:rPr>
              <a:t>physical</a:t>
            </a:r>
            <a:r>
              <a:rPr lang="en-US" dirty="0" smtClean="0">
                <a:latin typeface="Verdana" pitchFamily="34" charset="0"/>
                <a:ea typeface="Verdana" pitchFamily="34" charset="0"/>
                <a:cs typeface="Verdana" pitchFamily="34" charset="0"/>
              </a:rPr>
              <a:t>.</a:t>
            </a:r>
          </a:p>
          <a:p>
            <a:r>
              <a:rPr lang="en-US" dirty="0" smtClean="0">
                <a:latin typeface="Verdana" pitchFamily="34" charset="0"/>
                <a:ea typeface="Verdana" pitchFamily="34" charset="0"/>
                <a:cs typeface="Verdana" pitchFamily="34" charset="0"/>
              </a:rPr>
              <a:t>A </a:t>
            </a:r>
            <a:r>
              <a:rPr lang="en-US" b="1" dirty="0" smtClean="0">
                <a:latin typeface="Verdana" pitchFamily="34" charset="0"/>
                <a:ea typeface="Verdana" pitchFamily="34" charset="0"/>
                <a:cs typeface="Verdana" pitchFamily="34" charset="0"/>
              </a:rPr>
              <a:t>logical</a:t>
            </a:r>
            <a:r>
              <a:rPr lang="en-US" dirty="0" smtClean="0">
                <a:latin typeface="Verdana" pitchFamily="34" charset="0"/>
                <a:ea typeface="Verdana" pitchFamily="34" charset="0"/>
                <a:cs typeface="Verdana" pitchFamily="34" charset="0"/>
              </a:rPr>
              <a:t> data model is a general depiction of the data—entities and relationships.</a:t>
            </a:r>
          </a:p>
          <a:p>
            <a:r>
              <a:rPr lang="en-US" dirty="0" smtClean="0">
                <a:latin typeface="Verdana" pitchFamily="34" charset="0"/>
                <a:ea typeface="Verdana" pitchFamily="34" charset="0"/>
                <a:cs typeface="Verdana" pitchFamily="34" charset="0"/>
              </a:rPr>
              <a:t>A </a:t>
            </a:r>
            <a:r>
              <a:rPr lang="en-US" b="1" dirty="0" smtClean="0">
                <a:latin typeface="Verdana" pitchFamily="34" charset="0"/>
                <a:ea typeface="Verdana" pitchFamily="34" charset="0"/>
                <a:cs typeface="Verdana" pitchFamily="34" charset="0"/>
              </a:rPr>
              <a:t>physical</a:t>
            </a:r>
            <a:r>
              <a:rPr lang="en-US" dirty="0" smtClean="0">
                <a:latin typeface="Verdana" pitchFamily="34" charset="0"/>
                <a:ea typeface="Verdana" pitchFamily="34" charset="0"/>
                <a:cs typeface="Verdana" pitchFamily="34" charset="0"/>
              </a:rPr>
              <a:t> data model shows enough detail to depict how the database </a:t>
            </a:r>
            <a:r>
              <a:rPr lang="en-US" u="sng" dirty="0" smtClean="0">
                <a:latin typeface="Verdana" pitchFamily="34" charset="0"/>
                <a:ea typeface="Verdana" pitchFamily="34" charset="0"/>
                <a:cs typeface="Verdana" pitchFamily="34" charset="0"/>
              </a:rPr>
              <a:t>is built</a:t>
            </a:r>
            <a:r>
              <a:rPr lang="en-US" dirty="0" smtClean="0">
                <a:latin typeface="Verdana" pitchFamily="34" charset="0"/>
                <a:ea typeface="Verdana" pitchFamily="34" charset="0"/>
                <a:cs typeface="Verdana" pitchFamily="34" charset="0"/>
              </a:rPr>
              <a:t>.</a:t>
            </a:r>
          </a:p>
          <a:p>
            <a:pPr>
              <a:buNone/>
            </a:pPr>
            <a:endParaRPr lang="en-US" dirty="0"/>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23</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latin typeface="Verdana" pitchFamily="34" charset="0"/>
                <a:ea typeface="Verdana" pitchFamily="34" charset="0"/>
                <a:cs typeface="Verdana" pitchFamily="34" charset="0"/>
              </a:rPr>
              <a:t>Examples: Logical &amp; physical models</a:t>
            </a:r>
            <a:endParaRPr lang="en-US" sz="32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447800"/>
            <a:ext cx="5410200" cy="4800600"/>
          </a:xfrm>
        </p:spPr>
        <p:txBody>
          <a:bodyPr>
            <a:normAutofit fontScale="70000" lnSpcReduction="20000"/>
          </a:bodyPr>
          <a:lstStyle/>
          <a:p>
            <a:r>
              <a:rPr lang="en-US" dirty="0" smtClean="0">
                <a:latin typeface="Verdana" pitchFamily="34" charset="0"/>
                <a:ea typeface="Verdana" pitchFamily="34" charset="0"/>
                <a:cs typeface="Verdana" pitchFamily="34" charset="0"/>
              </a:rPr>
              <a:t>The examples shown here are for an auto repair shop.</a:t>
            </a:r>
          </a:p>
          <a:p>
            <a:r>
              <a:rPr lang="en-US" dirty="0" smtClean="0">
                <a:latin typeface="Verdana" pitchFamily="34" charset="0"/>
                <a:ea typeface="Verdana" pitchFamily="34" charset="0"/>
                <a:cs typeface="Verdana" pitchFamily="34" charset="0"/>
              </a:rPr>
              <a:t>The logical model is on the top. </a:t>
            </a:r>
          </a:p>
          <a:p>
            <a:pPr lvl="1"/>
            <a:r>
              <a:rPr lang="en-US" dirty="0" smtClean="0">
                <a:latin typeface="Verdana" pitchFamily="34" charset="0"/>
                <a:ea typeface="Verdana" pitchFamily="34" charset="0"/>
                <a:cs typeface="Verdana" pitchFamily="34" charset="0"/>
              </a:rPr>
              <a:t>It shows entities and relationships.</a:t>
            </a:r>
          </a:p>
          <a:p>
            <a:pPr lvl="1"/>
            <a:r>
              <a:rPr lang="en-US" dirty="0" smtClean="0">
                <a:latin typeface="Verdana" pitchFamily="34" charset="0"/>
                <a:ea typeface="Verdana" pitchFamily="34" charset="0"/>
                <a:cs typeface="Verdana" pitchFamily="34" charset="0"/>
              </a:rPr>
              <a:t>It might also show some attributes.</a:t>
            </a:r>
          </a:p>
          <a:p>
            <a:r>
              <a:rPr lang="en-US" dirty="0" smtClean="0">
                <a:latin typeface="Verdana" pitchFamily="34" charset="0"/>
                <a:ea typeface="Verdana" pitchFamily="34" charset="0"/>
                <a:cs typeface="Verdana" pitchFamily="34" charset="0"/>
              </a:rPr>
              <a:t>The physical model, as you can see here, shows a great deal more detail. </a:t>
            </a:r>
          </a:p>
          <a:p>
            <a:pPr lvl="1"/>
            <a:r>
              <a:rPr lang="en-US" dirty="0" smtClean="0">
                <a:latin typeface="Verdana" pitchFamily="34" charset="0"/>
                <a:ea typeface="Verdana" pitchFamily="34" charset="0"/>
                <a:cs typeface="Verdana" pitchFamily="34" charset="0"/>
              </a:rPr>
              <a:t>In future presentations we’ll find out what ‘PK’ and ‘FK’ represent and why some attributes are in bold text.</a:t>
            </a:r>
          </a:p>
          <a:p>
            <a:pPr lvl="1"/>
            <a:r>
              <a:rPr lang="en-US" dirty="0" smtClean="0">
                <a:latin typeface="Verdana" pitchFamily="34" charset="0"/>
                <a:ea typeface="Verdana" pitchFamily="34" charset="0"/>
                <a:cs typeface="Verdana" pitchFamily="34" charset="0"/>
              </a:rPr>
              <a:t>The physical model shown here was created in Microsoft Visio.</a:t>
            </a:r>
          </a:p>
          <a:p>
            <a:endParaRPr lang="en-US" dirty="0" smtClean="0">
              <a:latin typeface="Verdana" pitchFamily="34" charset="0"/>
              <a:ea typeface="Verdana" pitchFamily="34" charset="0"/>
              <a:cs typeface="Verdana" pitchFamily="34" charset="0"/>
            </a:endParaRPr>
          </a:p>
          <a:p>
            <a:pPr>
              <a:buNone/>
            </a:pPr>
            <a:endParaRPr lang="en-US" dirty="0">
              <a:latin typeface="Verdana" pitchFamily="34"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24</a:t>
            </a:fld>
            <a:endParaRPr kumimoji="0" lang="en-US"/>
          </a:p>
        </p:txBody>
      </p:sp>
      <p:pic>
        <p:nvPicPr>
          <p:cNvPr id="4" name="Picture 2"/>
          <p:cNvPicPr>
            <a:picLocks noChangeAspect="1" noChangeArrowheads="1"/>
          </p:cNvPicPr>
          <p:nvPr/>
        </p:nvPicPr>
        <p:blipFill>
          <a:blip r:embed="rId3" cstate="print"/>
          <a:srcRect/>
          <a:stretch>
            <a:fillRect/>
          </a:stretch>
        </p:blipFill>
        <p:spPr bwMode="auto">
          <a:xfrm>
            <a:off x="6123709" y="3429000"/>
            <a:ext cx="2105891" cy="2895600"/>
          </a:xfrm>
          <a:prstGeom prst="rect">
            <a:avLst/>
          </a:prstGeom>
          <a:noFill/>
          <a:ln w="9525">
            <a:noFill/>
            <a:miter lim="800000"/>
            <a:headEnd/>
            <a:tailEnd/>
          </a:ln>
        </p:spPr>
      </p:pic>
      <p:pic>
        <p:nvPicPr>
          <p:cNvPr id="8" name="Picture 7" descr="ERD_auto_repair_logical_model01.jpg"/>
          <p:cNvPicPr>
            <a:picLocks noChangeAspect="1"/>
          </p:cNvPicPr>
          <p:nvPr/>
        </p:nvPicPr>
        <p:blipFill>
          <a:blip r:embed="rId4" cstate="print"/>
          <a:stretch>
            <a:fillRect/>
          </a:stretch>
        </p:blipFill>
        <p:spPr>
          <a:xfrm>
            <a:off x="6069843" y="1524000"/>
            <a:ext cx="2083557" cy="17430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latin typeface="Verdana" pitchFamily="34" charset="0"/>
                <a:ea typeface="Verdana" pitchFamily="34" charset="0"/>
                <a:cs typeface="Verdana" pitchFamily="34" charset="0"/>
              </a:rPr>
              <a:t>Physical model -&gt; relational database</a:t>
            </a:r>
            <a:endParaRPr lang="en-US" sz="32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447800"/>
            <a:ext cx="5486400" cy="4800600"/>
          </a:xfrm>
        </p:spPr>
        <p:txBody>
          <a:bodyPr>
            <a:normAutofit fontScale="85000" lnSpcReduction="20000"/>
          </a:bodyPr>
          <a:lstStyle/>
          <a:p>
            <a:pPr marL="0" indent="0">
              <a:buNone/>
            </a:pPr>
            <a:r>
              <a:rPr lang="en-US" dirty="0" smtClean="0">
                <a:latin typeface="Verdana" pitchFamily="34" charset="0"/>
                <a:ea typeface="Verdana" pitchFamily="34" charset="0"/>
                <a:cs typeface="Verdana" pitchFamily="34" charset="0"/>
              </a:rPr>
              <a:t>When we go from the model to the database, the terminology changes.</a:t>
            </a:r>
          </a:p>
          <a:p>
            <a:r>
              <a:rPr lang="en-US" dirty="0" smtClean="0">
                <a:latin typeface="Verdana" pitchFamily="34" charset="0"/>
                <a:ea typeface="Verdana" pitchFamily="34" charset="0"/>
                <a:cs typeface="Verdana" pitchFamily="34" charset="0"/>
              </a:rPr>
              <a:t>Entity … </a:t>
            </a:r>
            <a:r>
              <a:rPr lang="en-US" sz="2000" i="1" dirty="0" smtClean="0">
                <a:latin typeface="Verdana" pitchFamily="34" charset="0"/>
                <a:ea typeface="Verdana" pitchFamily="34" charset="0"/>
                <a:cs typeface="Verdana" pitchFamily="34" charset="0"/>
              </a:rPr>
              <a:t>becomes</a:t>
            </a:r>
            <a:r>
              <a:rPr lang="en-US" sz="2000"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 </a:t>
            </a:r>
            <a:r>
              <a:rPr lang="en-US" b="1" dirty="0" smtClean="0">
                <a:latin typeface="Verdana" pitchFamily="34" charset="0"/>
                <a:ea typeface="Verdana" pitchFamily="34" charset="0"/>
                <a:cs typeface="Verdana" pitchFamily="34" charset="0"/>
              </a:rPr>
              <a:t>table</a:t>
            </a:r>
          </a:p>
          <a:p>
            <a:r>
              <a:rPr lang="en-US" dirty="0" smtClean="0">
                <a:latin typeface="Verdana" pitchFamily="34" charset="0"/>
                <a:ea typeface="Verdana" pitchFamily="34" charset="0"/>
                <a:cs typeface="Verdana" pitchFamily="34" charset="0"/>
              </a:rPr>
              <a:t>Attribute … </a:t>
            </a:r>
            <a:r>
              <a:rPr lang="en-US" sz="2000" i="1" dirty="0" smtClean="0">
                <a:latin typeface="Verdana" pitchFamily="34" charset="0"/>
                <a:ea typeface="Verdana" pitchFamily="34" charset="0"/>
                <a:cs typeface="Verdana" pitchFamily="34" charset="0"/>
              </a:rPr>
              <a:t>becomes</a:t>
            </a:r>
            <a:r>
              <a:rPr lang="en-US" dirty="0" smtClean="0">
                <a:latin typeface="Verdana" pitchFamily="34" charset="0"/>
                <a:ea typeface="Verdana" pitchFamily="34" charset="0"/>
                <a:cs typeface="Verdana" pitchFamily="34" charset="0"/>
              </a:rPr>
              <a:t> … </a:t>
            </a:r>
            <a:r>
              <a:rPr lang="en-US" b="1" dirty="0" smtClean="0">
                <a:latin typeface="Verdana" pitchFamily="34" charset="0"/>
                <a:ea typeface="Verdana" pitchFamily="34" charset="0"/>
                <a:cs typeface="Verdana" pitchFamily="34" charset="0"/>
              </a:rPr>
              <a:t>column</a:t>
            </a:r>
            <a:r>
              <a:rPr lang="en-US" dirty="0" smtClean="0">
                <a:latin typeface="Verdana" pitchFamily="34" charset="0"/>
                <a:ea typeface="Verdana" pitchFamily="34" charset="0"/>
                <a:cs typeface="Verdana" pitchFamily="34" charset="0"/>
              </a:rPr>
              <a:t> or </a:t>
            </a:r>
            <a:r>
              <a:rPr lang="en-US" b="1" dirty="0" smtClean="0">
                <a:latin typeface="Verdana" pitchFamily="34" charset="0"/>
                <a:ea typeface="Verdana" pitchFamily="34" charset="0"/>
                <a:cs typeface="Verdana" pitchFamily="34" charset="0"/>
              </a:rPr>
              <a:t>field</a:t>
            </a:r>
          </a:p>
          <a:p>
            <a:r>
              <a:rPr lang="en-US" dirty="0" smtClean="0">
                <a:latin typeface="Verdana" pitchFamily="34" charset="0"/>
                <a:ea typeface="Verdana" pitchFamily="34" charset="0"/>
                <a:cs typeface="Verdana" pitchFamily="34" charset="0"/>
              </a:rPr>
              <a:t>Entity instance … </a:t>
            </a:r>
            <a:r>
              <a:rPr lang="en-US" sz="2000" i="1" dirty="0" smtClean="0">
                <a:latin typeface="Verdana" pitchFamily="34" charset="0"/>
                <a:ea typeface="Verdana" pitchFamily="34" charset="0"/>
                <a:cs typeface="Verdana" pitchFamily="34" charset="0"/>
              </a:rPr>
              <a:t>becomes</a:t>
            </a:r>
            <a:r>
              <a:rPr lang="en-US" dirty="0" smtClean="0">
                <a:latin typeface="Verdana" pitchFamily="34" charset="0"/>
                <a:ea typeface="Verdana" pitchFamily="34" charset="0"/>
                <a:cs typeface="Verdana" pitchFamily="34" charset="0"/>
              </a:rPr>
              <a:t> … a </a:t>
            </a:r>
            <a:r>
              <a:rPr lang="en-US" b="1" dirty="0" smtClean="0">
                <a:latin typeface="Verdana" pitchFamily="34" charset="0"/>
                <a:ea typeface="Verdana" pitchFamily="34" charset="0"/>
                <a:cs typeface="Verdana" pitchFamily="34" charset="0"/>
              </a:rPr>
              <a:t>row</a:t>
            </a:r>
            <a:r>
              <a:rPr lang="en-US" dirty="0" smtClean="0">
                <a:latin typeface="Verdana" pitchFamily="34" charset="0"/>
                <a:ea typeface="Verdana" pitchFamily="34" charset="0"/>
                <a:cs typeface="Verdana" pitchFamily="34" charset="0"/>
              </a:rPr>
              <a:t> in a table (also called a </a:t>
            </a:r>
            <a:r>
              <a:rPr lang="en-US" b="1" dirty="0" smtClean="0">
                <a:latin typeface="Verdana" pitchFamily="34" charset="0"/>
                <a:ea typeface="Verdana" pitchFamily="34" charset="0"/>
                <a:cs typeface="Verdana" pitchFamily="34" charset="0"/>
              </a:rPr>
              <a:t>record</a:t>
            </a:r>
            <a:r>
              <a:rPr lang="en-US" dirty="0" smtClean="0">
                <a:latin typeface="Verdana" pitchFamily="34" charset="0"/>
                <a:ea typeface="Verdana" pitchFamily="34" charset="0"/>
                <a:cs typeface="Verdana" pitchFamily="34" charset="0"/>
              </a:rPr>
              <a:t>).</a:t>
            </a:r>
          </a:p>
          <a:p>
            <a:r>
              <a:rPr lang="en-US" dirty="0" smtClean="0">
                <a:latin typeface="Verdana" pitchFamily="34" charset="0"/>
                <a:ea typeface="Verdana" pitchFamily="34" charset="0"/>
                <a:cs typeface="Verdana" pitchFamily="34" charset="0"/>
              </a:rPr>
              <a:t>Relationship … </a:t>
            </a:r>
            <a:r>
              <a:rPr lang="en-US" sz="2000" i="1" dirty="0" smtClean="0">
                <a:latin typeface="Verdana" pitchFamily="34" charset="0"/>
                <a:ea typeface="Verdana" pitchFamily="34" charset="0"/>
                <a:cs typeface="Verdana" pitchFamily="34" charset="0"/>
              </a:rPr>
              <a:t>becomes</a:t>
            </a:r>
            <a:r>
              <a:rPr lang="en-US" dirty="0" smtClean="0">
                <a:latin typeface="Verdana" pitchFamily="34" charset="0"/>
                <a:ea typeface="Verdana" pitchFamily="34" charset="0"/>
                <a:cs typeface="Verdana" pitchFamily="34" charset="0"/>
              </a:rPr>
              <a:t> … a column (or columns) that is in each table at both ends of the relationship.</a:t>
            </a:r>
          </a:p>
          <a:p>
            <a:endParaRPr lang="en-US" dirty="0" smtClean="0">
              <a:latin typeface="Verdana" pitchFamily="34" charset="0"/>
              <a:ea typeface="Verdana" pitchFamily="34" charset="0"/>
              <a:cs typeface="Verdana" pitchFamily="34" charset="0"/>
            </a:endParaRPr>
          </a:p>
          <a:p>
            <a:pPr>
              <a:buNone/>
            </a:pPr>
            <a:endParaRPr lang="en-US" dirty="0"/>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25</a:t>
            </a:fld>
            <a:endParaRPr kumimoji="0" lang="en-US"/>
          </a:p>
        </p:txBody>
      </p:sp>
      <p:pic>
        <p:nvPicPr>
          <p:cNvPr id="4" name="Picture 2"/>
          <p:cNvPicPr>
            <a:picLocks noChangeAspect="1" noChangeArrowheads="1"/>
          </p:cNvPicPr>
          <p:nvPr/>
        </p:nvPicPr>
        <p:blipFill>
          <a:blip r:embed="rId3" cstate="print"/>
          <a:srcRect/>
          <a:stretch>
            <a:fillRect/>
          </a:stretch>
        </p:blipFill>
        <p:spPr bwMode="auto">
          <a:xfrm>
            <a:off x="6137563" y="1676400"/>
            <a:ext cx="2549236" cy="3505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latin typeface="Verdana" pitchFamily="34" charset="0"/>
                <a:ea typeface="Verdana" pitchFamily="34" charset="0"/>
                <a:cs typeface="Verdana" pitchFamily="34" charset="0"/>
              </a:rPr>
              <a:t>From model to database – An example</a:t>
            </a:r>
            <a:endParaRPr lang="en-US" sz="32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447800"/>
            <a:ext cx="8001000" cy="1828800"/>
          </a:xfrm>
        </p:spPr>
        <p:txBody>
          <a:bodyPr>
            <a:normAutofit fontScale="77500" lnSpcReduction="20000"/>
          </a:bodyPr>
          <a:lstStyle/>
          <a:p>
            <a:r>
              <a:rPr lang="en-US" dirty="0" smtClean="0">
                <a:latin typeface="Verdana" pitchFamily="34" charset="0"/>
                <a:ea typeface="Verdana" pitchFamily="34" charset="0"/>
                <a:cs typeface="Verdana" pitchFamily="34" charset="0"/>
              </a:rPr>
              <a:t>CUSTOMER and REPAIR ORDER entities in the data model will become CUSTOMERS and  REPAIR ORDERS tables in the database. </a:t>
            </a:r>
            <a:r>
              <a:rPr lang="en-US" sz="2200" i="1" dirty="0" smtClean="0">
                <a:latin typeface="Verdana" pitchFamily="34" charset="0"/>
                <a:ea typeface="Verdana" pitchFamily="34" charset="0"/>
                <a:cs typeface="Verdana" pitchFamily="34" charset="0"/>
              </a:rPr>
              <a:t>(It’s not necessary but it is customary to use singular terms in the model then make these plural in the database.)</a:t>
            </a:r>
          </a:p>
          <a:p>
            <a:endParaRPr lang="en-US" dirty="0" smtClean="0"/>
          </a:p>
          <a:p>
            <a:pPr>
              <a:buNone/>
            </a:pPr>
            <a:endParaRPr lang="en-US" dirty="0"/>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26</a:t>
            </a:fld>
            <a:endParaRPr kumimoji="0" lang="en-US"/>
          </a:p>
        </p:txBody>
      </p:sp>
      <p:pic>
        <p:nvPicPr>
          <p:cNvPr id="6" name="Picture 5" descr="ERD_Auto_Repair_CUSTOMER.jpg"/>
          <p:cNvPicPr>
            <a:picLocks noChangeAspect="1"/>
          </p:cNvPicPr>
          <p:nvPr/>
        </p:nvPicPr>
        <p:blipFill>
          <a:blip r:embed="rId3" cstate="print"/>
          <a:stretch>
            <a:fillRect/>
          </a:stretch>
        </p:blipFill>
        <p:spPr>
          <a:xfrm>
            <a:off x="1371601" y="3505200"/>
            <a:ext cx="1346200" cy="1143000"/>
          </a:xfrm>
          <a:prstGeom prst="rect">
            <a:avLst/>
          </a:prstGeom>
        </p:spPr>
      </p:pic>
      <p:pic>
        <p:nvPicPr>
          <p:cNvPr id="3074" name="Picture 2"/>
          <p:cNvPicPr>
            <a:picLocks noChangeAspect="1" noChangeArrowheads="1"/>
          </p:cNvPicPr>
          <p:nvPr/>
        </p:nvPicPr>
        <p:blipFill>
          <a:blip r:embed="rId4" cstate="print"/>
          <a:srcRect/>
          <a:stretch>
            <a:fillRect/>
          </a:stretch>
        </p:blipFill>
        <p:spPr bwMode="auto">
          <a:xfrm>
            <a:off x="3371850" y="3276600"/>
            <a:ext cx="4095750" cy="1533728"/>
          </a:xfrm>
          <a:prstGeom prst="rect">
            <a:avLst/>
          </a:prstGeom>
          <a:noFill/>
          <a:ln w="9525">
            <a:no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4314825" y="4857114"/>
            <a:ext cx="3533775" cy="1467486"/>
          </a:xfrm>
          <a:prstGeom prst="rect">
            <a:avLst/>
          </a:prstGeom>
          <a:noFill/>
          <a:ln w="9525">
            <a:noFill/>
            <a:miter lim="800000"/>
            <a:headEnd/>
            <a:tailEnd/>
          </a:ln>
        </p:spPr>
      </p:pic>
      <p:pic>
        <p:nvPicPr>
          <p:cNvPr id="10" name="Picture 9" descr="ERD_Auto_Repair_REPAIR_ORDER.jpg"/>
          <p:cNvPicPr>
            <a:picLocks noChangeAspect="1"/>
          </p:cNvPicPr>
          <p:nvPr/>
        </p:nvPicPr>
        <p:blipFill>
          <a:blip r:embed="rId6" cstate="print"/>
          <a:stretch>
            <a:fillRect/>
          </a:stretch>
        </p:blipFill>
        <p:spPr>
          <a:xfrm>
            <a:off x="2009775" y="4999346"/>
            <a:ext cx="1114425" cy="1249054"/>
          </a:xfrm>
          <a:prstGeom prst="rect">
            <a:avLst/>
          </a:prstGeom>
        </p:spPr>
      </p:pic>
      <p:sp>
        <p:nvSpPr>
          <p:cNvPr id="11" name="Right Arrow 10"/>
          <p:cNvSpPr/>
          <p:nvPr/>
        </p:nvSpPr>
        <p:spPr>
          <a:xfrm>
            <a:off x="2819400" y="39624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29000" y="54864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50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bg1"/>
                </a:solidFill>
                <a:latin typeface="Verdana" pitchFamily="34" charset="0"/>
                <a:ea typeface="Verdana" pitchFamily="34" charset="0"/>
                <a:cs typeface="Verdana" pitchFamily="34" charset="0"/>
              </a:rPr>
              <a:t>Entity instance = row in a table</a:t>
            </a:r>
            <a:endParaRPr lang="en-US" sz="36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447800"/>
            <a:ext cx="8229600" cy="3200400"/>
          </a:xfrm>
        </p:spPr>
        <p:txBody>
          <a:bodyPr>
            <a:normAutofit fontScale="55000" lnSpcReduction="20000"/>
          </a:bodyPr>
          <a:lstStyle/>
          <a:p>
            <a:r>
              <a:rPr lang="en-US" dirty="0" smtClean="0">
                <a:latin typeface="Verdana" pitchFamily="34" charset="0"/>
                <a:ea typeface="Verdana" pitchFamily="34" charset="0"/>
                <a:cs typeface="Verdana" pitchFamily="34" charset="0"/>
              </a:rPr>
              <a:t>One of the principles of relational databases is that </a:t>
            </a:r>
            <a:r>
              <a:rPr lang="en-US" u="sng" dirty="0" smtClean="0">
                <a:latin typeface="Verdana" pitchFamily="34" charset="0"/>
                <a:ea typeface="Verdana" pitchFamily="34" charset="0"/>
                <a:cs typeface="Verdana" pitchFamily="34" charset="0"/>
              </a:rPr>
              <a:t>each row in a table is unique</a:t>
            </a:r>
            <a:r>
              <a:rPr lang="en-US" dirty="0" smtClean="0">
                <a:latin typeface="Verdana" pitchFamily="34" charset="0"/>
                <a:ea typeface="Verdana" pitchFamily="34" charset="0"/>
                <a:cs typeface="Verdana" pitchFamily="34" charset="0"/>
              </a:rPr>
              <a:t>.</a:t>
            </a:r>
          </a:p>
          <a:p>
            <a:r>
              <a:rPr lang="en-US" b="1" dirty="0" smtClean="0">
                <a:latin typeface="Verdana" pitchFamily="34" charset="0"/>
                <a:ea typeface="Verdana" pitchFamily="34" charset="0"/>
                <a:cs typeface="Verdana" pitchFamily="34" charset="0"/>
              </a:rPr>
              <a:t>Primary key</a:t>
            </a:r>
            <a:r>
              <a:rPr lang="en-US" dirty="0" smtClean="0">
                <a:latin typeface="Verdana" pitchFamily="34" charset="0"/>
                <a:ea typeface="Verdana" pitchFamily="34" charset="0"/>
                <a:cs typeface="Verdana" pitchFamily="34" charset="0"/>
              </a:rPr>
              <a:t>: A field (or combination of fields) that uniquely identify one row in the table.</a:t>
            </a:r>
          </a:p>
          <a:p>
            <a:pPr lvl="1"/>
            <a:r>
              <a:rPr lang="en-US" dirty="0" smtClean="0">
                <a:latin typeface="Verdana" pitchFamily="34" charset="0"/>
                <a:ea typeface="Verdana" pitchFamily="34" charset="0"/>
                <a:cs typeface="Verdana" pitchFamily="34" charset="0"/>
              </a:rPr>
              <a:t>Remember the </a:t>
            </a:r>
            <a:r>
              <a:rPr lang="en-US" b="1" dirty="0" smtClean="0">
                <a:latin typeface="Verdana" pitchFamily="34" charset="0"/>
                <a:ea typeface="Verdana" pitchFamily="34" charset="0"/>
                <a:cs typeface="Verdana" pitchFamily="34" charset="0"/>
              </a:rPr>
              <a:t>identifier</a:t>
            </a:r>
            <a:r>
              <a:rPr lang="en-US" dirty="0" smtClean="0">
                <a:latin typeface="Verdana" pitchFamily="34" charset="0"/>
                <a:ea typeface="Verdana" pitchFamily="34" charset="0"/>
                <a:cs typeface="Verdana" pitchFamily="34" charset="0"/>
              </a:rPr>
              <a:t> in the data model?  That was one or more attributes used to uniquely identify an entity instance.  The </a:t>
            </a:r>
            <a:r>
              <a:rPr lang="en-US" b="1" dirty="0" smtClean="0">
                <a:latin typeface="Verdana" pitchFamily="34" charset="0"/>
                <a:ea typeface="Verdana" pitchFamily="34" charset="0"/>
                <a:cs typeface="Verdana" pitchFamily="34" charset="0"/>
              </a:rPr>
              <a:t>identifier</a:t>
            </a:r>
            <a:r>
              <a:rPr lang="en-US" dirty="0" smtClean="0">
                <a:latin typeface="Verdana" pitchFamily="34" charset="0"/>
                <a:ea typeface="Verdana" pitchFamily="34" charset="0"/>
                <a:cs typeface="Verdana" pitchFamily="34" charset="0"/>
              </a:rPr>
              <a:t> in the model becomes the  </a:t>
            </a:r>
            <a:r>
              <a:rPr lang="en-US" b="1" dirty="0" smtClean="0">
                <a:latin typeface="Verdana" pitchFamily="34" charset="0"/>
                <a:ea typeface="Verdana" pitchFamily="34" charset="0"/>
                <a:cs typeface="Verdana" pitchFamily="34" charset="0"/>
              </a:rPr>
              <a:t>primary key</a:t>
            </a:r>
            <a:r>
              <a:rPr lang="en-US" dirty="0" smtClean="0">
                <a:latin typeface="Verdana" pitchFamily="34" charset="0"/>
                <a:ea typeface="Verdana" pitchFamily="34" charset="0"/>
                <a:cs typeface="Verdana" pitchFamily="34" charset="0"/>
              </a:rPr>
              <a:t> in the database.</a:t>
            </a:r>
          </a:p>
          <a:p>
            <a:r>
              <a:rPr lang="en-US" dirty="0" smtClean="0">
                <a:latin typeface="Verdana" pitchFamily="34" charset="0"/>
                <a:ea typeface="Verdana" pitchFamily="34" charset="0"/>
                <a:cs typeface="Verdana" pitchFamily="34" charset="0"/>
              </a:rPr>
              <a:t>Many attributes or fields are not unique.  For example, names, addresses, and phone numbers may not be unique for each customer, employee, or student.</a:t>
            </a:r>
          </a:p>
          <a:p>
            <a:r>
              <a:rPr lang="en-US" dirty="0" smtClean="0">
                <a:latin typeface="Verdana" pitchFamily="34" charset="0"/>
                <a:ea typeface="Verdana" pitchFamily="34" charset="0"/>
                <a:cs typeface="Verdana" pitchFamily="34" charset="0"/>
              </a:rPr>
              <a:t>So, we often create an identifier or primary key field to uniquely identify each instance of an entity—each row in a table.</a:t>
            </a:r>
          </a:p>
          <a:p>
            <a:endParaRPr lang="en-US" dirty="0" smtClean="0">
              <a:latin typeface="Verdana" pitchFamily="34" charset="0"/>
              <a:ea typeface="Verdana" pitchFamily="34" charset="0"/>
              <a:cs typeface="Verdana" pitchFamily="34" charset="0"/>
            </a:endParaRPr>
          </a:p>
          <a:p>
            <a:pPr>
              <a:buNone/>
            </a:pPr>
            <a:endParaRPr lang="en-US" dirty="0"/>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27</a:t>
            </a:fld>
            <a:endParaRPr kumimoji="0" lang="en-US"/>
          </a:p>
        </p:txBody>
      </p:sp>
      <p:pic>
        <p:nvPicPr>
          <p:cNvPr id="13" name="Picture 2"/>
          <p:cNvPicPr>
            <a:picLocks noChangeAspect="1" noChangeArrowheads="1"/>
          </p:cNvPicPr>
          <p:nvPr/>
        </p:nvPicPr>
        <p:blipFill>
          <a:blip r:embed="rId3" cstate="print"/>
          <a:srcRect/>
          <a:stretch>
            <a:fillRect/>
          </a:stretch>
        </p:blipFill>
        <p:spPr bwMode="auto">
          <a:xfrm>
            <a:off x="4419600" y="4764606"/>
            <a:ext cx="3962400" cy="1483793"/>
          </a:xfrm>
          <a:prstGeom prst="rect">
            <a:avLst/>
          </a:prstGeom>
          <a:noFill/>
          <a:ln w="9525">
            <a:noFill/>
            <a:miter lim="800000"/>
            <a:headEnd/>
            <a:tailEnd/>
          </a:ln>
        </p:spPr>
      </p:pic>
      <p:sp>
        <p:nvSpPr>
          <p:cNvPr id="6" name="Down Arrow 5"/>
          <p:cNvSpPr/>
          <p:nvPr/>
        </p:nvSpPr>
        <p:spPr>
          <a:xfrm>
            <a:off x="4724400" y="4495800"/>
            <a:ext cx="228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par>
                          <p:cTn id="22" fill="hold">
                            <p:stCondLst>
                              <p:cond delay="500"/>
                            </p:stCondLst>
                            <p:childTnLst>
                              <p:par>
                                <p:cTn id="23" presetID="1" presetClass="entr" presetSubtype="0" fill="hold" grpId="0" nodeType="afterEffect">
                                  <p:stCondLst>
                                    <p:cond delay="150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solidFill>
              </a:rPr>
              <a:t>What you should already know …</a:t>
            </a:r>
            <a:endParaRPr lang="en-US" sz="4000" dirty="0">
              <a:solidFill>
                <a:schemeClr val="bg1"/>
              </a:solidFill>
            </a:endParaRPr>
          </a:p>
        </p:txBody>
      </p:sp>
      <p:sp>
        <p:nvSpPr>
          <p:cNvPr id="3" name="Content Placeholder 2"/>
          <p:cNvSpPr>
            <a:spLocks noGrp="1"/>
          </p:cNvSpPr>
          <p:nvPr>
            <p:ph idx="1"/>
          </p:nvPr>
        </p:nvSpPr>
        <p:spPr/>
        <p:txBody>
          <a:bodyPr/>
          <a:lstStyle/>
          <a:p>
            <a:r>
              <a:rPr lang="en-US" sz="2400" dirty="0" smtClean="0">
                <a:latin typeface="Verdana" pitchFamily="34" charset="0"/>
                <a:ea typeface="Verdana" pitchFamily="34" charset="0"/>
                <a:cs typeface="Verdana" pitchFamily="34" charset="0"/>
              </a:rPr>
              <a:t>You should know relational data model terminology.</a:t>
            </a:r>
          </a:p>
          <a:p>
            <a:r>
              <a:rPr lang="en-US" sz="2400" dirty="0" smtClean="0">
                <a:latin typeface="Verdana" pitchFamily="34" charset="0"/>
                <a:ea typeface="Verdana" pitchFamily="34" charset="0"/>
                <a:cs typeface="Verdana" pitchFamily="34" charset="0"/>
              </a:rPr>
              <a:t>You should know the database terms that correspond to the data model terms.  </a:t>
            </a:r>
          </a:p>
          <a:p>
            <a:pPr lvl="1"/>
            <a:r>
              <a:rPr lang="en-US" sz="2400" dirty="0" smtClean="0">
                <a:latin typeface="Verdana" pitchFamily="34" charset="0"/>
                <a:ea typeface="Verdana" pitchFamily="34" charset="0"/>
                <a:cs typeface="Verdana" pitchFamily="34" charset="0"/>
              </a:rPr>
              <a:t>For example: attribute = column/field</a:t>
            </a:r>
          </a:p>
          <a:p>
            <a:r>
              <a:rPr lang="en-US" sz="2400" dirty="0" smtClean="0">
                <a:latin typeface="Verdana" pitchFamily="34" charset="0"/>
                <a:ea typeface="Verdana" pitchFamily="34" charset="0"/>
                <a:cs typeface="Verdana" pitchFamily="34" charset="0"/>
              </a:rPr>
              <a:t>In the previous presentation, we started implementing a physical data model in a relational database.</a:t>
            </a:r>
          </a:p>
          <a:p>
            <a:r>
              <a:rPr lang="en-US" sz="2400" dirty="0" smtClean="0">
                <a:latin typeface="Verdana" pitchFamily="34" charset="0"/>
                <a:ea typeface="Verdana" pitchFamily="34" charset="0"/>
                <a:cs typeface="Verdana" pitchFamily="34" charset="0"/>
              </a:rPr>
              <a:t>This presentation begins with how to implement the relationship between two entities.</a:t>
            </a:r>
          </a:p>
          <a:p>
            <a:pPr>
              <a:buNone/>
            </a:pPr>
            <a:endParaRPr lang="en-US" sz="2400" dirty="0" smtClean="0">
              <a:latin typeface="Verdana" pitchFamily="34" charset="0"/>
              <a:ea typeface="Verdana" pitchFamily="34" charset="0"/>
              <a:cs typeface="Verdana" pitchFamily="34" charset="0"/>
            </a:endParaRPr>
          </a:p>
          <a:p>
            <a:endParaRPr lang="en-US" sz="2400" dirty="0" smtClean="0">
              <a:latin typeface="Verdana" pitchFamily="34" charset="0"/>
              <a:ea typeface="Verdana" pitchFamily="34" charset="0"/>
              <a:cs typeface="Verdana" pitchFamily="34" charset="0"/>
            </a:endParaRPr>
          </a:p>
          <a:p>
            <a:pPr>
              <a:buNone/>
            </a:pPr>
            <a:endParaRPr lang="en-US" sz="2400" dirty="0">
              <a:latin typeface="Verdana" pitchFamily="34"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28</a:t>
            </a:fld>
            <a:endParaRPr lang="en-US">
              <a:solidFill>
                <a:srgbClr val="1F497D">
                  <a:lumMod val="75000"/>
                </a:srgb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Database “relationships”</a:t>
            </a:r>
            <a:endParaRPr lang="en-US" dirty="0">
              <a:solidFill>
                <a:schemeClr val="bg1"/>
              </a:solidFill>
            </a:endParaRPr>
          </a:p>
        </p:txBody>
      </p:sp>
      <p:sp>
        <p:nvSpPr>
          <p:cNvPr id="3" name="Content Placeholder 2"/>
          <p:cNvSpPr>
            <a:spLocks noGrp="1"/>
          </p:cNvSpPr>
          <p:nvPr>
            <p:ph idx="1"/>
          </p:nvPr>
        </p:nvSpPr>
        <p:spPr>
          <a:xfrm>
            <a:off x="457200" y="1447800"/>
            <a:ext cx="8229600" cy="2209800"/>
          </a:xfrm>
        </p:spPr>
        <p:txBody>
          <a:bodyPr>
            <a:normAutofit fontScale="77500" lnSpcReduction="20000"/>
          </a:bodyPr>
          <a:lstStyle/>
          <a:p>
            <a:r>
              <a:rPr lang="en-US" smtClean="0"/>
              <a:t>How do we put a “relationship” between the CUSTOMER and REPAIR ORDER tables in the database?</a:t>
            </a:r>
          </a:p>
          <a:p>
            <a:r>
              <a:rPr lang="en-US" smtClean="0"/>
              <a:t>We put the primary key from one table into the related table.</a:t>
            </a:r>
          </a:p>
          <a:p>
            <a:r>
              <a:rPr lang="en-US" smtClean="0"/>
              <a:t>Which primary key goes into the other table?</a:t>
            </a:r>
          </a:p>
          <a:p>
            <a:endParaRPr lang="en-US" smtClean="0"/>
          </a:p>
          <a:p>
            <a:pPr>
              <a:buNone/>
            </a:pPr>
            <a:endParaRPr lang="en-US"/>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29</a:t>
            </a:fld>
            <a:endParaRPr lang="en-US">
              <a:solidFill>
                <a:srgbClr val="1F497D">
                  <a:lumMod val="75000"/>
                </a:srgbClr>
              </a:solidFill>
            </a:endParaRPr>
          </a:p>
        </p:txBody>
      </p:sp>
      <p:grpSp>
        <p:nvGrpSpPr>
          <p:cNvPr id="4" name="Group 15"/>
          <p:cNvGrpSpPr/>
          <p:nvPr/>
        </p:nvGrpSpPr>
        <p:grpSpPr>
          <a:xfrm>
            <a:off x="2895600" y="3733800"/>
            <a:ext cx="3733800" cy="457200"/>
            <a:chOff x="4876800" y="3733800"/>
            <a:chExt cx="3733800" cy="457200"/>
          </a:xfrm>
        </p:grpSpPr>
        <p:sp>
          <p:nvSpPr>
            <p:cNvPr id="5" name="Rectangle 150"/>
            <p:cNvSpPr>
              <a:spLocks noChangeArrowheads="1"/>
            </p:cNvSpPr>
            <p:nvPr/>
          </p:nvSpPr>
          <p:spPr bwMode="auto">
            <a:xfrm>
              <a:off x="4876800" y="37338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CUSTOMER</a:t>
              </a:r>
              <a:endParaRPr lang="en-US" sz="1200" dirty="0">
                <a:solidFill>
                  <a:prstClr val="black"/>
                </a:solidFill>
                <a:latin typeface="Arial" charset="0"/>
              </a:endParaRPr>
            </a:p>
          </p:txBody>
        </p:sp>
        <p:sp>
          <p:nvSpPr>
            <p:cNvPr id="6" name="Rectangle 150"/>
            <p:cNvSpPr>
              <a:spLocks noChangeArrowheads="1"/>
            </p:cNvSpPr>
            <p:nvPr/>
          </p:nvSpPr>
          <p:spPr bwMode="auto">
            <a:xfrm>
              <a:off x="7162800" y="37338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REPAIR ORDER</a:t>
              </a:r>
              <a:endParaRPr lang="en-US" sz="1200" dirty="0">
                <a:solidFill>
                  <a:prstClr val="black"/>
                </a:solidFill>
                <a:latin typeface="Arial" charset="0"/>
              </a:endParaRPr>
            </a:p>
          </p:txBody>
        </p:sp>
        <p:grpSp>
          <p:nvGrpSpPr>
            <p:cNvPr id="8" name="Group 199"/>
            <p:cNvGrpSpPr>
              <a:grpSpLocks/>
            </p:cNvGrpSpPr>
            <p:nvPr/>
          </p:nvGrpSpPr>
          <p:grpSpPr bwMode="auto">
            <a:xfrm>
              <a:off x="6858000" y="3886200"/>
              <a:ext cx="304800" cy="152400"/>
              <a:chOff x="4128" y="720"/>
              <a:chExt cx="192" cy="96"/>
            </a:xfrm>
          </p:grpSpPr>
          <p:sp>
            <p:nvSpPr>
              <p:cNvPr id="9" name="Oval 200"/>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0" name="Line 201"/>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1" name="Line 202"/>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2" name="Line 203"/>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sp>
          <p:nvSpPr>
            <p:cNvPr id="13" name="Line 264"/>
            <p:cNvSpPr>
              <a:spLocks noChangeShapeType="1"/>
            </p:cNvSpPr>
            <p:nvPr/>
          </p:nvSpPr>
          <p:spPr bwMode="auto">
            <a:xfrm>
              <a:off x="6477000" y="38862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4" name="Line 265"/>
            <p:cNvSpPr>
              <a:spLocks noChangeShapeType="1"/>
            </p:cNvSpPr>
            <p:nvPr/>
          </p:nvSpPr>
          <p:spPr bwMode="auto">
            <a:xfrm>
              <a:off x="6400800" y="38862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5" name="Line 266"/>
            <p:cNvSpPr>
              <a:spLocks noChangeShapeType="1"/>
            </p:cNvSpPr>
            <p:nvPr/>
          </p:nvSpPr>
          <p:spPr bwMode="auto">
            <a:xfrm>
              <a:off x="6324600" y="3962400"/>
              <a:ext cx="533400"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pic>
        <p:nvPicPr>
          <p:cNvPr id="17" name="Picture 2"/>
          <p:cNvPicPr>
            <a:picLocks noChangeAspect="1" noChangeArrowheads="1"/>
          </p:cNvPicPr>
          <p:nvPr/>
        </p:nvPicPr>
        <p:blipFill>
          <a:blip r:embed="rId3" cstate="print"/>
          <a:srcRect/>
          <a:stretch>
            <a:fillRect/>
          </a:stretch>
        </p:blipFill>
        <p:spPr bwMode="auto">
          <a:xfrm>
            <a:off x="609600" y="4486072"/>
            <a:ext cx="3688773" cy="1381328"/>
          </a:xfrm>
          <a:prstGeom prst="rect">
            <a:avLst/>
          </a:prstGeom>
          <a:noFill/>
          <a:ln w="9525">
            <a:noFill/>
            <a:miter lim="800000"/>
            <a:headEnd/>
            <a:tailEnd/>
          </a:ln>
        </p:spPr>
      </p:pic>
      <p:pic>
        <p:nvPicPr>
          <p:cNvPr id="18" name="Picture 3"/>
          <p:cNvPicPr>
            <a:picLocks noChangeAspect="1" noChangeArrowheads="1"/>
          </p:cNvPicPr>
          <p:nvPr/>
        </p:nvPicPr>
        <p:blipFill>
          <a:blip r:embed="rId4" cstate="print"/>
          <a:srcRect/>
          <a:stretch>
            <a:fillRect/>
          </a:stretch>
        </p:blipFill>
        <p:spPr bwMode="auto">
          <a:xfrm>
            <a:off x="5181600" y="4495800"/>
            <a:ext cx="3124200" cy="1297400"/>
          </a:xfrm>
          <a:prstGeom prst="rect">
            <a:avLst/>
          </a:prstGeom>
          <a:noFill/>
          <a:ln w="9525">
            <a:noFill/>
            <a:miter lim="800000"/>
            <a:headEnd/>
            <a:tailEnd/>
          </a:ln>
        </p:spPr>
      </p:pic>
      <p:sp>
        <p:nvSpPr>
          <p:cNvPr id="19" name="Action Button: Help 18">
            <a:hlinkClick r:id="" action="ppaction://noaction" highlightClick="1"/>
          </p:cNvPr>
          <p:cNvSpPr/>
          <p:nvPr/>
        </p:nvSpPr>
        <p:spPr>
          <a:xfrm>
            <a:off x="4419600" y="4953000"/>
            <a:ext cx="533400" cy="457200"/>
          </a:xfrm>
          <a:prstGeom prst="actionButtonHelp">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par>
                          <p:cTn id="13" fill="hold">
                            <p:stCondLst>
                              <p:cond delay="500"/>
                            </p:stCondLst>
                            <p:childTnLst>
                              <p:par>
                                <p:cTn id="14" presetID="1" presetClass="entr" presetSubtype="0" fill="hold" nodeType="afterEffect">
                                  <p:stCondLst>
                                    <p:cond delay="1000"/>
                                  </p:stCondLst>
                                  <p:childTnLst>
                                    <p:set>
                                      <p:cBhvr>
                                        <p:cTn id="15" dur="1" fill="hold">
                                          <p:stCondLst>
                                            <p:cond delay="0"/>
                                          </p:stCondLst>
                                        </p:cTn>
                                        <p:tgtEl>
                                          <p:spTgt spid="1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2000"/>
                            </p:stCondLst>
                            <p:childTnLst>
                              <p:par>
                                <p:cTn id="20" presetID="2" presetClass="entr" presetSubtype="4" fill="hold" grpId="0" nodeType="afterEffect">
                                  <p:stCondLst>
                                    <p:cond delay="100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Relational Databases</a:t>
            </a:r>
            <a:endParaRPr 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US" b="1" dirty="0" smtClean="0">
                <a:latin typeface="Verdana" pitchFamily="34" charset="0"/>
                <a:ea typeface="Verdana" pitchFamily="34" charset="0"/>
                <a:cs typeface="Verdana" pitchFamily="34" charset="0"/>
              </a:rPr>
              <a:t>E. F. Codd</a:t>
            </a:r>
            <a:r>
              <a:rPr lang="en-US" dirty="0" smtClean="0">
                <a:latin typeface="Verdana" pitchFamily="34" charset="0"/>
                <a:ea typeface="Verdana" pitchFamily="34" charset="0"/>
                <a:cs typeface="Verdana" pitchFamily="34" charset="0"/>
              </a:rPr>
              <a:t>, a researcher at I.B.M., published a paper at the beginning of the 1970s in which he proposed the terms and principles of relational databases.  These principles are based on relational algebra.</a:t>
            </a:r>
          </a:p>
          <a:p>
            <a:r>
              <a:rPr lang="en-US" b="1" dirty="0" smtClean="0">
                <a:latin typeface="Verdana" pitchFamily="34" charset="0"/>
                <a:ea typeface="Verdana" pitchFamily="34" charset="0"/>
                <a:cs typeface="Verdana" pitchFamily="34" charset="0"/>
              </a:rPr>
              <a:t>Peter Chen</a:t>
            </a:r>
            <a:r>
              <a:rPr lang="en-US" dirty="0" smtClean="0">
                <a:latin typeface="Verdana" pitchFamily="34" charset="0"/>
                <a:ea typeface="Verdana" pitchFamily="34" charset="0"/>
                <a:cs typeface="Verdana" pitchFamily="34" charset="0"/>
              </a:rPr>
              <a:t>, a professor in computer science, wrote a paper in 1976 that presented the concepts and symbols for the </a:t>
            </a:r>
            <a:r>
              <a:rPr lang="en-US" b="1" dirty="0" smtClean="0">
                <a:latin typeface="Verdana" pitchFamily="34" charset="0"/>
                <a:ea typeface="Verdana" pitchFamily="34" charset="0"/>
                <a:cs typeface="Verdana" pitchFamily="34" charset="0"/>
              </a:rPr>
              <a:t>entity relationship </a:t>
            </a:r>
            <a:r>
              <a:rPr lang="en-US" dirty="0" smtClean="0">
                <a:latin typeface="Verdana" pitchFamily="34" charset="0"/>
                <a:ea typeface="Verdana" pitchFamily="34" charset="0"/>
                <a:cs typeface="Verdana" pitchFamily="34" charset="0"/>
              </a:rPr>
              <a:t>model.  This modeling approach has been widely used to depict the data in a relational database.</a:t>
            </a:r>
            <a:endParaRPr lang="en-US" b="1" dirty="0" smtClean="0">
              <a:latin typeface="Verdana" pitchFamily="34" charset="0"/>
              <a:ea typeface="Verdana" pitchFamily="34" charset="0"/>
              <a:cs typeface="Verdana" pitchFamily="34" charset="0"/>
            </a:endParaRPr>
          </a:p>
          <a:p>
            <a:endParaRPr lang="en-US" dirty="0"/>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Foreign key</a:t>
            </a:r>
            <a:endParaRPr lang="en-US" dirty="0">
              <a:solidFill>
                <a:schemeClr val="bg1"/>
              </a:solidFill>
            </a:endParaRPr>
          </a:p>
        </p:txBody>
      </p:sp>
      <p:sp>
        <p:nvSpPr>
          <p:cNvPr id="3" name="Content Placeholder 2"/>
          <p:cNvSpPr>
            <a:spLocks noGrp="1"/>
          </p:cNvSpPr>
          <p:nvPr>
            <p:ph idx="1"/>
          </p:nvPr>
        </p:nvSpPr>
        <p:spPr>
          <a:xfrm>
            <a:off x="457200" y="1447800"/>
            <a:ext cx="8229600" cy="2971800"/>
          </a:xfrm>
        </p:spPr>
        <p:txBody>
          <a:bodyPr>
            <a:normAutofit fontScale="85000" lnSpcReduction="20000"/>
          </a:bodyPr>
          <a:lstStyle/>
          <a:p>
            <a:r>
              <a:rPr lang="en-US" b="1" smtClean="0"/>
              <a:t>Foreign key</a:t>
            </a:r>
            <a:r>
              <a:rPr lang="en-US" smtClean="0"/>
              <a:t>:  A foreign key is a field in one table that corresponds to a primary key field in another table.</a:t>
            </a:r>
          </a:p>
          <a:p>
            <a:r>
              <a:rPr lang="en-US" smtClean="0"/>
              <a:t>We know which primary key to put in a related  table because of the “one” side and the “many” side of the relationship.</a:t>
            </a:r>
          </a:p>
          <a:p>
            <a:r>
              <a:rPr lang="en-US" smtClean="0"/>
              <a:t>The rule:  In a one-to-many relationship the “many” side gets the foreign key.</a:t>
            </a:r>
          </a:p>
          <a:p>
            <a:endParaRPr lang="en-US" smtClean="0"/>
          </a:p>
          <a:p>
            <a:pPr>
              <a:buNone/>
            </a:pPr>
            <a:endParaRPr lang="en-US"/>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30</a:t>
            </a:fld>
            <a:endParaRPr lang="en-US">
              <a:solidFill>
                <a:srgbClr val="1F497D">
                  <a:lumMod val="75000"/>
                </a:srgbClr>
              </a:solidFill>
            </a:endParaRPr>
          </a:p>
        </p:txBody>
      </p:sp>
      <p:grpSp>
        <p:nvGrpSpPr>
          <p:cNvPr id="4" name="Group 15"/>
          <p:cNvGrpSpPr/>
          <p:nvPr/>
        </p:nvGrpSpPr>
        <p:grpSpPr>
          <a:xfrm>
            <a:off x="2667000" y="5181600"/>
            <a:ext cx="3733800" cy="457200"/>
            <a:chOff x="4876800" y="3733800"/>
            <a:chExt cx="3733800" cy="457200"/>
          </a:xfrm>
        </p:grpSpPr>
        <p:sp>
          <p:nvSpPr>
            <p:cNvPr id="5" name="Rectangle 150"/>
            <p:cNvSpPr>
              <a:spLocks noChangeArrowheads="1"/>
            </p:cNvSpPr>
            <p:nvPr/>
          </p:nvSpPr>
          <p:spPr bwMode="auto">
            <a:xfrm>
              <a:off x="4876800" y="37338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CUSTOMER</a:t>
              </a:r>
              <a:endParaRPr lang="en-US" sz="1200" dirty="0">
                <a:solidFill>
                  <a:prstClr val="black"/>
                </a:solidFill>
                <a:latin typeface="Arial" charset="0"/>
              </a:endParaRPr>
            </a:p>
          </p:txBody>
        </p:sp>
        <p:sp>
          <p:nvSpPr>
            <p:cNvPr id="6" name="Rectangle 150"/>
            <p:cNvSpPr>
              <a:spLocks noChangeArrowheads="1"/>
            </p:cNvSpPr>
            <p:nvPr/>
          </p:nvSpPr>
          <p:spPr bwMode="auto">
            <a:xfrm>
              <a:off x="7162800" y="37338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REPAIR ORDER</a:t>
              </a:r>
              <a:endParaRPr lang="en-US" sz="1200" dirty="0">
                <a:solidFill>
                  <a:prstClr val="black"/>
                </a:solidFill>
                <a:latin typeface="Arial" charset="0"/>
              </a:endParaRPr>
            </a:p>
          </p:txBody>
        </p:sp>
        <p:grpSp>
          <p:nvGrpSpPr>
            <p:cNvPr id="8" name="Group 199"/>
            <p:cNvGrpSpPr>
              <a:grpSpLocks/>
            </p:cNvGrpSpPr>
            <p:nvPr/>
          </p:nvGrpSpPr>
          <p:grpSpPr bwMode="auto">
            <a:xfrm>
              <a:off x="6858000" y="3886200"/>
              <a:ext cx="304800" cy="152400"/>
              <a:chOff x="4128" y="720"/>
              <a:chExt cx="192" cy="96"/>
            </a:xfrm>
          </p:grpSpPr>
          <p:sp>
            <p:nvSpPr>
              <p:cNvPr id="9" name="Oval 200"/>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0" name="Line 201"/>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1" name="Line 202"/>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2" name="Line 203"/>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sp>
          <p:nvSpPr>
            <p:cNvPr id="13" name="Line 264"/>
            <p:cNvSpPr>
              <a:spLocks noChangeShapeType="1"/>
            </p:cNvSpPr>
            <p:nvPr/>
          </p:nvSpPr>
          <p:spPr bwMode="auto">
            <a:xfrm>
              <a:off x="6477000" y="38862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4" name="Line 265"/>
            <p:cNvSpPr>
              <a:spLocks noChangeShapeType="1"/>
            </p:cNvSpPr>
            <p:nvPr/>
          </p:nvSpPr>
          <p:spPr bwMode="auto">
            <a:xfrm>
              <a:off x="6400800" y="38862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5" name="Line 266"/>
            <p:cNvSpPr>
              <a:spLocks noChangeShapeType="1"/>
            </p:cNvSpPr>
            <p:nvPr/>
          </p:nvSpPr>
          <p:spPr bwMode="auto">
            <a:xfrm>
              <a:off x="6324600" y="3962400"/>
              <a:ext cx="533400"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grpSp>
        <p:nvGrpSpPr>
          <p:cNvPr id="16" name="Group 28"/>
          <p:cNvGrpSpPr/>
          <p:nvPr/>
        </p:nvGrpSpPr>
        <p:grpSpPr>
          <a:xfrm>
            <a:off x="3581400" y="4648200"/>
            <a:ext cx="1981200" cy="644314"/>
            <a:chOff x="3581400" y="3622887"/>
            <a:chExt cx="1981200" cy="644314"/>
          </a:xfrm>
        </p:grpSpPr>
        <p:cxnSp>
          <p:nvCxnSpPr>
            <p:cNvPr id="21" name="Straight Arrow Connector 20"/>
            <p:cNvCxnSpPr/>
            <p:nvPr/>
          </p:nvCxnSpPr>
          <p:spPr>
            <a:xfrm rot="10800000" flipV="1">
              <a:off x="4191000" y="3899886"/>
              <a:ext cx="381000" cy="367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1400" y="3622887"/>
              <a:ext cx="1981200" cy="276999"/>
            </a:xfrm>
            <a:prstGeom prst="rect">
              <a:avLst/>
            </a:prstGeom>
            <a:noFill/>
          </p:spPr>
          <p:txBody>
            <a:bodyPr wrap="square" rtlCol="0">
              <a:spAutoFit/>
            </a:bodyPr>
            <a:lstStyle/>
            <a:p>
              <a:pPr algn="ctr"/>
              <a:r>
                <a:rPr lang="en-US" sz="1200" smtClean="0">
                  <a:solidFill>
                    <a:prstClr val="black"/>
                  </a:solidFill>
                </a:rPr>
                <a:t>One-to-many</a:t>
              </a:r>
              <a:endParaRPr lang="en-US" sz="1200">
                <a:solidFill>
                  <a:prstClr val="black"/>
                </a:solidFill>
              </a:endParaRPr>
            </a:p>
          </p:txBody>
        </p:sp>
        <p:cxnSp>
          <p:nvCxnSpPr>
            <p:cNvPr id="27" name="Straight Arrow Connector 26"/>
            <p:cNvCxnSpPr/>
            <p:nvPr/>
          </p:nvCxnSpPr>
          <p:spPr>
            <a:xfrm rot="16200000" flipH="1">
              <a:off x="4533900" y="3924301"/>
              <a:ext cx="381000" cy="3047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1143000" y="5791200"/>
            <a:ext cx="7315200" cy="307777"/>
          </a:xfrm>
          <a:prstGeom prst="rect">
            <a:avLst/>
          </a:prstGeom>
          <a:noFill/>
        </p:spPr>
        <p:txBody>
          <a:bodyPr wrap="square" rtlCol="0">
            <a:spAutoFit/>
          </a:bodyPr>
          <a:lstStyle/>
          <a:p>
            <a:pPr algn="ctr"/>
            <a:r>
              <a:rPr lang="en-US" sz="1400" smtClean="0">
                <a:solidFill>
                  <a:prstClr val="black"/>
                </a:solidFill>
              </a:rPr>
              <a:t>The REPAIR ORDER table gets the foreign key column.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1" presetClass="entr" presetSubtype="0" fill="hold" nodeType="afterEffect">
                                  <p:stCondLst>
                                    <p:cond delay="10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500"/>
                            </p:stCondLst>
                            <p:childTnLst>
                              <p:par>
                                <p:cTn id="17" presetID="1" presetClass="entr" presetSubtype="0" fill="hold" grpId="0" nodeType="afterEffect">
                                  <p:stCondLst>
                                    <p:cond delay="150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solidFill>
              </a:rPr>
              <a:t>Foreign key: Building a relationship</a:t>
            </a:r>
            <a:endParaRPr lang="en-US" sz="4000" dirty="0">
              <a:solidFill>
                <a:schemeClr val="bg1"/>
              </a:solidFill>
            </a:endParaRPr>
          </a:p>
        </p:txBody>
      </p:sp>
      <p:sp>
        <p:nvSpPr>
          <p:cNvPr id="3" name="Content Placeholder 2"/>
          <p:cNvSpPr>
            <a:spLocks noGrp="1"/>
          </p:cNvSpPr>
          <p:nvPr>
            <p:ph idx="1"/>
          </p:nvPr>
        </p:nvSpPr>
        <p:spPr>
          <a:xfrm>
            <a:off x="457200" y="1447800"/>
            <a:ext cx="8153400" cy="2362200"/>
          </a:xfrm>
        </p:spPr>
        <p:txBody>
          <a:bodyPr>
            <a:normAutofit fontScale="85000" lnSpcReduction="20000"/>
          </a:bodyPr>
          <a:lstStyle/>
          <a:p>
            <a:r>
              <a:rPr lang="en-US" smtClean="0"/>
              <a:t>The primary key field from CUSTOMER, which is CUST_ID, has a corresponding column in the related REPAIR ORDER table. </a:t>
            </a:r>
          </a:p>
          <a:p>
            <a:r>
              <a:rPr lang="en-US" smtClean="0"/>
              <a:t>The </a:t>
            </a:r>
            <a:r>
              <a:rPr lang="en-US" b="1" smtClean="0"/>
              <a:t>foreign key </a:t>
            </a:r>
            <a:r>
              <a:rPr lang="en-US" smtClean="0"/>
              <a:t>field, called CUSTID column in the example shown here, holds data that links to related data in the CUSTOMER table. </a:t>
            </a:r>
            <a:endParaRPr lang="en-US" sz="2000" i="1" smtClean="0"/>
          </a:p>
          <a:p>
            <a:endParaRPr lang="en-US" smtClean="0"/>
          </a:p>
          <a:p>
            <a:pPr>
              <a:buNone/>
            </a:pPr>
            <a:endParaRPr lang="en-US"/>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31</a:t>
            </a:fld>
            <a:endParaRPr lang="en-US">
              <a:solidFill>
                <a:srgbClr val="1F497D">
                  <a:lumMod val="75000"/>
                </a:srgbClr>
              </a:solidFill>
            </a:endParaRPr>
          </a:p>
        </p:txBody>
      </p:sp>
      <p:grpSp>
        <p:nvGrpSpPr>
          <p:cNvPr id="4" name="Group 15"/>
          <p:cNvGrpSpPr/>
          <p:nvPr/>
        </p:nvGrpSpPr>
        <p:grpSpPr>
          <a:xfrm>
            <a:off x="914400" y="3886200"/>
            <a:ext cx="3733800" cy="457200"/>
            <a:chOff x="4876800" y="3733800"/>
            <a:chExt cx="3733800" cy="457200"/>
          </a:xfrm>
        </p:grpSpPr>
        <p:sp>
          <p:nvSpPr>
            <p:cNvPr id="5" name="Rectangle 150"/>
            <p:cNvSpPr>
              <a:spLocks noChangeArrowheads="1"/>
            </p:cNvSpPr>
            <p:nvPr/>
          </p:nvSpPr>
          <p:spPr bwMode="auto">
            <a:xfrm>
              <a:off x="4876800" y="37338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CUSTOMER</a:t>
              </a:r>
              <a:endParaRPr lang="en-US" sz="1200" dirty="0">
                <a:solidFill>
                  <a:prstClr val="black"/>
                </a:solidFill>
                <a:latin typeface="Arial" charset="0"/>
              </a:endParaRPr>
            </a:p>
          </p:txBody>
        </p:sp>
        <p:sp>
          <p:nvSpPr>
            <p:cNvPr id="6" name="Rectangle 150"/>
            <p:cNvSpPr>
              <a:spLocks noChangeArrowheads="1"/>
            </p:cNvSpPr>
            <p:nvPr/>
          </p:nvSpPr>
          <p:spPr bwMode="auto">
            <a:xfrm>
              <a:off x="7162800" y="37338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REPAIR ORDER</a:t>
              </a:r>
              <a:endParaRPr lang="en-US" sz="1200" dirty="0">
                <a:solidFill>
                  <a:prstClr val="black"/>
                </a:solidFill>
                <a:latin typeface="Arial" charset="0"/>
              </a:endParaRPr>
            </a:p>
          </p:txBody>
        </p:sp>
        <p:grpSp>
          <p:nvGrpSpPr>
            <p:cNvPr id="8" name="Group 199"/>
            <p:cNvGrpSpPr>
              <a:grpSpLocks/>
            </p:cNvGrpSpPr>
            <p:nvPr/>
          </p:nvGrpSpPr>
          <p:grpSpPr bwMode="auto">
            <a:xfrm>
              <a:off x="6858000" y="3886200"/>
              <a:ext cx="304800" cy="152400"/>
              <a:chOff x="4128" y="720"/>
              <a:chExt cx="192" cy="96"/>
            </a:xfrm>
          </p:grpSpPr>
          <p:sp>
            <p:nvSpPr>
              <p:cNvPr id="9" name="Oval 200"/>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0" name="Line 201"/>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1" name="Line 202"/>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2" name="Line 203"/>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sp>
          <p:nvSpPr>
            <p:cNvPr id="13" name="Line 264"/>
            <p:cNvSpPr>
              <a:spLocks noChangeShapeType="1"/>
            </p:cNvSpPr>
            <p:nvPr/>
          </p:nvSpPr>
          <p:spPr bwMode="auto">
            <a:xfrm>
              <a:off x="6477000" y="38862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4" name="Line 265"/>
            <p:cNvSpPr>
              <a:spLocks noChangeShapeType="1"/>
            </p:cNvSpPr>
            <p:nvPr/>
          </p:nvSpPr>
          <p:spPr bwMode="auto">
            <a:xfrm>
              <a:off x="6400800" y="38862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15" name="Line 266"/>
            <p:cNvSpPr>
              <a:spLocks noChangeShapeType="1"/>
            </p:cNvSpPr>
            <p:nvPr/>
          </p:nvSpPr>
          <p:spPr bwMode="auto">
            <a:xfrm>
              <a:off x="6324600" y="3962400"/>
              <a:ext cx="533400"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pic>
        <p:nvPicPr>
          <p:cNvPr id="17" name="Picture 2"/>
          <p:cNvPicPr>
            <a:picLocks noChangeAspect="1" noChangeArrowheads="1"/>
          </p:cNvPicPr>
          <p:nvPr/>
        </p:nvPicPr>
        <p:blipFill>
          <a:blip r:embed="rId3" cstate="print"/>
          <a:srcRect/>
          <a:stretch>
            <a:fillRect/>
          </a:stretch>
        </p:blipFill>
        <p:spPr bwMode="auto">
          <a:xfrm>
            <a:off x="457200" y="4800600"/>
            <a:ext cx="4273261" cy="1600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876800" y="4800600"/>
            <a:ext cx="3810000" cy="1480265"/>
          </a:xfrm>
          <a:prstGeom prst="rect">
            <a:avLst/>
          </a:prstGeom>
          <a:noFill/>
          <a:ln w="9525">
            <a:noFill/>
            <a:miter lim="800000"/>
            <a:headEnd/>
            <a:tailEnd/>
          </a:ln>
        </p:spPr>
      </p:pic>
      <p:sp>
        <p:nvSpPr>
          <p:cNvPr id="25" name="Right Arrow 24"/>
          <p:cNvSpPr/>
          <p:nvPr/>
        </p:nvSpPr>
        <p:spPr>
          <a:xfrm>
            <a:off x="4953000" y="5181600"/>
            <a:ext cx="304800"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wn Arrow 27"/>
          <p:cNvSpPr/>
          <p:nvPr/>
        </p:nvSpPr>
        <p:spPr>
          <a:xfrm>
            <a:off x="8458200" y="4648200"/>
            <a:ext cx="45719" cy="30480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1" name="Straight Arrow Connector 30"/>
          <p:cNvCxnSpPr/>
          <p:nvPr/>
        </p:nvCxnSpPr>
        <p:spPr>
          <a:xfrm rot="10800000" flipV="1">
            <a:off x="3048000" y="5257800"/>
            <a:ext cx="5486400" cy="38100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53000" y="3810000"/>
            <a:ext cx="3581400" cy="738664"/>
          </a:xfrm>
          <a:prstGeom prst="rect">
            <a:avLst/>
          </a:prstGeom>
          <a:noFill/>
        </p:spPr>
        <p:txBody>
          <a:bodyPr wrap="square" rtlCol="0">
            <a:spAutoFit/>
          </a:bodyPr>
          <a:lstStyle/>
          <a:p>
            <a:r>
              <a:rPr lang="en-US" sz="1400" smtClean="0">
                <a:solidFill>
                  <a:prstClr val="black"/>
                </a:solidFill>
              </a:rPr>
              <a:t>For repair order #1 (Ord_ID), the #4 in the CustID field, tells us that this work was done for Debbie Davies.</a:t>
            </a:r>
            <a:endParaRPr lang="en-US" sz="140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1" presetClass="entr" presetSubtype="0" fill="hold" grpId="0" nodeType="afterEffect">
                                  <p:stCondLst>
                                    <p:cond delay="2000"/>
                                  </p:stCondLst>
                                  <p:childTnLst>
                                    <p:set>
                                      <p:cBhvr>
                                        <p:cTn id="10" dur="1" fill="hold">
                                          <p:stCondLst>
                                            <p:cond delay="0"/>
                                          </p:stCondLst>
                                        </p:cTn>
                                        <p:tgtEl>
                                          <p:spTgt spid="33"/>
                                        </p:tgtEl>
                                        <p:attrNameLst>
                                          <p:attrName>style.visibility</p:attrName>
                                        </p:attrNameLst>
                                      </p:cBhvr>
                                      <p:to>
                                        <p:strVal val="visible"/>
                                      </p:to>
                                    </p:set>
                                  </p:childTnLst>
                                </p:cTn>
                              </p:par>
                            </p:childTnLst>
                          </p:cTn>
                        </p:par>
                        <p:par>
                          <p:cTn id="11" fill="hold">
                            <p:stCondLst>
                              <p:cond delay="2500"/>
                            </p:stCondLst>
                            <p:childTnLst>
                              <p:par>
                                <p:cTn id="12" presetID="1" presetClass="entr" presetSubtype="0" fill="hold" grpId="0" nodeType="afterEffect">
                                  <p:stCondLst>
                                    <p:cond delay="1000"/>
                                  </p:stCondLst>
                                  <p:childTnLst>
                                    <p:set>
                                      <p:cBhvr>
                                        <p:cTn id="13" dur="1" fill="hold">
                                          <p:stCondLst>
                                            <p:cond delay="0"/>
                                          </p:stCondLst>
                                        </p:cTn>
                                        <p:tgtEl>
                                          <p:spTgt spid="25"/>
                                        </p:tgtEl>
                                        <p:attrNameLst>
                                          <p:attrName>style.visibility</p:attrName>
                                        </p:attrNameLst>
                                      </p:cBhvr>
                                      <p:to>
                                        <p:strVal val="visible"/>
                                      </p:to>
                                    </p:set>
                                  </p:childTnLst>
                                </p:cTn>
                              </p:par>
                            </p:childTnLst>
                          </p:cTn>
                        </p:par>
                        <p:par>
                          <p:cTn id="14" fill="hold">
                            <p:stCondLst>
                              <p:cond delay="3500"/>
                            </p:stCondLst>
                            <p:childTnLst>
                              <p:par>
                                <p:cTn id="15" presetID="1" presetClass="entr" presetSubtype="0" fill="hold" grpId="0" nodeType="afterEffect">
                                  <p:stCondLst>
                                    <p:cond delay="1000"/>
                                  </p:stCondLst>
                                  <p:childTnLst>
                                    <p:set>
                                      <p:cBhvr>
                                        <p:cTn id="16" dur="1" fill="hold">
                                          <p:stCondLst>
                                            <p:cond delay="0"/>
                                          </p:stCondLst>
                                        </p:cTn>
                                        <p:tgtEl>
                                          <p:spTgt spid="28"/>
                                        </p:tgtEl>
                                        <p:attrNameLst>
                                          <p:attrName>style.visibility</p:attrName>
                                        </p:attrNameLst>
                                      </p:cBhvr>
                                      <p:to>
                                        <p:strVal val="visible"/>
                                      </p:to>
                                    </p:set>
                                  </p:childTnLst>
                                </p:cTn>
                              </p:par>
                            </p:childTnLst>
                          </p:cTn>
                        </p:par>
                        <p:par>
                          <p:cTn id="17" fill="hold">
                            <p:stCondLst>
                              <p:cond delay="4500"/>
                            </p:stCondLst>
                            <p:childTnLst>
                              <p:par>
                                <p:cTn id="18" presetID="1" presetClass="entr" presetSubtype="0" fill="hold" nodeType="afterEffect">
                                  <p:stCondLst>
                                    <p:cond delay="50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8" grpId="0" animBg="1"/>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redundancy</a:t>
            </a:r>
            <a:endParaRPr lang="en-US" dirty="0">
              <a:solidFill>
                <a:schemeClr val="bg1"/>
              </a:solidFill>
            </a:endParaRPr>
          </a:p>
        </p:txBody>
      </p:sp>
      <p:sp>
        <p:nvSpPr>
          <p:cNvPr id="3" name="Content Placeholder 2"/>
          <p:cNvSpPr>
            <a:spLocks noGrp="1"/>
          </p:cNvSpPr>
          <p:nvPr>
            <p:ph idx="1"/>
          </p:nvPr>
        </p:nvSpPr>
        <p:spPr>
          <a:xfrm>
            <a:off x="457200" y="1447800"/>
            <a:ext cx="8153400" cy="3124200"/>
          </a:xfrm>
        </p:spPr>
        <p:txBody>
          <a:bodyPr>
            <a:normAutofit fontScale="70000" lnSpcReduction="20000"/>
          </a:bodyPr>
          <a:lstStyle/>
          <a:p>
            <a:r>
              <a:rPr lang="en-US" smtClean="0"/>
              <a:t>Using the foreign key field to link related data is an essential element of relational database.</a:t>
            </a:r>
          </a:p>
          <a:p>
            <a:r>
              <a:rPr lang="en-US" smtClean="0"/>
              <a:t>It reduces </a:t>
            </a:r>
            <a:r>
              <a:rPr lang="en-US" b="1" smtClean="0"/>
              <a:t>data redundancy</a:t>
            </a:r>
            <a:r>
              <a:rPr lang="en-US" smtClean="0"/>
              <a:t>.</a:t>
            </a:r>
          </a:p>
          <a:p>
            <a:r>
              <a:rPr lang="en-US" smtClean="0"/>
              <a:t>Each relational database table stores data about a particular entity (a person, place, thing, or event).  </a:t>
            </a:r>
          </a:p>
          <a:p>
            <a:r>
              <a:rPr lang="en-US" smtClean="0"/>
              <a:t>In the example below, there are 3 repair orders for Debbie Davies.  </a:t>
            </a:r>
          </a:p>
          <a:p>
            <a:r>
              <a:rPr lang="en-US" smtClean="0"/>
              <a:t>However, we don’t store her information (name, address, etc.) more than once. The foreign key value #4 links Debbie Davies’ information to each of her repair orders.</a:t>
            </a:r>
          </a:p>
          <a:p>
            <a:pPr>
              <a:buNone/>
            </a:pPr>
            <a:endParaRPr lang="en-US"/>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32</a:t>
            </a:fld>
            <a:endParaRPr lang="en-US">
              <a:solidFill>
                <a:srgbClr val="1F497D">
                  <a:lumMod val="75000"/>
                </a:srgbClr>
              </a:solidFill>
            </a:endParaRPr>
          </a:p>
        </p:txBody>
      </p:sp>
      <p:pic>
        <p:nvPicPr>
          <p:cNvPr id="17" name="Picture 2"/>
          <p:cNvPicPr>
            <a:picLocks noChangeAspect="1" noChangeArrowheads="1"/>
          </p:cNvPicPr>
          <p:nvPr/>
        </p:nvPicPr>
        <p:blipFill>
          <a:blip r:embed="rId3" cstate="print"/>
          <a:srcRect/>
          <a:stretch>
            <a:fillRect/>
          </a:stretch>
        </p:blipFill>
        <p:spPr bwMode="auto">
          <a:xfrm>
            <a:off x="457200" y="4800600"/>
            <a:ext cx="4273261" cy="1600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876800" y="4800600"/>
            <a:ext cx="3810000" cy="1480265"/>
          </a:xfrm>
          <a:prstGeom prst="rect">
            <a:avLst/>
          </a:prstGeom>
          <a:noFill/>
          <a:ln w="9525">
            <a:noFill/>
            <a:miter lim="800000"/>
            <a:headEnd/>
            <a:tailEnd/>
          </a:ln>
        </p:spPr>
      </p:pic>
      <p:cxnSp>
        <p:nvCxnSpPr>
          <p:cNvPr id="31" name="Straight Arrow Connector 30"/>
          <p:cNvCxnSpPr/>
          <p:nvPr/>
        </p:nvCxnSpPr>
        <p:spPr>
          <a:xfrm rot="10800000" flipV="1">
            <a:off x="3048000" y="5257800"/>
            <a:ext cx="5486400" cy="38100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3048000" y="5638800"/>
            <a:ext cx="5486400" cy="22860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a:off x="3048000" y="5638800"/>
            <a:ext cx="5486400" cy="53340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par>
                          <p:cTn id="13" fill="hold">
                            <p:stCondLst>
                              <p:cond delay="500"/>
                            </p:stCondLst>
                            <p:childTnLst>
                              <p:par>
                                <p:cTn id="14" presetID="3" presetClass="entr" presetSubtype="10" fill="hold" grpId="0" nodeType="afterEffect">
                                  <p:stCondLst>
                                    <p:cond delay="100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par>
                          <p:cTn id="17" fill="hold">
                            <p:stCondLst>
                              <p:cond delay="2000"/>
                            </p:stCondLst>
                            <p:childTnLst>
                              <p:par>
                                <p:cTn id="18" presetID="1" presetClass="entr" presetSubtype="0" fill="hold" nodeType="afterEffect">
                                  <p:stCondLst>
                                    <p:cond delay="100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nodeType="afterEffect">
                                  <p:stCondLst>
                                    <p:cond delay="1000"/>
                                  </p:stCondLst>
                                  <p:childTnLst>
                                    <p:set>
                                      <p:cBhvr>
                                        <p:cTn id="22" dur="1" fill="hold">
                                          <p:stCondLst>
                                            <p:cond delay="0"/>
                                          </p:stCondLst>
                                        </p:cTn>
                                        <p:tgtEl>
                                          <p:spTgt spid="22"/>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nodeType="afterEffect">
                                  <p:stCondLst>
                                    <p:cond delay="100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Foreign key field name</a:t>
            </a:r>
            <a:endParaRPr lang="en-US" dirty="0">
              <a:solidFill>
                <a:schemeClr val="bg1"/>
              </a:solidFill>
            </a:endParaRPr>
          </a:p>
        </p:txBody>
      </p:sp>
      <p:sp>
        <p:nvSpPr>
          <p:cNvPr id="3" name="Content Placeholder 2"/>
          <p:cNvSpPr>
            <a:spLocks noGrp="1"/>
          </p:cNvSpPr>
          <p:nvPr>
            <p:ph idx="1"/>
          </p:nvPr>
        </p:nvSpPr>
        <p:spPr>
          <a:xfrm>
            <a:off x="457200" y="1447800"/>
            <a:ext cx="8229600" cy="2971800"/>
          </a:xfrm>
        </p:spPr>
        <p:txBody>
          <a:bodyPr>
            <a:normAutofit fontScale="70000" lnSpcReduction="20000"/>
          </a:bodyPr>
          <a:lstStyle/>
          <a:p>
            <a:r>
              <a:rPr lang="en-US" smtClean="0"/>
              <a:t>The foreign key field name can match the related primary key field name exactly.  This is often done.</a:t>
            </a:r>
          </a:p>
          <a:p>
            <a:r>
              <a:rPr lang="en-US" smtClean="0"/>
              <a:t>However, as shown in the example here, it is not required that the names match.  In fact, in one situation, which you’ll see later, the names cannot match.</a:t>
            </a:r>
          </a:p>
          <a:p>
            <a:r>
              <a:rPr lang="en-US" smtClean="0"/>
              <a:t>It is required that the foreign key column be defined so that it contains the same data as in the related primary key column.  The foreign key column is the same data type and field size as the primary key column.</a:t>
            </a:r>
            <a:endParaRPr lang="en-US" sz="2000" i="1" smtClean="0"/>
          </a:p>
          <a:p>
            <a:endParaRPr lang="en-US" smtClean="0"/>
          </a:p>
          <a:p>
            <a:pPr>
              <a:buNone/>
            </a:pPr>
            <a:endParaRPr lang="en-US"/>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33</a:t>
            </a:fld>
            <a:endParaRPr lang="en-US">
              <a:solidFill>
                <a:srgbClr val="1F497D">
                  <a:lumMod val="75000"/>
                </a:srgbClr>
              </a:solidFill>
            </a:endParaRPr>
          </a:p>
        </p:txBody>
      </p:sp>
      <p:pic>
        <p:nvPicPr>
          <p:cNvPr id="17" name="Picture 2"/>
          <p:cNvPicPr>
            <a:picLocks noChangeAspect="1" noChangeArrowheads="1"/>
          </p:cNvPicPr>
          <p:nvPr/>
        </p:nvPicPr>
        <p:blipFill>
          <a:blip r:embed="rId3" cstate="print"/>
          <a:srcRect/>
          <a:stretch>
            <a:fillRect/>
          </a:stretch>
        </p:blipFill>
        <p:spPr bwMode="auto">
          <a:xfrm>
            <a:off x="457200" y="4724400"/>
            <a:ext cx="4273261" cy="1600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876800" y="4724400"/>
            <a:ext cx="3810000" cy="1480265"/>
          </a:xfrm>
          <a:prstGeom prst="rect">
            <a:avLst/>
          </a:prstGeom>
          <a:noFill/>
          <a:ln w="9525">
            <a:noFill/>
            <a:miter lim="800000"/>
            <a:headEnd/>
            <a:tailEnd/>
          </a:ln>
        </p:spPr>
      </p:pic>
      <p:sp>
        <p:nvSpPr>
          <p:cNvPr id="28" name="Down Arrow 27"/>
          <p:cNvSpPr/>
          <p:nvPr/>
        </p:nvSpPr>
        <p:spPr>
          <a:xfrm>
            <a:off x="8458200" y="4572000"/>
            <a:ext cx="45719" cy="30480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Down Arrow 21"/>
          <p:cNvSpPr/>
          <p:nvPr/>
        </p:nvSpPr>
        <p:spPr>
          <a:xfrm>
            <a:off x="944881" y="4572000"/>
            <a:ext cx="45719" cy="30480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animBg="1"/>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Many-to-many relationship</a:t>
            </a:r>
            <a:endParaRPr lang="en-US" dirty="0">
              <a:solidFill>
                <a:schemeClr val="bg1"/>
              </a:solidFill>
            </a:endParaRPr>
          </a:p>
        </p:txBody>
      </p:sp>
      <p:sp>
        <p:nvSpPr>
          <p:cNvPr id="3" name="Content Placeholder 2"/>
          <p:cNvSpPr>
            <a:spLocks noGrp="1"/>
          </p:cNvSpPr>
          <p:nvPr>
            <p:ph idx="1"/>
          </p:nvPr>
        </p:nvSpPr>
        <p:spPr>
          <a:xfrm>
            <a:off x="457200" y="1447800"/>
            <a:ext cx="8229600" cy="4800600"/>
          </a:xfrm>
        </p:spPr>
        <p:txBody>
          <a:bodyPr>
            <a:normAutofit/>
          </a:bodyPr>
          <a:lstStyle/>
          <a:p>
            <a:r>
              <a:rPr lang="en-US" sz="2400" dirty="0" smtClean="0"/>
              <a:t>Now, we look at implementing a many-to-many relationship in a relational database.</a:t>
            </a:r>
          </a:p>
          <a:p>
            <a:r>
              <a:rPr lang="en-US" sz="2400" dirty="0" smtClean="0"/>
              <a:t>In a many-to-many relationship, like the one between REPAIR ORDER and INVENTORY, </a:t>
            </a:r>
            <a:r>
              <a:rPr lang="en-US" sz="2400" u="sng" dirty="0" smtClean="0"/>
              <a:t>neither</a:t>
            </a:r>
            <a:r>
              <a:rPr lang="en-US" sz="2400" dirty="0" smtClean="0"/>
              <a:t> side gets a foreign key. </a:t>
            </a:r>
          </a:p>
          <a:p>
            <a:r>
              <a:rPr lang="en-US" sz="2400" dirty="0" smtClean="0"/>
              <a:t>In fact, you can’t build a many-to-many relationship in a relational database.</a:t>
            </a:r>
          </a:p>
          <a:p>
            <a:endParaRPr lang="en-US" dirty="0" smtClean="0"/>
          </a:p>
          <a:p>
            <a:pPr>
              <a:buNone/>
            </a:pPr>
            <a:endParaRPr lang="en-US" dirty="0"/>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34</a:t>
            </a:fld>
            <a:endParaRPr lang="en-US">
              <a:solidFill>
                <a:srgbClr val="1F497D">
                  <a:lumMod val="75000"/>
                </a:srgbClr>
              </a:solidFill>
            </a:endParaRPr>
          </a:p>
        </p:txBody>
      </p:sp>
      <p:grpSp>
        <p:nvGrpSpPr>
          <p:cNvPr id="4" name="Group 30"/>
          <p:cNvGrpSpPr/>
          <p:nvPr/>
        </p:nvGrpSpPr>
        <p:grpSpPr>
          <a:xfrm>
            <a:off x="3276600" y="4495800"/>
            <a:ext cx="1447800" cy="1752600"/>
            <a:chOff x="3276600" y="4419600"/>
            <a:chExt cx="1447800" cy="1752600"/>
          </a:xfrm>
        </p:grpSpPr>
        <p:sp>
          <p:nvSpPr>
            <p:cNvPr id="19" name="Rectangle 150"/>
            <p:cNvSpPr>
              <a:spLocks noChangeArrowheads="1"/>
            </p:cNvSpPr>
            <p:nvPr/>
          </p:nvSpPr>
          <p:spPr bwMode="auto">
            <a:xfrm>
              <a:off x="3276600" y="44196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REPAIR ORDER</a:t>
              </a:r>
              <a:endParaRPr lang="en-US" sz="1200" dirty="0">
                <a:solidFill>
                  <a:prstClr val="black"/>
                </a:solidFill>
                <a:latin typeface="Arial" charset="0"/>
              </a:endParaRPr>
            </a:p>
          </p:txBody>
        </p:sp>
        <p:sp>
          <p:nvSpPr>
            <p:cNvPr id="20" name="Rectangle 150"/>
            <p:cNvSpPr>
              <a:spLocks noChangeArrowheads="1"/>
            </p:cNvSpPr>
            <p:nvPr/>
          </p:nvSpPr>
          <p:spPr bwMode="auto">
            <a:xfrm>
              <a:off x="3276600" y="57150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INVENTORY</a:t>
              </a:r>
              <a:endParaRPr lang="en-US" sz="1200" dirty="0">
                <a:solidFill>
                  <a:prstClr val="black"/>
                </a:solidFill>
                <a:latin typeface="Arial" charset="0"/>
              </a:endParaRPr>
            </a:p>
          </p:txBody>
        </p:sp>
        <p:sp>
          <p:nvSpPr>
            <p:cNvPr id="21" name="Line 256"/>
            <p:cNvSpPr>
              <a:spLocks noChangeShapeType="1"/>
            </p:cNvSpPr>
            <p:nvPr/>
          </p:nvSpPr>
          <p:spPr bwMode="auto">
            <a:xfrm>
              <a:off x="4038600" y="5181600"/>
              <a:ext cx="0" cy="2286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2" name="Line 228"/>
            <p:cNvSpPr>
              <a:spLocks noChangeShapeType="1"/>
            </p:cNvSpPr>
            <p:nvPr/>
          </p:nvSpPr>
          <p:spPr bwMode="auto">
            <a:xfrm flipH="1">
              <a:off x="3962400" y="5562600"/>
              <a:ext cx="7620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3" name="Line 229"/>
            <p:cNvSpPr>
              <a:spLocks noChangeShapeType="1"/>
            </p:cNvSpPr>
            <p:nvPr/>
          </p:nvSpPr>
          <p:spPr bwMode="auto">
            <a:xfrm>
              <a:off x="4038600" y="5562600"/>
              <a:ext cx="7620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4" name="Line 230"/>
            <p:cNvSpPr>
              <a:spLocks noChangeShapeType="1"/>
            </p:cNvSpPr>
            <p:nvPr/>
          </p:nvSpPr>
          <p:spPr bwMode="auto">
            <a:xfrm>
              <a:off x="4038600" y="55626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nvGrpSpPr>
            <p:cNvPr id="5" name="Group 241"/>
            <p:cNvGrpSpPr>
              <a:grpSpLocks/>
            </p:cNvGrpSpPr>
            <p:nvPr/>
          </p:nvGrpSpPr>
          <p:grpSpPr bwMode="auto">
            <a:xfrm>
              <a:off x="3962400" y="4876800"/>
              <a:ext cx="152400" cy="304800"/>
              <a:chOff x="1056" y="1056"/>
              <a:chExt cx="96" cy="192"/>
            </a:xfrm>
          </p:grpSpPr>
          <p:sp>
            <p:nvSpPr>
              <p:cNvPr id="26" name="Line 242"/>
              <p:cNvSpPr>
                <a:spLocks noChangeShapeType="1"/>
              </p:cNvSpPr>
              <p:nvPr/>
            </p:nvSpPr>
            <p:spPr bwMode="auto">
              <a:xfrm flipH="1">
                <a:off x="1104" y="1056"/>
                <a:ext cx="48" cy="96"/>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7" name="Line 243"/>
              <p:cNvSpPr>
                <a:spLocks noChangeShapeType="1"/>
              </p:cNvSpPr>
              <p:nvPr/>
            </p:nvSpPr>
            <p:spPr bwMode="auto">
              <a:xfrm>
                <a:off x="1056" y="1056"/>
                <a:ext cx="48" cy="96"/>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8" name="Line 244"/>
              <p:cNvSpPr>
                <a:spLocks noChangeShapeType="1"/>
              </p:cNvSpPr>
              <p:nvPr/>
            </p:nvSpPr>
            <p:spPr bwMode="auto">
              <a:xfrm>
                <a:off x="1104" y="1056"/>
                <a:ext cx="0" cy="96"/>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9" name="Oval 245"/>
              <p:cNvSpPr>
                <a:spLocks noChangeArrowheads="1"/>
              </p:cNvSpPr>
              <p:nvPr/>
            </p:nvSpPr>
            <p:spPr bwMode="auto">
              <a:xfrm>
                <a:off x="1056" y="1152"/>
                <a:ext cx="96" cy="96"/>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grpSp>
        <p:sp>
          <p:nvSpPr>
            <p:cNvPr id="30" name="Oval 258"/>
            <p:cNvSpPr>
              <a:spLocks noChangeArrowheads="1"/>
            </p:cNvSpPr>
            <p:nvPr/>
          </p:nvSpPr>
          <p:spPr bwMode="auto">
            <a:xfrm>
              <a:off x="3962400" y="5410200"/>
              <a:ext cx="152400" cy="152400"/>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1" presetClass="entr" presetSubtype="0" fill="hold" nodeType="afterEffect">
                                  <p:stCondLst>
                                    <p:cond delay="150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2000"/>
                            </p:stCondLst>
                            <p:childTnLst>
                              <p:par>
                                <p:cTn id="12" presetID="3" presetClass="entr" presetSubtype="10" fill="hold" grpId="0" nodeType="afterEffect">
                                  <p:stCondLst>
                                    <p:cond delay="20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bg1"/>
                </a:solidFill>
              </a:rPr>
              <a:t>Many-to-many: add associative entity</a:t>
            </a:r>
            <a:endParaRPr lang="en-US" sz="3600" dirty="0">
              <a:solidFill>
                <a:schemeClr val="bg1"/>
              </a:solidFill>
            </a:endParaRPr>
          </a:p>
        </p:txBody>
      </p:sp>
      <p:sp>
        <p:nvSpPr>
          <p:cNvPr id="3" name="Content Placeholder 2"/>
          <p:cNvSpPr>
            <a:spLocks noGrp="1"/>
          </p:cNvSpPr>
          <p:nvPr>
            <p:ph idx="1"/>
          </p:nvPr>
        </p:nvSpPr>
        <p:spPr>
          <a:xfrm>
            <a:off x="457200" y="1447800"/>
            <a:ext cx="8229600" cy="4800600"/>
          </a:xfrm>
        </p:spPr>
        <p:txBody>
          <a:bodyPr>
            <a:normAutofit/>
          </a:bodyPr>
          <a:lstStyle/>
          <a:p>
            <a:r>
              <a:rPr lang="en-US" sz="2400" dirty="0" smtClean="0"/>
              <a:t>A many-to-many relationship must be decomposed into at least two one-to-many relationships.  </a:t>
            </a:r>
          </a:p>
          <a:p>
            <a:r>
              <a:rPr lang="en-US" sz="2400" dirty="0" smtClean="0"/>
              <a:t>You add an </a:t>
            </a:r>
            <a:r>
              <a:rPr lang="en-US" sz="2400" b="1" dirty="0" smtClean="0"/>
              <a:t>associative entity </a:t>
            </a:r>
            <a:r>
              <a:rPr lang="en-US" sz="2400" dirty="0" smtClean="0"/>
              <a:t>that links the two original entities.</a:t>
            </a:r>
          </a:p>
          <a:p>
            <a:pPr lvl="1"/>
            <a:r>
              <a:rPr lang="en-US" sz="2400" dirty="0" smtClean="0"/>
              <a:t>a.k.a.</a:t>
            </a:r>
            <a:r>
              <a:rPr lang="en-US" sz="2400" i="1" dirty="0" smtClean="0"/>
              <a:t> (also known as) </a:t>
            </a:r>
            <a:r>
              <a:rPr lang="en-US" sz="2400" b="1" dirty="0" smtClean="0"/>
              <a:t>conjunction</a:t>
            </a:r>
            <a:r>
              <a:rPr lang="en-US" sz="2400" dirty="0" smtClean="0"/>
              <a:t> entity </a:t>
            </a:r>
          </a:p>
          <a:p>
            <a:pPr lvl="1"/>
            <a:r>
              <a:rPr lang="en-US" sz="2400" dirty="0" smtClean="0"/>
              <a:t>a.k.a. </a:t>
            </a:r>
            <a:r>
              <a:rPr lang="en-US" sz="2400" b="1" dirty="0" smtClean="0"/>
              <a:t>intersection</a:t>
            </a:r>
            <a:r>
              <a:rPr lang="en-US" sz="2400" dirty="0" smtClean="0"/>
              <a:t> entity</a:t>
            </a:r>
          </a:p>
          <a:p>
            <a:pPr>
              <a:buNone/>
            </a:pPr>
            <a:endParaRPr lang="en-US" dirty="0"/>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35</a:t>
            </a:fld>
            <a:endParaRPr lang="en-US">
              <a:solidFill>
                <a:srgbClr val="1F497D">
                  <a:lumMod val="75000"/>
                </a:srgbClr>
              </a:solidFill>
            </a:endParaRPr>
          </a:p>
        </p:txBody>
      </p:sp>
      <p:grpSp>
        <p:nvGrpSpPr>
          <p:cNvPr id="4" name="Group 17"/>
          <p:cNvGrpSpPr/>
          <p:nvPr/>
        </p:nvGrpSpPr>
        <p:grpSpPr>
          <a:xfrm>
            <a:off x="1143000" y="4419600"/>
            <a:ext cx="1447800" cy="1752600"/>
            <a:chOff x="3276600" y="4419600"/>
            <a:chExt cx="1447800" cy="1752600"/>
          </a:xfrm>
        </p:grpSpPr>
        <p:sp>
          <p:nvSpPr>
            <p:cNvPr id="19" name="Rectangle 150"/>
            <p:cNvSpPr>
              <a:spLocks noChangeArrowheads="1"/>
            </p:cNvSpPr>
            <p:nvPr/>
          </p:nvSpPr>
          <p:spPr bwMode="auto">
            <a:xfrm>
              <a:off x="3276600" y="44196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REPAIR ORDER</a:t>
              </a:r>
              <a:endParaRPr lang="en-US" sz="1200" dirty="0">
                <a:solidFill>
                  <a:prstClr val="black"/>
                </a:solidFill>
                <a:latin typeface="Arial" charset="0"/>
              </a:endParaRPr>
            </a:p>
          </p:txBody>
        </p:sp>
        <p:sp>
          <p:nvSpPr>
            <p:cNvPr id="20" name="Rectangle 150"/>
            <p:cNvSpPr>
              <a:spLocks noChangeArrowheads="1"/>
            </p:cNvSpPr>
            <p:nvPr/>
          </p:nvSpPr>
          <p:spPr bwMode="auto">
            <a:xfrm>
              <a:off x="3276600" y="57150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INVENTORY</a:t>
              </a:r>
              <a:endParaRPr lang="en-US" sz="1200" dirty="0">
                <a:solidFill>
                  <a:prstClr val="black"/>
                </a:solidFill>
                <a:latin typeface="Arial" charset="0"/>
              </a:endParaRPr>
            </a:p>
          </p:txBody>
        </p:sp>
        <p:sp>
          <p:nvSpPr>
            <p:cNvPr id="21" name="Line 256"/>
            <p:cNvSpPr>
              <a:spLocks noChangeShapeType="1"/>
            </p:cNvSpPr>
            <p:nvPr/>
          </p:nvSpPr>
          <p:spPr bwMode="auto">
            <a:xfrm>
              <a:off x="4038600" y="5181600"/>
              <a:ext cx="0" cy="2286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2" name="Line 228"/>
            <p:cNvSpPr>
              <a:spLocks noChangeShapeType="1"/>
            </p:cNvSpPr>
            <p:nvPr/>
          </p:nvSpPr>
          <p:spPr bwMode="auto">
            <a:xfrm flipH="1">
              <a:off x="3962400" y="5562600"/>
              <a:ext cx="7620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3" name="Line 229"/>
            <p:cNvSpPr>
              <a:spLocks noChangeShapeType="1"/>
            </p:cNvSpPr>
            <p:nvPr/>
          </p:nvSpPr>
          <p:spPr bwMode="auto">
            <a:xfrm>
              <a:off x="4038600" y="5562600"/>
              <a:ext cx="7620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4" name="Line 230"/>
            <p:cNvSpPr>
              <a:spLocks noChangeShapeType="1"/>
            </p:cNvSpPr>
            <p:nvPr/>
          </p:nvSpPr>
          <p:spPr bwMode="auto">
            <a:xfrm>
              <a:off x="4038600" y="55626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nvGrpSpPr>
            <p:cNvPr id="5" name="Group 241"/>
            <p:cNvGrpSpPr>
              <a:grpSpLocks/>
            </p:cNvGrpSpPr>
            <p:nvPr/>
          </p:nvGrpSpPr>
          <p:grpSpPr bwMode="auto">
            <a:xfrm>
              <a:off x="3962400" y="4876800"/>
              <a:ext cx="152400" cy="304800"/>
              <a:chOff x="1056" y="1056"/>
              <a:chExt cx="96" cy="192"/>
            </a:xfrm>
          </p:grpSpPr>
          <p:sp>
            <p:nvSpPr>
              <p:cNvPr id="27" name="Line 242"/>
              <p:cNvSpPr>
                <a:spLocks noChangeShapeType="1"/>
              </p:cNvSpPr>
              <p:nvPr/>
            </p:nvSpPr>
            <p:spPr bwMode="auto">
              <a:xfrm flipH="1">
                <a:off x="1104" y="1056"/>
                <a:ext cx="48" cy="96"/>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8" name="Line 243"/>
              <p:cNvSpPr>
                <a:spLocks noChangeShapeType="1"/>
              </p:cNvSpPr>
              <p:nvPr/>
            </p:nvSpPr>
            <p:spPr bwMode="auto">
              <a:xfrm>
                <a:off x="1056" y="1056"/>
                <a:ext cx="48" cy="96"/>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9" name="Line 244"/>
              <p:cNvSpPr>
                <a:spLocks noChangeShapeType="1"/>
              </p:cNvSpPr>
              <p:nvPr/>
            </p:nvSpPr>
            <p:spPr bwMode="auto">
              <a:xfrm>
                <a:off x="1104" y="1056"/>
                <a:ext cx="0" cy="96"/>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30" name="Oval 245"/>
              <p:cNvSpPr>
                <a:spLocks noChangeArrowheads="1"/>
              </p:cNvSpPr>
              <p:nvPr/>
            </p:nvSpPr>
            <p:spPr bwMode="auto">
              <a:xfrm>
                <a:off x="1056" y="1152"/>
                <a:ext cx="96" cy="96"/>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grpSp>
        <p:sp>
          <p:nvSpPr>
            <p:cNvPr id="26" name="Oval 258"/>
            <p:cNvSpPr>
              <a:spLocks noChangeArrowheads="1"/>
            </p:cNvSpPr>
            <p:nvPr/>
          </p:nvSpPr>
          <p:spPr bwMode="auto">
            <a:xfrm>
              <a:off x="3962400" y="5410200"/>
              <a:ext cx="152400" cy="152400"/>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grpSp>
      <p:grpSp>
        <p:nvGrpSpPr>
          <p:cNvPr id="6" name="Group 50"/>
          <p:cNvGrpSpPr/>
          <p:nvPr/>
        </p:nvGrpSpPr>
        <p:grpSpPr>
          <a:xfrm>
            <a:off x="4267200" y="4419600"/>
            <a:ext cx="3886200" cy="1752600"/>
            <a:chOff x="4267200" y="4419600"/>
            <a:chExt cx="3886200" cy="1752600"/>
          </a:xfrm>
        </p:grpSpPr>
        <p:sp>
          <p:nvSpPr>
            <p:cNvPr id="31" name="Rectangle 150"/>
            <p:cNvSpPr>
              <a:spLocks noChangeArrowheads="1"/>
            </p:cNvSpPr>
            <p:nvPr/>
          </p:nvSpPr>
          <p:spPr bwMode="auto">
            <a:xfrm>
              <a:off x="4267200" y="44196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REPAIR ORDER</a:t>
              </a:r>
              <a:endParaRPr lang="en-US" sz="1200" dirty="0">
                <a:solidFill>
                  <a:prstClr val="black"/>
                </a:solidFill>
                <a:latin typeface="Arial" charset="0"/>
              </a:endParaRPr>
            </a:p>
          </p:txBody>
        </p:sp>
        <p:sp>
          <p:nvSpPr>
            <p:cNvPr id="32" name="Rectangle 150"/>
            <p:cNvSpPr>
              <a:spLocks noChangeArrowheads="1"/>
            </p:cNvSpPr>
            <p:nvPr/>
          </p:nvSpPr>
          <p:spPr bwMode="auto">
            <a:xfrm>
              <a:off x="4267200" y="57150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REPAIR DETAIL</a:t>
              </a:r>
              <a:endParaRPr lang="en-US" sz="1200" dirty="0">
                <a:solidFill>
                  <a:prstClr val="black"/>
                </a:solidFill>
                <a:latin typeface="Arial" charset="0"/>
              </a:endParaRPr>
            </a:p>
          </p:txBody>
        </p:sp>
        <p:sp>
          <p:nvSpPr>
            <p:cNvPr id="33" name="Line 228"/>
            <p:cNvSpPr>
              <a:spLocks noChangeShapeType="1"/>
            </p:cNvSpPr>
            <p:nvPr/>
          </p:nvSpPr>
          <p:spPr bwMode="auto">
            <a:xfrm flipH="1">
              <a:off x="4953000" y="5562600"/>
              <a:ext cx="7620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34" name="Line 229"/>
            <p:cNvSpPr>
              <a:spLocks noChangeShapeType="1"/>
            </p:cNvSpPr>
            <p:nvPr/>
          </p:nvSpPr>
          <p:spPr bwMode="auto">
            <a:xfrm>
              <a:off x="5029200" y="5562600"/>
              <a:ext cx="7620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35" name="Line 230"/>
            <p:cNvSpPr>
              <a:spLocks noChangeShapeType="1"/>
            </p:cNvSpPr>
            <p:nvPr/>
          </p:nvSpPr>
          <p:spPr bwMode="auto">
            <a:xfrm>
              <a:off x="5029200" y="55626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36" name="Line 247"/>
            <p:cNvSpPr>
              <a:spLocks noChangeShapeType="1"/>
            </p:cNvSpPr>
            <p:nvPr/>
          </p:nvSpPr>
          <p:spPr bwMode="auto">
            <a:xfrm>
              <a:off x="5029200" y="48768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37" name="Line 248"/>
            <p:cNvSpPr>
              <a:spLocks noChangeShapeType="1"/>
            </p:cNvSpPr>
            <p:nvPr/>
          </p:nvSpPr>
          <p:spPr bwMode="auto">
            <a:xfrm>
              <a:off x="4953000" y="4953000"/>
              <a:ext cx="152400"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38" name="Line 249"/>
            <p:cNvSpPr>
              <a:spLocks noChangeShapeType="1"/>
            </p:cNvSpPr>
            <p:nvPr/>
          </p:nvSpPr>
          <p:spPr bwMode="auto">
            <a:xfrm>
              <a:off x="4953000" y="5029200"/>
              <a:ext cx="152400"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39" name="Line 256"/>
            <p:cNvSpPr>
              <a:spLocks noChangeShapeType="1"/>
            </p:cNvSpPr>
            <p:nvPr/>
          </p:nvSpPr>
          <p:spPr bwMode="auto">
            <a:xfrm>
              <a:off x="5029200" y="5029200"/>
              <a:ext cx="0" cy="3810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40" name="Oval 258"/>
            <p:cNvSpPr>
              <a:spLocks noChangeArrowheads="1"/>
            </p:cNvSpPr>
            <p:nvPr/>
          </p:nvSpPr>
          <p:spPr bwMode="auto">
            <a:xfrm>
              <a:off x="4953000" y="5410200"/>
              <a:ext cx="152400" cy="152400"/>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41" name="Rectangle 150"/>
            <p:cNvSpPr>
              <a:spLocks noChangeArrowheads="1"/>
            </p:cNvSpPr>
            <p:nvPr/>
          </p:nvSpPr>
          <p:spPr bwMode="auto">
            <a:xfrm>
              <a:off x="6705600" y="57150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INVENTORY</a:t>
              </a:r>
              <a:endParaRPr lang="en-US" sz="1200" dirty="0">
                <a:solidFill>
                  <a:prstClr val="black"/>
                </a:solidFill>
                <a:latin typeface="Arial" charset="0"/>
              </a:endParaRPr>
            </a:p>
          </p:txBody>
        </p:sp>
        <p:grpSp>
          <p:nvGrpSpPr>
            <p:cNvPr id="8" name="Group 212"/>
            <p:cNvGrpSpPr>
              <a:grpSpLocks/>
            </p:cNvGrpSpPr>
            <p:nvPr/>
          </p:nvGrpSpPr>
          <p:grpSpPr bwMode="auto">
            <a:xfrm>
              <a:off x="5715000" y="5867400"/>
              <a:ext cx="304800" cy="152400"/>
              <a:chOff x="2160" y="720"/>
              <a:chExt cx="192" cy="96"/>
            </a:xfrm>
          </p:grpSpPr>
          <p:sp>
            <p:nvSpPr>
              <p:cNvPr id="43" name="Oval 21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44" name="Line 21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45" name="Line 21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46" name="Line 21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sp>
          <p:nvSpPr>
            <p:cNvPr id="47" name="Line 268"/>
            <p:cNvSpPr>
              <a:spLocks noChangeShapeType="1"/>
            </p:cNvSpPr>
            <p:nvPr/>
          </p:nvSpPr>
          <p:spPr bwMode="auto">
            <a:xfrm>
              <a:off x="6629400" y="58674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48" name="Line 269"/>
            <p:cNvSpPr>
              <a:spLocks noChangeShapeType="1"/>
            </p:cNvSpPr>
            <p:nvPr/>
          </p:nvSpPr>
          <p:spPr bwMode="auto">
            <a:xfrm>
              <a:off x="6553200" y="58674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49" name="Line 270"/>
            <p:cNvSpPr>
              <a:spLocks noChangeShapeType="1"/>
            </p:cNvSpPr>
            <p:nvPr/>
          </p:nvSpPr>
          <p:spPr bwMode="auto">
            <a:xfrm>
              <a:off x="6553200" y="5943600"/>
              <a:ext cx="152400" cy="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cxnSp>
          <p:nvCxnSpPr>
            <p:cNvPr id="50" name="Straight Connector 49"/>
            <p:cNvCxnSpPr>
              <a:endCxn id="49" idx="0"/>
            </p:cNvCxnSpPr>
            <p:nvPr/>
          </p:nvCxnSpPr>
          <p:spPr>
            <a:xfrm>
              <a:off x="6019800" y="5943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Many-to-many: Physical model</a:t>
            </a:r>
            <a:endParaRPr lang="en-US" dirty="0">
              <a:solidFill>
                <a:schemeClr val="bg1"/>
              </a:solidFill>
            </a:endParaRPr>
          </a:p>
        </p:txBody>
      </p:sp>
      <p:sp>
        <p:nvSpPr>
          <p:cNvPr id="3" name="Content Placeholder 2"/>
          <p:cNvSpPr>
            <a:spLocks noGrp="1"/>
          </p:cNvSpPr>
          <p:nvPr>
            <p:ph idx="1"/>
          </p:nvPr>
        </p:nvSpPr>
        <p:spPr>
          <a:xfrm>
            <a:off x="457200" y="1447800"/>
            <a:ext cx="5181600" cy="4572000"/>
          </a:xfrm>
        </p:spPr>
        <p:txBody>
          <a:bodyPr>
            <a:normAutofit fontScale="92500" lnSpcReduction="10000"/>
          </a:bodyPr>
          <a:lstStyle/>
          <a:p>
            <a:r>
              <a:rPr lang="en-US" smtClean="0"/>
              <a:t>A many-to-many relationahip is appropriate in a </a:t>
            </a:r>
            <a:r>
              <a:rPr lang="en-US" b="1" smtClean="0"/>
              <a:t>logical</a:t>
            </a:r>
            <a:r>
              <a:rPr lang="en-US" smtClean="0"/>
              <a:t> data model</a:t>
            </a:r>
          </a:p>
          <a:p>
            <a:endParaRPr lang="en-US" smtClean="0"/>
          </a:p>
          <a:p>
            <a:r>
              <a:rPr lang="en-US" smtClean="0"/>
              <a:t>The </a:t>
            </a:r>
            <a:r>
              <a:rPr lang="en-US" b="1" smtClean="0"/>
              <a:t>physical</a:t>
            </a:r>
            <a:r>
              <a:rPr lang="en-US" smtClean="0"/>
              <a:t> data model should not contain many-to-many relationships.</a:t>
            </a:r>
          </a:p>
          <a:p>
            <a:r>
              <a:rPr lang="en-US" smtClean="0"/>
              <a:t>They should be decomposed into one-to-many relationships.</a:t>
            </a:r>
          </a:p>
          <a:p>
            <a:endParaRPr lang="en-US" smtClean="0"/>
          </a:p>
          <a:p>
            <a:pPr>
              <a:buNone/>
            </a:pPr>
            <a:endParaRPr lang="en-US"/>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36</a:t>
            </a:fld>
            <a:endParaRPr lang="en-US">
              <a:solidFill>
                <a:srgbClr val="1F497D">
                  <a:lumMod val="75000"/>
                </a:srgbClr>
              </a:solidFill>
            </a:endParaRPr>
          </a:p>
        </p:txBody>
      </p:sp>
      <p:grpSp>
        <p:nvGrpSpPr>
          <p:cNvPr id="4" name="Group 17"/>
          <p:cNvGrpSpPr/>
          <p:nvPr/>
        </p:nvGrpSpPr>
        <p:grpSpPr>
          <a:xfrm>
            <a:off x="6172200" y="1600200"/>
            <a:ext cx="1447800" cy="1752600"/>
            <a:chOff x="3276600" y="4419600"/>
            <a:chExt cx="1447800" cy="1752600"/>
          </a:xfrm>
        </p:grpSpPr>
        <p:sp>
          <p:nvSpPr>
            <p:cNvPr id="19" name="Rectangle 150"/>
            <p:cNvSpPr>
              <a:spLocks noChangeArrowheads="1"/>
            </p:cNvSpPr>
            <p:nvPr/>
          </p:nvSpPr>
          <p:spPr bwMode="auto">
            <a:xfrm>
              <a:off x="3276600" y="44196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REPAIR ORDER</a:t>
              </a:r>
              <a:endParaRPr lang="en-US" sz="1200" dirty="0">
                <a:solidFill>
                  <a:prstClr val="black"/>
                </a:solidFill>
                <a:latin typeface="Arial" charset="0"/>
              </a:endParaRPr>
            </a:p>
          </p:txBody>
        </p:sp>
        <p:sp>
          <p:nvSpPr>
            <p:cNvPr id="20" name="Rectangle 150"/>
            <p:cNvSpPr>
              <a:spLocks noChangeArrowheads="1"/>
            </p:cNvSpPr>
            <p:nvPr/>
          </p:nvSpPr>
          <p:spPr bwMode="auto">
            <a:xfrm>
              <a:off x="3276600" y="5715000"/>
              <a:ext cx="1447800" cy="457200"/>
            </a:xfrm>
            <a:prstGeom prst="rect">
              <a:avLst/>
            </a:prstGeom>
            <a:noFill/>
            <a:ln w="9525">
              <a:solidFill>
                <a:schemeClr val="tx1"/>
              </a:solidFill>
              <a:miter lim="800000"/>
              <a:headEnd/>
              <a:tailEnd/>
            </a:ln>
            <a:effectLst/>
          </p:spPr>
          <p:txBody>
            <a:bodyPr wrap="none" anchor="ctr"/>
            <a:lstStyle/>
            <a:p>
              <a:pPr algn="ctr"/>
              <a:r>
                <a:rPr lang="en-US" sz="1200" smtClean="0">
                  <a:solidFill>
                    <a:prstClr val="black"/>
                  </a:solidFill>
                  <a:latin typeface="Arial" charset="0"/>
                </a:rPr>
                <a:t>INVENTORY</a:t>
              </a:r>
              <a:endParaRPr lang="en-US" sz="1200" dirty="0">
                <a:solidFill>
                  <a:prstClr val="black"/>
                </a:solidFill>
                <a:latin typeface="Arial" charset="0"/>
              </a:endParaRPr>
            </a:p>
          </p:txBody>
        </p:sp>
        <p:sp>
          <p:nvSpPr>
            <p:cNvPr id="21" name="Line 256"/>
            <p:cNvSpPr>
              <a:spLocks noChangeShapeType="1"/>
            </p:cNvSpPr>
            <p:nvPr/>
          </p:nvSpPr>
          <p:spPr bwMode="auto">
            <a:xfrm>
              <a:off x="4038600" y="5181600"/>
              <a:ext cx="0" cy="2286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2" name="Line 228"/>
            <p:cNvSpPr>
              <a:spLocks noChangeShapeType="1"/>
            </p:cNvSpPr>
            <p:nvPr/>
          </p:nvSpPr>
          <p:spPr bwMode="auto">
            <a:xfrm flipH="1">
              <a:off x="3962400" y="5562600"/>
              <a:ext cx="7620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3" name="Line 229"/>
            <p:cNvSpPr>
              <a:spLocks noChangeShapeType="1"/>
            </p:cNvSpPr>
            <p:nvPr/>
          </p:nvSpPr>
          <p:spPr bwMode="auto">
            <a:xfrm>
              <a:off x="4038600" y="5562600"/>
              <a:ext cx="7620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4" name="Line 230"/>
            <p:cNvSpPr>
              <a:spLocks noChangeShapeType="1"/>
            </p:cNvSpPr>
            <p:nvPr/>
          </p:nvSpPr>
          <p:spPr bwMode="auto">
            <a:xfrm>
              <a:off x="4038600" y="5562600"/>
              <a:ext cx="0" cy="152400"/>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grpSp>
          <p:nvGrpSpPr>
            <p:cNvPr id="5" name="Group 241"/>
            <p:cNvGrpSpPr>
              <a:grpSpLocks/>
            </p:cNvGrpSpPr>
            <p:nvPr/>
          </p:nvGrpSpPr>
          <p:grpSpPr bwMode="auto">
            <a:xfrm>
              <a:off x="3962400" y="4876800"/>
              <a:ext cx="152400" cy="304800"/>
              <a:chOff x="1056" y="1056"/>
              <a:chExt cx="96" cy="192"/>
            </a:xfrm>
          </p:grpSpPr>
          <p:sp>
            <p:nvSpPr>
              <p:cNvPr id="27" name="Line 242"/>
              <p:cNvSpPr>
                <a:spLocks noChangeShapeType="1"/>
              </p:cNvSpPr>
              <p:nvPr/>
            </p:nvSpPr>
            <p:spPr bwMode="auto">
              <a:xfrm flipH="1">
                <a:off x="1104" y="1056"/>
                <a:ext cx="48" cy="96"/>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8" name="Line 243"/>
              <p:cNvSpPr>
                <a:spLocks noChangeShapeType="1"/>
              </p:cNvSpPr>
              <p:nvPr/>
            </p:nvSpPr>
            <p:spPr bwMode="auto">
              <a:xfrm>
                <a:off x="1056" y="1056"/>
                <a:ext cx="48" cy="96"/>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29" name="Line 244"/>
              <p:cNvSpPr>
                <a:spLocks noChangeShapeType="1"/>
              </p:cNvSpPr>
              <p:nvPr/>
            </p:nvSpPr>
            <p:spPr bwMode="auto">
              <a:xfrm>
                <a:off x="1104" y="1056"/>
                <a:ext cx="0" cy="96"/>
              </a:xfrm>
              <a:prstGeom prst="line">
                <a:avLst/>
              </a:prstGeom>
              <a:noFill/>
              <a:ln w="9525">
                <a:solidFill>
                  <a:schemeClr val="tx1"/>
                </a:solidFill>
                <a:round/>
                <a:headEnd/>
                <a:tailEnd/>
              </a:ln>
              <a:effectLst/>
            </p:spPr>
            <p:txBody>
              <a:bodyPr wrap="none" anchor="ctr"/>
              <a:lstStyle/>
              <a:p>
                <a:endParaRPr lang="en-US" dirty="0">
                  <a:solidFill>
                    <a:prstClr val="black"/>
                  </a:solidFill>
                </a:endParaRPr>
              </a:p>
            </p:txBody>
          </p:sp>
          <p:sp>
            <p:nvSpPr>
              <p:cNvPr id="30" name="Oval 245"/>
              <p:cNvSpPr>
                <a:spLocks noChangeArrowheads="1"/>
              </p:cNvSpPr>
              <p:nvPr/>
            </p:nvSpPr>
            <p:spPr bwMode="auto">
              <a:xfrm>
                <a:off x="1056" y="1152"/>
                <a:ext cx="96" cy="96"/>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grpSp>
        <p:sp>
          <p:nvSpPr>
            <p:cNvPr id="26" name="Oval 258"/>
            <p:cNvSpPr>
              <a:spLocks noChangeArrowheads="1"/>
            </p:cNvSpPr>
            <p:nvPr/>
          </p:nvSpPr>
          <p:spPr bwMode="auto">
            <a:xfrm>
              <a:off x="3962400" y="5410200"/>
              <a:ext cx="152400" cy="152400"/>
            </a:xfrm>
            <a:prstGeom prst="ellipse">
              <a:avLst/>
            </a:prstGeom>
            <a:noFill/>
            <a:ln w="9525">
              <a:solidFill>
                <a:schemeClr val="tx1"/>
              </a:solidFill>
              <a:round/>
              <a:headEnd/>
              <a:tailEnd/>
            </a:ln>
            <a:effectLst/>
          </p:spPr>
          <p:txBody>
            <a:bodyPr wrap="none" anchor="ctr"/>
            <a:lstStyle/>
            <a:p>
              <a:endParaRPr lang="en-US" dirty="0">
                <a:solidFill>
                  <a:prstClr val="black"/>
                </a:solidFill>
              </a:endParaRPr>
            </a:p>
          </p:txBody>
        </p:sp>
      </p:grpSp>
      <p:pic>
        <p:nvPicPr>
          <p:cNvPr id="42" name="Picture 41" descr="ERD_Auto_Repair_associative_entity_example.jpg"/>
          <p:cNvPicPr>
            <a:picLocks noChangeAspect="1"/>
          </p:cNvPicPr>
          <p:nvPr/>
        </p:nvPicPr>
        <p:blipFill>
          <a:blip r:embed="rId3" cstate="print"/>
          <a:stretch>
            <a:fillRect/>
          </a:stretch>
        </p:blipFill>
        <p:spPr>
          <a:xfrm>
            <a:off x="5878582" y="3548063"/>
            <a:ext cx="2655818" cy="27765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p:stCondLst>
                              <p:cond delay="500"/>
                            </p:stCondLst>
                            <p:childTnLst>
                              <p:par>
                                <p:cTn id="9" presetID="3" presetClass="entr" presetSubtype="10" fill="hold" grpId="0" nodeType="afterEffect">
                                  <p:stCondLst>
                                    <p:cond delay="150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2500"/>
                            </p:stCondLst>
                            <p:childTnLst>
                              <p:par>
                                <p:cTn id="13" presetID="1" presetClass="entr" presetSubtype="0" fill="hold" nodeType="afterEffect">
                                  <p:stCondLst>
                                    <p:cond delay="150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bg1"/>
                </a:solidFill>
              </a:rPr>
              <a:t>Associate entity -&gt; Building the table</a:t>
            </a:r>
            <a:endParaRPr lang="en-US" sz="3600" dirty="0">
              <a:solidFill>
                <a:schemeClr val="bg1"/>
              </a:solidFill>
            </a:endParaRPr>
          </a:p>
        </p:txBody>
      </p:sp>
      <p:sp>
        <p:nvSpPr>
          <p:cNvPr id="3" name="Content Placeholder 2"/>
          <p:cNvSpPr>
            <a:spLocks noGrp="1"/>
          </p:cNvSpPr>
          <p:nvPr>
            <p:ph idx="1"/>
          </p:nvPr>
        </p:nvSpPr>
        <p:spPr>
          <a:xfrm>
            <a:off x="457200" y="1447800"/>
            <a:ext cx="5181600" cy="4572000"/>
          </a:xfrm>
        </p:spPr>
        <p:txBody>
          <a:bodyPr>
            <a:normAutofit fontScale="85000" lnSpcReduction="10000"/>
          </a:bodyPr>
          <a:lstStyle/>
          <a:p>
            <a:r>
              <a:rPr lang="en-US" dirty="0" smtClean="0"/>
              <a:t>For the auto repair shop example, you’ll build a table called REPAIR DETAILS.  </a:t>
            </a:r>
          </a:p>
          <a:p>
            <a:pPr lvl="1"/>
            <a:r>
              <a:rPr lang="en-US" dirty="0" smtClean="0"/>
              <a:t>This table has a foreign key field from REPAIR ORDERS</a:t>
            </a:r>
          </a:p>
          <a:p>
            <a:pPr lvl="1"/>
            <a:r>
              <a:rPr lang="en-US" dirty="0" smtClean="0"/>
              <a:t>It also has a foreign key field from INVENTORY.</a:t>
            </a:r>
          </a:p>
          <a:p>
            <a:r>
              <a:rPr lang="en-US" dirty="0" smtClean="0"/>
              <a:t>A table can have many foreign keys or it can have none.  It depends on its relationships with other tables.</a:t>
            </a:r>
          </a:p>
          <a:p>
            <a:endParaRPr lang="en-US" dirty="0" smtClean="0"/>
          </a:p>
          <a:p>
            <a:pPr>
              <a:buNone/>
            </a:pPr>
            <a:endParaRPr lang="en-US" dirty="0"/>
          </a:p>
        </p:txBody>
      </p:sp>
      <p:sp>
        <p:nvSpPr>
          <p:cNvPr id="7" name="Slide Number Placeholder 6"/>
          <p:cNvSpPr>
            <a:spLocks noGrp="1"/>
          </p:cNvSpPr>
          <p:nvPr>
            <p:ph type="sldNum" sz="quarter" idx="12"/>
          </p:nvPr>
        </p:nvSpPr>
        <p:spPr/>
        <p:txBody>
          <a:bodyPr/>
          <a:lstStyle/>
          <a:p>
            <a:fld id="{91974DF9-AD47-4691-BA21-BBFCE3637A9A}" type="slidenum">
              <a:rPr lang="en-US" smtClean="0">
                <a:solidFill>
                  <a:srgbClr val="1F497D">
                    <a:lumMod val="75000"/>
                  </a:srgbClr>
                </a:solidFill>
              </a:rPr>
              <a:pPr/>
              <a:t>37</a:t>
            </a:fld>
            <a:endParaRPr lang="en-US">
              <a:solidFill>
                <a:srgbClr val="1F497D">
                  <a:lumMod val="75000"/>
                </a:srgbClr>
              </a:solidFill>
            </a:endParaRPr>
          </a:p>
        </p:txBody>
      </p:sp>
      <p:pic>
        <p:nvPicPr>
          <p:cNvPr id="42" name="Picture 41" descr="ERD_Auto_Repair_associative_entity_example.jpg"/>
          <p:cNvPicPr>
            <a:picLocks noChangeAspect="1"/>
          </p:cNvPicPr>
          <p:nvPr/>
        </p:nvPicPr>
        <p:blipFill>
          <a:blip r:embed="rId3" cstate="print"/>
          <a:stretch>
            <a:fillRect/>
          </a:stretch>
        </p:blipFill>
        <p:spPr>
          <a:xfrm>
            <a:off x="5791200" y="2057400"/>
            <a:ext cx="2655818" cy="277653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Concatenated primary key</a:t>
            </a:r>
            <a:endParaRPr lang="en-US" dirty="0">
              <a:solidFill>
                <a:schemeClr val="bg1"/>
              </a:solidFill>
            </a:endParaRPr>
          </a:p>
        </p:txBody>
      </p:sp>
      <p:sp>
        <p:nvSpPr>
          <p:cNvPr id="3" name="Content Placeholder 2"/>
          <p:cNvSpPr>
            <a:spLocks noGrp="1"/>
          </p:cNvSpPr>
          <p:nvPr>
            <p:ph idx="1"/>
          </p:nvPr>
        </p:nvSpPr>
        <p:spPr>
          <a:xfrm>
            <a:off x="457200" y="1447800"/>
            <a:ext cx="8153400" cy="3276600"/>
          </a:xfrm>
        </p:spPr>
        <p:txBody>
          <a:bodyPr>
            <a:normAutofit fontScale="70000" lnSpcReduction="20000"/>
          </a:bodyPr>
          <a:lstStyle/>
          <a:p>
            <a:r>
              <a:rPr lang="en-US" smtClean="0"/>
              <a:t>The entity on the left depicts a multivalued attribute.</a:t>
            </a:r>
          </a:p>
          <a:p>
            <a:r>
              <a:rPr lang="en-US" smtClean="0"/>
              <a:t>The </a:t>
            </a:r>
            <a:r>
              <a:rPr lang="en-US" b="1" smtClean="0"/>
              <a:t>physical </a:t>
            </a:r>
            <a:r>
              <a:rPr lang="en-US" smtClean="0"/>
              <a:t>data model shown on the right illustrates how a multivalued attribute is transformed.</a:t>
            </a:r>
          </a:p>
          <a:p>
            <a:r>
              <a:rPr lang="en-US" smtClean="0"/>
              <a:t>The primary key from the </a:t>
            </a:r>
            <a:r>
              <a:rPr lang="en-US" b="1" smtClean="0"/>
              <a:t>parent </a:t>
            </a:r>
            <a:r>
              <a:rPr lang="en-US" smtClean="0"/>
              <a:t>entity usually becomes </a:t>
            </a:r>
            <a:r>
              <a:rPr lang="en-US" u="sng" smtClean="0"/>
              <a:t>part of</a:t>
            </a:r>
            <a:r>
              <a:rPr lang="en-US" smtClean="0"/>
              <a:t> the primary key in the </a:t>
            </a:r>
            <a:r>
              <a:rPr lang="en-US" b="1" smtClean="0"/>
              <a:t>child</a:t>
            </a:r>
            <a:r>
              <a:rPr lang="en-US" smtClean="0"/>
              <a:t> entity (Emp_ID in EMPLOYEE, in this case).</a:t>
            </a:r>
          </a:p>
          <a:p>
            <a:r>
              <a:rPr lang="en-US" smtClean="0"/>
              <a:t>Remember, a primary key can consist of more than one field.</a:t>
            </a:r>
          </a:p>
          <a:p>
            <a:r>
              <a:rPr lang="en-US" smtClean="0"/>
              <a:t>A </a:t>
            </a:r>
            <a:r>
              <a:rPr lang="en-US" b="1" smtClean="0"/>
              <a:t>concatenated </a:t>
            </a:r>
            <a:r>
              <a:rPr lang="en-US" smtClean="0"/>
              <a:t>primary key consists of two or more fields.</a:t>
            </a:r>
          </a:p>
          <a:p>
            <a:pPr>
              <a:buNone/>
            </a:pPr>
            <a:endParaRPr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38</a:t>
            </a:fld>
            <a:endParaRPr kumimoji="0" lang="en-US"/>
          </a:p>
        </p:txBody>
      </p:sp>
      <p:sp>
        <p:nvSpPr>
          <p:cNvPr id="18" name="Rectangle 150"/>
          <p:cNvSpPr>
            <a:spLocks noChangeArrowheads="1"/>
          </p:cNvSpPr>
          <p:nvPr/>
        </p:nvSpPr>
        <p:spPr bwMode="auto">
          <a:xfrm>
            <a:off x="762000" y="5181600"/>
            <a:ext cx="1828800" cy="1143000"/>
          </a:xfrm>
          <a:prstGeom prst="rect">
            <a:avLst/>
          </a:prstGeom>
          <a:noFill/>
          <a:ln w="9525">
            <a:solidFill>
              <a:schemeClr val="tx1"/>
            </a:solidFill>
            <a:miter lim="800000"/>
            <a:headEnd/>
            <a:tailEnd/>
          </a:ln>
          <a:effectLst/>
        </p:spPr>
        <p:txBody>
          <a:bodyPr wrap="none" anchor="ctr"/>
          <a:lstStyle/>
          <a:p>
            <a:pPr algn="ctr"/>
            <a:r>
              <a:rPr lang="en-US" sz="1200" dirty="0" smtClean="0">
                <a:latin typeface="Arial" charset="0"/>
              </a:rPr>
              <a:t>EMPLOYEE</a:t>
            </a:r>
          </a:p>
          <a:p>
            <a:r>
              <a:rPr lang="en-US" sz="1200" u="sng" dirty="0" smtClean="0">
                <a:latin typeface="Arial" charset="0"/>
              </a:rPr>
              <a:t>Emp_ID</a:t>
            </a:r>
          </a:p>
          <a:p>
            <a:r>
              <a:rPr lang="en-US" sz="1200" dirty="0" smtClean="0">
                <a:latin typeface="Arial" charset="0"/>
              </a:rPr>
              <a:t>Emp_First_Name</a:t>
            </a:r>
          </a:p>
          <a:p>
            <a:r>
              <a:rPr lang="en-US" sz="1200" dirty="0" smtClean="0">
                <a:latin typeface="Arial" charset="0"/>
              </a:rPr>
              <a:t>Emp_Last_Name</a:t>
            </a:r>
          </a:p>
          <a:p>
            <a:r>
              <a:rPr lang="en-US" sz="1200" dirty="0" smtClean="0">
                <a:latin typeface="Arial" charset="0"/>
              </a:rPr>
              <a:t>{Emp_Phone}</a:t>
            </a:r>
          </a:p>
        </p:txBody>
      </p:sp>
      <p:pic>
        <p:nvPicPr>
          <p:cNvPr id="6" name="Picture 5" descr="ERD_Auto_Repair_PHONE_NUMBER_table_with_FK.jpg"/>
          <p:cNvPicPr>
            <a:picLocks noChangeAspect="1"/>
          </p:cNvPicPr>
          <p:nvPr/>
        </p:nvPicPr>
        <p:blipFill>
          <a:blip r:embed="rId3" cstate="print"/>
          <a:stretch>
            <a:fillRect/>
          </a:stretch>
        </p:blipFill>
        <p:spPr>
          <a:xfrm>
            <a:off x="4572000" y="5095178"/>
            <a:ext cx="3733800" cy="12294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solidFill>
                  <a:schemeClr val="bg1"/>
                </a:solidFill>
              </a:rPr>
              <a:t>Multivalued</a:t>
            </a:r>
            <a:r>
              <a:rPr lang="en-US" sz="3600" dirty="0" smtClean="0">
                <a:solidFill>
                  <a:schemeClr val="bg1"/>
                </a:solidFill>
              </a:rPr>
              <a:t> attribute implementation</a:t>
            </a:r>
            <a:endParaRPr lang="en-US" sz="3600" dirty="0">
              <a:solidFill>
                <a:schemeClr val="bg1"/>
              </a:solidFill>
            </a:endParaRPr>
          </a:p>
        </p:txBody>
      </p:sp>
      <p:sp>
        <p:nvSpPr>
          <p:cNvPr id="3" name="Content Placeholder 2"/>
          <p:cNvSpPr>
            <a:spLocks noGrp="1"/>
          </p:cNvSpPr>
          <p:nvPr>
            <p:ph idx="1"/>
          </p:nvPr>
        </p:nvSpPr>
        <p:spPr>
          <a:xfrm>
            <a:off x="457200" y="1447800"/>
            <a:ext cx="8153400" cy="1905000"/>
          </a:xfrm>
        </p:spPr>
        <p:txBody>
          <a:bodyPr>
            <a:normAutofit fontScale="85000" lnSpcReduction="20000"/>
          </a:bodyPr>
          <a:lstStyle/>
          <a:p>
            <a:r>
              <a:rPr lang="en-US" smtClean="0"/>
              <a:t>The examples below illustrate the transformation from </a:t>
            </a:r>
          </a:p>
          <a:p>
            <a:pPr lvl="1"/>
            <a:r>
              <a:rPr lang="en-US" smtClean="0"/>
              <a:t>a logical entity </a:t>
            </a:r>
          </a:p>
          <a:p>
            <a:pPr lvl="1"/>
            <a:r>
              <a:rPr lang="en-US" smtClean="0"/>
              <a:t>to a physical design </a:t>
            </a:r>
          </a:p>
          <a:p>
            <a:pPr lvl="1"/>
            <a:r>
              <a:rPr lang="en-US" smtClean="0"/>
              <a:t>to the tables in the relational database.</a:t>
            </a:r>
          </a:p>
          <a:p>
            <a:pPr>
              <a:buNone/>
            </a:pPr>
            <a:endParaRPr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39</a:t>
            </a:fld>
            <a:endParaRPr kumimoji="0" lang="en-US"/>
          </a:p>
        </p:txBody>
      </p:sp>
      <p:pic>
        <p:nvPicPr>
          <p:cNvPr id="6" name="Picture 5" descr="ERD_Auto_Repair_PHONE_NUMBER_table_with_FK.jpg"/>
          <p:cNvPicPr>
            <a:picLocks noChangeAspect="1"/>
          </p:cNvPicPr>
          <p:nvPr/>
        </p:nvPicPr>
        <p:blipFill>
          <a:blip r:embed="rId3" cstate="print"/>
          <a:stretch>
            <a:fillRect/>
          </a:stretch>
        </p:blipFill>
        <p:spPr>
          <a:xfrm>
            <a:off x="2590800" y="3771900"/>
            <a:ext cx="3124200" cy="1028700"/>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6644898" y="5029200"/>
            <a:ext cx="2041902" cy="1295400"/>
          </a:xfrm>
          <a:prstGeom prst="rect">
            <a:avLst/>
          </a:prstGeom>
          <a:noFill/>
          <a:ln w="9525">
            <a:noFill/>
            <a:miter lim="800000"/>
            <a:headEnd/>
            <a:tailEnd/>
          </a:ln>
        </p:spPr>
      </p:pic>
      <p:sp>
        <p:nvSpPr>
          <p:cNvPr id="8" name="Rectangle 150"/>
          <p:cNvSpPr>
            <a:spLocks noChangeArrowheads="1"/>
          </p:cNvSpPr>
          <p:nvPr/>
        </p:nvSpPr>
        <p:spPr bwMode="auto">
          <a:xfrm>
            <a:off x="533400" y="3429000"/>
            <a:ext cx="1676400" cy="1066800"/>
          </a:xfrm>
          <a:prstGeom prst="rect">
            <a:avLst/>
          </a:prstGeom>
          <a:noFill/>
          <a:ln w="9525">
            <a:solidFill>
              <a:schemeClr val="tx1"/>
            </a:solidFill>
            <a:miter lim="800000"/>
            <a:headEnd/>
            <a:tailEnd/>
          </a:ln>
          <a:effectLst/>
        </p:spPr>
        <p:txBody>
          <a:bodyPr wrap="none" anchor="ctr"/>
          <a:lstStyle/>
          <a:p>
            <a:pPr algn="ctr"/>
            <a:r>
              <a:rPr lang="en-US" sz="1100" dirty="0" smtClean="0">
                <a:latin typeface="Arial" charset="0"/>
              </a:rPr>
              <a:t>EMPLOYEE</a:t>
            </a:r>
          </a:p>
          <a:p>
            <a:r>
              <a:rPr lang="en-US" sz="1100" u="sng" dirty="0" smtClean="0">
                <a:latin typeface="Arial" charset="0"/>
              </a:rPr>
              <a:t>Emp_ID</a:t>
            </a:r>
          </a:p>
          <a:p>
            <a:r>
              <a:rPr lang="en-US" sz="1100" dirty="0" smtClean="0">
                <a:latin typeface="Arial" charset="0"/>
              </a:rPr>
              <a:t>Emp_First_Name</a:t>
            </a:r>
          </a:p>
          <a:p>
            <a:r>
              <a:rPr lang="en-US" sz="1100" dirty="0" smtClean="0">
                <a:latin typeface="Arial" charset="0"/>
              </a:rPr>
              <a:t>Emp_Last_Name</a:t>
            </a:r>
          </a:p>
          <a:p>
            <a:r>
              <a:rPr lang="en-US" sz="1100" dirty="0" smtClean="0">
                <a:latin typeface="Arial" charset="0"/>
              </a:rPr>
              <a:t>{Emp_Phone}</a:t>
            </a:r>
          </a:p>
        </p:txBody>
      </p:sp>
      <p:pic>
        <p:nvPicPr>
          <p:cNvPr id="1027" name="Picture 3"/>
          <p:cNvPicPr>
            <a:picLocks noChangeAspect="1" noChangeArrowheads="1"/>
          </p:cNvPicPr>
          <p:nvPr/>
        </p:nvPicPr>
        <p:blipFill>
          <a:blip r:embed="rId5" cstate="print"/>
          <a:srcRect/>
          <a:stretch>
            <a:fillRect/>
          </a:stretch>
        </p:blipFill>
        <p:spPr bwMode="auto">
          <a:xfrm>
            <a:off x="3048000" y="5010150"/>
            <a:ext cx="3124200" cy="1238250"/>
          </a:xfrm>
          <a:prstGeom prst="rect">
            <a:avLst/>
          </a:prstGeom>
          <a:noFill/>
          <a:ln w="9525">
            <a:noFill/>
            <a:miter lim="800000"/>
            <a:headEnd/>
            <a:tailEnd/>
          </a:ln>
        </p:spPr>
      </p:pic>
      <p:cxnSp>
        <p:nvCxnSpPr>
          <p:cNvPr id="11" name="Straight Arrow Connector 10"/>
          <p:cNvCxnSpPr/>
          <p:nvPr/>
        </p:nvCxnSpPr>
        <p:spPr>
          <a:xfrm>
            <a:off x="5562600" y="5638800"/>
            <a:ext cx="14478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62600" y="5638800"/>
            <a:ext cx="14478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500"/>
                            </p:stCondLst>
                            <p:childTnLst>
                              <p:par>
                                <p:cTn id="17" presetID="1" presetClass="entr" presetSubtype="0"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nodeType="afterEffect">
                                  <p:stCondLst>
                                    <p:cond delay="100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Database – An example</a:t>
            </a:r>
            <a:endParaRPr lang="en-US" dirty="0">
              <a:solidFill>
                <a:schemeClr val="bg1"/>
              </a:solidFill>
            </a:endParaRPr>
          </a:p>
        </p:txBody>
      </p:sp>
      <p:sp>
        <p:nvSpPr>
          <p:cNvPr id="3" name="Content Placeholder 2"/>
          <p:cNvSpPr>
            <a:spLocks noGrp="1"/>
          </p:cNvSpPr>
          <p:nvPr>
            <p:ph idx="1"/>
          </p:nvPr>
        </p:nvSpPr>
        <p:spPr/>
        <p:txBody>
          <a:bodyPr/>
          <a:lstStyle/>
          <a:p>
            <a:r>
              <a:rPr lang="en-US" sz="2800" dirty="0" smtClean="0">
                <a:latin typeface="Verdana" pitchFamily="34" charset="0"/>
                <a:ea typeface="Verdana" pitchFamily="34" charset="0"/>
                <a:cs typeface="Verdana" pitchFamily="34" charset="0"/>
              </a:rPr>
              <a:t>This diagram is an example of an entity relationship diagram (</a:t>
            </a:r>
            <a:r>
              <a:rPr lang="en-US" sz="2800" b="1" dirty="0" smtClean="0">
                <a:latin typeface="Verdana" pitchFamily="34" charset="0"/>
                <a:ea typeface="Verdana" pitchFamily="34" charset="0"/>
                <a:cs typeface="Verdana" pitchFamily="34" charset="0"/>
              </a:rPr>
              <a:t>ERD</a:t>
            </a:r>
            <a:r>
              <a:rPr lang="en-US" sz="2800" dirty="0" smtClean="0">
                <a:latin typeface="Verdana" pitchFamily="34" charset="0"/>
                <a:ea typeface="Verdana" pitchFamily="34" charset="0"/>
                <a:cs typeface="Verdana" pitchFamily="34" charset="0"/>
              </a:rPr>
              <a:t>).  </a:t>
            </a:r>
          </a:p>
          <a:p>
            <a:r>
              <a:rPr lang="en-US" sz="2800" dirty="0" smtClean="0">
                <a:latin typeface="Verdana" pitchFamily="34" charset="0"/>
                <a:ea typeface="Verdana" pitchFamily="34" charset="0"/>
                <a:cs typeface="Verdana" pitchFamily="34" charset="0"/>
              </a:rPr>
              <a:t>This diagram is for the data used in an auto repair business.  </a:t>
            </a:r>
          </a:p>
          <a:p>
            <a:r>
              <a:rPr lang="en-US" sz="2800" dirty="0" smtClean="0">
                <a:latin typeface="Verdana" pitchFamily="34" charset="0"/>
                <a:ea typeface="Verdana" pitchFamily="34" charset="0"/>
                <a:cs typeface="Verdana" pitchFamily="34" charset="0"/>
              </a:rPr>
              <a:t>This diagram depicts how the relational database is structured.</a:t>
            </a:r>
            <a:endParaRPr lang="en-US" sz="2800" dirty="0">
              <a:latin typeface="Verdana" pitchFamily="34"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a:t>
            </a:fld>
            <a:endParaRPr kumimoji="0" lang="en-US" dirty="0"/>
          </a:p>
        </p:txBody>
      </p:sp>
      <p:pic>
        <p:nvPicPr>
          <p:cNvPr id="1027" name="Picture 3"/>
          <p:cNvPicPr>
            <a:picLocks noChangeAspect="1" noChangeArrowheads="1"/>
          </p:cNvPicPr>
          <p:nvPr/>
        </p:nvPicPr>
        <p:blipFill>
          <a:blip r:embed="rId3" cstate="print"/>
          <a:srcRect/>
          <a:stretch>
            <a:fillRect/>
          </a:stretch>
        </p:blipFill>
        <p:spPr bwMode="auto">
          <a:xfrm>
            <a:off x="5638801" y="4267199"/>
            <a:ext cx="3505200" cy="2590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4000" dirty="0" smtClean="0">
                <a:solidFill>
                  <a:schemeClr val="bg1"/>
                </a:solidFill>
              </a:rPr>
              <a:t>Test what you know about relational database fundamentals</a:t>
            </a:r>
            <a:endParaRPr lang="en-US" sz="4000" dirty="0">
              <a:solidFill>
                <a:schemeClr val="bg1"/>
              </a:solidFill>
            </a:endParaRPr>
          </a:p>
        </p:txBody>
      </p:sp>
      <p:sp>
        <p:nvSpPr>
          <p:cNvPr id="3" name="Content Placeholder 2"/>
          <p:cNvSpPr>
            <a:spLocks noGrp="1"/>
          </p:cNvSpPr>
          <p:nvPr>
            <p:ph idx="1"/>
          </p:nvPr>
        </p:nvSpPr>
        <p:spPr/>
        <p:txBody>
          <a:bodyPr/>
          <a:lstStyle/>
          <a:p>
            <a:r>
              <a:rPr lang="en-US" dirty="0" smtClean="0"/>
              <a:t>This presentation has questions to test what you understand about relational databases—the models and the construction.</a:t>
            </a:r>
          </a:p>
          <a:p>
            <a:r>
              <a:rPr lang="en-US" dirty="0" smtClean="0"/>
              <a:t>The answers are not provided.  If you’re not certain about your answers, review the presentations about database fundamentals.</a:t>
            </a:r>
          </a:p>
          <a:p>
            <a:pPr lvl="1"/>
            <a:endParaRPr lang="en-US" dirty="0" smtClean="0"/>
          </a:p>
          <a:p>
            <a:pPr lvl="1"/>
            <a:endParaRPr lang="en-US" dirty="0" smtClean="0"/>
          </a:p>
          <a:p>
            <a:pPr>
              <a:buNone/>
            </a:pPr>
            <a:endParaRPr lang="en-US" dirty="0"/>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40</a:t>
            </a:fld>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 few questions …</a:t>
            </a:r>
            <a:endParaRPr lang="en-US" dirty="0">
              <a:solidFill>
                <a:schemeClr val="bg1"/>
              </a:solidFill>
            </a:endParaRPr>
          </a:p>
        </p:txBody>
      </p:sp>
      <p:sp>
        <p:nvSpPr>
          <p:cNvPr id="3" name="Content Placeholder 2"/>
          <p:cNvSpPr>
            <a:spLocks noGrp="1"/>
          </p:cNvSpPr>
          <p:nvPr>
            <p:ph idx="1"/>
          </p:nvPr>
        </p:nvSpPr>
        <p:spPr>
          <a:xfrm>
            <a:off x="457200" y="1447800"/>
            <a:ext cx="8001000" cy="4876800"/>
          </a:xfrm>
        </p:spPr>
        <p:txBody>
          <a:bodyPr>
            <a:normAutofit fontScale="92500" lnSpcReduction="20000"/>
          </a:bodyPr>
          <a:lstStyle/>
          <a:p>
            <a:pPr marL="457200" lvl="0" indent="-457200">
              <a:buFont typeface="+mj-lt"/>
              <a:buAutoNum type="arabicPeriod"/>
            </a:pPr>
            <a:r>
              <a:rPr lang="en-US" dirty="0" smtClean="0"/>
              <a:t>What is the data model term that has this definition? </a:t>
            </a:r>
            <a:r>
              <a:rPr lang="en-US" i="1" dirty="0" smtClean="0"/>
              <a:t>“A person, place, thing, or event about which we need to keep information.”  ______________</a:t>
            </a:r>
          </a:p>
          <a:p>
            <a:pPr marL="457200" lvl="0" indent="-457200">
              <a:buFont typeface="+mj-lt"/>
              <a:buAutoNum type="arabicPeriod"/>
            </a:pPr>
            <a:endParaRPr lang="en-US" i="1" dirty="0" smtClean="0"/>
          </a:p>
          <a:p>
            <a:pPr marL="457200" lvl="0" indent="-457200">
              <a:buFont typeface="+mj-lt"/>
              <a:buAutoNum type="arabicPeriod"/>
            </a:pPr>
            <a:r>
              <a:rPr lang="en-US" dirty="0" smtClean="0"/>
              <a:t>What is a field called if it is used to link to a primary key field in another table? ______________</a:t>
            </a: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A field (or fields) that uniquely identifies each row in a table is called a(n) ____________ ?</a:t>
            </a:r>
          </a:p>
          <a:p>
            <a:pPr marL="457200" lvl="0" indent="-457200">
              <a:buFont typeface="+mj-lt"/>
              <a:buAutoNum type="arabicPeriod"/>
            </a:pPr>
            <a:endParaRPr lang="en-US" dirty="0" smtClean="0"/>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41</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 few more questions …</a:t>
            </a:r>
            <a:endParaRPr lang="en-US" dirty="0">
              <a:solidFill>
                <a:schemeClr val="bg1"/>
              </a:solidFill>
            </a:endParaRPr>
          </a:p>
        </p:txBody>
      </p:sp>
      <p:sp>
        <p:nvSpPr>
          <p:cNvPr id="3" name="Content Placeholder 2"/>
          <p:cNvSpPr>
            <a:spLocks noGrp="1"/>
          </p:cNvSpPr>
          <p:nvPr>
            <p:ph idx="1"/>
          </p:nvPr>
        </p:nvSpPr>
        <p:spPr>
          <a:xfrm>
            <a:off x="457200" y="1447800"/>
            <a:ext cx="8001000" cy="4876800"/>
          </a:xfrm>
        </p:spPr>
        <p:txBody>
          <a:bodyPr>
            <a:normAutofit fontScale="92500" lnSpcReduction="20000"/>
          </a:bodyPr>
          <a:lstStyle/>
          <a:p>
            <a:pPr marL="457200" lvl="0" indent="-457200">
              <a:buFont typeface="+mj-lt"/>
              <a:buAutoNum type="arabicPeriod" startAt="4"/>
            </a:pPr>
            <a:r>
              <a:rPr lang="en-US" dirty="0" smtClean="0"/>
              <a:t>If a relationship in the data model has a maximum cardinality of “one” on one end and “crows feet” on the other end, what type of relationship is this?   _____-____-______</a:t>
            </a:r>
          </a:p>
          <a:p>
            <a:pPr marL="457200" lvl="0" indent="-457200">
              <a:buFont typeface="+mj-lt"/>
              <a:buAutoNum type="arabicPeriod" startAt="4"/>
            </a:pPr>
            <a:endParaRPr lang="en-US" dirty="0" smtClean="0"/>
          </a:p>
          <a:p>
            <a:pPr marL="457200" lvl="0" indent="-457200">
              <a:buFont typeface="+mj-lt"/>
              <a:buAutoNum type="arabicPeriod" startAt="4"/>
            </a:pPr>
            <a:r>
              <a:rPr lang="en-US" dirty="0" smtClean="0"/>
              <a:t>Which of the following could be a primary key for the EMPLOYEE table?</a:t>
            </a:r>
          </a:p>
          <a:p>
            <a:pPr marL="114300" indent="-4763">
              <a:buNone/>
            </a:pPr>
            <a:r>
              <a:rPr lang="en-US" dirty="0" smtClean="0"/>
              <a:t>		a. </a:t>
            </a:r>
            <a:r>
              <a:rPr lang="en-US" sz="2000" dirty="0" smtClean="0"/>
              <a:t>First Name + Last Name</a:t>
            </a:r>
          </a:p>
          <a:p>
            <a:pPr marL="114300" indent="-4763">
              <a:buNone/>
            </a:pPr>
            <a:r>
              <a:rPr lang="en-US" sz="2000" dirty="0" smtClean="0"/>
              <a:t>		b.  Phone Number</a:t>
            </a:r>
          </a:p>
          <a:p>
            <a:pPr marL="114300" indent="-4763">
              <a:buNone/>
            </a:pPr>
            <a:r>
              <a:rPr lang="en-US" sz="2000" dirty="0" smtClean="0"/>
              <a:t>		c.  Job Title</a:t>
            </a:r>
          </a:p>
          <a:p>
            <a:pPr marL="114300" indent="-4763">
              <a:buNone/>
            </a:pPr>
            <a:r>
              <a:rPr lang="en-US" sz="2000" dirty="0" smtClean="0"/>
              <a:t>		d.  Social Security Number</a:t>
            </a:r>
          </a:p>
          <a:p>
            <a:pPr marL="114300" indent="-4763">
              <a:buNone/>
            </a:pPr>
            <a:r>
              <a:rPr lang="en-US" sz="2000" dirty="0" smtClean="0"/>
              <a:t>		e.  Birth Date</a:t>
            </a:r>
          </a:p>
          <a:p>
            <a:pPr marL="457200" lvl="0" indent="-457200">
              <a:buFont typeface="+mj-lt"/>
              <a:buAutoNum type="arabicPeriod"/>
            </a:pPr>
            <a:endParaRPr lang="en-US" dirty="0" smtClean="0"/>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42</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 few more questions …</a:t>
            </a:r>
            <a:endParaRPr lang="en-US" dirty="0">
              <a:solidFill>
                <a:schemeClr val="bg1"/>
              </a:solidFill>
            </a:endParaRPr>
          </a:p>
        </p:txBody>
      </p:sp>
      <p:sp>
        <p:nvSpPr>
          <p:cNvPr id="3" name="Content Placeholder 2"/>
          <p:cNvSpPr>
            <a:spLocks noGrp="1"/>
          </p:cNvSpPr>
          <p:nvPr>
            <p:ph idx="1"/>
          </p:nvPr>
        </p:nvSpPr>
        <p:spPr>
          <a:xfrm>
            <a:off x="457200" y="1447800"/>
            <a:ext cx="8001000" cy="4876800"/>
          </a:xfrm>
        </p:spPr>
        <p:txBody>
          <a:bodyPr>
            <a:normAutofit/>
          </a:bodyPr>
          <a:lstStyle/>
          <a:p>
            <a:pPr marL="457200" lvl="0" indent="-457200">
              <a:buFont typeface="+mj-lt"/>
              <a:buAutoNum type="arabicPeriod" startAt="6"/>
            </a:pPr>
            <a:r>
              <a:rPr lang="en-US" smtClean="0"/>
              <a:t>E. F. Codd proposed the principles for __________ databases, which is the type of database most widely used today.</a:t>
            </a:r>
          </a:p>
          <a:p>
            <a:pPr marL="457200" lvl="0" indent="-457200">
              <a:buFont typeface="+mj-lt"/>
              <a:buAutoNum type="arabicPeriod" startAt="6"/>
            </a:pPr>
            <a:endParaRPr lang="en-US" smtClean="0"/>
          </a:p>
          <a:p>
            <a:pPr marL="457200" lvl="0" indent="-457200">
              <a:buFont typeface="+mj-lt"/>
              <a:buAutoNum type="arabicPeriod" startAt="6"/>
            </a:pPr>
            <a:r>
              <a:rPr lang="en-US" smtClean="0"/>
              <a:t>An attribute that might have more than one value for each entity _________, is called a __________ attribute.</a:t>
            </a:r>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43</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smtClean="0">
                <a:solidFill>
                  <a:schemeClr val="bg1"/>
                </a:solidFill>
              </a:rPr>
              <a:t>Test your understanding of data models and databases.</a:t>
            </a:r>
            <a:endParaRPr lang="en-US" sz="4000" dirty="0">
              <a:solidFill>
                <a:schemeClr val="bg1"/>
              </a:solidFill>
            </a:endParaRPr>
          </a:p>
        </p:txBody>
      </p:sp>
      <p:sp>
        <p:nvSpPr>
          <p:cNvPr id="3" name="Content Placeholder 2"/>
          <p:cNvSpPr>
            <a:spLocks noGrp="1"/>
          </p:cNvSpPr>
          <p:nvPr>
            <p:ph idx="1"/>
          </p:nvPr>
        </p:nvSpPr>
        <p:spPr>
          <a:xfrm>
            <a:off x="457200" y="1447800"/>
            <a:ext cx="8153400" cy="3276600"/>
          </a:xfrm>
        </p:spPr>
        <p:txBody>
          <a:bodyPr>
            <a:normAutofit/>
          </a:bodyPr>
          <a:lstStyle/>
          <a:p>
            <a:pPr marL="230188" indent="-230188"/>
            <a:r>
              <a:rPr lang="en-US" smtClean="0"/>
              <a:t>Now, you’ll see some data models and answer questions about them.  </a:t>
            </a:r>
          </a:p>
          <a:p>
            <a:pPr marL="0" indent="0"/>
            <a:endParaRPr lang="en-US" smtClean="0"/>
          </a:p>
          <a:p>
            <a:pPr marL="230188" indent="-230188"/>
            <a:r>
              <a:rPr lang="en-US" smtClean="0"/>
              <a:t>You don’t have to know the business setting in order to read these models; just interpret what the data model depicts.</a:t>
            </a:r>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44</a:t>
            </a:fld>
            <a:endParaRPr kumimoji="0"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smtClean="0">
                <a:solidFill>
                  <a:schemeClr val="bg1"/>
                </a:solidFill>
              </a:rPr>
              <a:t>Test your understanding of data models and databases.</a:t>
            </a:r>
            <a:endParaRPr lang="en-US" sz="4000" dirty="0">
              <a:solidFill>
                <a:schemeClr val="bg1"/>
              </a:solidFill>
            </a:endParaRPr>
          </a:p>
        </p:txBody>
      </p:sp>
      <p:sp>
        <p:nvSpPr>
          <p:cNvPr id="3" name="Content Placeholder 2"/>
          <p:cNvSpPr>
            <a:spLocks noGrp="1"/>
          </p:cNvSpPr>
          <p:nvPr>
            <p:ph idx="1"/>
          </p:nvPr>
        </p:nvSpPr>
        <p:spPr>
          <a:xfrm>
            <a:off x="457200" y="1447800"/>
            <a:ext cx="8153400" cy="3276600"/>
          </a:xfrm>
        </p:spPr>
        <p:txBody>
          <a:bodyPr>
            <a:normAutofit/>
          </a:bodyPr>
          <a:lstStyle/>
          <a:p>
            <a:pPr marL="457200" indent="-457200">
              <a:buFont typeface="+mj-lt"/>
              <a:buAutoNum type="arabicPeriod" startAt="8"/>
            </a:pPr>
            <a:r>
              <a:rPr lang="en-US" smtClean="0"/>
              <a:t>In the data model shown, how many tables would you build in the database?</a:t>
            </a:r>
            <a:endParaRPr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45</a:t>
            </a:fld>
            <a:endParaRPr kumimoji="0" lang="en-US"/>
          </a:p>
        </p:txBody>
      </p:sp>
      <p:grpSp>
        <p:nvGrpSpPr>
          <p:cNvPr id="4" name="Group 95"/>
          <p:cNvGrpSpPr/>
          <p:nvPr/>
        </p:nvGrpSpPr>
        <p:grpSpPr>
          <a:xfrm>
            <a:off x="381000" y="3200400"/>
            <a:ext cx="8305800" cy="886600"/>
            <a:chOff x="304800" y="3124200"/>
            <a:chExt cx="8305800" cy="886600"/>
          </a:xfrm>
        </p:grpSpPr>
        <p:sp>
          <p:nvSpPr>
            <p:cNvPr id="68" name="Rectangle 150"/>
            <p:cNvSpPr>
              <a:spLocks noChangeArrowheads="1"/>
            </p:cNvSpPr>
            <p:nvPr/>
          </p:nvSpPr>
          <p:spPr bwMode="auto">
            <a:xfrm>
              <a:off x="304800" y="3276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CUSTOMER</a:t>
              </a:r>
              <a:endParaRPr lang="en-US" sz="1600" dirty="0">
                <a:latin typeface="Arial" charset="0"/>
              </a:endParaRPr>
            </a:p>
          </p:txBody>
        </p:sp>
        <p:sp>
          <p:nvSpPr>
            <p:cNvPr id="69" name="Rectangle 150"/>
            <p:cNvSpPr>
              <a:spLocks noChangeArrowheads="1"/>
            </p:cNvSpPr>
            <p:nvPr/>
          </p:nvSpPr>
          <p:spPr bwMode="auto">
            <a:xfrm>
              <a:off x="6781800" y="3276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INVENTORY</a:t>
              </a:r>
              <a:endParaRPr lang="en-US" sz="1600" dirty="0">
                <a:latin typeface="Arial" charset="0"/>
              </a:endParaRPr>
            </a:p>
          </p:txBody>
        </p:sp>
        <p:sp>
          <p:nvSpPr>
            <p:cNvPr id="70" name="Rectangle 150"/>
            <p:cNvSpPr>
              <a:spLocks noChangeArrowheads="1"/>
            </p:cNvSpPr>
            <p:nvPr/>
          </p:nvSpPr>
          <p:spPr bwMode="auto">
            <a:xfrm>
              <a:off x="3276600" y="3276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ORDER</a:t>
              </a:r>
              <a:endParaRPr lang="en-US" sz="1600" dirty="0">
                <a:latin typeface="Arial" charset="0"/>
              </a:endParaRPr>
            </a:p>
          </p:txBody>
        </p:sp>
        <p:cxnSp>
          <p:nvCxnSpPr>
            <p:cNvPr id="71" name="Straight Connector 70"/>
            <p:cNvCxnSpPr/>
            <p:nvPr/>
          </p:nvCxnSpPr>
          <p:spPr>
            <a:xfrm>
              <a:off x="2286000" y="35814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4102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55"/>
            <p:cNvGrpSpPr>
              <a:grpSpLocks/>
            </p:cNvGrpSpPr>
            <p:nvPr/>
          </p:nvGrpSpPr>
          <p:grpSpPr bwMode="auto">
            <a:xfrm>
              <a:off x="2971800" y="3505200"/>
              <a:ext cx="304800" cy="152400"/>
              <a:chOff x="4128" y="720"/>
              <a:chExt cx="192" cy="96"/>
            </a:xfrm>
          </p:grpSpPr>
          <p:sp>
            <p:nvSpPr>
              <p:cNvPr id="74" name="Oval 156"/>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75" name="Line 157"/>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76" name="Line 158"/>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77" name="Line 159"/>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6" name="Group 172"/>
            <p:cNvGrpSpPr>
              <a:grpSpLocks/>
            </p:cNvGrpSpPr>
            <p:nvPr/>
          </p:nvGrpSpPr>
          <p:grpSpPr bwMode="auto">
            <a:xfrm>
              <a:off x="5105400" y="3505200"/>
              <a:ext cx="304800" cy="152400"/>
              <a:chOff x="2160" y="720"/>
              <a:chExt cx="192" cy="96"/>
            </a:xfrm>
          </p:grpSpPr>
          <p:sp>
            <p:nvSpPr>
              <p:cNvPr id="79" name="Oval 17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80" name="Line 17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81" name="Line 17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82" name="Line 17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8" name="Group 263"/>
            <p:cNvGrpSpPr>
              <a:grpSpLocks/>
            </p:cNvGrpSpPr>
            <p:nvPr/>
          </p:nvGrpSpPr>
          <p:grpSpPr bwMode="auto">
            <a:xfrm>
              <a:off x="2133600" y="3505200"/>
              <a:ext cx="152400" cy="152400"/>
              <a:chOff x="2160" y="3456"/>
              <a:chExt cx="96" cy="96"/>
            </a:xfrm>
          </p:grpSpPr>
          <p:sp>
            <p:nvSpPr>
              <p:cNvPr id="84" name="Line 264"/>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85" name="Line 265"/>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86" name="Line 266"/>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nvGrpSpPr>
            <p:cNvPr id="9" name="Group 222"/>
            <p:cNvGrpSpPr>
              <a:grpSpLocks/>
            </p:cNvGrpSpPr>
            <p:nvPr/>
          </p:nvGrpSpPr>
          <p:grpSpPr bwMode="auto">
            <a:xfrm>
              <a:off x="6629400" y="3505200"/>
              <a:ext cx="152400" cy="152400"/>
              <a:chOff x="4224" y="1632"/>
              <a:chExt cx="96" cy="96"/>
            </a:xfrm>
          </p:grpSpPr>
          <p:sp>
            <p:nvSpPr>
              <p:cNvPr id="88" name="Line 223"/>
              <p:cNvSpPr>
                <a:spLocks noChangeShapeType="1"/>
              </p:cNvSpPr>
              <p:nvPr/>
            </p:nvSpPr>
            <p:spPr bwMode="auto">
              <a:xfrm>
                <a:off x="4224" y="1680"/>
                <a:ext cx="96" cy="0"/>
              </a:xfrm>
              <a:prstGeom prst="line">
                <a:avLst/>
              </a:prstGeom>
              <a:noFill/>
              <a:ln w="9525">
                <a:solidFill>
                  <a:schemeClr val="tx1"/>
                </a:solidFill>
                <a:round/>
                <a:headEnd/>
                <a:tailEnd/>
              </a:ln>
              <a:effectLst/>
            </p:spPr>
            <p:txBody>
              <a:bodyPr wrap="none" anchor="ctr"/>
              <a:lstStyle/>
              <a:p>
                <a:endParaRPr lang="en-US" dirty="0"/>
              </a:p>
            </p:txBody>
          </p:sp>
          <p:sp>
            <p:nvSpPr>
              <p:cNvPr id="89" name="Line 224"/>
              <p:cNvSpPr>
                <a:spLocks noChangeShapeType="1"/>
              </p:cNvSpPr>
              <p:nvPr/>
            </p:nvSpPr>
            <p:spPr bwMode="auto">
              <a:xfrm>
                <a:off x="4224"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90" name="Line 225"/>
              <p:cNvSpPr>
                <a:spLocks noChangeShapeType="1"/>
              </p:cNvSpPr>
              <p:nvPr/>
            </p:nvSpPr>
            <p:spPr bwMode="auto">
              <a:xfrm flipV="1">
                <a:off x="4224"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91" name="Line 226"/>
              <p:cNvSpPr>
                <a:spLocks noChangeShapeType="1"/>
              </p:cNvSpPr>
              <p:nvPr/>
            </p:nvSpPr>
            <p:spPr bwMode="auto">
              <a:xfrm>
                <a:off x="4224" y="1632"/>
                <a:ext cx="0" cy="96"/>
              </a:xfrm>
              <a:prstGeom prst="line">
                <a:avLst/>
              </a:prstGeom>
              <a:noFill/>
              <a:ln w="9525">
                <a:solidFill>
                  <a:schemeClr val="tx1"/>
                </a:solidFill>
                <a:round/>
                <a:headEnd/>
                <a:tailEnd/>
              </a:ln>
              <a:effectLst/>
            </p:spPr>
            <p:txBody>
              <a:bodyPr wrap="none" anchor="ctr"/>
              <a:lstStyle/>
              <a:p>
                <a:endParaRPr lang="en-US" dirty="0"/>
              </a:p>
            </p:txBody>
          </p:sp>
        </p:grpSp>
        <p:sp>
          <p:nvSpPr>
            <p:cNvPr id="92" name="TextBox 91"/>
            <p:cNvSpPr txBox="1"/>
            <p:nvPr/>
          </p:nvSpPr>
          <p:spPr>
            <a:xfrm>
              <a:off x="2209800" y="3733801"/>
              <a:ext cx="609600" cy="276999"/>
            </a:xfrm>
            <a:prstGeom prst="rect">
              <a:avLst/>
            </a:prstGeom>
            <a:noFill/>
          </p:spPr>
          <p:txBody>
            <a:bodyPr wrap="square" rtlCol="0">
              <a:spAutoFit/>
            </a:bodyPr>
            <a:lstStyle/>
            <a:p>
              <a:r>
                <a:rPr lang="en-US" sz="1200" smtClean="0">
                  <a:latin typeface="Arial" pitchFamily="34" charset="0"/>
                  <a:cs typeface="Arial" pitchFamily="34" charset="0"/>
                </a:rPr>
                <a:t>has</a:t>
              </a:r>
              <a:endParaRPr lang="en-US" sz="1200">
                <a:latin typeface="Arial" pitchFamily="34" charset="0"/>
                <a:cs typeface="Arial" pitchFamily="34" charset="0"/>
              </a:endParaRPr>
            </a:p>
          </p:txBody>
        </p:sp>
        <p:sp>
          <p:nvSpPr>
            <p:cNvPr id="93" name="TextBox 92"/>
            <p:cNvSpPr txBox="1"/>
            <p:nvPr/>
          </p:nvSpPr>
          <p:spPr>
            <a:xfrm>
              <a:off x="2667000" y="3200400"/>
              <a:ext cx="609600" cy="276999"/>
            </a:xfrm>
            <a:prstGeom prst="rect">
              <a:avLst/>
            </a:prstGeom>
            <a:noFill/>
          </p:spPr>
          <p:txBody>
            <a:bodyPr wrap="square" rtlCol="0">
              <a:spAutoFit/>
            </a:bodyPr>
            <a:lstStyle/>
            <a:p>
              <a:pPr algn="r"/>
              <a:r>
                <a:rPr lang="en-US" sz="1200" smtClean="0">
                  <a:latin typeface="Arial" pitchFamily="34" charset="0"/>
                  <a:cs typeface="Arial" pitchFamily="34" charset="0"/>
                </a:rPr>
                <a:t>for</a:t>
              </a:r>
              <a:endParaRPr lang="en-US" sz="1200">
                <a:latin typeface="Arial" pitchFamily="34" charset="0"/>
                <a:cs typeface="Arial" pitchFamily="34" charset="0"/>
              </a:endParaRPr>
            </a:p>
          </p:txBody>
        </p:sp>
        <p:sp>
          <p:nvSpPr>
            <p:cNvPr id="94" name="TextBox 93"/>
            <p:cNvSpPr txBox="1"/>
            <p:nvPr/>
          </p:nvSpPr>
          <p:spPr>
            <a:xfrm>
              <a:off x="5181600" y="3733801"/>
              <a:ext cx="609600" cy="276999"/>
            </a:xfrm>
            <a:prstGeom prst="rect">
              <a:avLst/>
            </a:prstGeom>
            <a:noFill/>
          </p:spPr>
          <p:txBody>
            <a:bodyPr wrap="square" rtlCol="0">
              <a:spAutoFit/>
            </a:bodyPr>
            <a:lstStyle/>
            <a:p>
              <a:r>
                <a:rPr lang="en-US" sz="1200" smtClean="0">
                  <a:latin typeface="Arial" pitchFamily="34" charset="0"/>
                  <a:cs typeface="Arial" pitchFamily="34" charset="0"/>
                </a:rPr>
                <a:t>of</a:t>
              </a:r>
              <a:endParaRPr lang="en-US" sz="1200">
                <a:latin typeface="Arial" pitchFamily="34" charset="0"/>
                <a:cs typeface="Arial" pitchFamily="34" charset="0"/>
              </a:endParaRPr>
            </a:p>
          </p:txBody>
        </p:sp>
        <p:sp>
          <p:nvSpPr>
            <p:cNvPr id="95" name="TextBox 94"/>
            <p:cNvSpPr txBox="1"/>
            <p:nvPr/>
          </p:nvSpPr>
          <p:spPr>
            <a:xfrm>
              <a:off x="6096000" y="3124200"/>
              <a:ext cx="609600" cy="276999"/>
            </a:xfrm>
            <a:prstGeom prst="rect">
              <a:avLst/>
            </a:prstGeom>
            <a:noFill/>
          </p:spPr>
          <p:txBody>
            <a:bodyPr wrap="square" rtlCol="0">
              <a:spAutoFit/>
            </a:bodyPr>
            <a:lstStyle/>
            <a:p>
              <a:pPr algn="r"/>
              <a:r>
                <a:rPr lang="en-US" sz="1200" smtClean="0">
                  <a:latin typeface="Arial" pitchFamily="34" charset="0"/>
                  <a:cs typeface="Arial" pitchFamily="34" charset="0"/>
                </a:rPr>
                <a:t>in</a:t>
              </a:r>
              <a:endParaRPr lang="en-US" sz="120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smtClean="0">
                <a:solidFill>
                  <a:schemeClr val="bg1"/>
                </a:solidFill>
              </a:rPr>
              <a:t>Test your understanding of data models and databases.</a:t>
            </a:r>
            <a:endParaRPr lang="en-US" sz="4000" dirty="0">
              <a:solidFill>
                <a:schemeClr val="bg1"/>
              </a:solidFill>
            </a:endParaRPr>
          </a:p>
        </p:txBody>
      </p:sp>
      <p:sp>
        <p:nvSpPr>
          <p:cNvPr id="3" name="Content Placeholder 2"/>
          <p:cNvSpPr>
            <a:spLocks noGrp="1"/>
          </p:cNvSpPr>
          <p:nvPr>
            <p:ph idx="1"/>
          </p:nvPr>
        </p:nvSpPr>
        <p:spPr>
          <a:xfrm>
            <a:off x="457200" y="1447800"/>
            <a:ext cx="8153400" cy="3276600"/>
          </a:xfrm>
        </p:spPr>
        <p:txBody>
          <a:bodyPr>
            <a:normAutofit/>
          </a:bodyPr>
          <a:lstStyle/>
          <a:p>
            <a:pPr marL="457200" indent="-457200">
              <a:buFont typeface="+mj-lt"/>
              <a:buAutoNum type="arabicPeriod" startAt="9"/>
            </a:pPr>
            <a:r>
              <a:rPr lang="en-US" smtClean="0"/>
              <a:t>Which of these would get a foreign key? Check all that apply.</a:t>
            </a:r>
          </a:p>
          <a:p>
            <a:pPr lvl="1">
              <a:buFont typeface="Wingdings" pitchFamily="2" charset="2"/>
              <a:buChar char="q"/>
            </a:pPr>
            <a:r>
              <a:rPr lang="en-US" sz="1800" smtClean="0"/>
              <a:t>CUSTOMER</a:t>
            </a:r>
          </a:p>
          <a:p>
            <a:pPr lvl="1">
              <a:buFont typeface="Wingdings" pitchFamily="2" charset="2"/>
              <a:buChar char="q"/>
            </a:pPr>
            <a:r>
              <a:rPr lang="en-US" sz="1800" smtClean="0"/>
              <a:t>ORDER</a:t>
            </a:r>
          </a:p>
          <a:p>
            <a:pPr lvl="1">
              <a:buFont typeface="Wingdings" pitchFamily="2" charset="2"/>
              <a:buChar char="q"/>
            </a:pPr>
            <a:r>
              <a:rPr lang="en-US" sz="1800" smtClean="0"/>
              <a:t>INVENTORY</a:t>
            </a:r>
          </a:p>
          <a:p>
            <a:pPr lvl="1">
              <a:buFont typeface="Wingdings" pitchFamily="2" charset="2"/>
              <a:buChar char="q"/>
            </a:pPr>
            <a:r>
              <a:rPr lang="en-US" sz="1800" smtClean="0"/>
              <a:t>None would.</a:t>
            </a:r>
          </a:p>
          <a:p>
            <a:pPr lvl="1">
              <a:buFont typeface="Wingdings" pitchFamily="2" charset="2"/>
              <a:buChar char="q"/>
            </a:pPr>
            <a:r>
              <a:rPr lang="en-US" sz="1800" smtClean="0"/>
              <a:t>All would.</a:t>
            </a:r>
          </a:p>
          <a:p>
            <a:pPr lvl="1"/>
            <a:endParaRPr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46</a:t>
            </a:fld>
            <a:endParaRPr kumimoji="0" lang="en-US"/>
          </a:p>
        </p:txBody>
      </p:sp>
      <p:grpSp>
        <p:nvGrpSpPr>
          <p:cNvPr id="4" name="Group 95"/>
          <p:cNvGrpSpPr/>
          <p:nvPr/>
        </p:nvGrpSpPr>
        <p:grpSpPr>
          <a:xfrm>
            <a:off x="457200" y="3990200"/>
            <a:ext cx="8305800" cy="886600"/>
            <a:chOff x="304800" y="3124200"/>
            <a:chExt cx="8305800" cy="886600"/>
          </a:xfrm>
        </p:grpSpPr>
        <p:sp>
          <p:nvSpPr>
            <p:cNvPr id="68" name="Rectangle 150"/>
            <p:cNvSpPr>
              <a:spLocks noChangeArrowheads="1"/>
            </p:cNvSpPr>
            <p:nvPr/>
          </p:nvSpPr>
          <p:spPr bwMode="auto">
            <a:xfrm>
              <a:off x="304800" y="3276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CUSTOMER</a:t>
              </a:r>
              <a:endParaRPr lang="en-US" sz="1600" dirty="0">
                <a:latin typeface="Arial" charset="0"/>
              </a:endParaRPr>
            </a:p>
          </p:txBody>
        </p:sp>
        <p:sp>
          <p:nvSpPr>
            <p:cNvPr id="69" name="Rectangle 150"/>
            <p:cNvSpPr>
              <a:spLocks noChangeArrowheads="1"/>
            </p:cNvSpPr>
            <p:nvPr/>
          </p:nvSpPr>
          <p:spPr bwMode="auto">
            <a:xfrm>
              <a:off x="6781800" y="3276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INVENTORY</a:t>
              </a:r>
              <a:endParaRPr lang="en-US" sz="1600" dirty="0">
                <a:latin typeface="Arial" charset="0"/>
              </a:endParaRPr>
            </a:p>
          </p:txBody>
        </p:sp>
        <p:sp>
          <p:nvSpPr>
            <p:cNvPr id="70" name="Rectangle 150"/>
            <p:cNvSpPr>
              <a:spLocks noChangeArrowheads="1"/>
            </p:cNvSpPr>
            <p:nvPr/>
          </p:nvSpPr>
          <p:spPr bwMode="auto">
            <a:xfrm>
              <a:off x="3276600" y="3276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ORDER</a:t>
              </a:r>
              <a:endParaRPr lang="en-US" sz="1600" dirty="0">
                <a:latin typeface="Arial" charset="0"/>
              </a:endParaRPr>
            </a:p>
          </p:txBody>
        </p:sp>
        <p:cxnSp>
          <p:nvCxnSpPr>
            <p:cNvPr id="71" name="Straight Connector 70"/>
            <p:cNvCxnSpPr/>
            <p:nvPr/>
          </p:nvCxnSpPr>
          <p:spPr>
            <a:xfrm>
              <a:off x="2286000" y="35814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4102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55"/>
            <p:cNvGrpSpPr>
              <a:grpSpLocks/>
            </p:cNvGrpSpPr>
            <p:nvPr/>
          </p:nvGrpSpPr>
          <p:grpSpPr bwMode="auto">
            <a:xfrm>
              <a:off x="2971800" y="3505200"/>
              <a:ext cx="304800" cy="152400"/>
              <a:chOff x="4128" y="720"/>
              <a:chExt cx="192" cy="96"/>
            </a:xfrm>
          </p:grpSpPr>
          <p:sp>
            <p:nvSpPr>
              <p:cNvPr id="74" name="Oval 156"/>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75" name="Line 157"/>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76" name="Line 158"/>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77" name="Line 159"/>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6" name="Group 172"/>
            <p:cNvGrpSpPr>
              <a:grpSpLocks/>
            </p:cNvGrpSpPr>
            <p:nvPr/>
          </p:nvGrpSpPr>
          <p:grpSpPr bwMode="auto">
            <a:xfrm>
              <a:off x="5105400" y="3505200"/>
              <a:ext cx="304800" cy="152400"/>
              <a:chOff x="2160" y="720"/>
              <a:chExt cx="192" cy="96"/>
            </a:xfrm>
          </p:grpSpPr>
          <p:sp>
            <p:nvSpPr>
              <p:cNvPr id="79" name="Oval 17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80" name="Line 17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81" name="Line 17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82" name="Line 17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8" name="Group 263"/>
            <p:cNvGrpSpPr>
              <a:grpSpLocks/>
            </p:cNvGrpSpPr>
            <p:nvPr/>
          </p:nvGrpSpPr>
          <p:grpSpPr bwMode="auto">
            <a:xfrm>
              <a:off x="2133600" y="3505200"/>
              <a:ext cx="152400" cy="152400"/>
              <a:chOff x="2160" y="3456"/>
              <a:chExt cx="96" cy="96"/>
            </a:xfrm>
          </p:grpSpPr>
          <p:sp>
            <p:nvSpPr>
              <p:cNvPr id="84" name="Line 264"/>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85" name="Line 265"/>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86" name="Line 266"/>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nvGrpSpPr>
            <p:cNvPr id="9" name="Group 222"/>
            <p:cNvGrpSpPr>
              <a:grpSpLocks/>
            </p:cNvGrpSpPr>
            <p:nvPr/>
          </p:nvGrpSpPr>
          <p:grpSpPr bwMode="auto">
            <a:xfrm>
              <a:off x="6629400" y="3505200"/>
              <a:ext cx="152400" cy="152400"/>
              <a:chOff x="4224" y="1632"/>
              <a:chExt cx="96" cy="96"/>
            </a:xfrm>
          </p:grpSpPr>
          <p:sp>
            <p:nvSpPr>
              <p:cNvPr id="88" name="Line 223"/>
              <p:cNvSpPr>
                <a:spLocks noChangeShapeType="1"/>
              </p:cNvSpPr>
              <p:nvPr/>
            </p:nvSpPr>
            <p:spPr bwMode="auto">
              <a:xfrm>
                <a:off x="4224" y="1680"/>
                <a:ext cx="96" cy="0"/>
              </a:xfrm>
              <a:prstGeom prst="line">
                <a:avLst/>
              </a:prstGeom>
              <a:noFill/>
              <a:ln w="9525">
                <a:solidFill>
                  <a:schemeClr val="tx1"/>
                </a:solidFill>
                <a:round/>
                <a:headEnd/>
                <a:tailEnd/>
              </a:ln>
              <a:effectLst/>
            </p:spPr>
            <p:txBody>
              <a:bodyPr wrap="none" anchor="ctr"/>
              <a:lstStyle/>
              <a:p>
                <a:endParaRPr lang="en-US" dirty="0"/>
              </a:p>
            </p:txBody>
          </p:sp>
          <p:sp>
            <p:nvSpPr>
              <p:cNvPr id="89" name="Line 224"/>
              <p:cNvSpPr>
                <a:spLocks noChangeShapeType="1"/>
              </p:cNvSpPr>
              <p:nvPr/>
            </p:nvSpPr>
            <p:spPr bwMode="auto">
              <a:xfrm>
                <a:off x="4224"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90" name="Line 225"/>
              <p:cNvSpPr>
                <a:spLocks noChangeShapeType="1"/>
              </p:cNvSpPr>
              <p:nvPr/>
            </p:nvSpPr>
            <p:spPr bwMode="auto">
              <a:xfrm flipV="1">
                <a:off x="4224"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91" name="Line 226"/>
              <p:cNvSpPr>
                <a:spLocks noChangeShapeType="1"/>
              </p:cNvSpPr>
              <p:nvPr/>
            </p:nvSpPr>
            <p:spPr bwMode="auto">
              <a:xfrm>
                <a:off x="4224" y="1632"/>
                <a:ext cx="0" cy="96"/>
              </a:xfrm>
              <a:prstGeom prst="line">
                <a:avLst/>
              </a:prstGeom>
              <a:noFill/>
              <a:ln w="9525">
                <a:solidFill>
                  <a:schemeClr val="tx1"/>
                </a:solidFill>
                <a:round/>
                <a:headEnd/>
                <a:tailEnd/>
              </a:ln>
              <a:effectLst/>
            </p:spPr>
            <p:txBody>
              <a:bodyPr wrap="none" anchor="ctr"/>
              <a:lstStyle/>
              <a:p>
                <a:endParaRPr lang="en-US" dirty="0"/>
              </a:p>
            </p:txBody>
          </p:sp>
        </p:grpSp>
        <p:sp>
          <p:nvSpPr>
            <p:cNvPr id="92" name="TextBox 91"/>
            <p:cNvSpPr txBox="1"/>
            <p:nvPr/>
          </p:nvSpPr>
          <p:spPr>
            <a:xfrm>
              <a:off x="2209800" y="3733801"/>
              <a:ext cx="609600" cy="276999"/>
            </a:xfrm>
            <a:prstGeom prst="rect">
              <a:avLst/>
            </a:prstGeom>
            <a:noFill/>
          </p:spPr>
          <p:txBody>
            <a:bodyPr wrap="square" rtlCol="0">
              <a:spAutoFit/>
            </a:bodyPr>
            <a:lstStyle/>
            <a:p>
              <a:r>
                <a:rPr lang="en-US" sz="1200" smtClean="0">
                  <a:latin typeface="Arial" pitchFamily="34" charset="0"/>
                  <a:cs typeface="Arial" pitchFamily="34" charset="0"/>
                </a:rPr>
                <a:t>has</a:t>
              </a:r>
              <a:endParaRPr lang="en-US" sz="1200">
                <a:latin typeface="Arial" pitchFamily="34" charset="0"/>
                <a:cs typeface="Arial" pitchFamily="34" charset="0"/>
              </a:endParaRPr>
            </a:p>
          </p:txBody>
        </p:sp>
        <p:sp>
          <p:nvSpPr>
            <p:cNvPr id="93" name="TextBox 92"/>
            <p:cNvSpPr txBox="1"/>
            <p:nvPr/>
          </p:nvSpPr>
          <p:spPr>
            <a:xfrm>
              <a:off x="2667000" y="3200400"/>
              <a:ext cx="609600" cy="276999"/>
            </a:xfrm>
            <a:prstGeom prst="rect">
              <a:avLst/>
            </a:prstGeom>
            <a:noFill/>
          </p:spPr>
          <p:txBody>
            <a:bodyPr wrap="square" rtlCol="0">
              <a:spAutoFit/>
            </a:bodyPr>
            <a:lstStyle/>
            <a:p>
              <a:pPr algn="r"/>
              <a:r>
                <a:rPr lang="en-US" sz="1200" smtClean="0">
                  <a:latin typeface="Arial" pitchFamily="34" charset="0"/>
                  <a:cs typeface="Arial" pitchFamily="34" charset="0"/>
                </a:rPr>
                <a:t>for</a:t>
              </a:r>
              <a:endParaRPr lang="en-US" sz="1200">
                <a:latin typeface="Arial" pitchFamily="34" charset="0"/>
                <a:cs typeface="Arial" pitchFamily="34" charset="0"/>
              </a:endParaRPr>
            </a:p>
          </p:txBody>
        </p:sp>
        <p:sp>
          <p:nvSpPr>
            <p:cNvPr id="94" name="TextBox 93"/>
            <p:cNvSpPr txBox="1"/>
            <p:nvPr/>
          </p:nvSpPr>
          <p:spPr>
            <a:xfrm>
              <a:off x="5181600" y="3733801"/>
              <a:ext cx="609600" cy="276999"/>
            </a:xfrm>
            <a:prstGeom prst="rect">
              <a:avLst/>
            </a:prstGeom>
            <a:noFill/>
          </p:spPr>
          <p:txBody>
            <a:bodyPr wrap="square" rtlCol="0">
              <a:spAutoFit/>
            </a:bodyPr>
            <a:lstStyle/>
            <a:p>
              <a:r>
                <a:rPr lang="en-US" sz="1200" smtClean="0">
                  <a:latin typeface="Arial" pitchFamily="34" charset="0"/>
                  <a:cs typeface="Arial" pitchFamily="34" charset="0"/>
                </a:rPr>
                <a:t>of</a:t>
              </a:r>
              <a:endParaRPr lang="en-US" sz="1200">
                <a:latin typeface="Arial" pitchFamily="34" charset="0"/>
                <a:cs typeface="Arial" pitchFamily="34" charset="0"/>
              </a:endParaRPr>
            </a:p>
          </p:txBody>
        </p:sp>
        <p:sp>
          <p:nvSpPr>
            <p:cNvPr id="95" name="TextBox 94"/>
            <p:cNvSpPr txBox="1"/>
            <p:nvPr/>
          </p:nvSpPr>
          <p:spPr>
            <a:xfrm>
              <a:off x="6096000" y="3124200"/>
              <a:ext cx="609600" cy="276999"/>
            </a:xfrm>
            <a:prstGeom prst="rect">
              <a:avLst/>
            </a:prstGeom>
            <a:noFill/>
          </p:spPr>
          <p:txBody>
            <a:bodyPr wrap="square" rtlCol="0">
              <a:spAutoFit/>
            </a:bodyPr>
            <a:lstStyle/>
            <a:p>
              <a:pPr algn="r"/>
              <a:r>
                <a:rPr lang="en-US" sz="1200" smtClean="0">
                  <a:latin typeface="Arial" pitchFamily="34" charset="0"/>
                  <a:cs typeface="Arial" pitchFamily="34" charset="0"/>
                </a:rPr>
                <a:t>in</a:t>
              </a:r>
              <a:endParaRPr lang="en-US" sz="120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4000" dirty="0" smtClean="0">
                <a:solidFill>
                  <a:schemeClr val="bg1"/>
                </a:solidFill>
              </a:rPr>
              <a:t>Test your understanding of data models and databases.</a:t>
            </a:r>
            <a:endParaRPr lang="en-US" sz="4000" dirty="0">
              <a:solidFill>
                <a:schemeClr val="bg1"/>
              </a:solidFill>
            </a:endParaRPr>
          </a:p>
        </p:txBody>
      </p:sp>
      <p:sp>
        <p:nvSpPr>
          <p:cNvPr id="3" name="Content Placeholder 2"/>
          <p:cNvSpPr>
            <a:spLocks noGrp="1"/>
          </p:cNvSpPr>
          <p:nvPr>
            <p:ph idx="1"/>
          </p:nvPr>
        </p:nvSpPr>
        <p:spPr>
          <a:xfrm>
            <a:off x="457200" y="1447800"/>
            <a:ext cx="8153400" cy="3276600"/>
          </a:xfrm>
        </p:spPr>
        <p:txBody>
          <a:bodyPr>
            <a:normAutofit/>
          </a:bodyPr>
          <a:lstStyle/>
          <a:p>
            <a:pPr marL="457200" indent="-457200">
              <a:buFont typeface="+mj-lt"/>
              <a:buAutoNum type="arabicPeriod" startAt="10"/>
            </a:pPr>
            <a:r>
              <a:rPr lang="en-US" smtClean="0"/>
              <a:t>In the data model shown, how many tables would you build in the database?</a:t>
            </a:r>
            <a:endParaRPr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47</a:t>
            </a:fld>
            <a:endParaRPr kumimoji="0" lang="en-US"/>
          </a:p>
        </p:txBody>
      </p:sp>
      <p:grpSp>
        <p:nvGrpSpPr>
          <p:cNvPr id="4" name="Group 56"/>
          <p:cNvGrpSpPr/>
          <p:nvPr/>
        </p:nvGrpSpPr>
        <p:grpSpPr>
          <a:xfrm>
            <a:off x="609600" y="3352800"/>
            <a:ext cx="7772400" cy="609600"/>
            <a:chOff x="457200" y="3276600"/>
            <a:chExt cx="7772400" cy="609600"/>
          </a:xfrm>
        </p:grpSpPr>
        <p:sp>
          <p:nvSpPr>
            <p:cNvPr id="34" name="Rectangle 150"/>
            <p:cNvSpPr>
              <a:spLocks noChangeArrowheads="1"/>
            </p:cNvSpPr>
            <p:nvPr/>
          </p:nvSpPr>
          <p:spPr bwMode="auto">
            <a:xfrm>
              <a:off x="457200" y="3276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EMPLOYEE</a:t>
              </a:r>
              <a:endParaRPr lang="en-US" sz="1600" dirty="0">
                <a:latin typeface="Arial" charset="0"/>
              </a:endParaRPr>
            </a:p>
          </p:txBody>
        </p:sp>
        <p:sp>
          <p:nvSpPr>
            <p:cNvPr id="35" name="Rectangle 150"/>
            <p:cNvSpPr>
              <a:spLocks noChangeArrowheads="1"/>
            </p:cNvSpPr>
            <p:nvPr/>
          </p:nvSpPr>
          <p:spPr bwMode="auto">
            <a:xfrm>
              <a:off x="6400800" y="3276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PROJECT</a:t>
              </a:r>
              <a:endParaRPr lang="en-US" sz="1600" dirty="0">
                <a:latin typeface="Arial" charset="0"/>
              </a:endParaRPr>
            </a:p>
          </p:txBody>
        </p:sp>
        <p:sp>
          <p:nvSpPr>
            <p:cNvPr id="36" name="Rectangle 150"/>
            <p:cNvSpPr>
              <a:spLocks noChangeArrowheads="1"/>
            </p:cNvSpPr>
            <p:nvPr/>
          </p:nvSpPr>
          <p:spPr bwMode="auto">
            <a:xfrm>
              <a:off x="3276600" y="32766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ASSIGNMENT</a:t>
              </a:r>
              <a:endParaRPr lang="en-US" sz="1600" dirty="0">
                <a:latin typeface="Arial" charset="0"/>
              </a:endParaRPr>
            </a:p>
          </p:txBody>
        </p:sp>
        <p:cxnSp>
          <p:nvCxnSpPr>
            <p:cNvPr id="37" name="Straight Connector 36"/>
            <p:cNvCxnSpPr/>
            <p:nvPr/>
          </p:nvCxnSpPr>
          <p:spPr>
            <a:xfrm>
              <a:off x="2438400" y="35814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5" idx="1"/>
            </p:cNvCxnSpPr>
            <p:nvPr/>
          </p:nvCxnSpPr>
          <p:spPr>
            <a:xfrm>
              <a:off x="5410200" y="35814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55"/>
            <p:cNvGrpSpPr>
              <a:grpSpLocks/>
            </p:cNvGrpSpPr>
            <p:nvPr/>
          </p:nvGrpSpPr>
          <p:grpSpPr bwMode="auto">
            <a:xfrm>
              <a:off x="2971800" y="3505200"/>
              <a:ext cx="304800" cy="152400"/>
              <a:chOff x="4128" y="720"/>
              <a:chExt cx="192" cy="96"/>
            </a:xfrm>
          </p:grpSpPr>
          <p:sp>
            <p:nvSpPr>
              <p:cNvPr id="40" name="Oval 156"/>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41" name="Line 157"/>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42" name="Line 158"/>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43" name="Line 159"/>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6" name="Group 172"/>
            <p:cNvGrpSpPr>
              <a:grpSpLocks/>
            </p:cNvGrpSpPr>
            <p:nvPr/>
          </p:nvGrpSpPr>
          <p:grpSpPr bwMode="auto">
            <a:xfrm>
              <a:off x="5105400" y="3505200"/>
              <a:ext cx="304800" cy="152400"/>
              <a:chOff x="2160" y="720"/>
              <a:chExt cx="192" cy="96"/>
            </a:xfrm>
          </p:grpSpPr>
          <p:sp>
            <p:nvSpPr>
              <p:cNvPr id="45" name="Oval 17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46" name="Line 17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47" name="Line 17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48" name="Line 17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8" name="Group 263"/>
            <p:cNvGrpSpPr>
              <a:grpSpLocks/>
            </p:cNvGrpSpPr>
            <p:nvPr/>
          </p:nvGrpSpPr>
          <p:grpSpPr bwMode="auto">
            <a:xfrm>
              <a:off x="2286000" y="3505200"/>
              <a:ext cx="152400" cy="152400"/>
              <a:chOff x="2160" y="3456"/>
              <a:chExt cx="96" cy="96"/>
            </a:xfrm>
          </p:grpSpPr>
          <p:sp>
            <p:nvSpPr>
              <p:cNvPr id="50" name="Line 264"/>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51" name="Line 265"/>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52" name="Line 266"/>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nvGrpSpPr>
            <p:cNvPr id="9" name="Group 263"/>
            <p:cNvGrpSpPr>
              <a:grpSpLocks/>
            </p:cNvGrpSpPr>
            <p:nvPr/>
          </p:nvGrpSpPr>
          <p:grpSpPr bwMode="auto">
            <a:xfrm>
              <a:off x="6172200" y="3505200"/>
              <a:ext cx="152400" cy="152400"/>
              <a:chOff x="2160" y="3456"/>
              <a:chExt cx="96" cy="96"/>
            </a:xfrm>
          </p:grpSpPr>
          <p:sp>
            <p:nvSpPr>
              <p:cNvPr id="54" name="Line 264"/>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55" name="Line 265"/>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56" name="Line 266"/>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smtClean="0">
                <a:solidFill>
                  <a:schemeClr val="bg1"/>
                </a:solidFill>
              </a:rPr>
              <a:t>Test your understanding of data models and databases.</a:t>
            </a:r>
            <a:endParaRPr lang="en-US" sz="4000" dirty="0">
              <a:solidFill>
                <a:schemeClr val="bg1"/>
              </a:solidFill>
            </a:endParaRPr>
          </a:p>
        </p:txBody>
      </p:sp>
      <p:sp>
        <p:nvSpPr>
          <p:cNvPr id="3" name="Content Placeholder 2"/>
          <p:cNvSpPr>
            <a:spLocks noGrp="1"/>
          </p:cNvSpPr>
          <p:nvPr>
            <p:ph idx="1"/>
          </p:nvPr>
        </p:nvSpPr>
        <p:spPr>
          <a:xfrm>
            <a:off x="457200" y="1447800"/>
            <a:ext cx="8153400" cy="3276600"/>
          </a:xfrm>
        </p:spPr>
        <p:txBody>
          <a:bodyPr>
            <a:normAutofit/>
          </a:bodyPr>
          <a:lstStyle/>
          <a:p>
            <a:pPr marL="457200" indent="-457200">
              <a:buFont typeface="+mj-lt"/>
              <a:buAutoNum type="arabicPeriod" startAt="11"/>
            </a:pPr>
            <a:r>
              <a:rPr lang="en-US" smtClean="0"/>
              <a:t>Which of these would get a foreign key? Check all that apply.</a:t>
            </a:r>
          </a:p>
          <a:p>
            <a:pPr lvl="1">
              <a:buFont typeface="Wingdings" pitchFamily="2" charset="2"/>
              <a:buChar char="q"/>
            </a:pPr>
            <a:r>
              <a:rPr lang="en-US" sz="1800" smtClean="0"/>
              <a:t>EMPLOYEE</a:t>
            </a:r>
          </a:p>
          <a:p>
            <a:pPr lvl="1">
              <a:buFont typeface="Wingdings" pitchFamily="2" charset="2"/>
              <a:buChar char="q"/>
            </a:pPr>
            <a:r>
              <a:rPr lang="en-US" sz="1800" smtClean="0"/>
              <a:t>ASSIGNMENT</a:t>
            </a:r>
          </a:p>
          <a:p>
            <a:pPr lvl="1">
              <a:buFont typeface="Wingdings" pitchFamily="2" charset="2"/>
              <a:buChar char="q"/>
            </a:pPr>
            <a:r>
              <a:rPr lang="en-US" sz="1800" smtClean="0"/>
              <a:t>PROJECT</a:t>
            </a:r>
          </a:p>
          <a:p>
            <a:pPr lvl="1">
              <a:buFont typeface="Wingdings" pitchFamily="2" charset="2"/>
              <a:buChar char="q"/>
            </a:pPr>
            <a:r>
              <a:rPr lang="en-US" sz="1800" smtClean="0"/>
              <a:t>None would.</a:t>
            </a:r>
          </a:p>
          <a:p>
            <a:pPr lvl="1">
              <a:buFont typeface="Wingdings" pitchFamily="2" charset="2"/>
              <a:buChar char="q"/>
            </a:pPr>
            <a:r>
              <a:rPr lang="en-US" sz="1800" smtClean="0"/>
              <a:t>All would.</a:t>
            </a:r>
          </a:p>
          <a:p>
            <a:pPr lvl="1"/>
            <a:endParaRPr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48</a:t>
            </a:fld>
            <a:endParaRPr kumimoji="0" lang="en-US"/>
          </a:p>
        </p:txBody>
      </p:sp>
      <p:grpSp>
        <p:nvGrpSpPr>
          <p:cNvPr id="4" name="Group 56"/>
          <p:cNvGrpSpPr/>
          <p:nvPr/>
        </p:nvGrpSpPr>
        <p:grpSpPr>
          <a:xfrm>
            <a:off x="609600" y="4114800"/>
            <a:ext cx="7772400" cy="609600"/>
            <a:chOff x="609600" y="3733800"/>
            <a:chExt cx="7772400" cy="609600"/>
          </a:xfrm>
        </p:grpSpPr>
        <p:sp>
          <p:nvSpPr>
            <p:cNvPr id="34" name="Rectangle 150"/>
            <p:cNvSpPr>
              <a:spLocks noChangeArrowheads="1"/>
            </p:cNvSpPr>
            <p:nvPr/>
          </p:nvSpPr>
          <p:spPr bwMode="auto">
            <a:xfrm>
              <a:off x="609600" y="3733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EMPLOYEE</a:t>
              </a:r>
              <a:endParaRPr lang="en-US" sz="1600" dirty="0">
                <a:latin typeface="Arial" charset="0"/>
              </a:endParaRPr>
            </a:p>
          </p:txBody>
        </p:sp>
        <p:sp>
          <p:nvSpPr>
            <p:cNvPr id="35" name="Rectangle 150"/>
            <p:cNvSpPr>
              <a:spLocks noChangeArrowheads="1"/>
            </p:cNvSpPr>
            <p:nvPr/>
          </p:nvSpPr>
          <p:spPr bwMode="auto">
            <a:xfrm>
              <a:off x="6553200" y="3733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PROJECT</a:t>
              </a:r>
              <a:endParaRPr lang="en-US" sz="1600" dirty="0">
                <a:latin typeface="Arial" charset="0"/>
              </a:endParaRPr>
            </a:p>
          </p:txBody>
        </p:sp>
        <p:sp>
          <p:nvSpPr>
            <p:cNvPr id="36" name="Rectangle 150"/>
            <p:cNvSpPr>
              <a:spLocks noChangeArrowheads="1"/>
            </p:cNvSpPr>
            <p:nvPr/>
          </p:nvSpPr>
          <p:spPr bwMode="auto">
            <a:xfrm>
              <a:off x="3429000" y="3733800"/>
              <a:ext cx="1828800" cy="609600"/>
            </a:xfrm>
            <a:prstGeom prst="rect">
              <a:avLst/>
            </a:prstGeom>
            <a:noFill/>
            <a:ln w="9525">
              <a:solidFill>
                <a:schemeClr val="tx1"/>
              </a:solidFill>
              <a:miter lim="800000"/>
              <a:headEnd/>
              <a:tailEnd/>
            </a:ln>
            <a:effectLst/>
          </p:spPr>
          <p:txBody>
            <a:bodyPr wrap="none" anchor="ctr"/>
            <a:lstStyle/>
            <a:p>
              <a:pPr algn="ctr"/>
              <a:r>
                <a:rPr lang="en-US" sz="1600" smtClean="0">
                  <a:latin typeface="Arial" charset="0"/>
                </a:rPr>
                <a:t>ASSIGNMENT</a:t>
              </a:r>
              <a:endParaRPr lang="en-US" sz="1600" dirty="0">
                <a:latin typeface="Arial" charset="0"/>
              </a:endParaRPr>
            </a:p>
          </p:txBody>
        </p:sp>
        <p:cxnSp>
          <p:nvCxnSpPr>
            <p:cNvPr id="37" name="Straight Connector 36"/>
            <p:cNvCxnSpPr/>
            <p:nvPr/>
          </p:nvCxnSpPr>
          <p:spPr>
            <a:xfrm>
              <a:off x="2590800" y="40386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5" idx="1"/>
            </p:cNvCxnSpPr>
            <p:nvPr/>
          </p:nvCxnSpPr>
          <p:spPr>
            <a:xfrm>
              <a:off x="5562600" y="40386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55"/>
            <p:cNvGrpSpPr>
              <a:grpSpLocks/>
            </p:cNvGrpSpPr>
            <p:nvPr/>
          </p:nvGrpSpPr>
          <p:grpSpPr bwMode="auto">
            <a:xfrm>
              <a:off x="3124200" y="3962400"/>
              <a:ext cx="304800" cy="152400"/>
              <a:chOff x="4128" y="720"/>
              <a:chExt cx="192" cy="96"/>
            </a:xfrm>
          </p:grpSpPr>
          <p:sp>
            <p:nvSpPr>
              <p:cNvPr id="40" name="Oval 156"/>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41" name="Line 157"/>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42" name="Line 158"/>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43" name="Line 159"/>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6" name="Group 172"/>
            <p:cNvGrpSpPr>
              <a:grpSpLocks/>
            </p:cNvGrpSpPr>
            <p:nvPr/>
          </p:nvGrpSpPr>
          <p:grpSpPr bwMode="auto">
            <a:xfrm>
              <a:off x="5257800" y="3962400"/>
              <a:ext cx="304800" cy="152400"/>
              <a:chOff x="2160" y="720"/>
              <a:chExt cx="192" cy="96"/>
            </a:xfrm>
          </p:grpSpPr>
          <p:sp>
            <p:nvSpPr>
              <p:cNvPr id="45" name="Oval 17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46" name="Line 17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47" name="Line 17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48" name="Line 17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8" name="Group 263"/>
            <p:cNvGrpSpPr>
              <a:grpSpLocks/>
            </p:cNvGrpSpPr>
            <p:nvPr/>
          </p:nvGrpSpPr>
          <p:grpSpPr bwMode="auto">
            <a:xfrm>
              <a:off x="2438400" y="3962400"/>
              <a:ext cx="152400" cy="152400"/>
              <a:chOff x="2160" y="3456"/>
              <a:chExt cx="96" cy="96"/>
            </a:xfrm>
          </p:grpSpPr>
          <p:sp>
            <p:nvSpPr>
              <p:cNvPr id="50" name="Line 264"/>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51" name="Line 265"/>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52" name="Line 266"/>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nvGrpSpPr>
            <p:cNvPr id="9" name="Group 263"/>
            <p:cNvGrpSpPr>
              <a:grpSpLocks/>
            </p:cNvGrpSpPr>
            <p:nvPr/>
          </p:nvGrpSpPr>
          <p:grpSpPr bwMode="auto">
            <a:xfrm>
              <a:off x="6324600" y="3962400"/>
              <a:ext cx="152400" cy="152400"/>
              <a:chOff x="2160" y="3456"/>
              <a:chExt cx="96" cy="96"/>
            </a:xfrm>
          </p:grpSpPr>
          <p:sp>
            <p:nvSpPr>
              <p:cNvPr id="54" name="Line 264"/>
              <p:cNvSpPr>
                <a:spLocks noChangeShapeType="1"/>
              </p:cNvSpPr>
              <p:nvPr/>
            </p:nvSpPr>
            <p:spPr bwMode="auto">
              <a:xfrm>
                <a:off x="2256" y="3456"/>
                <a:ext cx="0" cy="96"/>
              </a:xfrm>
              <a:prstGeom prst="line">
                <a:avLst/>
              </a:prstGeom>
              <a:noFill/>
              <a:ln w="9525">
                <a:solidFill>
                  <a:schemeClr val="tx1"/>
                </a:solidFill>
                <a:round/>
                <a:headEnd/>
                <a:tailEnd/>
              </a:ln>
              <a:effectLst/>
            </p:spPr>
            <p:txBody>
              <a:bodyPr wrap="none" anchor="ctr"/>
              <a:lstStyle/>
              <a:p>
                <a:endParaRPr lang="en-US" dirty="0"/>
              </a:p>
            </p:txBody>
          </p:sp>
          <p:sp>
            <p:nvSpPr>
              <p:cNvPr id="55" name="Line 265"/>
              <p:cNvSpPr>
                <a:spLocks noChangeShapeType="1"/>
              </p:cNvSpPr>
              <p:nvPr/>
            </p:nvSpPr>
            <p:spPr bwMode="auto">
              <a:xfrm>
                <a:off x="2208" y="3456"/>
                <a:ext cx="0" cy="96"/>
              </a:xfrm>
              <a:prstGeom prst="line">
                <a:avLst/>
              </a:prstGeom>
              <a:noFill/>
              <a:ln w="9525">
                <a:solidFill>
                  <a:schemeClr val="tx1"/>
                </a:solidFill>
                <a:round/>
                <a:headEnd/>
                <a:tailEnd/>
              </a:ln>
              <a:effectLst/>
            </p:spPr>
            <p:txBody>
              <a:bodyPr wrap="none" anchor="ctr"/>
              <a:lstStyle/>
              <a:p>
                <a:endParaRPr lang="en-US" dirty="0"/>
              </a:p>
            </p:txBody>
          </p:sp>
          <p:sp>
            <p:nvSpPr>
              <p:cNvPr id="56" name="Line 266"/>
              <p:cNvSpPr>
                <a:spLocks noChangeShapeType="1"/>
              </p:cNvSpPr>
              <p:nvPr/>
            </p:nvSpPr>
            <p:spPr bwMode="auto">
              <a:xfrm>
                <a:off x="2160" y="3504"/>
                <a:ext cx="96" cy="0"/>
              </a:xfrm>
              <a:prstGeom prst="line">
                <a:avLst/>
              </a:prstGeom>
              <a:noFill/>
              <a:ln w="9525">
                <a:solidFill>
                  <a:schemeClr val="tx1"/>
                </a:solidFill>
                <a:round/>
                <a:headEnd/>
                <a:tailEnd/>
              </a:ln>
              <a:effectLst/>
            </p:spPr>
            <p:txBody>
              <a:bodyPr wrap="none" anchor="ctr"/>
              <a:lstStyle/>
              <a:p>
                <a:endParaRPr lang="en-US" dirty="0"/>
              </a:p>
            </p:txBody>
          </p:sp>
        </p:gr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smtClean="0">
                <a:solidFill>
                  <a:schemeClr val="bg1"/>
                </a:solidFill>
              </a:rPr>
              <a:t>Test your understanding of data models and databases.</a:t>
            </a:r>
            <a:endParaRPr lang="en-US" sz="4000" dirty="0">
              <a:solidFill>
                <a:schemeClr val="bg1"/>
              </a:solidFill>
            </a:endParaRPr>
          </a:p>
        </p:txBody>
      </p:sp>
      <p:sp>
        <p:nvSpPr>
          <p:cNvPr id="3" name="Content Placeholder 2"/>
          <p:cNvSpPr>
            <a:spLocks noGrp="1"/>
          </p:cNvSpPr>
          <p:nvPr>
            <p:ph idx="1"/>
          </p:nvPr>
        </p:nvSpPr>
        <p:spPr>
          <a:xfrm>
            <a:off x="457200" y="1447800"/>
            <a:ext cx="8153400" cy="3276600"/>
          </a:xfrm>
        </p:spPr>
        <p:txBody>
          <a:bodyPr>
            <a:normAutofit/>
          </a:bodyPr>
          <a:lstStyle/>
          <a:p>
            <a:pPr marL="457200" indent="-457200">
              <a:buFont typeface="+mj-lt"/>
              <a:buAutoNum type="arabicPeriod" startAt="12"/>
            </a:pPr>
            <a:r>
              <a:rPr lang="en-US" smtClean="0"/>
              <a:t>In the data model shown, how many tables would you build in the database?</a:t>
            </a:r>
            <a:endParaRPr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49</a:t>
            </a:fld>
            <a:endParaRPr kumimoji="0" lang="en-US"/>
          </a:p>
        </p:txBody>
      </p:sp>
      <p:grpSp>
        <p:nvGrpSpPr>
          <p:cNvPr id="4" name="Group 32"/>
          <p:cNvGrpSpPr/>
          <p:nvPr/>
        </p:nvGrpSpPr>
        <p:grpSpPr>
          <a:xfrm>
            <a:off x="457200" y="3048000"/>
            <a:ext cx="8001000" cy="914400"/>
            <a:chOff x="457200" y="3276600"/>
            <a:chExt cx="8001000" cy="914400"/>
          </a:xfrm>
        </p:grpSpPr>
        <p:sp>
          <p:nvSpPr>
            <p:cNvPr id="6" name="Rectangle 150"/>
            <p:cNvSpPr>
              <a:spLocks noChangeArrowheads="1"/>
            </p:cNvSpPr>
            <p:nvPr/>
          </p:nvSpPr>
          <p:spPr bwMode="auto">
            <a:xfrm>
              <a:off x="457200" y="3276600"/>
              <a:ext cx="1828800" cy="914400"/>
            </a:xfrm>
            <a:prstGeom prst="rect">
              <a:avLst/>
            </a:prstGeom>
            <a:noFill/>
            <a:ln w="9525">
              <a:solidFill>
                <a:schemeClr val="tx1"/>
              </a:solidFill>
              <a:miter lim="800000"/>
              <a:headEnd/>
              <a:tailEnd/>
            </a:ln>
            <a:effectLst/>
          </p:spPr>
          <p:txBody>
            <a:bodyPr wrap="none" anchor="ctr"/>
            <a:lstStyle/>
            <a:p>
              <a:pPr algn="ctr"/>
              <a:r>
                <a:rPr lang="en-US" sz="1400" smtClean="0">
                  <a:latin typeface="Arial" charset="0"/>
                </a:rPr>
                <a:t>VENDOR</a:t>
              </a:r>
            </a:p>
            <a:p>
              <a:r>
                <a:rPr lang="en-US" sz="1400" u="sng" smtClean="0">
                  <a:latin typeface="Arial" charset="0"/>
                </a:rPr>
                <a:t>VendID</a:t>
              </a:r>
            </a:p>
            <a:p>
              <a:r>
                <a:rPr lang="en-US" sz="1400" smtClean="0">
                  <a:latin typeface="Arial" charset="0"/>
                </a:rPr>
                <a:t>VendName</a:t>
              </a:r>
            </a:p>
            <a:p>
              <a:r>
                <a:rPr lang="en-US" sz="1400" smtClean="0">
                  <a:latin typeface="Arial" charset="0"/>
                </a:rPr>
                <a:t>{Phone}</a:t>
              </a:r>
            </a:p>
          </p:txBody>
        </p:sp>
        <p:sp>
          <p:nvSpPr>
            <p:cNvPr id="8" name="Rectangle 150"/>
            <p:cNvSpPr>
              <a:spLocks noChangeArrowheads="1"/>
            </p:cNvSpPr>
            <p:nvPr/>
          </p:nvSpPr>
          <p:spPr bwMode="auto">
            <a:xfrm>
              <a:off x="6324600" y="3276600"/>
              <a:ext cx="2133600" cy="838200"/>
            </a:xfrm>
            <a:prstGeom prst="rect">
              <a:avLst/>
            </a:prstGeom>
            <a:noFill/>
            <a:ln w="9525">
              <a:solidFill>
                <a:schemeClr val="tx1"/>
              </a:solidFill>
              <a:miter lim="800000"/>
              <a:headEnd/>
              <a:tailEnd/>
            </a:ln>
            <a:effectLst/>
          </p:spPr>
          <p:txBody>
            <a:bodyPr wrap="none" anchor="ctr"/>
            <a:lstStyle/>
            <a:p>
              <a:pPr algn="ctr"/>
              <a:r>
                <a:rPr lang="en-US" sz="1400" smtClean="0">
                  <a:latin typeface="Arial" charset="0"/>
                </a:rPr>
                <a:t>BILL OF MATERIALS</a:t>
              </a:r>
            </a:p>
            <a:p>
              <a:r>
                <a:rPr lang="en-US" sz="1400" u="sng" smtClean="0">
                  <a:latin typeface="Arial" charset="0"/>
                </a:rPr>
                <a:t>BOM_ID</a:t>
              </a:r>
              <a:endParaRPr lang="en-US" sz="1400" smtClean="0">
                <a:latin typeface="Arial" charset="0"/>
              </a:endParaRPr>
            </a:p>
            <a:p>
              <a:r>
                <a:rPr lang="en-US" sz="1400" smtClean="0">
                  <a:latin typeface="Arial" charset="0"/>
                </a:rPr>
                <a:t>BOM_Title</a:t>
              </a:r>
              <a:endParaRPr lang="en-US" sz="1400" dirty="0">
                <a:latin typeface="Arial" charset="0"/>
              </a:endParaRPr>
            </a:p>
          </p:txBody>
        </p:sp>
        <p:sp>
          <p:nvSpPr>
            <p:cNvPr id="9" name="Rectangle 150"/>
            <p:cNvSpPr>
              <a:spLocks noChangeArrowheads="1"/>
            </p:cNvSpPr>
            <p:nvPr/>
          </p:nvSpPr>
          <p:spPr bwMode="auto">
            <a:xfrm>
              <a:off x="3276600" y="3276600"/>
              <a:ext cx="1828800" cy="762000"/>
            </a:xfrm>
            <a:prstGeom prst="rect">
              <a:avLst/>
            </a:prstGeom>
            <a:noFill/>
            <a:ln w="9525">
              <a:solidFill>
                <a:schemeClr val="tx1"/>
              </a:solidFill>
              <a:miter lim="800000"/>
              <a:headEnd/>
              <a:tailEnd/>
            </a:ln>
            <a:effectLst/>
          </p:spPr>
          <p:txBody>
            <a:bodyPr wrap="none" anchor="ctr"/>
            <a:lstStyle/>
            <a:p>
              <a:pPr algn="ctr"/>
              <a:r>
                <a:rPr lang="en-US" sz="1400" smtClean="0">
                  <a:latin typeface="Arial" charset="0"/>
                </a:rPr>
                <a:t>PART</a:t>
              </a:r>
            </a:p>
            <a:p>
              <a:r>
                <a:rPr lang="en-US" sz="1400" u="sng" smtClean="0">
                  <a:latin typeface="Arial" charset="0"/>
                </a:rPr>
                <a:t>PartID</a:t>
              </a:r>
            </a:p>
            <a:p>
              <a:r>
                <a:rPr lang="en-US" sz="1400" smtClean="0">
                  <a:latin typeface="Arial" charset="0"/>
                </a:rPr>
                <a:t>PartDesc</a:t>
              </a:r>
              <a:endParaRPr lang="en-US" sz="1400" dirty="0">
                <a:latin typeface="Arial" charset="0"/>
              </a:endParaRPr>
            </a:p>
          </p:txBody>
        </p:sp>
        <p:cxnSp>
          <p:nvCxnSpPr>
            <p:cNvPr id="11" name="Straight Connector 10"/>
            <p:cNvCxnSpPr/>
            <p:nvPr/>
          </p:nvCxnSpPr>
          <p:spPr>
            <a:xfrm>
              <a:off x="5257800" y="35814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212"/>
            <p:cNvGrpSpPr>
              <a:grpSpLocks/>
            </p:cNvGrpSpPr>
            <p:nvPr/>
          </p:nvGrpSpPr>
          <p:grpSpPr bwMode="auto">
            <a:xfrm>
              <a:off x="2286000" y="3505200"/>
              <a:ext cx="304800" cy="152400"/>
              <a:chOff x="2160" y="720"/>
              <a:chExt cx="192" cy="96"/>
            </a:xfrm>
          </p:grpSpPr>
          <p:sp>
            <p:nvSpPr>
              <p:cNvPr id="13" name="Oval 21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14" name="Line 21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15" name="Line 21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16" name="Line 21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10" name="Group 222"/>
            <p:cNvGrpSpPr>
              <a:grpSpLocks/>
            </p:cNvGrpSpPr>
            <p:nvPr/>
          </p:nvGrpSpPr>
          <p:grpSpPr bwMode="auto">
            <a:xfrm>
              <a:off x="2590800" y="3505200"/>
              <a:ext cx="685800" cy="152400"/>
              <a:chOff x="3888" y="1632"/>
              <a:chExt cx="432" cy="96"/>
            </a:xfrm>
          </p:grpSpPr>
          <p:sp>
            <p:nvSpPr>
              <p:cNvPr id="19" name="Line 223"/>
              <p:cNvSpPr>
                <a:spLocks noChangeShapeType="1"/>
              </p:cNvSpPr>
              <p:nvPr/>
            </p:nvSpPr>
            <p:spPr bwMode="auto">
              <a:xfrm>
                <a:off x="3888" y="1680"/>
                <a:ext cx="432" cy="0"/>
              </a:xfrm>
              <a:prstGeom prst="line">
                <a:avLst/>
              </a:prstGeom>
              <a:noFill/>
              <a:ln w="9525">
                <a:solidFill>
                  <a:schemeClr val="tx1"/>
                </a:solidFill>
                <a:round/>
                <a:headEnd/>
                <a:tailEnd/>
              </a:ln>
              <a:effectLst/>
            </p:spPr>
            <p:txBody>
              <a:bodyPr wrap="none" anchor="ctr"/>
              <a:lstStyle/>
              <a:p>
                <a:endParaRPr lang="en-US" dirty="0"/>
              </a:p>
            </p:txBody>
          </p:sp>
          <p:sp>
            <p:nvSpPr>
              <p:cNvPr id="20" name="Line 224"/>
              <p:cNvSpPr>
                <a:spLocks noChangeShapeType="1"/>
              </p:cNvSpPr>
              <p:nvPr/>
            </p:nvSpPr>
            <p:spPr bwMode="auto">
              <a:xfrm>
                <a:off x="4224"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21" name="Line 225"/>
              <p:cNvSpPr>
                <a:spLocks noChangeShapeType="1"/>
              </p:cNvSpPr>
              <p:nvPr/>
            </p:nvSpPr>
            <p:spPr bwMode="auto">
              <a:xfrm flipV="1">
                <a:off x="4224"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22" name="Line 226"/>
              <p:cNvSpPr>
                <a:spLocks noChangeShapeType="1"/>
              </p:cNvSpPr>
              <p:nvPr/>
            </p:nvSpPr>
            <p:spPr bwMode="auto">
              <a:xfrm>
                <a:off x="4224" y="1632"/>
                <a:ext cx="0" cy="96"/>
              </a:xfrm>
              <a:prstGeom prst="line">
                <a:avLst/>
              </a:prstGeom>
              <a:noFill/>
              <a:ln w="9525">
                <a:solidFill>
                  <a:schemeClr val="tx1"/>
                </a:solidFill>
                <a:round/>
                <a:headEnd/>
                <a:tailEnd/>
              </a:ln>
              <a:effectLst/>
            </p:spPr>
            <p:txBody>
              <a:bodyPr wrap="none" anchor="ctr"/>
              <a:lstStyle/>
              <a:p>
                <a:endParaRPr lang="en-US" dirty="0"/>
              </a:p>
            </p:txBody>
          </p:sp>
        </p:grpSp>
        <p:grpSp>
          <p:nvGrpSpPr>
            <p:cNvPr id="12" name="Group 199"/>
            <p:cNvGrpSpPr>
              <a:grpSpLocks/>
            </p:cNvGrpSpPr>
            <p:nvPr/>
          </p:nvGrpSpPr>
          <p:grpSpPr bwMode="auto">
            <a:xfrm>
              <a:off x="6019800" y="3505200"/>
              <a:ext cx="304800" cy="152400"/>
              <a:chOff x="4128" y="720"/>
              <a:chExt cx="192" cy="96"/>
            </a:xfrm>
          </p:grpSpPr>
          <p:sp>
            <p:nvSpPr>
              <p:cNvPr id="24" name="Oval 200"/>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25" name="Line 201"/>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26" name="Line 202"/>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27" name="Line 203"/>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17" name="Group 217"/>
            <p:cNvGrpSpPr>
              <a:grpSpLocks/>
            </p:cNvGrpSpPr>
            <p:nvPr/>
          </p:nvGrpSpPr>
          <p:grpSpPr bwMode="auto">
            <a:xfrm>
              <a:off x="5105400" y="3505200"/>
              <a:ext cx="152400" cy="152400"/>
              <a:chOff x="2160" y="1632"/>
              <a:chExt cx="96" cy="96"/>
            </a:xfrm>
          </p:grpSpPr>
          <p:sp>
            <p:nvSpPr>
              <p:cNvPr id="29" name="Line 218"/>
              <p:cNvSpPr>
                <a:spLocks noChangeShapeType="1"/>
              </p:cNvSpPr>
              <p:nvPr/>
            </p:nvSpPr>
            <p:spPr bwMode="auto">
              <a:xfrm>
                <a:off x="2160" y="1680"/>
                <a:ext cx="96" cy="0"/>
              </a:xfrm>
              <a:prstGeom prst="line">
                <a:avLst/>
              </a:prstGeom>
              <a:noFill/>
              <a:ln w="9525">
                <a:solidFill>
                  <a:schemeClr val="tx1"/>
                </a:solidFill>
                <a:round/>
                <a:headEnd/>
                <a:tailEnd/>
              </a:ln>
              <a:effectLst/>
            </p:spPr>
            <p:txBody>
              <a:bodyPr wrap="none" anchor="ctr"/>
              <a:lstStyle/>
              <a:p>
                <a:endParaRPr lang="en-US" dirty="0"/>
              </a:p>
            </p:txBody>
          </p:sp>
          <p:sp>
            <p:nvSpPr>
              <p:cNvPr id="30" name="Line 219"/>
              <p:cNvSpPr>
                <a:spLocks noChangeShapeType="1"/>
              </p:cNvSpPr>
              <p:nvPr/>
            </p:nvSpPr>
            <p:spPr bwMode="auto">
              <a:xfrm flipH="1">
                <a:off x="2160"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31" name="Line 220"/>
              <p:cNvSpPr>
                <a:spLocks noChangeShapeType="1"/>
              </p:cNvSpPr>
              <p:nvPr/>
            </p:nvSpPr>
            <p:spPr bwMode="auto">
              <a:xfrm flipH="1" flipV="1">
                <a:off x="2160"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32" name="Line 221"/>
              <p:cNvSpPr>
                <a:spLocks noChangeShapeType="1"/>
              </p:cNvSpPr>
              <p:nvPr/>
            </p:nvSpPr>
            <p:spPr bwMode="auto">
              <a:xfrm>
                <a:off x="2256" y="1632"/>
                <a:ext cx="0" cy="96"/>
              </a:xfrm>
              <a:prstGeom prst="line">
                <a:avLst/>
              </a:prstGeom>
              <a:noFill/>
              <a:ln w="9525">
                <a:solidFill>
                  <a:schemeClr val="tx1"/>
                </a:solidFill>
                <a:round/>
                <a:headEnd/>
                <a:tailEnd/>
              </a:ln>
              <a:effectLst/>
            </p:spPr>
            <p:txBody>
              <a:bodyPr wrap="none" anchor="ctr"/>
              <a:lstStyle/>
              <a:p>
                <a:endParaRPr lang="en-US" dirty="0"/>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Databases – Why bother?</a:t>
            </a:r>
            <a:endParaRPr lang="en-US" dirty="0">
              <a:solidFill>
                <a:schemeClr val="bg1"/>
              </a:solidFill>
            </a:endParaRPr>
          </a:p>
        </p:txBody>
      </p:sp>
      <p:sp>
        <p:nvSpPr>
          <p:cNvPr id="3" name="Content Placeholder 2"/>
          <p:cNvSpPr>
            <a:spLocks noGrp="1"/>
          </p:cNvSpPr>
          <p:nvPr>
            <p:ph idx="1"/>
          </p:nvPr>
        </p:nvSpPr>
        <p:spPr>
          <a:xfrm>
            <a:off x="457200" y="1447800"/>
            <a:ext cx="8183880" cy="4953000"/>
          </a:xfrm>
        </p:spPr>
        <p:txBody>
          <a:bodyPr>
            <a:normAutofit fontScale="62500" lnSpcReduction="20000"/>
          </a:bodyPr>
          <a:lstStyle/>
          <a:p>
            <a:pPr marL="365760" indent="-256032">
              <a:buFont typeface="Wingdings 3"/>
              <a:buChar char=""/>
              <a:defRPr/>
            </a:pPr>
            <a:r>
              <a:rPr lang="en-US" b="1" dirty="0" smtClean="0">
                <a:latin typeface="Verdana" pitchFamily="34" charset="0"/>
                <a:ea typeface="Verdana" pitchFamily="34" charset="0"/>
                <a:cs typeface="Verdana" pitchFamily="34" charset="0"/>
              </a:rPr>
              <a:t>Databases</a:t>
            </a:r>
            <a:r>
              <a:rPr lang="en-US" dirty="0" smtClean="0">
                <a:latin typeface="Verdana" pitchFamily="34" charset="0"/>
                <a:ea typeface="Verdana" pitchFamily="34" charset="0"/>
                <a:cs typeface="Verdana" pitchFamily="34" charset="0"/>
              </a:rPr>
              <a:t> are important because almost everyone—businesses, government agencies, schools, etc.—need to keep track of </a:t>
            </a:r>
            <a:r>
              <a:rPr lang="en-US" b="1" dirty="0" smtClean="0">
                <a:latin typeface="Verdana" pitchFamily="34" charset="0"/>
                <a:ea typeface="Verdana" pitchFamily="34" charset="0"/>
                <a:cs typeface="Verdana" pitchFamily="34" charset="0"/>
              </a:rPr>
              <a:t>data</a:t>
            </a:r>
            <a:r>
              <a:rPr lang="en-US" dirty="0" smtClean="0">
                <a:latin typeface="Verdana" pitchFamily="34" charset="0"/>
                <a:ea typeface="Verdana" pitchFamily="34" charset="0"/>
                <a:cs typeface="Verdana" pitchFamily="34" charset="0"/>
              </a:rPr>
              <a:t> over time.</a:t>
            </a:r>
          </a:p>
          <a:p>
            <a:pPr marL="365760" indent="-256032">
              <a:buNone/>
              <a:defRPr/>
            </a:pPr>
            <a:r>
              <a:rPr lang="en-US" dirty="0" smtClean="0">
                <a:latin typeface="Verdana" pitchFamily="34" charset="0"/>
                <a:ea typeface="Verdana" pitchFamily="34" charset="0"/>
                <a:cs typeface="Verdana" pitchFamily="34" charset="0"/>
              </a:rPr>
              <a:t>  </a:t>
            </a:r>
          </a:p>
          <a:p>
            <a:pPr marL="365760" indent="-256032">
              <a:buFont typeface="Wingdings 3"/>
              <a:buChar char=""/>
              <a:defRPr/>
            </a:pPr>
            <a:r>
              <a:rPr lang="en-US" dirty="0" smtClean="0">
                <a:latin typeface="Verdana" pitchFamily="34" charset="0"/>
                <a:ea typeface="Verdana" pitchFamily="34" charset="0"/>
                <a:cs typeface="Verdana" pitchFamily="34" charset="0"/>
              </a:rPr>
              <a:t>Whether it is a business that wants to keep a record of its customers and its inventory or a non-profit agency that wants to keep track of donors and donations, storing and retrieving that </a:t>
            </a:r>
            <a:r>
              <a:rPr lang="en-US" b="1" dirty="0" smtClean="0">
                <a:latin typeface="Verdana" pitchFamily="34" charset="0"/>
                <a:ea typeface="Verdana" pitchFamily="34" charset="0"/>
                <a:cs typeface="Verdana" pitchFamily="34" charset="0"/>
              </a:rPr>
              <a:t>information</a:t>
            </a:r>
            <a:r>
              <a:rPr lang="en-US" dirty="0" smtClean="0">
                <a:latin typeface="Verdana" pitchFamily="34" charset="0"/>
                <a:ea typeface="Verdana" pitchFamily="34" charset="0"/>
                <a:cs typeface="Verdana" pitchFamily="34" charset="0"/>
              </a:rPr>
              <a:t> efficiently requires a database.</a:t>
            </a:r>
          </a:p>
          <a:p>
            <a:pPr marL="365760" indent="-256032">
              <a:buNone/>
              <a:defRPr/>
            </a:pPr>
            <a:endParaRPr lang="en-US" dirty="0" smtClean="0">
              <a:latin typeface="Verdana" pitchFamily="34" charset="0"/>
              <a:ea typeface="Verdana" pitchFamily="34" charset="0"/>
              <a:cs typeface="Verdana" pitchFamily="34" charset="0"/>
            </a:endParaRPr>
          </a:p>
          <a:p>
            <a:pPr marL="365760" indent="-256032">
              <a:buFont typeface="Wingdings 3"/>
              <a:buChar char=""/>
              <a:defRPr/>
            </a:pPr>
            <a:r>
              <a:rPr lang="en-US" b="1" dirty="0" smtClean="0">
                <a:latin typeface="Verdana" pitchFamily="34" charset="0"/>
                <a:ea typeface="Verdana" pitchFamily="34" charset="0"/>
                <a:cs typeface="Verdana" pitchFamily="34" charset="0"/>
              </a:rPr>
              <a:t>Information</a:t>
            </a:r>
            <a:r>
              <a:rPr lang="en-US" dirty="0" smtClean="0">
                <a:latin typeface="Verdana" pitchFamily="34" charset="0"/>
                <a:ea typeface="Verdana" pitchFamily="34" charset="0"/>
                <a:cs typeface="Verdana" pitchFamily="34" charset="0"/>
              </a:rPr>
              <a:t> and </a:t>
            </a:r>
            <a:r>
              <a:rPr lang="en-US" b="1" dirty="0" smtClean="0">
                <a:latin typeface="Verdana" pitchFamily="34" charset="0"/>
                <a:ea typeface="Verdana" pitchFamily="34" charset="0"/>
                <a:cs typeface="Verdana" pitchFamily="34" charset="0"/>
              </a:rPr>
              <a:t>data</a:t>
            </a:r>
            <a:r>
              <a:rPr lang="en-US" dirty="0" smtClean="0">
                <a:latin typeface="Verdana" pitchFamily="34" charset="0"/>
                <a:ea typeface="Verdana" pitchFamily="34" charset="0"/>
                <a:cs typeface="Verdana" pitchFamily="34" charset="0"/>
              </a:rPr>
              <a:t>: A distinction is usually made between these two terms.  </a:t>
            </a:r>
            <a:r>
              <a:rPr lang="en-US" b="1" dirty="0" smtClean="0">
                <a:latin typeface="Verdana" pitchFamily="34" charset="0"/>
                <a:ea typeface="Verdana" pitchFamily="34" charset="0"/>
                <a:cs typeface="Verdana" pitchFamily="34" charset="0"/>
              </a:rPr>
              <a:t>Information</a:t>
            </a:r>
            <a:r>
              <a:rPr lang="en-US" dirty="0" smtClean="0">
                <a:latin typeface="Verdana" pitchFamily="34" charset="0"/>
                <a:ea typeface="Verdana" pitchFamily="34" charset="0"/>
                <a:cs typeface="Verdana" pitchFamily="34" charset="0"/>
              </a:rPr>
              <a:t> is data organized in a way that is useful to someone—for example, a list of phone numbers and email addresses for employees in the marketing department sorted by last name. All the details about employees—first name, last name, phone number, pay rate, social security number, department, etc.—are the </a:t>
            </a:r>
            <a:r>
              <a:rPr lang="en-US" b="1" dirty="0" smtClean="0">
                <a:latin typeface="Verdana" pitchFamily="34" charset="0"/>
                <a:ea typeface="Verdana" pitchFamily="34" charset="0"/>
                <a:cs typeface="Verdana" pitchFamily="34" charset="0"/>
              </a:rPr>
              <a:t>data</a:t>
            </a:r>
            <a:r>
              <a:rPr lang="en-US" dirty="0" smtClean="0">
                <a:latin typeface="Verdana" pitchFamily="34" charset="0"/>
                <a:ea typeface="Verdana" pitchFamily="34" charset="0"/>
                <a:cs typeface="Verdana" pitchFamily="34" charset="0"/>
              </a:rPr>
              <a:t> stored in the database.</a:t>
            </a: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smtClean="0">
                <a:solidFill>
                  <a:schemeClr val="bg1"/>
                </a:solidFill>
              </a:rPr>
              <a:t>Test your understanding of data models and databases.</a:t>
            </a:r>
            <a:endParaRPr lang="en-US" sz="4000" dirty="0">
              <a:solidFill>
                <a:schemeClr val="bg1"/>
              </a:solidFill>
            </a:endParaRPr>
          </a:p>
        </p:txBody>
      </p:sp>
      <p:sp>
        <p:nvSpPr>
          <p:cNvPr id="3" name="Content Placeholder 2"/>
          <p:cNvSpPr>
            <a:spLocks noGrp="1"/>
          </p:cNvSpPr>
          <p:nvPr>
            <p:ph idx="1"/>
          </p:nvPr>
        </p:nvSpPr>
        <p:spPr>
          <a:xfrm>
            <a:off x="457200" y="1447800"/>
            <a:ext cx="8153400" cy="3276600"/>
          </a:xfrm>
        </p:spPr>
        <p:txBody>
          <a:bodyPr>
            <a:normAutofit/>
          </a:bodyPr>
          <a:lstStyle/>
          <a:p>
            <a:pPr marL="457200" indent="-457200">
              <a:buFont typeface="+mj-lt"/>
              <a:buAutoNum type="arabicPeriod" startAt="13"/>
            </a:pPr>
            <a:r>
              <a:rPr lang="en-US" sz="2800" dirty="0" smtClean="0"/>
              <a:t>In the data model shown below, which of these would get a foreign key? Check all that apply.</a:t>
            </a:r>
          </a:p>
          <a:p>
            <a:pPr lvl="1">
              <a:buFont typeface="Wingdings" pitchFamily="2" charset="2"/>
              <a:buChar char="q"/>
            </a:pPr>
            <a:r>
              <a:rPr lang="en-US" sz="1800" dirty="0" smtClean="0"/>
              <a:t>VENDOR</a:t>
            </a:r>
          </a:p>
          <a:p>
            <a:pPr lvl="1">
              <a:buFont typeface="Wingdings" pitchFamily="2" charset="2"/>
              <a:buChar char="q"/>
            </a:pPr>
            <a:r>
              <a:rPr lang="en-US" sz="1800" dirty="0" smtClean="0"/>
              <a:t>PART</a:t>
            </a:r>
          </a:p>
          <a:p>
            <a:pPr lvl="1">
              <a:buFont typeface="Wingdings" pitchFamily="2" charset="2"/>
              <a:buChar char="q"/>
            </a:pPr>
            <a:r>
              <a:rPr lang="en-US" sz="1800" dirty="0" smtClean="0"/>
              <a:t>BILL OF MATERIALS</a:t>
            </a:r>
          </a:p>
          <a:p>
            <a:pPr lvl="1">
              <a:buFont typeface="Wingdings" pitchFamily="2" charset="2"/>
              <a:buChar char="q"/>
            </a:pPr>
            <a:r>
              <a:rPr lang="en-US" sz="1800" dirty="0" smtClean="0"/>
              <a:t>None would.</a:t>
            </a:r>
          </a:p>
          <a:p>
            <a:pPr lvl="1">
              <a:buFont typeface="Wingdings" pitchFamily="2" charset="2"/>
              <a:buChar char="q"/>
            </a:pPr>
            <a:r>
              <a:rPr lang="en-US" sz="1800" dirty="0" smtClean="0"/>
              <a:t>All would.</a:t>
            </a:r>
            <a:endParaRPr lang="en-US" dirty="0"/>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50</a:t>
            </a:fld>
            <a:endParaRPr kumimoji="0" lang="en-US"/>
          </a:p>
        </p:txBody>
      </p:sp>
      <p:grpSp>
        <p:nvGrpSpPr>
          <p:cNvPr id="4" name="Group 32"/>
          <p:cNvGrpSpPr/>
          <p:nvPr/>
        </p:nvGrpSpPr>
        <p:grpSpPr>
          <a:xfrm>
            <a:off x="457200" y="4267200"/>
            <a:ext cx="8001000" cy="838200"/>
            <a:chOff x="457200" y="3276600"/>
            <a:chExt cx="8001000" cy="838200"/>
          </a:xfrm>
        </p:grpSpPr>
        <p:sp>
          <p:nvSpPr>
            <p:cNvPr id="6" name="Rectangle 150"/>
            <p:cNvSpPr>
              <a:spLocks noChangeArrowheads="1"/>
            </p:cNvSpPr>
            <p:nvPr/>
          </p:nvSpPr>
          <p:spPr bwMode="auto">
            <a:xfrm>
              <a:off x="457200" y="3276600"/>
              <a:ext cx="1828800" cy="762000"/>
            </a:xfrm>
            <a:prstGeom prst="rect">
              <a:avLst/>
            </a:prstGeom>
            <a:noFill/>
            <a:ln w="9525">
              <a:solidFill>
                <a:schemeClr val="tx1"/>
              </a:solidFill>
              <a:miter lim="800000"/>
              <a:headEnd/>
              <a:tailEnd/>
            </a:ln>
            <a:effectLst/>
          </p:spPr>
          <p:txBody>
            <a:bodyPr wrap="none" anchor="ctr"/>
            <a:lstStyle/>
            <a:p>
              <a:pPr algn="ctr"/>
              <a:r>
                <a:rPr lang="en-US" sz="1400" smtClean="0">
                  <a:latin typeface="Arial" charset="0"/>
                </a:rPr>
                <a:t>VENDOR</a:t>
              </a:r>
            </a:p>
          </p:txBody>
        </p:sp>
        <p:sp>
          <p:nvSpPr>
            <p:cNvPr id="8" name="Rectangle 150"/>
            <p:cNvSpPr>
              <a:spLocks noChangeArrowheads="1"/>
            </p:cNvSpPr>
            <p:nvPr/>
          </p:nvSpPr>
          <p:spPr bwMode="auto">
            <a:xfrm>
              <a:off x="6324600" y="3276600"/>
              <a:ext cx="2133600" cy="838200"/>
            </a:xfrm>
            <a:prstGeom prst="rect">
              <a:avLst/>
            </a:prstGeom>
            <a:noFill/>
            <a:ln w="9525">
              <a:solidFill>
                <a:schemeClr val="tx1"/>
              </a:solidFill>
              <a:miter lim="800000"/>
              <a:headEnd/>
              <a:tailEnd/>
            </a:ln>
            <a:effectLst/>
          </p:spPr>
          <p:txBody>
            <a:bodyPr wrap="none" anchor="ctr"/>
            <a:lstStyle/>
            <a:p>
              <a:pPr algn="ctr"/>
              <a:r>
                <a:rPr lang="en-US" sz="1400" smtClean="0">
                  <a:latin typeface="Arial" charset="0"/>
                </a:rPr>
                <a:t>BILL OF MATERIALS</a:t>
              </a:r>
            </a:p>
          </p:txBody>
        </p:sp>
        <p:sp>
          <p:nvSpPr>
            <p:cNvPr id="9" name="Rectangle 150"/>
            <p:cNvSpPr>
              <a:spLocks noChangeArrowheads="1"/>
            </p:cNvSpPr>
            <p:nvPr/>
          </p:nvSpPr>
          <p:spPr bwMode="auto">
            <a:xfrm>
              <a:off x="3276600" y="3276600"/>
              <a:ext cx="1828800" cy="762000"/>
            </a:xfrm>
            <a:prstGeom prst="rect">
              <a:avLst/>
            </a:prstGeom>
            <a:noFill/>
            <a:ln w="9525">
              <a:solidFill>
                <a:schemeClr val="tx1"/>
              </a:solidFill>
              <a:miter lim="800000"/>
              <a:headEnd/>
              <a:tailEnd/>
            </a:ln>
            <a:effectLst/>
          </p:spPr>
          <p:txBody>
            <a:bodyPr wrap="none" anchor="ctr"/>
            <a:lstStyle/>
            <a:p>
              <a:pPr algn="ctr"/>
              <a:r>
                <a:rPr lang="en-US" sz="1400" smtClean="0">
                  <a:latin typeface="Arial" charset="0"/>
                </a:rPr>
                <a:t>PART</a:t>
              </a:r>
            </a:p>
          </p:txBody>
        </p:sp>
        <p:cxnSp>
          <p:nvCxnSpPr>
            <p:cNvPr id="11" name="Straight Connector 10"/>
            <p:cNvCxnSpPr/>
            <p:nvPr/>
          </p:nvCxnSpPr>
          <p:spPr>
            <a:xfrm>
              <a:off x="5257800" y="35814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212"/>
            <p:cNvGrpSpPr>
              <a:grpSpLocks/>
            </p:cNvGrpSpPr>
            <p:nvPr/>
          </p:nvGrpSpPr>
          <p:grpSpPr bwMode="auto">
            <a:xfrm>
              <a:off x="2286000" y="3505200"/>
              <a:ext cx="304800" cy="152400"/>
              <a:chOff x="2160" y="720"/>
              <a:chExt cx="192" cy="96"/>
            </a:xfrm>
          </p:grpSpPr>
          <p:sp>
            <p:nvSpPr>
              <p:cNvPr id="13" name="Oval 213"/>
              <p:cNvSpPr>
                <a:spLocks noChangeArrowheads="1"/>
              </p:cNvSpPr>
              <p:nvPr/>
            </p:nvSpPr>
            <p:spPr bwMode="auto">
              <a:xfrm>
                <a:off x="2256"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14" name="Line 214"/>
              <p:cNvSpPr>
                <a:spLocks noChangeShapeType="1"/>
              </p:cNvSpPr>
              <p:nvPr/>
            </p:nvSpPr>
            <p:spPr bwMode="auto">
              <a:xfrm>
                <a:off x="2160" y="768"/>
                <a:ext cx="96" cy="0"/>
              </a:xfrm>
              <a:prstGeom prst="line">
                <a:avLst/>
              </a:prstGeom>
              <a:noFill/>
              <a:ln w="9525">
                <a:solidFill>
                  <a:schemeClr val="tx1"/>
                </a:solidFill>
                <a:round/>
                <a:headEnd/>
                <a:tailEnd/>
              </a:ln>
              <a:effectLst/>
            </p:spPr>
            <p:txBody>
              <a:bodyPr wrap="none" anchor="ctr"/>
              <a:lstStyle/>
              <a:p>
                <a:endParaRPr lang="en-US" dirty="0"/>
              </a:p>
            </p:txBody>
          </p:sp>
          <p:sp>
            <p:nvSpPr>
              <p:cNvPr id="15" name="Line 215"/>
              <p:cNvSpPr>
                <a:spLocks noChangeShapeType="1"/>
              </p:cNvSpPr>
              <p:nvPr/>
            </p:nvSpPr>
            <p:spPr bwMode="auto">
              <a:xfrm flipH="1">
                <a:off x="2160" y="768"/>
                <a:ext cx="96" cy="48"/>
              </a:xfrm>
              <a:prstGeom prst="line">
                <a:avLst/>
              </a:prstGeom>
              <a:noFill/>
              <a:ln w="9525">
                <a:solidFill>
                  <a:schemeClr val="tx1"/>
                </a:solidFill>
                <a:round/>
                <a:headEnd/>
                <a:tailEnd/>
              </a:ln>
              <a:effectLst/>
            </p:spPr>
            <p:txBody>
              <a:bodyPr wrap="none" anchor="ctr"/>
              <a:lstStyle/>
              <a:p>
                <a:endParaRPr lang="en-US" dirty="0"/>
              </a:p>
            </p:txBody>
          </p:sp>
          <p:sp>
            <p:nvSpPr>
              <p:cNvPr id="16" name="Line 216"/>
              <p:cNvSpPr>
                <a:spLocks noChangeShapeType="1"/>
              </p:cNvSpPr>
              <p:nvPr/>
            </p:nvSpPr>
            <p:spPr bwMode="auto">
              <a:xfrm flipH="1" flipV="1">
                <a:off x="2160"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10" name="Group 222"/>
            <p:cNvGrpSpPr>
              <a:grpSpLocks/>
            </p:cNvGrpSpPr>
            <p:nvPr/>
          </p:nvGrpSpPr>
          <p:grpSpPr bwMode="auto">
            <a:xfrm>
              <a:off x="2590800" y="3505200"/>
              <a:ext cx="685800" cy="152400"/>
              <a:chOff x="3888" y="1632"/>
              <a:chExt cx="432" cy="96"/>
            </a:xfrm>
          </p:grpSpPr>
          <p:sp>
            <p:nvSpPr>
              <p:cNvPr id="19" name="Line 223"/>
              <p:cNvSpPr>
                <a:spLocks noChangeShapeType="1"/>
              </p:cNvSpPr>
              <p:nvPr/>
            </p:nvSpPr>
            <p:spPr bwMode="auto">
              <a:xfrm>
                <a:off x="3888" y="1680"/>
                <a:ext cx="432" cy="0"/>
              </a:xfrm>
              <a:prstGeom prst="line">
                <a:avLst/>
              </a:prstGeom>
              <a:noFill/>
              <a:ln w="9525">
                <a:solidFill>
                  <a:schemeClr val="tx1"/>
                </a:solidFill>
                <a:round/>
                <a:headEnd/>
                <a:tailEnd/>
              </a:ln>
              <a:effectLst/>
            </p:spPr>
            <p:txBody>
              <a:bodyPr wrap="none" anchor="ctr"/>
              <a:lstStyle/>
              <a:p>
                <a:endParaRPr lang="en-US" dirty="0"/>
              </a:p>
            </p:txBody>
          </p:sp>
          <p:sp>
            <p:nvSpPr>
              <p:cNvPr id="20" name="Line 224"/>
              <p:cNvSpPr>
                <a:spLocks noChangeShapeType="1"/>
              </p:cNvSpPr>
              <p:nvPr/>
            </p:nvSpPr>
            <p:spPr bwMode="auto">
              <a:xfrm>
                <a:off x="4224"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21" name="Line 225"/>
              <p:cNvSpPr>
                <a:spLocks noChangeShapeType="1"/>
              </p:cNvSpPr>
              <p:nvPr/>
            </p:nvSpPr>
            <p:spPr bwMode="auto">
              <a:xfrm flipV="1">
                <a:off x="4224"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22" name="Line 226"/>
              <p:cNvSpPr>
                <a:spLocks noChangeShapeType="1"/>
              </p:cNvSpPr>
              <p:nvPr/>
            </p:nvSpPr>
            <p:spPr bwMode="auto">
              <a:xfrm>
                <a:off x="4224" y="1632"/>
                <a:ext cx="0" cy="96"/>
              </a:xfrm>
              <a:prstGeom prst="line">
                <a:avLst/>
              </a:prstGeom>
              <a:noFill/>
              <a:ln w="9525">
                <a:solidFill>
                  <a:schemeClr val="tx1"/>
                </a:solidFill>
                <a:round/>
                <a:headEnd/>
                <a:tailEnd/>
              </a:ln>
              <a:effectLst/>
            </p:spPr>
            <p:txBody>
              <a:bodyPr wrap="none" anchor="ctr"/>
              <a:lstStyle/>
              <a:p>
                <a:endParaRPr lang="en-US" dirty="0"/>
              </a:p>
            </p:txBody>
          </p:sp>
        </p:grpSp>
        <p:grpSp>
          <p:nvGrpSpPr>
            <p:cNvPr id="12" name="Group 199"/>
            <p:cNvGrpSpPr>
              <a:grpSpLocks/>
            </p:cNvGrpSpPr>
            <p:nvPr/>
          </p:nvGrpSpPr>
          <p:grpSpPr bwMode="auto">
            <a:xfrm>
              <a:off x="6019800" y="3505200"/>
              <a:ext cx="304800" cy="152400"/>
              <a:chOff x="4128" y="720"/>
              <a:chExt cx="192" cy="96"/>
            </a:xfrm>
          </p:grpSpPr>
          <p:sp>
            <p:nvSpPr>
              <p:cNvPr id="24" name="Oval 200"/>
              <p:cNvSpPr>
                <a:spLocks noChangeArrowheads="1"/>
              </p:cNvSpPr>
              <p:nvPr/>
            </p:nvSpPr>
            <p:spPr bwMode="auto">
              <a:xfrm>
                <a:off x="4128" y="720"/>
                <a:ext cx="96" cy="96"/>
              </a:xfrm>
              <a:prstGeom prst="ellipse">
                <a:avLst/>
              </a:prstGeom>
              <a:noFill/>
              <a:ln w="9525">
                <a:solidFill>
                  <a:schemeClr val="tx1"/>
                </a:solidFill>
                <a:round/>
                <a:headEnd/>
                <a:tailEnd/>
              </a:ln>
              <a:effectLst/>
            </p:spPr>
            <p:txBody>
              <a:bodyPr wrap="none" anchor="ctr"/>
              <a:lstStyle/>
              <a:p>
                <a:endParaRPr lang="en-US" dirty="0"/>
              </a:p>
            </p:txBody>
          </p:sp>
          <p:sp>
            <p:nvSpPr>
              <p:cNvPr id="25" name="Line 201"/>
              <p:cNvSpPr>
                <a:spLocks noChangeShapeType="1"/>
              </p:cNvSpPr>
              <p:nvPr/>
            </p:nvSpPr>
            <p:spPr bwMode="auto">
              <a:xfrm>
                <a:off x="4224" y="768"/>
                <a:ext cx="96" cy="0"/>
              </a:xfrm>
              <a:prstGeom prst="line">
                <a:avLst/>
              </a:prstGeom>
              <a:noFill/>
              <a:ln w="9525">
                <a:solidFill>
                  <a:schemeClr val="tx1"/>
                </a:solidFill>
                <a:round/>
                <a:headEnd/>
                <a:tailEnd/>
              </a:ln>
              <a:effectLst/>
            </p:spPr>
            <p:txBody>
              <a:bodyPr wrap="none" anchor="ctr"/>
              <a:lstStyle/>
              <a:p>
                <a:endParaRPr lang="en-US" dirty="0"/>
              </a:p>
            </p:txBody>
          </p:sp>
          <p:sp>
            <p:nvSpPr>
              <p:cNvPr id="26" name="Line 202"/>
              <p:cNvSpPr>
                <a:spLocks noChangeShapeType="1"/>
              </p:cNvSpPr>
              <p:nvPr/>
            </p:nvSpPr>
            <p:spPr bwMode="auto">
              <a:xfrm>
                <a:off x="4224" y="768"/>
                <a:ext cx="96" cy="48"/>
              </a:xfrm>
              <a:prstGeom prst="line">
                <a:avLst/>
              </a:prstGeom>
              <a:noFill/>
              <a:ln w="9525">
                <a:solidFill>
                  <a:schemeClr val="tx1"/>
                </a:solidFill>
                <a:round/>
                <a:headEnd/>
                <a:tailEnd/>
              </a:ln>
              <a:effectLst/>
            </p:spPr>
            <p:txBody>
              <a:bodyPr wrap="none" anchor="ctr"/>
              <a:lstStyle/>
              <a:p>
                <a:endParaRPr lang="en-US" dirty="0"/>
              </a:p>
            </p:txBody>
          </p:sp>
          <p:sp>
            <p:nvSpPr>
              <p:cNvPr id="27" name="Line 203"/>
              <p:cNvSpPr>
                <a:spLocks noChangeShapeType="1"/>
              </p:cNvSpPr>
              <p:nvPr/>
            </p:nvSpPr>
            <p:spPr bwMode="auto">
              <a:xfrm flipV="1">
                <a:off x="4224" y="720"/>
                <a:ext cx="96" cy="48"/>
              </a:xfrm>
              <a:prstGeom prst="line">
                <a:avLst/>
              </a:prstGeom>
              <a:noFill/>
              <a:ln w="9525">
                <a:solidFill>
                  <a:schemeClr val="tx1"/>
                </a:solidFill>
                <a:round/>
                <a:headEnd/>
                <a:tailEnd/>
              </a:ln>
              <a:effectLst/>
            </p:spPr>
            <p:txBody>
              <a:bodyPr wrap="none" anchor="ctr"/>
              <a:lstStyle/>
              <a:p>
                <a:endParaRPr lang="en-US" dirty="0"/>
              </a:p>
            </p:txBody>
          </p:sp>
        </p:grpSp>
        <p:grpSp>
          <p:nvGrpSpPr>
            <p:cNvPr id="17" name="Group 217"/>
            <p:cNvGrpSpPr>
              <a:grpSpLocks/>
            </p:cNvGrpSpPr>
            <p:nvPr/>
          </p:nvGrpSpPr>
          <p:grpSpPr bwMode="auto">
            <a:xfrm>
              <a:off x="5105400" y="3505200"/>
              <a:ext cx="152400" cy="152400"/>
              <a:chOff x="2160" y="1632"/>
              <a:chExt cx="96" cy="96"/>
            </a:xfrm>
          </p:grpSpPr>
          <p:sp>
            <p:nvSpPr>
              <p:cNvPr id="29" name="Line 218"/>
              <p:cNvSpPr>
                <a:spLocks noChangeShapeType="1"/>
              </p:cNvSpPr>
              <p:nvPr/>
            </p:nvSpPr>
            <p:spPr bwMode="auto">
              <a:xfrm>
                <a:off x="2160" y="1680"/>
                <a:ext cx="96" cy="0"/>
              </a:xfrm>
              <a:prstGeom prst="line">
                <a:avLst/>
              </a:prstGeom>
              <a:noFill/>
              <a:ln w="9525">
                <a:solidFill>
                  <a:schemeClr val="tx1"/>
                </a:solidFill>
                <a:round/>
                <a:headEnd/>
                <a:tailEnd/>
              </a:ln>
              <a:effectLst/>
            </p:spPr>
            <p:txBody>
              <a:bodyPr wrap="none" anchor="ctr"/>
              <a:lstStyle/>
              <a:p>
                <a:endParaRPr lang="en-US" dirty="0"/>
              </a:p>
            </p:txBody>
          </p:sp>
          <p:sp>
            <p:nvSpPr>
              <p:cNvPr id="30" name="Line 219"/>
              <p:cNvSpPr>
                <a:spLocks noChangeShapeType="1"/>
              </p:cNvSpPr>
              <p:nvPr/>
            </p:nvSpPr>
            <p:spPr bwMode="auto">
              <a:xfrm flipH="1">
                <a:off x="2160" y="1680"/>
                <a:ext cx="96" cy="48"/>
              </a:xfrm>
              <a:prstGeom prst="line">
                <a:avLst/>
              </a:prstGeom>
              <a:noFill/>
              <a:ln w="9525">
                <a:solidFill>
                  <a:schemeClr val="tx1"/>
                </a:solidFill>
                <a:round/>
                <a:headEnd/>
                <a:tailEnd/>
              </a:ln>
              <a:effectLst/>
            </p:spPr>
            <p:txBody>
              <a:bodyPr wrap="none" anchor="ctr"/>
              <a:lstStyle/>
              <a:p>
                <a:endParaRPr lang="en-US" dirty="0"/>
              </a:p>
            </p:txBody>
          </p:sp>
          <p:sp>
            <p:nvSpPr>
              <p:cNvPr id="31" name="Line 220"/>
              <p:cNvSpPr>
                <a:spLocks noChangeShapeType="1"/>
              </p:cNvSpPr>
              <p:nvPr/>
            </p:nvSpPr>
            <p:spPr bwMode="auto">
              <a:xfrm flipH="1" flipV="1">
                <a:off x="2160" y="1632"/>
                <a:ext cx="96" cy="48"/>
              </a:xfrm>
              <a:prstGeom prst="line">
                <a:avLst/>
              </a:prstGeom>
              <a:noFill/>
              <a:ln w="9525">
                <a:solidFill>
                  <a:schemeClr val="tx1"/>
                </a:solidFill>
                <a:round/>
                <a:headEnd/>
                <a:tailEnd/>
              </a:ln>
              <a:effectLst/>
            </p:spPr>
            <p:txBody>
              <a:bodyPr wrap="none" anchor="ctr"/>
              <a:lstStyle/>
              <a:p>
                <a:endParaRPr lang="en-US" dirty="0"/>
              </a:p>
            </p:txBody>
          </p:sp>
          <p:sp>
            <p:nvSpPr>
              <p:cNvPr id="32" name="Line 221"/>
              <p:cNvSpPr>
                <a:spLocks noChangeShapeType="1"/>
              </p:cNvSpPr>
              <p:nvPr/>
            </p:nvSpPr>
            <p:spPr bwMode="auto">
              <a:xfrm>
                <a:off x="2256" y="1632"/>
                <a:ext cx="0" cy="96"/>
              </a:xfrm>
              <a:prstGeom prst="line">
                <a:avLst/>
              </a:prstGeom>
              <a:noFill/>
              <a:ln w="9525">
                <a:solidFill>
                  <a:schemeClr val="tx1"/>
                </a:solidFill>
                <a:round/>
                <a:headEnd/>
                <a:tailEnd/>
              </a:ln>
              <a:effectLst/>
            </p:spPr>
            <p:txBody>
              <a:bodyPr wrap="none" anchor="ctr"/>
              <a:lstStyle/>
              <a:p>
                <a:endParaRPr lang="en-US" dirty="0"/>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solidFill>
                  <a:schemeClr val="bg1"/>
                </a:solidFill>
              </a:rPr>
              <a:t>Database Management System (DBMS)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latin typeface="Verdana" pitchFamily="34" charset="0"/>
                <a:ea typeface="Verdana" pitchFamily="34" charset="0"/>
                <a:cs typeface="Verdana" pitchFamily="34" charset="0"/>
              </a:rPr>
              <a:t>A </a:t>
            </a:r>
            <a:r>
              <a:rPr lang="en-US" b="1" dirty="0" smtClean="0">
                <a:latin typeface="Verdana" pitchFamily="34" charset="0"/>
                <a:ea typeface="Verdana" pitchFamily="34" charset="0"/>
                <a:cs typeface="Verdana" pitchFamily="34" charset="0"/>
              </a:rPr>
              <a:t>DBMS</a:t>
            </a:r>
            <a:r>
              <a:rPr lang="en-US" dirty="0" smtClean="0">
                <a:latin typeface="Verdana" pitchFamily="34" charset="0"/>
                <a:ea typeface="Verdana" pitchFamily="34" charset="0"/>
                <a:cs typeface="Verdana" pitchFamily="34" charset="0"/>
              </a:rPr>
              <a:t> is software that provides tools for building and managing a database.</a:t>
            </a:r>
          </a:p>
          <a:p>
            <a:r>
              <a:rPr lang="en-US" dirty="0" smtClean="0">
                <a:latin typeface="Verdana" pitchFamily="34" charset="0"/>
                <a:ea typeface="Verdana" pitchFamily="34" charset="0"/>
                <a:cs typeface="Verdana" pitchFamily="34" charset="0"/>
              </a:rPr>
              <a:t>Examples of relational DBMS software are:</a:t>
            </a:r>
          </a:p>
          <a:p>
            <a:pPr lvl="1"/>
            <a:r>
              <a:rPr lang="en-US" dirty="0" smtClean="0">
                <a:latin typeface="Verdana" pitchFamily="34" charset="0"/>
                <a:ea typeface="Verdana" pitchFamily="34" charset="0"/>
                <a:cs typeface="Verdana" pitchFamily="34" charset="0"/>
              </a:rPr>
              <a:t>Microsoft Access</a:t>
            </a:r>
          </a:p>
          <a:p>
            <a:pPr lvl="1"/>
            <a:r>
              <a:rPr lang="en-US" dirty="0" smtClean="0">
                <a:latin typeface="Verdana" pitchFamily="34" charset="0"/>
                <a:ea typeface="Verdana" pitchFamily="34" charset="0"/>
                <a:cs typeface="Verdana" pitchFamily="34" charset="0"/>
              </a:rPr>
              <a:t>SQL Server</a:t>
            </a:r>
          </a:p>
          <a:p>
            <a:pPr lvl="1"/>
            <a:r>
              <a:rPr lang="en-US" dirty="0" smtClean="0">
                <a:latin typeface="Verdana" pitchFamily="34" charset="0"/>
                <a:ea typeface="Verdana" pitchFamily="34" charset="0"/>
                <a:cs typeface="Verdana" pitchFamily="34" charset="0"/>
              </a:rPr>
              <a:t>Oracle</a:t>
            </a:r>
          </a:p>
          <a:p>
            <a:pPr lvl="1"/>
            <a:r>
              <a:rPr lang="en-US" dirty="0" smtClean="0">
                <a:latin typeface="Verdana" pitchFamily="34" charset="0"/>
                <a:ea typeface="Verdana" pitchFamily="34" charset="0"/>
                <a:cs typeface="Verdana" pitchFamily="34" charset="0"/>
              </a:rPr>
              <a:t>DB2</a:t>
            </a:r>
          </a:p>
          <a:p>
            <a:pPr lvl="1"/>
            <a:r>
              <a:rPr lang="en-US" dirty="0" smtClean="0">
                <a:latin typeface="Verdana" pitchFamily="34" charset="0"/>
                <a:ea typeface="Verdana" pitchFamily="34" charset="0"/>
                <a:cs typeface="Verdana" pitchFamily="34" charset="0"/>
              </a:rPr>
              <a:t>MySQL</a:t>
            </a:r>
          </a:p>
          <a:p>
            <a:endParaRPr lang="en-US"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Model notation</a:t>
            </a:r>
            <a:endParaRPr lang="en-US" dirty="0">
              <a:solidFill>
                <a:schemeClr val="bg1"/>
              </a:solidFill>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Verdana" pitchFamily="34" charset="0"/>
                <a:ea typeface="Verdana" pitchFamily="34" charset="0"/>
                <a:cs typeface="Verdana" pitchFamily="34" charset="0"/>
              </a:rPr>
              <a:t>The are relatively few symbols in data modeling but many terms and concepts are represented by a deceptively simple set of symbols.</a:t>
            </a:r>
          </a:p>
          <a:p>
            <a:r>
              <a:rPr lang="en-US" i="1" dirty="0" smtClean="0">
                <a:latin typeface="Verdana" pitchFamily="34" charset="0"/>
                <a:ea typeface="Verdana" pitchFamily="34" charset="0"/>
                <a:cs typeface="Verdana" pitchFamily="34" charset="0"/>
              </a:rPr>
              <a:t>We can’t seem to agree! </a:t>
            </a:r>
            <a:r>
              <a:rPr lang="en-US" dirty="0" smtClean="0">
                <a:latin typeface="Verdana" pitchFamily="34" charset="0"/>
                <a:ea typeface="Verdana" pitchFamily="34" charset="0"/>
                <a:cs typeface="Verdana" pitchFamily="34" charset="0"/>
              </a:rPr>
              <a:t>There is than one set of symbols (a.k.a. </a:t>
            </a:r>
            <a:r>
              <a:rPr lang="en-US" b="1" dirty="0" smtClean="0">
                <a:latin typeface="Verdana" pitchFamily="34" charset="0"/>
                <a:ea typeface="Verdana" pitchFamily="34" charset="0"/>
                <a:cs typeface="Verdana" pitchFamily="34" charset="0"/>
              </a:rPr>
              <a:t>notation</a:t>
            </a:r>
            <a:r>
              <a:rPr lang="en-US" dirty="0" smtClean="0">
                <a:latin typeface="Verdana" pitchFamily="34" charset="0"/>
                <a:ea typeface="Verdana" pitchFamily="34" charset="0"/>
                <a:cs typeface="Verdana" pitchFamily="34" charset="0"/>
              </a:rPr>
              <a:t>) used for data modeling.   There is no consensus among IS professionals on which set to use.</a:t>
            </a:r>
          </a:p>
          <a:p>
            <a:r>
              <a:rPr lang="en-US" dirty="0" smtClean="0">
                <a:latin typeface="Verdana" pitchFamily="34" charset="0"/>
                <a:ea typeface="Verdana" pitchFamily="34" charset="0"/>
                <a:cs typeface="Verdana" pitchFamily="34" charset="0"/>
              </a:rPr>
              <a:t>We’ll use the </a:t>
            </a:r>
            <a:r>
              <a:rPr lang="en-US" b="1" dirty="0" smtClean="0">
                <a:latin typeface="Verdana" pitchFamily="34" charset="0"/>
                <a:ea typeface="Verdana" pitchFamily="34" charset="0"/>
                <a:cs typeface="Verdana" pitchFamily="34" charset="0"/>
              </a:rPr>
              <a:t>crow’s feet</a:t>
            </a:r>
            <a:r>
              <a:rPr lang="en-US" dirty="0" smtClean="0">
                <a:latin typeface="Verdana" pitchFamily="34" charset="0"/>
                <a:ea typeface="Verdana" pitchFamily="34" charset="0"/>
                <a:cs typeface="Verdana" pitchFamily="34" charset="0"/>
              </a:rPr>
              <a:t> notation.  It is commonly found in systems analysis and design textbooks. </a:t>
            </a:r>
          </a:p>
          <a:p>
            <a:r>
              <a:rPr lang="en-US" dirty="0" smtClean="0">
                <a:latin typeface="Verdana" pitchFamily="34" charset="0"/>
                <a:ea typeface="Verdana" pitchFamily="34" charset="0"/>
                <a:cs typeface="Verdana" pitchFamily="34" charset="0"/>
              </a:rPr>
              <a:t>Once you become comfortable with data modeling terms—what they are and, more importantly, what they mean—you’ll find it fairly easy to switch from one notation to another.</a:t>
            </a:r>
          </a:p>
          <a:p>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7</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Model – Entity</a:t>
            </a:r>
            <a:endParaRPr lang="en-US" dirty="0">
              <a:solidFill>
                <a:schemeClr val="bg1"/>
              </a:solidFill>
            </a:endParaRPr>
          </a:p>
        </p:txBody>
      </p:sp>
      <p:sp>
        <p:nvSpPr>
          <p:cNvPr id="3" name="Content Placeholder 2"/>
          <p:cNvSpPr>
            <a:spLocks noGrp="1"/>
          </p:cNvSpPr>
          <p:nvPr>
            <p:ph idx="1"/>
          </p:nvPr>
        </p:nvSpPr>
        <p:spPr/>
        <p:txBody>
          <a:bodyPr/>
          <a:lstStyle/>
          <a:p>
            <a:r>
              <a:rPr lang="en-US" sz="2400" b="1" dirty="0" smtClean="0">
                <a:latin typeface="Verdana" pitchFamily="34" charset="0"/>
                <a:ea typeface="Verdana" pitchFamily="34" charset="0"/>
                <a:cs typeface="Verdana" pitchFamily="34" charset="0"/>
              </a:rPr>
              <a:t>Entity</a:t>
            </a:r>
            <a:r>
              <a:rPr lang="en-US" sz="2400" dirty="0" smtClean="0">
                <a:latin typeface="Verdana" pitchFamily="34" charset="0"/>
                <a:ea typeface="Verdana" pitchFamily="34" charset="0"/>
                <a:cs typeface="Verdana" pitchFamily="34" charset="0"/>
              </a:rPr>
              <a:t>: An entity is a person, place, thing or event about which we want to store information.  Example entities are: customer, inventory, project, etc.</a:t>
            </a:r>
          </a:p>
          <a:p>
            <a:r>
              <a:rPr lang="en-US" sz="2400" b="1" dirty="0" smtClean="0">
                <a:latin typeface="Verdana" pitchFamily="34" charset="0"/>
                <a:ea typeface="Verdana" pitchFamily="34" charset="0"/>
                <a:cs typeface="Verdana" pitchFamily="34" charset="0"/>
              </a:rPr>
              <a:t>Entity type</a:t>
            </a:r>
            <a:r>
              <a:rPr lang="en-US" sz="2400" dirty="0" smtClean="0">
                <a:latin typeface="Verdana" pitchFamily="34" charset="0"/>
                <a:ea typeface="Verdana" pitchFamily="34" charset="0"/>
                <a:cs typeface="Verdana" pitchFamily="34" charset="0"/>
              </a:rPr>
              <a:t> and </a:t>
            </a:r>
            <a:r>
              <a:rPr lang="en-US" sz="2400" b="1" dirty="0" smtClean="0">
                <a:latin typeface="Verdana" pitchFamily="34" charset="0"/>
                <a:ea typeface="Verdana" pitchFamily="34" charset="0"/>
                <a:cs typeface="Verdana" pitchFamily="34" charset="0"/>
              </a:rPr>
              <a:t>entity</a:t>
            </a:r>
            <a:r>
              <a:rPr lang="en-US" sz="2400" dirty="0" smtClean="0">
                <a:latin typeface="Verdana" pitchFamily="34" charset="0"/>
                <a:ea typeface="Verdana" pitchFamily="34" charset="0"/>
                <a:cs typeface="Verdana" pitchFamily="34" charset="0"/>
              </a:rPr>
              <a:t>: We usually say “entity” but you may also hear “entity type”.</a:t>
            </a:r>
          </a:p>
          <a:p>
            <a:r>
              <a:rPr lang="en-US" sz="2400" b="1" dirty="0" smtClean="0">
                <a:latin typeface="Verdana" pitchFamily="34" charset="0"/>
                <a:ea typeface="Verdana" pitchFamily="34" charset="0"/>
                <a:cs typeface="Verdana" pitchFamily="34" charset="0"/>
              </a:rPr>
              <a:t>Entity</a:t>
            </a:r>
            <a:r>
              <a:rPr lang="en-US" sz="2400" dirty="0" smtClean="0">
                <a:latin typeface="Verdana" pitchFamily="34" charset="0"/>
                <a:ea typeface="Verdana" pitchFamily="34" charset="0"/>
                <a:cs typeface="Verdana" pitchFamily="34" charset="0"/>
              </a:rPr>
              <a:t> and </a:t>
            </a:r>
            <a:r>
              <a:rPr lang="en-US" sz="2400" b="1" dirty="0" smtClean="0">
                <a:latin typeface="Verdana" pitchFamily="34" charset="0"/>
                <a:ea typeface="Verdana" pitchFamily="34" charset="0"/>
                <a:cs typeface="Verdana" pitchFamily="34" charset="0"/>
              </a:rPr>
              <a:t>entity instance</a:t>
            </a:r>
            <a:r>
              <a:rPr lang="en-US" sz="2400" dirty="0" smtClean="0">
                <a:latin typeface="Verdana" pitchFamily="34" charset="0"/>
                <a:ea typeface="Verdana" pitchFamily="34" charset="0"/>
                <a:cs typeface="Verdana" pitchFamily="34" charset="0"/>
              </a:rPr>
              <a:t>: An entity instance is a </a:t>
            </a:r>
            <a:r>
              <a:rPr lang="en-US" sz="2400" u="sng" dirty="0" smtClean="0">
                <a:latin typeface="Verdana" pitchFamily="34" charset="0"/>
                <a:ea typeface="Verdana" pitchFamily="34" charset="0"/>
                <a:cs typeface="Verdana" pitchFamily="34" charset="0"/>
              </a:rPr>
              <a:t>single</a:t>
            </a:r>
            <a:r>
              <a:rPr lang="en-US" sz="2400" dirty="0" smtClean="0">
                <a:latin typeface="Verdana" pitchFamily="34" charset="0"/>
                <a:ea typeface="Verdana" pitchFamily="34" charset="0"/>
                <a:cs typeface="Verdana" pitchFamily="34" charset="0"/>
              </a:rPr>
              <a:t> occurrence of an entity.  For example: Bob Wilson is an instance of the entity CUSTOMER.</a:t>
            </a:r>
          </a:p>
          <a:p>
            <a:r>
              <a:rPr lang="en-US" sz="2400" dirty="0" smtClean="0">
                <a:latin typeface="Verdana" pitchFamily="34" charset="0"/>
                <a:ea typeface="Verdana" pitchFamily="34" charset="0"/>
                <a:cs typeface="Verdana" pitchFamily="34" charset="0"/>
              </a:rPr>
              <a:t>The symbol for an entity is a rectangle:</a:t>
            </a:r>
          </a:p>
          <a:p>
            <a:endParaRPr lang="en-US" sz="2400" dirty="0">
              <a:latin typeface="Verdana" pitchFamily="34" charset="0"/>
              <a:ea typeface="Verdana" pitchFamily="34" charset="0"/>
              <a:cs typeface="Verdana" pitchFamily="34" charset="0"/>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8</a:t>
            </a:fld>
            <a:endParaRPr kumimoji="0" lang="en-US" dirty="0"/>
          </a:p>
        </p:txBody>
      </p:sp>
      <p:sp>
        <p:nvSpPr>
          <p:cNvPr id="7" name="Rectangle 150"/>
          <p:cNvSpPr>
            <a:spLocks noChangeArrowheads="1"/>
          </p:cNvSpPr>
          <p:nvPr/>
        </p:nvSpPr>
        <p:spPr bwMode="auto">
          <a:xfrm>
            <a:off x="7162800" y="5257800"/>
            <a:ext cx="1524000" cy="5334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ENTITY</a:t>
            </a:r>
            <a:endParaRPr lang="en-US" sz="16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Model – Attribute</a:t>
            </a:r>
            <a:endParaRPr lang="en-US" dirty="0">
              <a:solidFill>
                <a:schemeClr val="bg1"/>
              </a:solidFill>
            </a:endParaRPr>
          </a:p>
        </p:txBody>
      </p:sp>
      <p:sp>
        <p:nvSpPr>
          <p:cNvPr id="3" name="Content Placeholder 2"/>
          <p:cNvSpPr>
            <a:spLocks noGrp="1"/>
          </p:cNvSpPr>
          <p:nvPr>
            <p:ph idx="1"/>
          </p:nvPr>
        </p:nvSpPr>
        <p:spPr/>
        <p:txBody>
          <a:bodyPr/>
          <a:lstStyle/>
          <a:p>
            <a:r>
              <a:rPr lang="en-US" sz="2800" b="1" dirty="0" smtClean="0">
                <a:latin typeface="Verdana" pitchFamily="34" charset="0"/>
                <a:ea typeface="Verdana" pitchFamily="34" charset="0"/>
                <a:cs typeface="Verdana" pitchFamily="34" charset="0"/>
              </a:rPr>
              <a:t>Attribute</a:t>
            </a:r>
            <a:r>
              <a:rPr lang="en-US" sz="2800" dirty="0" smtClean="0">
                <a:latin typeface="Verdana" pitchFamily="34" charset="0"/>
                <a:ea typeface="Verdana" pitchFamily="34" charset="0"/>
                <a:cs typeface="Verdana" pitchFamily="34" charset="0"/>
              </a:rPr>
              <a:t>: An attribute is a single unit of information that describes something about an entity.  </a:t>
            </a:r>
          </a:p>
          <a:p>
            <a:r>
              <a:rPr lang="en-US" sz="2800" dirty="0" smtClean="0">
                <a:latin typeface="Verdana" pitchFamily="34" charset="0"/>
                <a:ea typeface="Verdana" pitchFamily="34" charset="0"/>
                <a:cs typeface="Verdana" pitchFamily="34" charset="0"/>
              </a:rPr>
              <a:t>An entity usually has many attributes.</a:t>
            </a:r>
          </a:p>
          <a:p>
            <a:r>
              <a:rPr lang="en-US" sz="2800" dirty="0" smtClean="0">
                <a:latin typeface="Verdana" pitchFamily="34" charset="0"/>
                <a:ea typeface="Verdana" pitchFamily="34" charset="0"/>
                <a:cs typeface="Verdana" pitchFamily="34" charset="0"/>
              </a:rPr>
              <a:t>Example:  For a CUSTOMER entity, we probably want to know the customer’s first name, last name, address, home phone number, etc.</a:t>
            </a:r>
          </a:p>
          <a:p>
            <a:endParaRPr lang="en-US" sz="2800" dirty="0"/>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9</a:t>
            </a:fld>
            <a:endParaRPr kumimoji="0" lang="en-US" dirty="0"/>
          </a:p>
        </p:txBody>
      </p:sp>
      <p:sp>
        <p:nvSpPr>
          <p:cNvPr id="7" name="Rectangle 150"/>
          <p:cNvSpPr>
            <a:spLocks noChangeArrowheads="1"/>
          </p:cNvSpPr>
          <p:nvPr/>
        </p:nvSpPr>
        <p:spPr bwMode="auto">
          <a:xfrm>
            <a:off x="1828800" y="5715000"/>
            <a:ext cx="1905000" cy="9906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ENTITY</a:t>
            </a:r>
          </a:p>
          <a:p>
            <a:r>
              <a:rPr lang="en-US" sz="1600" dirty="0" smtClean="0">
                <a:latin typeface="Arial" charset="0"/>
              </a:rPr>
              <a:t>Attribute1</a:t>
            </a:r>
          </a:p>
          <a:p>
            <a:r>
              <a:rPr lang="en-US" sz="1600" dirty="0" smtClean="0">
                <a:latin typeface="Arial" charset="0"/>
              </a:rPr>
              <a:t>Attribute 2</a:t>
            </a:r>
            <a:endParaRPr lang="en-US" sz="1600" dirty="0">
              <a:latin typeface="Arial" charset="0"/>
            </a:endParaRPr>
          </a:p>
        </p:txBody>
      </p:sp>
      <p:sp>
        <p:nvSpPr>
          <p:cNvPr id="8" name="Rectangle 150"/>
          <p:cNvSpPr>
            <a:spLocks noChangeArrowheads="1"/>
          </p:cNvSpPr>
          <p:nvPr/>
        </p:nvSpPr>
        <p:spPr bwMode="auto">
          <a:xfrm>
            <a:off x="4953000" y="5334000"/>
            <a:ext cx="1905000" cy="1219200"/>
          </a:xfrm>
          <a:prstGeom prst="rect">
            <a:avLst/>
          </a:prstGeom>
          <a:noFill/>
          <a:ln w="9525">
            <a:solidFill>
              <a:schemeClr val="tx1"/>
            </a:solidFill>
            <a:miter lim="800000"/>
            <a:headEnd/>
            <a:tailEnd/>
          </a:ln>
          <a:effectLst/>
        </p:spPr>
        <p:txBody>
          <a:bodyPr wrap="none" anchor="ctr"/>
          <a:lstStyle/>
          <a:p>
            <a:pPr algn="ctr"/>
            <a:r>
              <a:rPr lang="en-US" sz="1600" dirty="0" smtClean="0">
                <a:latin typeface="Arial" charset="0"/>
              </a:rPr>
              <a:t>CUSTOMER</a:t>
            </a:r>
          </a:p>
          <a:p>
            <a:r>
              <a:rPr lang="en-US" sz="1600" dirty="0" smtClean="0">
                <a:latin typeface="Arial" charset="0"/>
              </a:rPr>
              <a:t>Cust_First_Name</a:t>
            </a:r>
          </a:p>
          <a:p>
            <a:r>
              <a:rPr lang="en-US" sz="1600" smtClean="0">
                <a:latin typeface="Arial" charset="0"/>
              </a:rPr>
              <a:t>Cust_Last_Name</a:t>
            </a:r>
          </a:p>
          <a:p>
            <a:r>
              <a:rPr lang="en-US" sz="1600" smtClean="0">
                <a:latin typeface="Arial" charset="0"/>
              </a:rPr>
              <a:t>Cust_Phone</a:t>
            </a:r>
            <a:endParaRPr lang="en-US" sz="16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theme/theme1.xml><?xml version="1.0" encoding="utf-8"?>
<a:theme xmlns:a="http://schemas.openxmlformats.org/drawingml/2006/main" name="Theme1">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TotalTime>
  <Words>3699</Words>
  <Application>Microsoft Office PowerPoint</Application>
  <PresentationFormat>On-screen Show (4:3)</PresentationFormat>
  <Paragraphs>499</Paragraphs>
  <Slides>50</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Verdana</vt:lpstr>
      <vt:lpstr>Wingdings</vt:lpstr>
      <vt:lpstr>Wingdings 3</vt:lpstr>
      <vt:lpstr>Theme1</vt:lpstr>
      <vt:lpstr>Database Fundamentals</vt:lpstr>
      <vt:lpstr>Databases</vt:lpstr>
      <vt:lpstr>Relational Databases</vt:lpstr>
      <vt:lpstr>Database – An example</vt:lpstr>
      <vt:lpstr>Databases – Why bother?</vt:lpstr>
      <vt:lpstr>Database Management System (DBMS)</vt:lpstr>
      <vt:lpstr>Model notation</vt:lpstr>
      <vt:lpstr>Data Model – Entity</vt:lpstr>
      <vt:lpstr>Data Model – Attribute</vt:lpstr>
      <vt:lpstr>Data Model:  Different kinds of attributes</vt:lpstr>
      <vt:lpstr>Data Model – Relationship</vt:lpstr>
      <vt:lpstr>Data Model - Cardinality</vt:lpstr>
      <vt:lpstr>Relationships and cardinality</vt:lpstr>
      <vt:lpstr>Relationships</vt:lpstr>
      <vt:lpstr>Maximum Cardinality</vt:lpstr>
      <vt:lpstr>Degree of the relationship - Unary</vt:lpstr>
      <vt:lpstr>Degree of the relationship - Binary</vt:lpstr>
      <vt:lpstr>Degree of the relationship - Ternary</vt:lpstr>
      <vt:lpstr>Cardinality: Define a relationship</vt:lpstr>
      <vt:lpstr>Define a relationship: 2 questions</vt:lpstr>
      <vt:lpstr>Define a relationship: 2 more questions</vt:lpstr>
      <vt:lpstr>Reading the relationship</vt:lpstr>
      <vt:lpstr>Logical &amp; physical models</vt:lpstr>
      <vt:lpstr>Examples: Logical &amp; physical models</vt:lpstr>
      <vt:lpstr>Physical model -&gt; relational database</vt:lpstr>
      <vt:lpstr>From model to database – An example</vt:lpstr>
      <vt:lpstr>Entity instance = row in a table</vt:lpstr>
      <vt:lpstr>What you should already know …</vt:lpstr>
      <vt:lpstr>Database “relationships”</vt:lpstr>
      <vt:lpstr>Foreign key</vt:lpstr>
      <vt:lpstr>Foreign key: Building a relationship</vt:lpstr>
      <vt:lpstr>Data redundancy</vt:lpstr>
      <vt:lpstr>Foreign key field name</vt:lpstr>
      <vt:lpstr>Many-to-many relationship</vt:lpstr>
      <vt:lpstr>Many-to-many: add associative entity</vt:lpstr>
      <vt:lpstr>Many-to-many: Physical model</vt:lpstr>
      <vt:lpstr>Associate entity -&gt; Building the table</vt:lpstr>
      <vt:lpstr>Concatenated primary key</vt:lpstr>
      <vt:lpstr>Multivalued attribute implementation</vt:lpstr>
      <vt:lpstr>Test what you know about relational database fundamentals</vt:lpstr>
      <vt:lpstr>A few questions …</vt:lpstr>
      <vt:lpstr>A few more questions …</vt:lpstr>
      <vt:lpstr>A few more questions …</vt:lpstr>
      <vt:lpstr>Test your understanding of data models and databases.</vt:lpstr>
      <vt:lpstr>Test your understanding of data models and databases.</vt:lpstr>
      <vt:lpstr>Test your understanding of data models and databases.</vt:lpstr>
      <vt:lpstr>Test your understanding of data models and databases.</vt:lpstr>
      <vt:lpstr>Test your understanding of data models and databases.</vt:lpstr>
      <vt:lpstr>Test your understanding of data models and databases.</vt:lpstr>
      <vt:lpstr>Test your understanding of data models and databases.</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pupsik</dc:creator>
  <cp:lastModifiedBy>salim arfaoui</cp:lastModifiedBy>
  <cp:revision>26</cp:revision>
  <dcterms:created xsi:type="dcterms:W3CDTF">2013-01-28T23:03:30Z</dcterms:created>
  <dcterms:modified xsi:type="dcterms:W3CDTF">2014-09-02T19:10:09Z</dcterms:modified>
</cp:coreProperties>
</file>