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5"/>
  </p:notesMasterIdLst>
  <p:sldIdLst>
    <p:sldId id="318" r:id="rId2"/>
    <p:sldId id="319" r:id="rId3"/>
    <p:sldId id="320" r:id="rId4"/>
    <p:sldId id="321" r:id="rId5"/>
    <p:sldId id="322" r:id="rId6"/>
    <p:sldId id="323" r:id="rId7"/>
    <p:sldId id="324" r:id="rId8"/>
    <p:sldId id="271" r:id="rId9"/>
    <p:sldId id="325" r:id="rId10"/>
    <p:sldId id="326" r:id="rId11"/>
    <p:sldId id="327" r:id="rId12"/>
    <p:sldId id="328" r:id="rId13"/>
    <p:sldId id="272" r:id="rId14"/>
    <p:sldId id="329" r:id="rId15"/>
    <p:sldId id="330" r:id="rId16"/>
    <p:sldId id="298" r:id="rId17"/>
    <p:sldId id="331" r:id="rId18"/>
    <p:sldId id="301" r:id="rId19"/>
    <p:sldId id="332" r:id="rId20"/>
    <p:sldId id="300" r:id="rId21"/>
    <p:sldId id="302" r:id="rId22"/>
    <p:sldId id="303" r:id="rId23"/>
    <p:sldId id="304" r:id="rId24"/>
    <p:sldId id="305" r:id="rId25"/>
    <p:sldId id="306" r:id="rId26"/>
    <p:sldId id="333" r:id="rId27"/>
    <p:sldId id="334" r:id="rId28"/>
    <p:sldId id="335" r:id="rId29"/>
    <p:sldId id="336" r:id="rId30"/>
    <p:sldId id="311" r:id="rId31"/>
    <p:sldId id="337" r:id="rId32"/>
    <p:sldId id="314"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autoAdjust="0"/>
    <p:restoredTop sz="74830" autoAdjust="0"/>
  </p:normalViewPr>
  <p:slideViewPr>
    <p:cSldViewPr snapToGrid="0">
      <p:cViewPr varScale="1">
        <p:scale>
          <a:sx n="94" d="100"/>
          <a:sy n="94" d="100"/>
        </p:scale>
        <p:origin x="2064" y="192"/>
      </p:cViewPr>
      <p:guideLst/>
    </p:cSldViewPr>
  </p:slideViewPr>
  <p:notesTextViewPr>
    <p:cViewPr>
      <p:scale>
        <a:sx n="1" d="1"/>
        <a:sy n="1" d="1"/>
      </p:scale>
      <p:origin x="0" y="0"/>
    </p:cViewPr>
  </p:notesTextViewPr>
  <p:notesViewPr>
    <p:cSldViewPr snapToGrid="0">
      <p:cViewPr varScale="1">
        <p:scale>
          <a:sx n="60" d="100"/>
          <a:sy n="60" d="100"/>
        </p:scale>
        <p:origin x="1070"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607C7-434E-490A-B604-204CBBB66BC6}" type="datetimeFigureOut">
              <a:rPr lang="en-US" smtClean="0"/>
              <a:t>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B8729-09C7-41C5-B0F1-08DC565E997E}" type="slidenum">
              <a:rPr lang="en-US" smtClean="0"/>
              <a:t>‹#›</a:t>
            </a:fld>
            <a:endParaRPr lang="en-US"/>
          </a:p>
        </p:txBody>
      </p:sp>
    </p:spTree>
    <p:extLst>
      <p:ext uri="{BB962C8B-B14F-4D97-AF65-F5344CB8AC3E}">
        <p14:creationId xmlns:p14="http://schemas.microsoft.com/office/powerpoint/2010/main" val="332748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B8729-09C7-41C5-B0F1-08DC565E99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048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B8729-09C7-41C5-B0F1-08DC565E99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03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B8729-09C7-41C5-B0F1-08DC565E99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77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February 7,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789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February 7,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5932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February 7,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3514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February 7,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7468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February 7,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2220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February 7,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7076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February 7,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7910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February 7,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866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February 7,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5936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February 7,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805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February 7,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a:xfrm rot="5400000">
            <a:off x="-1828800" y="1911096"/>
            <a:ext cx="4114800" cy="457200"/>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7229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457201" y="169164"/>
            <a:ext cx="11155679" cy="762169"/>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457201" y="1117600"/>
            <a:ext cx="11155679" cy="4954016"/>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February 7, 2024</a:t>
            </a:fld>
            <a:endParaRPr lang="en-US" cap="all"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4201217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pic>
        <p:nvPicPr>
          <p:cNvPr id="4" name="Picture 3" descr="Connected sticks shaping polygons background">
            <a:extLst>
              <a:ext uri="{FF2B5EF4-FFF2-40B4-BE49-F238E27FC236}">
                <a16:creationId xmlns:a16="http://schemas.microsoft.com/office/drawing/2014/main" id="{43BFFE7F-34F6-E2E7-861A-A6A4CB852AEA}"/>
              </a:ext>
            </a:extLst>
          </p:cNvPr>
          <p:cNvPicPr>
            <a:picLocks noChangeAspect="1"/>
          </p:cNvPicPr>
          <p:nvPr/>
        </p:nvPicPr>
        <p:blipFill rotWithShape="1">
          <a:blip r:embed="rId3"/>
          <a:srcRect t="27804" b="17379"/>
          <a:stretch/>
        </p:blipFill>
        <p:spPr>
          <a:xfrm>
            <a:off x="-2" y="10"/>
            <a:ext cx="12192002" cy="4461036"/>
          </a:xfrm>
          <a:prstGeom prst="rect">
            <a:avLst/>
          </a:prstGeom>
        </p:spPr>
      </p:pic>
      <p:sp>
        <p:nvSpPr>
          <p:cNvPr id="25" name="Rectangle 19">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Nova"/>
              <a:ea typeface="+mn-ea"/>
              <a:cs typeface="+mn-cs"/>
            </a:endParaRPr>
          </a:p>
        </p:txBody>
      </p:sp>
      <p:sp>
        <p:nvSpPr>
          <p:cNvPr id="22" name="Rectangle 21">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4" name="Freeform: Shape 23">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6" name="Rectangle 25">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Nova"/>
              <a:ea typeface="+mn-ea"/>
              <a:cs typeface="+mn-cs"/>
            </a:endParaRPr>
          </a:p>
        </p:txBody>
      </p:sp>
      <p:sp>
        <p:nvSpPr>
          <p:cNvPr id="2" name="Title 1">
            <a:extLst>
              <a:ext uri="{FF2B5EF4-FFF2-40B4-BE49-F238E27FC236}">
                <a16:creationId xmlns:a16="http://schemas.microsoft.com/office/drawing/2014/main" id="{9CD11214-7F14-B08E-A809-EA7D436C295D}"/>
              </a:ext>
            </a:extLst>
          </p:cNvPr>
          <p:cNvSpPr>
            <a:spLocks noGrp="1"/>
          </p:cNvSpPr>
          <p:nvPr>
            <p:ph type="ctrTitle"/>
          </p:nvPr>
        </p:nvSpPr>
        <p:spPr>
          <a:xfrm>
            <a:off x="426720" y="4611271"/>
            <a:ext cx="11155679" cy="1156106"/>
          </a:xfrm>
        </p:spPr>
        <p:txBody>
          <a:bodyPr>
            <a:normAutofit fontScale="90000"/>
          </a:bodyPr>
          <a:lstStyle/>
          <a:p>
            <a:r>
              <a:rPr lang="en-US" sz="4400" dirty="0">
                <a:solidFill>
                  <a:schemeClr val="bg1"/>
                </a:solidFill>
              </a:rPr>
              <a:t>DB Design fine tuning:</a:t>
            </a:r>
            <a:br>
              <a:rPr lang="en-US" sz="4400" dirty="0">
                <a:solidFill>
                  <a:schemeClr val="bg1"/>
                </a:solidFill>
              </a:rPr>
            </a:br>
            <a:r>
              <a:rPr lang="en-US" sz="4400" dirty="0">
                <a:solidFill>
                  <a:schemeClr val="bg1"/>
                </a:solidFill>
              </a:rPr>
              <a:t>Normalization</a:t>
            </a:r>
            <a:endParaRPr lang="en-US" sz="3600" dirty="0">
              <a:solidFill>
                <a:schemeClr val="bg1"/>
              </a:solidFill>
            </a:endParaRPr>
          </a:p>
        </p:txBody>
      </p:sp>
      <p:sp>
        <p:nvSpPr>
          <p:cNvPr id="3" name="Subtitle 2">
            <a:extLst>
              <a:ext uri="{FF2B5EF4-FFF2-40B4-BE49-F238E27FC236}">
                <a16:creationId xmlns:a16="http://schemas.microsoft.com/office/drawing/2014/main" id="{F8C3834A-825D-0D09-7835-5A802E28DC0F}"/>
              </a:ext>
            </a:extLst>
          </p:cNvPr>
          <p:cNvSpPr>
            <a:spLocks noGrp="1"/>
          </p:cNvSpPr>
          <p:nvPr>
            <p:ph type="subTitle" idx="1"/>
          </p:nvPr>
        </p:nvSpPr>
        <p:spPr>
          <a:xfrm>
            <a:off x="1371601" y="6275696"/>
            <a:ext cx="9448800" cy="429904"/>
          </a:xfrm>
        </p:spPr>
        <p:txBody>
          <a:bodyPr>
            <a:normAutofit/>
          </a:bodyPr>
          <a:lstStyle/>
          <a:p>
            <a:r>
              <a:rPr lang="en-US" sz="1800" b="1" dirty="0">
                <a:solidFill>
                  <a:schemeClr val="bg1"/>
                </a:solidFill>
              </a:rPr>
              <a:t>CS3083-B Prof. Arfaoui</a:t>
            </a:r>
          </a:p>
        </p:txBody>
      </p:sp>
    </p:spTree>
    <p:extLst>
      <p:ext uri="{BB962C8B-B14F-4D97-AF65-F5344CB8AC3E}">
        <p14:creationId xmlns:p14="http://schemas.microsoft.com/office/powerpoint/2010/main" val="1975679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a:bodyPr>
          <a:lstStyle/>
          <a:p>
            <a:r>
              <a:rPr lang="en-US" dirty="0"/>
              <a:t>Second NORMAL FORM (2NF)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930564"/>
            <a:ext cx="11734799" cy="655045"/>
          </a:xfrm>
        </p:spPr>
        <p:txBody>
          <a:bodyPr>
            <a:normAutofit/>
          </a:bodyPr>
          <a:lstStyle/>
          <a:p>
            <a:pPr marL="0" indent="0">
              <a:buNone/>
            </a:pPr>
            <a:r>
              <a:rPr lang="en-US" sz="2800" b="1" dirty="0"/>
              <a:t>1NF + No partial dependency</a:t>
            </a:r>
          </a:p>
        </p:txBody>
      </p:sp>
      <p:pic>
        <p:nvPicPr>
          <p:cNvPr id="6" name="Picture 5">
            <a:extLst>
              <a:ext uri="{FF2B5EF4-FFF2-40B4-BE49-F238E27FC236}">
                <a16:creationId xmlns:a16="http://schemas.microsoft.com/office/drawing/2014/main" id="{D8856050-4C25-54E8-62AF-50464F2B7083}"/>
              </a:ext>
            </a:extLst>
          </p:cNvPr>
          <p:cNvPicPr>
            <a:picLocks noChangeAspect="1"/>
          </p:cNvPicPr>
          <p:nvPr/>
        </p:nvPicPr>
        <p:blipFill>
          <a:blip r:embed="rId2"/>
          <a:stretch>
            <a:fillRect/>
          </a:stretch>
        </p:blipFill>
        <p:spPr>
          <a:xfrm>
            <a:off x="2130357" y="1635543"/>
            <a:ext cx="7477995" cy="2920238"/>
          </a:xfrm>
          <a:prstGeom prst="rect">
            <a:avLst/>
          </a:prstGeom>
        </p:spPr>
      </p:pic>
      <p:sp>
        <p:nvSpPr>
          <p:cNvPr id="5" name="TextBox 4">
            <a:extLst>
              <a:ext uri="{FF2B5EF4-FFF2-40B4-BE49-F238E27FC236}">
                <a16:creationId xmlns:a16="http://schemas.microsoft.com/office/drawing/2014/main" id="{B2E43BEC-AC01-E5B4-1FED-BEED630314E1}"/>
              </a:ext>
            </a:extLst>
          </p:cNvPr>
          <p:cNvSpPr txBox="1"/>
          <p:nvPr/>
        </p:nvSpPr>
        <p:spPr>
          <a:xfrm>
            <a:off x="5518502" y="1266211"/>
            <a:ext cx="609437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Suppose we also know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instructor </a:t>
            </a:r>
          </a:p>
        </p:txBody>
      </p:sp>
      <p:sp>
        <p:nvSpPr>
          <p:cNvPr id="8" name="TextBox 7">
            <a:extLst>
              <a:ext uri="{FF2B5EF4-FFF2-40B4-BE49-F238E27FC236}">
                <a16:creationId xmlns:a16="http://schemas.microsoft.com/office/drawing/2014/main" id="{8458819D-5D1D-CEE1-0CE2-8242DAE6D6A3}"/>
              </a:ext>
            </a:extLst>
          </p:cNvPr>
          <p:cNvSpPr txBox="1"/>
          <p:nvPr/>
        </p:nvSpPr>
        <p:spPr>
          <a:xfrm>
            <a:off x="457201" y="4622292"/>
            <a:ext cx="10953344"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We have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grade, instructor),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is a candidate key </a:t>
            </a:r>
            <a:r>
              <a:rPr kumimoji="0" lang="en-US" sz="1800" b="1" i="0" u="none" strike="noStrike" kern="1200" cap="none" spc="0" normalizeH="0" baseline="0" noProof="0" dirty="0">
                <a:ln>
                  <a:noFill/>
                </a:ln>
                <a:solidFill>
                  <a:prstClr val="black"/>
                </a:solidFill>
                <a:effectLst/>
                <a:uLnTx/>
                <a:uFillTx/>
                <a:latin typeface="Gill Sans Nova"/>
                <a:ea typeface="+mn-ea"/>
                <a:cs typeface="+mn-cs"/>
              </a:rPr>
              <a:t>FDs</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grade, </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instructor, course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instructor</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Nov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Since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course</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is part of a candidate key,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instructor</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depends on a part of a key </a:t>
            </a:r>
            <a:r>
              <a:rPr kumimoji="0" lang="en-US" sz="1800" b="1" i="0" u="none" strike="noStrike" kern="1200" cap="none" spc="0" normalizeH="0" baseline="0" noProof="0" dirty="0">
                <a:ln>
                  <a:noFill/>
                </a:ln>
                <a:solidFill>
                  <a:srgbClr val="FF0000"/>
                </a:solidFill>
                <a:effectLst/>
                <a:uLnTx/>
                <a:uFillTx/>
                <a:latin typeface="Gill Sans Nova"/>
                <a:ea typeface="+mn-ea"/>
                <a:cs typeface="+mn-cs"/>
              </a:rPr>
              <a:t>“Partial dependency”</a:t>
            </a:r>
          </a:p>
        </p:txBody>
      </p:sp>
      <p:sp>
        <p:nvSpPr>
          <p:cNvPr id="9" name="TextBox 8">
            <a:extLst>
              <a:ext uri="{FF2B5EF4-FFF2-40B4-BE49-F238E27FC236}">
                <a16:creationId xmlns:a16="http://schemas.microsoft.com/office/drawing/2014/main" id="{FC115475-54EA-ED23-3654-38F4EE7A54AB}"/>
              </a:ext>
            </a:extLst>
          </p:cNvPr>
          <p:cNvSpPr txBox="1"/>
          <p:nvPr/>
        </p:nvSpPr>
        <p:spPr>
          <a:xfrm>
            <a:off x="8371252" y="5822621"/>
            <a:ext cx="3523358" cy="461665"/>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Not satisfy 2NF -- Fix it!</a:t>
            </a:r>
            <a:endParaRPr kumimoji="0" lang="en-US" sz="2400" b="1" i="0" u="none" strike="noStrike" kern="1200" cap="none" spc="0" normalizeH="0" baseline="0" noProof="0" dirty="0">
              <a:ln>
                <a:noFill/>
              </a:ln>
              <a:solidFill>
                <a:srgbClr val="FF0000"/>
              </a:solidFill>
              <a:effectLst/>
              <a:uLnTx/>
              <a:uFillTx/>
              <a:latin typeface="Gill Sans Nova"/>
              <a:ea typeface="+mn-ea"/>
              <a:cs typeface="+mn-cs"/>
            </a:endParaRPr>
          </a:p>
        </p:txBody>
      </p:sp>
    </p:spTree>
    <p:extLst>
      <p:ext uri="{BB962C8B-B14F-4D97-AF65-F5344CB8AC3E}">
        <p14:creationId xmlns:p14="http://schemas.microsoft.com/office/powerpoint/2010/main" val="331998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a:bodyPr>
          <a:lstStyle/>
          <a:p>
            <a:r>
              <a:rPr lang="en-US" dirty="0"/>
              <a:t>Second NORMAL FORM (2NF)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1105662"/>
            <a:ext cx="11734799" cy="655045"/>
          </a:xfrm>
        </p:spPr>
        <p:txBody>
          <a:bodyPr>
            <a:normAutofit fontScale="77500" lnSpcReduction="20000"/>
          </a:bodyPr>
          <a:lstStyle/>
          <a:p>
            <a:pPr marL="0" indent="0">
              <a:buNone/>
            </a:pPr>
            <a:r>
              <a:rPr lang="en-US" sz="2800" b="1" dirty="0"/>
              <a:t>To convert the table into 2NF, </a:t>
            </a:r>
            <a:r>
              <a:rPr lang="en-US" sz="2800" b="1" u="sng" dirty="0"/>
              <a:t>decompose</a:t>
            </a:r>
            <a:r>
              <a:rPr lang="en-US" sz="2800" b="1" dirty="0"/>
              <a:t> the table to remove partial dependency</a:t>
            </a:r>
          </a:p>
        </p:txBody>
      </p:sp>
      <p:sp>
        <p:nvSpPr>
          <p:cNvPr id="8" name="TextBox 7">
            <a:extLst>
              <a:ext uri="{FF2B5EF4-FFF2-40B4-BE49-F238E27FC236}">
                <a16:creationId xmlns:a16="http://schemas.microsoft.com/office/drawing/2014/main" id="{8458819D-5D1D-CEE1-0CE2-8242DAE6D6A3}"/>
              </a:ext>
            </a:extLst>
          </p:cNvPr>
          <p:cNvSpPr txBox="1"/>
          <p:nvPr/>
        </p:nvSpPr>
        <p:spPr>
          <a:xfrm>
            <a:off x="1437748" y="5859343"/>
            <a:ext cx="9194583" cy="461665"/>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Non-key attributes must depend upon the </a:t>
            </a:r>
            <a:r>
              <a:rPr kumimoji="0" lang="en-US" sz="2400" b="1" i="0" u="none" strike="noStrike" kern="1200" cap="none" spc="0" normalizeH="0" baseline="0" noProof="0" dirty="0">
                <a:ln>
                  <a:noFill/>
                </a:ln>
                <a:solidFill>
                  <a:prstClr val="black"/>
                </a:solidFill>
                <a:effectLst/>
                <a:uLnTx/>
                <a:uFillTx/>
                <a:latin typeface="Gill Sans Nova"/>
                <a:ea typeface="+mn-ea"/>
                <a:cs typeface="+mn-cs"/>
              </a:rPr>
              <a:t>whole</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of the candidate key</a:t>
            </a:r>
            <a:endParaRPr kumimoji="0" lang="en-US" sz="2400" b="1" i="0" u="none" strike="noStrike" kern="1200" cap="none" spc="0" normalizeH="0" baseline="0" noProof="0" dirty="0">
              <a:ln>
                <a:noFill/>
              </a:ln>
              <a:solidFill>
                <a:srgbClr val="FF0000"/>
              </a:solidFill>
              <a:effectLst/>
              <a:uLnTx/>
              <a:uFillTx/>
              <a:latin typeface="Gill Sans Nova"/>
              <a:ea typeface="+mn-ea"/>
              <a:cs typeface="+mn-cs"/>
            </a:endParaRPr>
          </a:p>
        </p:txBody>
      </p:sp>
      <p:pic>
        <p:nvPicPr>
          <p:cNvPr id="7" name="Picture 6">
            <a:extLst>
              <a:ext uri="{FF2B5EF4-FFF2-40B4-BE49-F238E27FC236}">
                <a16:creationId xmlns:a16="http://schemas.microsoft.com/office/drawing/2014/main" id="{122CD8BA-FC7D-89E9-C25B-5B1CFB124917}"/>
              </a:ext>
            </a:extLst>
          </p:cNvPr>
          <p:cNvPicPr>
            <a:picLocks noChangeAspect="1"/>
          </p:cNvPicPr>
          <p:nvPr/>
        </p:nvPicPr>
        <p:blipFill>
          <a:blip r:embed="rId2"/>
          <a:stretch>
            <a:fillRect/>
          </a:stretch>
        </p:blipFill>
        <p:spPr>
          <a:xfrm>
            <a:off x="1414452" y="1536971"/>
            <a:ext cx="9181993" cy="3706238"/>
          </a:xfrm>
          <a:prstGeom prst="rect">
            <a:avLst/>
          </a:prstGeom>
        </p:spPr>
      </p:pic>
      <p:sp>
        <p:nvSpPr>
          <p:cNvPr id="9" name="TextBox 8">
            <a:extLst>
              <a:ext uri="{FF2B5EF4-FFF2-40B4-BE49-F238E27FC236}">
                <a16:creationId xmlns:a16="http://schemas.microsoft.com/office/drawing/2014/main" id="{54C3B9E5-18E3-B0FA-7F82-91C7F47F19FE}"/>
              </a:ext>
            </a:extLst>
          </p:cNvPr>
          <p:cNvSpPr txBox="1"/>
          <p:nvPr/>
        </p:nvSpPr>
        <p:spPr>
          <a:xfrm>
            <a:off x="1939048" y="5243209"/>
            <a:ext cx="523023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grade </a:t>
            </a:r>
            <a:endParaRPr kumimoji="0" lang="en-US" sz="1800" b="1" i="0" u="none" strike="noStrike" kern="1200" cap="none" spc="0" normalizeH="0" baseline="0" noProof="0" dirty="0">
              <a:ln>
                <a:noFill/>
              </a:ln>
              <a:solidFill>
                <a:srgbClr val="FF0000"/>
              </a:solidFill>
              <a:effectLst/>
              <a:uLnTx/>
              <a:uFillTx/>
              <a:latin typeface="Gill Sans Nova"/>
              <a:ea typeface="+mn-ea"/>
              <a:cs typeface="+mn-cs"/>
            </a:endParaRPr>
          </a:p>
        </p:txBody>
      </p:sp>
      <p:sp>
        <p:nvSpPr>
          <p:cNvPr id="11" name="TextBox 10">
            <a:extLst>
              <a:ext uri="{FF2B5EF4-FFF2-40B4-BE49-F238E27FC236}">
                <a16:creationId xmlns:a16="http://schemas.microsoft.com/office/drawing/2014/main" id="{46E4AA7D-C4A8-8E03-6719-F7A2B9934C45}"/>
              </a:ext>
            </a:extLst>
          </p:cNvPr>
          <p:cNvSpPr txBox="1"/>
          <p:nvPr/>
        </p:nvSpPr>
        <p:spPr>
          <a:xfrm>
            <a:off x="7495566" y="4621567"/>
            <a:ext cx="289641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instructor</a:t>
            </a:r>
            <a:endParaRPr kumimoji="0" lang="en-US" sz="1800" b="0" i="0" u="none" strike="noStrike" kern="1200" cap="none" spc="0" normalizeH="0" baseline="0" noProof="0" dirty="0">
              <a:ln>
                <a:noFill/>
              </a:ln>
              <a:solidFill>
                <a:prstClr val="black"/>
              </a:solidFill>
              <a:effectLst/>
              <a:uLnTx/>
              <a:uFillTx/>
              <a:latin typeface="Gill Sans Nova"/>
              <a:ea typeface="+mn-ea"/>
              <a:cs typeface="+mn-cs"/>
            </a:endParaRPr>
          </a:p>
        </p:txBody>
      </p:sp>
    </p:spTree>
    <p:extLst>
      <p:ext uri="{BB962C8B-B14F-4D97-AF65-F5344CB8AC3E}">
        <p14:creationId xmlns:p14="http://schemas.microsoft.com/office/powerpoint/2010/main" val="29477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a:solidFill>
            <a:schemeClr val="accent4">
              <a:lumMod val="20000"/>
              <a:lumOff val="80000"/>
            </a:schemeClr>
          </a:solidFill>
        </p:spPr>
        <p:txBody>
          <a:bodyPr>
            <a:normAutofit/>
          </a:bodyPr>
          <a:lstStyle/>
          <a:p>
            <a:r>
              <a:rPr lang="en-US" dirty="0"/>
              <a:t>Third NORMAL FORM (3NF)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518160" y="1404001"/>
            <a:ext cx="11155679" cy="3216637"/>
          </a:xfrm>
        </p:spPr>
        <p:txBody>
          <a:bodyPr>
            <a:noAutofit/>
          </a:bodyPr>
          <a:lstStyle/>
          <a:p>
            <a:pPr marL="0" indent="0">
              <a:lnSpc>
                <a:spcPct val="100000"/>
              </a:lnSpc>
              <a:buNone/>
            </a:pPr>
            <a:r>
              <a:rPr lang="en-US" sz="2800" dirty="0"/>
              <a:t>For a table to be in third normal form (3NF), it must comply with the following requirements:</a:t>
            </a:r>
          </a:p>
          <a:p>
            <a:pPr>
              <a:lnSpc>
                <a:spcPct val="100000"/>
              </a:lnSpc>
            </a:pPr>
            <a:r>
              <a:rPr lang="en-US" sz="2800" dirty="0"/>
              <a:t>Must be in second normal form.</a:t>
            </a:r>
          </a:p>
          <a:p>
            <a:pPr>
              <a:lnSpc>
                <a:spcPct val="100000"/>
              </a:lnSpc>
            </a:pPr>
            <a:r>
              <a:rPr lang="en-US" sz="2800" dirty="0"/>
              <a:t>Has </a:t>
            </a:r>
            <a:r>
              <a:rPr lang="en-US" sz="2800" b="1" dirty="0"/>
              <a:t>NO transitive dependency</a:t>
            </a:r>
            <a:r>
              <a:rPr lang="en-US" sz="2800" dirty="0"/>
              <a:t>. All columns/attributes must depend directly on the key. In other words, no attribute should depend on another non-key attribute.</a:t>
            </a:r>
          </a:p>
        </p:txBody>
      </p:sp>
    </p:spTree>
    <p:extLst>
      <p:ext uri="{BB962C8B-B14F-4D97-AF65-F5344CB8AC3E}">
        <p14:creationId xmlns:p14="http://schemas.microsoft.com/office/powerpoint/2010/main" val="33889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EF3C-8B8F-672B-10CF-91A6FE9CD261}"/>
              </a:ext>
            </a:extLst>
          </p:cNvPr>
          <p:cNvSpPr>
            <a:spLocks noGrp="1"/>
          </p:cNvSpPr>
          <p:nvPr>
            <p:ph type="title"/>
          </p:nvPr>
        </p:nvSpPr>
        <p:spPr>
          <a:xfrm>
            <a:off x="457201" y="169165"/>
            <a:ext cx="11734799" cy="542036"/>
          </a:xfrm>
        </p:spPr>
        <p:txBody>
          <a:bodyPr>
            <a:normAutofit fontScale="90000"/>
          </a:bodyPr>
          <a:lstStyle/>
          <a:p>
            <a:r>
              <a:rPr lang="en-US" dirty="0"/>
              <a:t>TRANSITIVE FUNCTIONAL DEPENDENCY</a:t>
            </a:r>
          </a:p>
        </p:txBody>
      </p:sp>
      <p:sp>
        <p:nvSpPr>
          <p:cNvPr id="3" name="Content Placeholder 2">
            <a:extLst>
              <a:ext uri="{FF2B5EF4-FFF2-40B4-BE49-F238E27FC236}">
                <a16:creationId xmlns:a16="http://schemas.microsoft.com/office/drawing/2014/main" id="{5E854A3D-22A0-1AD3-8AF4-AC5B41F07A84}"/>
              </a:ext>
            </a:extLst>
          </p:cNvPr>
          <p:cNvSpPr>
            <a:spLocks noGrp="1"/>
          </p:cNvSpPr>
          <p:nvPr>
            <p:ph idx="1"/>
          </p:nvPr>
        </p:nvSpPr>
        <p:spPr>
          <a:xfrm>
            <a:off x="457201" y="711201"/>
            <a:ext cx="11155679" cy="5977635"/>
          </a:xfrm>
        </p:spPr>
        <p:txBody>
          <a:bodyPr>
            <a:normAutofit/>
          </a:bodyPr>
          <a:lstStyle/>
          <a:p>
            <a:pPr>
              <a:lnSpc>
                <a:spcPct val="100000"/>
              </a:lnSpc>
            </a:pPr>
            <a:r>
              <a:rPr lang="en-US" dirty="0"/>
              <a:t>A functional dependency (</a:t>
            </a:r>
            <a:r>
              <a:rPr lang="en-US" b="1" dirty="0"/>
              <a:t>X → Z</a:t>
            </a:r>
            <a:r>
              <a:rPr lang="en-US" dirty="0"/>
              <a:t>) is said to be transitive if there exists </a:t>
            </a:r>
            <a:r>
              <a:rPr lang="en-US" b="1" dirty="0"/>
              <a:t>Z</a:t>
            </a:r>
            <a:r>
              <a:rPr lang="en-US" dirty="0"/>
              <a:t> such that</a:t>
            </a:r>
          </a:p>
          <a:p>
            <a:pPr>
              <a:lnSpc>
                <a:spcPct val="100000"/>
              </a:lnSpc>
            </a:pPr>
            <a:r>
              <a:rPr lang="en-US" b="1" dirty="0"/>
              <a:t>X → Y </a:t>
            </a:r>
            <a:r>
              <a:rPr lang="en-US" dirty="0"/>
              <a:t>and </a:t>
            </a:r>
            <a:r>
              <a:rPr lang="en-US" b="1" dirty="0"/>
              <a:t>Y → Z.   X → Z </a:t>
            </a:r>
            <a:r>
              <a:rPr lang="en-US" dirty="0"/>
              <a:t>is indirectly formed by two functional dependencies</a:t>
            </a:r>
          </a:p>
          <a:p>
            <a:pPr>
              <a:lnSpc>
                <a:spcPct val="100000"/>
              </a:lnSpc>
            </a:pPr>
            <a:r>
              <a:rPr lang="en-US" dirty="0"/>
              <a:t>For transitive dependency to occur, at least three attributes are required.</a:t>
            </a:r>
          </a:p>
          <a:p>
            <a:endParaRPr lang="en-US" dirty="0"/>
          </a:p>
          <a:p>
            <a:endParaRPr lang="en-US" dirty="0"/>
          </a:p>
          <a:p>
            <a:endParaRPr lang="en-US" sz="1600" dirty="0"/>
          </a:p>
          <a:p>
            <a:r>
              <a:rPr lang="en-US" dirty="0"/>
              <a:t>If we know the </a:t>
            </a:r>
            <a:r>
              <a:rPr lang="en-US" dirty="0" err="1"/>
              <a:t>Mission_Name</a:t>
            </a:r>
            <a:r>
              <a:rPr lang="en-US" dirty="0"/>
              <a:t>, we can determine the </a:t>
            </a:r>
            <a:r>
              <a:rPr lang="en-US" dirty="0" err="1"/>
              <a:t>Mission_Country</a:t>
            </a:r>
            <a:r>
              <a:rPr lang="en-US" dirty="0"/>
              <a:t>. </a:t>
            </a:r>
          </a:p>
          <a:p>
            <a:pPr marL="457200" lvl="1" indent="0">
              <a:buNone/>
            </a:pPr>
            <a:r>
              <a:rPr lang="en-US" b="1" dirty="0" err="1"/>
              <a:t>Mission_Name</a:t>
            </a:r>
            <a:r>
              <a:rPr lang="en-US" b="1" dirty="0"/>
              <a:t> → </a:t>
            </a:r>
            <a:r>
              <a:rPr lang="en-US" b="1" dirty="0" err="1"/>
              <a:t>Mission_Country</a:t>
            </a:r>
            <a:endParaRPr lang="en-US" b="1" dirty="0"/>
          </a:p>
          <a:p>
            <a:r>
              <a:rPr lang="en-US" dirty="0"/>
              <a:t>If we know the </a:t>
            </a:r>
            <a:r>
              <a:rPr lang="en-US" dirty="0" err="1"/>
              <a:t>Mission_Country</a:t>
            </a:r>
            <a:r>
              <a:rPr lang="en-US" dirty="0"/>
              <a:t>, we can determine the </a:t>
            </a:r>
            <a:r>
              <a:rPr lang="en-US" dirty="0" err="1"/>
              <a:t>Country_Language</a:t>
            </a:r>
            <a:r>
              <a:rPr lang="en-US" dirty="0"/>
              <a:t>. </a:t>
            </a:r>
          </a:p>
          <a:p>
            <a:pPr marL="457200" lvl="1" indent="0">
              <a:buNone/>
            </a:pPr>
            <a:r>
              <a:rPr lang="en-US" b="1" dirty="0" err="1"/>
              <a:t>Mission_Country</a:t>
            </a:r>
            <a:r>
              <a:rPr lang="en-US" b="1" dirty="0"/>
              <a:t> → </a:t>
            </a:r>
            <a:r>
              <a:rPr lang="en-US" b="1" dirty="0" err="1"/>
              <a:t>Country_Language</a:t>
            </a:r>
            <a:endParaRPr lang="en-US" b="1" dirty="0"/>
          </a:p>
          <a:p>
            <a:r>
              <a:rPr lang="en-US" dirty="0"/>
              <a:t>The following </a:t>
            </a:r>
            <a:r>
              <a:rPr lang="en-US" b="1" dirty="0"/>
              <a:t>transitive dependency </a:t>
            </a:r>
            <a:r>
              <a:rPr lang="en-US" dirty="0"/>
              <a:t>is indirectly formed by the two previous FDs. If we know the </a:t>
            </a:r>
            <a:r>
              <a:rPr lang="en-US" dirty="0" err="1"/>
              <a:t>Mission_Name</a:t>
            </a:r>
            <a:r>
              <a:rPr lang="en-US" dirty="0"/>
              <a:t> we can determine the </a:t>
            </a:r>
            <a:r>
              <a:rPr lang="en-US" dirty="0" err="1"/>
              <a:t>Country_Language</a:t>
            </a:r>
            <a:r>
              <a:rPr lang="en-US" dirty="0"/>
              <a:t>. </a:t>
            </a:r>
          </a:p>
          <a:p>
            <a:pPr marL="457200" lvl="1" indent="0">
              <a:buNone/>
            </a:pPr>
            <a:r>
              <a:rPr lang="en-US" b="1" dirty="0" err="1"/>
              <a:t>Mission_Name</a:t>
            </a:r>
            <a:r>
              <a:rPr lang="en-US" b="1" dirty="0"/>
              <a:t> → </a:t>
            </a:r>
            <a:r>
              <a:rPr lang="en-US" b="1" dirty="0" err="1"/>
              <a:t>Country_Language</a:t>
            </a:r>
            <a:endParaRPr lang="en-US" b="1" dirty="0"/>
          </a:p>
          <a:p>
            <a:endParaRPr lang="en-US" dirty="0"/>
          </a:p>
          <a:p>
            <a:endParaRPr lang="en-US" dirty="0"/>
          </a:p>
        </p:txBody>
      </p:sp>
      <p:pic>
        <p:nvPicPr>
          <p:cNvPr id="5" name="Picture 4">
            <a:extLst>
              <a:ext uri="{FF2B5EF4-FFF2-40B4-BE49-F238E27FC236}">
                <a16:creationId xmlns:a16="http://schemas.microsoft.com/office/drawing/2014/main" id="{4B845AB3-2311-C6B7-6367-CF0CBAA06626}"/>
              </a:ext>
            </a:extLst>
          </p:cNvPr>
          <p:cNvPicPr>
            <a:picLocks noChangeAspect="1"/>
          </p:cNvPicPr>
          <p:nvPr/>
        </p:nvPicPr>
        <p:blipFill>
          <a:blip r:embed="rId2"/>
          <a:stretch>
            <a:fillRect/>
          </a:stretch>
        </p:blipFill>
        <p:spPr>
          <a:xfrm>
            <a:off x="2645465" y="1912090"/>
            <a:ext cx="5702667" cy="1516910"/>
          </a:xfrm>
          <a:prstGeom prst="rect">
            <a:avLst/>
          </a:prstGeom>
        </p:spPr>
      </p:pic>
    </p:spTree>
    <p:extLst>
      <p:ext uri="{BB962C8B-B14F-4D97-AF65-F5344CB8AC3E}">
        <p14:creationId xmlns:p14="http://schemas.microsoft.com/office/powerpoint/2010/main" val="347220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a:bodyPr>
          <a:lstStyle/>
          <a:p>
            <a:r>
              <a:rPr lang="en-US" dirty="0"/>
              <a:t>Third NORMAL FORM (3NF)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920837"/>
            <a:ext cx="11734799" cy="655045"/>
          </a:xfrm>
        </p:spPr>
        <p:txBody>
          <a:bodyPr>
            <a:normAutofit/>
          </a:bodyPr>
          <a:lstStyle/>
          <a:p>
            <a:pPr marL="0" indent="0">
              <a:buNone/>
            </a:pPr>
            <a:r>
              <a:rPr lang="en-US" sz="2800" b="1" dirty="0"/>
              <a:t>2NF +  No transitive dependency</a:t>
            </a:r>
          </a:p>
        </p:txBody>
      </p:sp>
      <p:pic>
        <p:nvPicPr>
          <p:cNvPr id="5" name="Picture 4">
            <a:extLst>
              <a:ext uri="{FF2B5EF4-FFF2-40B4-BE49-F238E27FC236}">
                <a16:creationId xmlns:a16="http://schemas.microsoft.com/office/drawing/2014/main" id="{193F2E5A-680F-559A-F152-FA20E887FA00}"/>
              </a:ext>
            </a:extLst>
          </p:cNvPr>
          <p:cNvPicPr>
            <a:picLocks noChangeAspect="1"/>
          </p:cNvPicPr>
          <p:nvPr/>
        </p:nvPicPr>
        <p:blipFill>
          <a:blip r:embed="rId2"/>
          <a:stretch>
            <a:fillRect/>
          </a:stretch>
        </p:blipFill>
        <p:spPr>
          <a:xfrm>
            <a:off x="1999816" y="1378695"/>
            <a:ext cx="7591656" cy="2792028"/>
          </a:xfrm>
          <a:prstGeom prst="rect">
            <a:avLst/>
          </a:prstGeom>
        </p:spPr>
      </p:pic>
      <p:sp>
        <p:nvSpPr>
          <p:cNvPr id="10" name="TextBox 9">
            <a:extLst>
              <a:ext uri="{FF2B5EF4-FFF2-40B4-BE49-F238E27FC236}">
                <a16:creationId xmlns:a16="http://schemas.microsoft.com/office/drawing/2014/main" id="{D2B3EE69-641F-5F3D-B002-5F0A0423DE7F}"/>
              </a:ext>
            </a:extLst>
          </p:cNvPr>
          <p:cNvSpPr txBox="1"/>
          <p:nvPr/>
        </p:nvSpPr>
        <p:spPr>
          <a:xfrm>
            <a:off x="457201" y="4170723"/>
            <a:ext cx="898592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Suppose we want to keep track of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and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title</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for the course</a:t>
            </a:r>
          </a:p>
        </p:txBody>
      </p:sp>
      <p:sp>
        <p:nvSpPr>
          <p:cNvPr id="12" name="TextBox 11">
            <a:extLst>
              <a:ext uri="{FF2B5EF4-FFF2-40B4-BE49-F238E27FC236}">
                <a16:creationId xmlns:a16="http://schemas.microsoft.com/office/drawing/2014/main" id="{8E7D8D7D-C682-58FB-A382-706B175C135F}"/>
              </a:ext>
            </a:extLst>
          </p:cNvPr>
          <p:cNvSpPr txBox="1"/>
          <p:nvPr/>
        </p:nvSpPr>
        <p:spPr>
          <a:xfrm>
            <a:off x="457201" y="4626498"/>
            <a:ext cx="11342450" cy="14619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Gill Sans Nova"/>
                <a:ea typeface="+mn-ea"/>
                <a:cs typeface="+mn-cs"/>
              </a:rPr>
              <a:t>We have </a:t>
            </a:r>
            <a:r>
              <a:rPr kumimoji="0" lang="en-US" sz="1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a:t>
            </a:r>
            <a:r>
              <a:rPr kumimoji="0" lang="en-US" sz="1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grade, </a:t>
            </a:r>
            <a:r>
              <a:rPr kumimoji="0" lang="en-US" sz="1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title), {</a:t>
            </a:r>
            <a:r>
              <a:rPr kumimoji="0" lang="en-US" sz="1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700" b="0" i="0" u="none" strike="noStrike" kern="1200" cap="none" spc="0" normalizeH="0" baseline="0" noProof="0" dirty="0">
                <a:ln>
                  <a:noFill/>
                </a:ln>
                <a:solidFill>
                  <a:prstClr val="black"/>
                </a:solidFill>
                <a:effectLst/>
                <a:uLnTx/>
                <a:uFillTx/>
                <a:latin typeface="Gill Sans Nova"/>
                <a:ea typeface="+mn-ea"/>
                <a:cs typeface="+mn-cs"/>
              </a:rPr>
              <a:t>is a candidate key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Nova"/>
                <a:ea typeface="+mn-ea"/>
                <a:cs typeface="+mn-cs"/>
              </a:rPr>
              <a:t>FDs</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grade, </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title</a:t>
            </a:r>
            <a:r>
              <a:rPr kumimoji="0" lang="en-US" sz="16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Nov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Since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title</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Gill Sans Nova"/>
                <a:ea typeface="+mn-ea"/>
                <a:cs typeface="+mn-cs"/>
                <a:sym typeface="Wingdings" panose="05000000000000000000" pitchFamily="2" charset="2"/>
              </a:rPr>
              <a:t>and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title</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are non keys </a:t>
            </a:r>
            <a:r>
              <a:rPr kumimoji="0" lang="en-US" sz="1800" b="1" i="0" u="none" strike="noStrike" kern="1200" cap="none" spc="0" normalizeH="0" baseline="0" noProof="0" dirty="0">
                <a:ln>
                  <a:noFill/>
                </a:ln>
                <a:solidFill>
                  <a:prstClr val="black"/>
                </a:solidFill>
                <a:effectLst/>
                <a:uLnTx/>
                <a:uFillTx/>
                <a:latin typeface="Gill Sans Nova"/>
                <a:ea typeface="+mn-ea"/>
                <a:cs typeface="+mn-cs"/>
              </a:rPr>
              <a:t>-- </a:t>
            </a:r>
            <a:r>
              <a:rPr kumimoji="0" lang="en-US" sz="1800" b="1" i="0" u="none" strike="noStrike" kern="1200" cap="none" spc="0" normalizeH="0" baseline="0" noProof="0" dirty="0">
                <a:ln>
                  <a:noFill/>
                </a:ln>
                <a:solidFill>
                  <a:srgbClr val="FF0000"/>
                </a:solidFill>
                <a:effectLst/>
                <a:uLnTx/>
                <a:uFillTx/>
                <a:latin typeface="Gill Sans Nova"/>
                <a:ea typeface="+mn-ea"/>
                <a:cs typeface="+mn-cs"/>
              </a:rPr>
              <a:t>“transitive dependency”</a:t>
            </a:r>
          </a:p>
        </p:txBody>
      </p:sp>
      <p:sp>
        <p:nvSpPr>
          <p:cNvPr id="13" name="TextBox 12">
            <a:extLst>
              <a:ext uri="{FF2B5EF4-FFF2-40B4-BE49-F238E27FC236}">
                <a16:creationId xmlns:a16="http://schemas.microsoft.com/office/drawing/2014/main" id="{B6100BF5-C593-C2F6-D5C0-3CC0E957777B}"/>
              </a:ext>
            </a:extLst>
          </p:cNvPr>
          <p:cNvSpPr txBox="1"/>
          <p:nvPr/>
        </p:nvSpPr>
        <p:spPr>
          <a:xfrm>
            <a:off x="7573584" y="5857604"/>
            <a:ext cx="3523358" cy="461665"/>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Not satisfy 3NF -- Fix it!</a:t>
            </a:r>
            <a:endParaRPr kumimoji="0" lang="en-US" sz="2400" b="1" i="0" u="none" strike="noStrike" kern="1200" cap="none" spc="0" normalizeH="0" baseline="0" noProof="0" dirty="0">
              <a:ln>
                <a:noFill/>
              </a:ln>
              <a:solidFill>
                <a:srgbClr val="FF0000"/>
              </a:solidFill>
              <a:effectLst/>
              <a:uLnTx/>
              <a:uFillTx/>
              <a:latin typeface="Gill Sans Nova"/>
              <a:ea typeface="+mn-ea"/>
              <a:cs typeface="+mn-cs"/>
            </a:endParaRPr>
          </a:p>
        </p:txBody>
      </p:sp>
    </p:spTree>
    <p:extLst>
      <p:ext uri="{BB962C8B-B14F-4D97-AF65-F5344CB8AC3E}">
        <p14:creationId xmlns:p14="http://schemas.microsoft.com/office/powerpoint/2010/main" val="265808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a:bodyPr>
          <a:lstStyle/>
          <a:p>
            <a:r>
              <a:rPr lang="en-US" dirty="0"/>
              <a:t>Third NORMAL FORM (3NF)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1105662"/>
            <a:ext cx="11734799" cy="655045"/>
          </a:xfrm>
        </p:spPr>
        <p:txBody>
          <a:bodyPr>
            <a:normAutofit fontScale="77500" lnSpcReduction="20000"/>
          </a:bodyPr>
          <a:lstStyle/>
          <a:p>
            <a:pPr marL="0" indent="0">
              <a:buNone/>
            </a:pPr>
            <a:r>
              <a:rPr lang="en-US" sz="2800" b="1" dirty="0"/>
              <a:t>To convert the table into 3NF, </a:t>
            </a:r>
            <a:r>
              <a:rPr lang="en-US" sz="2800" b="1" u="sng" dirty="0"/>
              <a:t>decompose</a:t>
            </a:r>
            <a:r>
              <a:rPr lang="en-US" sz="2800" b="1" dirty="0"/>
              <a:t> the table to remove transitive dependency</a:t>
            </a:r>
          </a:p>
        </p:txBody>
      </p:sp>
      <p:sp>
        <p:nvSpPr>
          <p:cNvPr id="8" name="TextBox 7">
            <a:extLst>
              <a:ext uri="{FF2B5EF4-FFF2-40B4-BE49-F238E27FC236}">
                <a16:creationId xmlns:a16="http://schemas.microsoft.com/office/drawing/2014/main" id="{8458819D-5D1D-CEE1-0CE2-8242DAE6D6A3}"/>
              </a:ext>
            </a:extLst>
          </p:cNvPr>
          <p:cNvSpPr txBox="1"/>
          <p:nvPr/>
        </p:nvSpPr>
        <p:spPr>
          <a:xfrm>
            <a:off x="1437748" y="5859343"/>
            <a:ext cx="9194583" cy="461665"/>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Non-key attributes must depend upon the </a:t>
            </a:r>
            <a:r>
              <a:rPr kumimoji="0" lang="en-US" sz="2400" b="1" i="0" u="none" strike="noStrike" kern="1200" cap="none" spc="0" normalizeH="0" baseline="0" noProof="0" dirty="0">
                <a:ln>
                  <a:noFill/>
                </a:ln>
                <a:solidFill>
                  <a:prstClr val="black"/>
                </a:solidFill>
                <a:effectLst/>
                <a:uLnTx/>
                <a:uFillTx/>
                <a:latin typeface="Gill Sans Nova"/>
                <a:ea typeface="+mn-ea"/>
                <a:cs typeface="+mn-cs"/>
              </a:rPr>
              <a:t>whole</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of the candidate key</a:t>
            </a:r>
            <a:endParaRPr kumimoji="0" lang="en-US" sz="2400" b="1" i="0" u="none" strike="noStrike" kern="1200" cap="none" spc="0" normalizeH="0" baseline="0" noProof="0" dirty="0">
              <a:ln>
                <a:noFill/>
              </a:ln>
              <a:solidFill>
                <a:srgbClr val="FF0000"/>
              </a:solidFill>
              <a:effectLst/>
              <a:uLnTx/>
              <a:uFillTx/>
              <a:latin typeface="Gill Sans Nova"/>
              <a:ea typeface="+mn-ea"/>
              <a:cs typeface="+mn-cs"/>
            </a:endParaRPr>
          </a:p>
        </p:txBody>
      </p:sp>
      <p:sp>
        <p:nvSpPr>
          <p:cNvPr id="9" name="TextBox 8">
            <a:extLst>
              <a:ext uri="{FF2B5EF4-FFF2-40B4-BE49-F238E27FC236}">
                <a16:creationId xmlns:a16="http://schemas.microsoft.com/office/drawing/2014/main" id="{54C3B9E5-18E3-B0FA-7F82-91C7F47F19FE}"/>
              </a:ext>
            </a:extLst>
          </p:cNvPr>
          <p:cNvSpPr txBox="1"/>
          <p:nvPr/>
        </p:nvSpPr>
        <p:spPr>
          <a:xfrm>
            <a:off x="1437749" y="4777301"/>
            <a:ext cx="485604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endParaRPr kumimoji="0" lang="en-US" sz="1800" b="1" i="0" u="none" strike="noStrike" kern="1200" cap="none" spc="0" normalizeH="0" baseline="0" noProof="0" dirty="0">
              <a:ln>
                <a:noFill/>
              </a:ln>
              <a:solidFill>
                <a:srgbClr val="FF0000"/>
              </a:solidFill>
              <a:effectLst/>
              <a:uLnTx/>
              <a:uFillTx/>
              <a:latin typeface="Gill Sans Nova"/>
              <a:ea typeface="+mn-ea"/>
              <a:cs typeface="+mn-cs"/>
            </a:endParaRPr>
          </a:p>
        </p:txBody>
      </p:sp>
      <p:pic>
        <p:nvPicPr>
          <p:cNvPr id="5" name="Picture 4">
            <a:extLst>
              <a:ext uri="{FF2B5EF4-FFF2-40B4-BE49-F238E27FC236}">
                <a16:creationId xmlns:a16="http://schemas.microsoft.com/office/drawing/2014/main" id="{18052A1B-9844-6ED4-F297-3E1A8C7BE752}"/>
              </a:ext>
            </a:extLst>
          </p:cNvPr>
          <p:cNvPicPr>
            <a:picLocks noChangeAspect="1"/>
          </p:cNvPicPr>
          <p:nvPr/>
        </p:nvPicPr>
        <p:blipFill>
          <a:blip r:embed="rId2"/>
          <a:stretch>
            <a:fillRect/>
          </a:stretch>
        </p:blipFill>
        <p:spPr>
          <a:xfrm>
            <a:off x="1138137" y="1537561"/>
            <a:ext cx="8570068" cy="3269506"/>
          </a:xfrm>
          <a:prstGeom prst="rect">
            <a:avLst/>
          </a:prstGeom>
        </p:spPr>
      </p:pic>
      <p:sp>
        <p:nvSpPr>
          <p:cNvPr id="6" name="TextBox 5">
            <a:extLst>
              <a:ext uri="{FF2B5EF4-FFF2-40B4-BE49-F238E27FC236}">
                <a16:creationId xmlns:a16="http://schemas.microsoft.com/office/drawing/2014/main" id="{62C7F9B4-C3B3-80A4-B912-70D62D69E1B1}"/>
              </a:ext>
            </a:extLst>
          </p:cNvPr>
          <p:cNvSpPr txBox="1"/>
          <p:nvPr/>
        </p:nvSpPr>
        <p:spPr>
          <a:xfrm>
            <a:off x="6741982" y="4291636"/>
            <a:ext cx="289641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textbook_id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title</a:t>
            </a:r>
            <a:endParaRPr kumimoji="0" lang="en-US" sz="1800" b="0" i="0" u="none" strike="noStrike" kern="1200" cap="none" spc="0" normalizeH="0" baseline="0" noProof="0" dirty="0">
              <a:ln>
                <a:noFill/>
              </a:ln>
              <a:solidFill>
                <a:prstClr val="black"/>
              </a:solidFill>
              <a:effectLst/>
              <a:uLnTx/>
              <a:uFillTx/>
              <a:latin typeface="Gill Sans Nova"/>
              <a:ea typeface="+mn-ea"/>
              <a:cs typeface="+mn-cs"/>
            </a:endParaRPr>
          </a:p>
        </p:txBody>
      </p:sp>
    </p:spTree>
    <p:extLst>
      <p:ext uri="{BB962C8B-B14F-4D97-AF65-F5344CB8AC3E}">
        <p14:creationId xmlns:p14="http://schemas.microsoft.com/office/powerpoint/2010/main" val="251116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a:solidFill>
            <a:schemeClr val="accent4">
              <a:lumMod val="20000"/>
              <a:lumOff val="80000"/>
            </a:schemeClr>
          </a:solidFill>
        </p:spPr>
        <p:txBody>
          <a:bodyPr>
            <a:normAutofit fontScale="90000"/>
          </a:bodyPr>
          <a:lstStyle/>
          <a:p>
            <a:r>
              <a:rPr lang="en-US" dirty="0"/>
              <a:t>Boyce-Codd Normal Form (BCNF)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1474134"/>
            <a:ext cx="10924161" cy="2323338"/>
          </a:xfrm>
        </p:spPr>
        <p:txBody>
          <a:bodyPr>
            <a:normAutofit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Gill Sans Nova"/>
                <a:ea typeface="+mn-ea"/>
                <a:cs typeface="+mn-cs"/>
              </a:rPr>
              <a:t>For a table to be to comply with (BCNF), it must meet the following requirements:</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Gill Sans Nova"/>
                <a:ea typeface="+mn-ea"/>
                <a:cs typeface="+mn-cs"/>
              </a:rPr>
              <a:t>Must be in third normal form.</a:t>
            </a: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Gill Sans Nova"/>
                <a:ea typeface="+mn-ea"/>
                <a:cs typeface="+mn-cs"/>
              </a:rPr>
              <a:t>A non-key attribute does not imply a key attribute</a:t>
            </a:r>
            <a:r>
              <a:rPr lang="en-US" sz="2800" dirty="0">
                <a:solidFill>
                  <a:prstClr val="black"/>
                </a:solidFill>
                <a:latin typeface="Gill Sans Nova"/>
              </a:rPr>
              <a:t> - All dependencies must be from full key</a:t>
            </a:r>
            <a:endParaRPr kumimoji="0" lang="en-US" sz="2800" b="0" i="0" u="none" strike="noStrike" kern="1200" cap="none" spc="0" normalizeH="0" baseline="0" noProof="0" dirty="0">
              <a:ln>
                <a:noFill/>
              </a:ln>
              <a:solidFill>
                <a:prstClr val="black"/>
              </a:solidFill>
              <a:effectLst/>
              <a:uLnTx/>
              <a:uFillTx/>
              <a:latin typeface="Gill Sans Nova"/>
              <a:ea typeface="+mn-ea"/>
              <a:cs typeface="+mn-cs"/>
            </a:endParaRPr>
          </a:p>
        </p:txBody>
      </p:sp>
    </p:spTree>
    <p:extLst>
      <p:ext uri="{BB962C8B-B14F-4D97-AF65-F5344CB8AC3E}">
        <p14:creationId xmlns:p14="http://schemas.microsoft.com/office/powerpoint/2010/main" val="245520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fontScale="90000"/>
          </a:bodyPr>
          <a:lstStyle/>
          <a:p>
            <a:r>
              <a:rPr lang="en-US" dirty="0"/>
              <a:t>Boyce-Codd Normal Form (BCNF)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931333"/>
            <a:ext cx="11734799" cy="655045"/>
          </a:xfrm>
        </p:spPr>
        <p:txBody>
          <a:bodyPr>
            <a:normAutofit/>
          </a:bodyPr>
          <a:lstStyle/>
          <a:p>
            <a:pPr marL="0" indent="0">
              <a:buNone/>
            </a:pPr>
            <a:r>
              <a:rPr lang="en-US" sz="2800" b="1" dirty="0"/>
              <a:t>3NF + </a:t>
            </a:r>
            <a:r>
              <a:rPr lang="en-US" sz="2800" b="1" dirty="0">
                <a:solidFill>
                  <a:prstClr val="black"/>
                </a:solidFill>
                <a:latin typeface="Gill Sans Nova"/>
              </a:rPr>
              <a:t>All dependencies must be from full key</a:t>
            </a:r>
            <a:endParaRPr lang="en-US" sz="2800" b="1" dirty="0"/>
          </a:p>
        </p:txBody>
      </p:sp>
      <p:pic>
        <p:nvPicPr>
          <p:cNvPr id="7" name="Picture 6">
            <a:extLst>
              <a:ext uri="{FF2B5EF4-FFF2-40B4-BE49-F238E27FC236}">
                <a16:creationId xmlns:a16="http://schemas.microsoft.com/office/drawing/2014/main" id="{E4461BC8-456D-C466-2C1A-79447B924E86}"/>
              </a:ext>
            </a:extLst>
          </p:cNvPr>
          <p:cNvPicPr>
            <a:picLocks noChangeAspect="1"/>
          </p:cNvPicPr>
          <p:nvPr/>
        </p:nvPicPr>
        <p:blipFill>
          <a:blip r:embed="rId2"/>
          <a:stretch>
            <a:fillRect/>
          </a:stretch>
        </p:blipFill>
        <p:spPr>
          <a:xfrm>
            <a:off x="994540" y="1541373"/>
            <a:ext cx="5742465" cy="2580883"/>
          </a:xfrm>
          <a:prstGeom prst="rect">
            <a:avLst/>
          </a:prstGeom>
        </p:spPr>
      </p:pic>
      <p:sp>
        <p:nvSpPr>
          <p:cNvPr id="11" name="TextBox 10">
            <a:extLst>
              <a:ext uri="{FF2B5EF4-FFF2-40B4-BE49-F238E27FC236}">
                <a16:creationId xmlns:a16="http://schemas.microsoft.com/office/drawing/2014/main" id="{ABE8A050-EED5-3B13-6C55-41AF672EA5E6}"/>
              </a:ext>
            </a:extLst>
          </p:cNvPr>
          <p:cNvSpPr txBox="1"/>
          <p:nvPr/>
        </p:nvSpPr>
        <p:spPr>
          <a:xfrm>
            <a:off x="7003414" y="1876106"/>
            <a:ext cx="289641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Suppose we know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instructor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a:t>
            </a:r>
          </a:p>
        </p:txBody>
      </p:sp>
      <p:sp>
        <p:nvSpPr>
          <p:cNvPr id="13" name="TextBox 12">
            <a:extLst>
              <a:ext uri="{FF2B5EF4-FFF2-40B4-BE49-F238E27FC236}">
                <a16:creationId xmlns:a16="http://schemas.microsoft.com/office/drawing/2014/main" id="{B5E674EF-15D7-9CCC-CF76-41ECD94444B2}"/>
              </a:ext>
            </a:extLst>
          </p:cNvPr>
          <p:cNvSpPr txBox="1"/>
          <p:nvPr/>
        </p:nvSpPr>
        <p:spPr>
          <a:xfrm>
            <a:off x="457201" y="4335564"/>
            <a:ext cx="1098252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We have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instructor),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is a candidate key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Nova"/>
                <a:ea typeface="+mn-ea"/>
                <a:cs typeface="+mn-cs"/>
              </a:rPr>
              <a:t>FDs</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computingID</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instructor,  instructor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Since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instructor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non-key implies a (part of) key</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14" name="TextBox 13">
            <a:extLst>
              <a:ext uri="{FF2B5EF4-FFF2-40B4-BE49-F238E27FC236}">
                <a16:creationId xmlns:a16="http://schemas.microsoft.com/office/drawing/2014/main" id="{0AE0AFFB-A6C5-6456-F880-02ADD1F943C4}"/>
              </a:ext>
            </a:extLst>
          </p:cNvPr>
          <p:cNvSpPr txBox="1"/>
          <p:nvPr/>
        </p:nvSpPr>
        <p:spPr>
          <a:xfrm>
            <a:off x="6737005" y="5085794"/>
            <a:ext cx="3523358" cy="461665"/>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Not satisfy BCNF -- Fix it!</a:t>
            </a:r>
            <a:endParaRPr kumimoji="0" lang="en-US" sz="2400" b="1" i="0" u="none" strike="noStrike" kern="1200" cap="none" spc="0" normalizeH="0" baseline="0" noProof="0" dirty="0">
              <a:ln>
                <a:noFill/>
              </a:ln>
              <a:solidFill>
                <a:srgbClr val="FF0000"/>
              </a:solidFill>
              <a:effectLst/>
              <a:uLnTx/>
              <a:uFillTx/>
              <a:latin typeface="Gill Sans Nova"/>
              <a:ea typeface="+mn-ea"/>
              <a:cs typeface="+mn-cs"/>
            </a:endParaRPr>
          </a:p>
        </p:txBody>
      </p:sp>
    </p:spTree>
    <p:extLst>
      <p:ext uri="{BB962C8B-B14F-4D97-AF65-F5344CB8AC3E}">
        <p14:creationId xmlns:p14="http://schemas.microsoft.com/office/powerpoint/2010/main" val="265899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fontScale="90000"/>
          </a:bodyPr>
          <a:lstStyle/>
          <a:p>
            <a:r>
              <a:rPr lang="en-US" dirty="0"/>
              <a:t>Boyce-Codd Normal Form (BCNF)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1105662"/>
            <a:ext cx="11734799" cy="1024046"/>
          </a:xfrm>
        </p:spPr>
        <p:txBody>
          <a:bodyPr>
            <a:normAutofit/>
          </a:bodyPr>
          <a:lstStyle/>
          <a:p>
            <a:pPr marL="0" indent="0">
              <a:buNone/>
            </a:pPr>
            <a:r>
              <a:rPr lang="en-US" sz="2400" b="1" dirty="0"/>
              <a:t>To convert the table into BCNF, decompose the table to remove non-keys that imply a key – to make all dependencies from a key</a:t>
            </a:r>
          </a:p>
        </p:txBody>
      </p:sp>
      <p:sp>
        <p:nvSpPr>
          <p:cNvPr id="8" name="TextBox 7">
            <a:extLst>
              <a:ext uri="{FF2B5EF4-FFF2-40B4-BE49-F238E27FC236}">
                <a16:creationId xmlns:a16="http://schemas.microsoft.com/office/drawing/2014/main" id="{8458819D-5D1D-CEE1-0CE2-8242DAE6D6A3}"/>
              </a:ext>
            </a:extLst>
          </p:cNvPr>
          <p:cNvSpPr txBox="1"/>
          <p:nvPr/>
        </p:nvSpPr>
        <p:spPr>
          <a:xfrm>
            <a:off x="1437748" y="5859343"/>
            <a:ext cx="9194583" cy="461665"/>
          </a:xfrm>
          <a:prstGeom prst="rect">
            <a:avLst/>
          </a:prstGeom>
          <a:solidFill>
            <a:schemeClr val="accent4">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No transitive FDs, no non-key dependencies, but can lose FDs</a:t>
            </a:r>
            <a:endParaRPr kumimoji="0" lang="en-US" sz="2400" b="1" i="0" u="none" strike="noStrike" kern="1200" cap="none" spc="0" normalizeH="0" baseline="0" noProof="0" dirty="0">
              <a:ln>
                <a:noFill/>
              </a:ln>
              <a:solidFill>
                <a:srgbClr val="FF0000"/>
              </a:solidFill>
              <a:effectLst/>
              <a:uLnTx/>
              <a:uFillTx/>
              <a:latin typeface="Gill Sans Nova"/>
              <a:ea typeface="+mn-ea"/>
              <a:cs typeface="+mn-cs"/>
            </a:endParaRPr>
          </a:p>
        </p:txBody>
      </p:sp>
      <p:sp>
        <p:nvSpPr>
          <p:cNvPr id="9" name="TextBox 8">
            <a:extLst>
              <a:ext uri="{FF2B5EF4-FFF2-40B4-BE49-F238E27FC236}">
                <a16:creationId xmlns:a16="http://schemas.microsoft.com/office/drawing/2014/main" id="{54C3B9E5-18E3-B0FA-7F82-91C7F47F19FE}"/>
              </a:ext>
            </a:extLst>
          </p:cNvPr>
          <p:cNvSpPr txBox="1"/>
          <p:nvPr/>
        </p:nvSpPr>
        <p:spPr>
          <a:xfrm>
            <a:off x="457201" y="4728293"/>
            <a:ext cx="1115567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Nova"/>
                <a:ea typeface="+mn-ea"/>
                <a:cs typeface="+mn-cs"/>
              </a:rPr>
              <a:t>Given, </a:t>
            </a:r>
            <a:r>
              <a:rPr kumimoji="0" lang="en-US" sz="1800" b="1" i="0" u="none" strike="noStrike" kern="1200" cap="none" spc="0" normalizeH="0" baseline="0" noProof="0" dirty="0">
                <a:ln>
                  <a:noFill/>
                </a:ln>
                <a:solidFill>
                  <a:prstClr val="black"/>
                </a:solidFill>
                <a:effectLst/>
                <a:uLnTx/>
                <a:uFillTx/>
                <a:latin typeface="Gill Sans Nova"/>
                <a:ea typeface="+mn-ea"/>
                <a:cs typeface="+mn-cs"/>
              </a:rPr>
              <a:t>FDs</a:t>
            </a:r>
            <a:r>
              <a:rPr kumimoji="0" lang="en-US" sz="18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US" sz="1800" b="1" i="0" u="sng"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computingID</a:t>
            </a:r>
            <a:r>
              <a:rPr kumimoji="0" lang="en-US" sz="1800" b="1" i="0" u="sng" strike="noStrike" kern="1200" cap="none" spc="0" normalizeH="0" baseline="0" noProof="0" dirty="0">
                <a:ln>
                  <a:noFill/>
                </a:ln>
                <a:solidFill>
                  <a:srgbClr val="FF0000"/>
                </a:solidFill>
                <a:effectLst/>
                <a:uLnTx/>
                <a:uFillTx/>
                <a:latin typeface="Consolas" panose="020B0609020204030204" pitchFamily="49" charset="0"/>
                <a:ea typeface="+mn-ea"/>
                <a:cs typeface="+mn-cs"/>
              </a:rPr>
              <a:t>, course </a:t>
            </a:r>
            <a:r>
              <a:rPr kumimoji="0" lang="en-US" sz="1800" b="1" i="0" u="sng" strike="noStrike" kern="1200" cap="none" spc="0" normalizeH="0" baseline="0" noProof="0" dirty="0">
                <a:ln>
                  <a:noFill/>
                </a:ln>
                <a:solidFill>
                  <a:srgbClr val="FF0000"/>
                </a:solidFill>
                <a:effectLst/>
                <a:uLnTx/>
                <a:uFillTx/>
                <a:latin typeface="Consolas" panose="020B0609020204030204" pitchFamily="49" charset="0"/>
                <a:ea typeface="+mn-ea"/>
                <a:cs typeface="+mn-cs"/>
                <a:sym typeface="Wingdings" panose="05000000000000000000" pitchFamily="2" charset="2"/>
              </a:rPr>
              <a:t></a:t>
            </a:r>
            <a:r>
              <a:rPr kumimoji="0" lang="en-US" sz="1800" b="1" i="0" u="sng" strike="noStrike" kern="1200" cap="none" spc="0" normalizeH="0" baseline="0" noProof="0" dirty="0">
                <a:ln>
                  <a:noFill/>
                </a:ln>
                <a:solidFill>
                  <a:srgbClr val="FF0000"/>
                </a:solidFill>
                <a:effectLst/>
                <a:uLnTx/>
                <a:uFillTx/>
                <a:latin typeface="Consolas" panose="020B0609020204030204" pitchFamily="49" charset="0"/>
                <a:ea typeface="+mn-ea"/>
                <a:cs typeface="+mn-cs"/>
              </a:rPr>
              <a:t> instructor</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instructor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course } </a:t>
            </a:r>
          </a:p>
        </p:txBody>
      </p:sp>
      <p:pic>
        <p:nvPicPr>
          <p:cNvPr id="7" name="Picture 6">
            <a:extLst>
              <a:ext uri="{FF2B5EF4-FFF2-40B4-BE49-F238E27FC236}">
                <a16:creationId xmlns:a16="http://schemas.microsoft.com/office/drawing/2014/main" id="{A7550528-3032-FD10-A12F-CB8311543A85}"/>
              </a:ext>
            </a:extLst>
          </p:cNvPr>
          <p:cNvPicPr>
            <a:picLocks noChangeAspect="1"/>
          </p:cNvPicPr>
          <p:nvPr/>
        </p:nvPicPr>
        <p:blipFill>
          <a:blip r:embed="rId2"/>
          <a:stretch>
            <a:fillRect/>
          </a:stretch>
        </p:blipFill>
        <p:spPr>
          <a:xfrm>
            <a:off x="2122121" y="1995886"/>
            <a:ext cx="5894644" cy="2665082"/>
          </a:xfrm>
          <a:prstGeom prst="rect">
            <a:avLst/>
          </a:prstGeom>
        </p:spPr>
      </p:pic>
      <p:sp>
        <p:nvSpPr>
          <p:cNvPr id="10" name="TextBox 9">
            <a:extLst>
              <a:ext uri="{FF2B5EF4-FFF2-40B4-BE49-F238E27FC236}">
                <a16:creationId xmlns:a16="http://schemas.microsoft.com/office/drawing/2014/main" id="{B62906CF-78E2-25DC-CFDB-C5CB09E0F68C}"/>
              </a:ext>
            </a:extLst>
          </p:cNvPr>
          <p:cNvSpPr txBox="1"/>
          <p:nvPr/>
        </p:nvSpPr>
        <p:spPr>
          <a:xfrm>
            <a:off x="2891708" y="5097625"/>
            <a:ext cx="159274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Gill Sans Nova"/>
                <a:ea typeface="+mn-ea"/>
                <a:cs typeface="+mn-cs"/>
              </a:rPr>
              <a:t>Lost</a:t>
            </a:r>
            <a:endParaRPr kumimoji="0" lang="en-US" sz="1800" b="1" i="0" u="none" strike="noStrike" kern="1200" cap="none" spc="0" normalizeH="0" baseline="0" noProof="0" dirty="0">
              <a:ln>
                <a:noFill/>
              </a:ln>
              <a:solidFill>
                <a:srgbClr val="FF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6021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E50A-37A0-A4C0-356B-D99B0FCFA5DB}"/>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01281A8E-E1C4-9E8E-B101-D502EFD2DB95}"/>
              </a:ext>
            </a:extLst>
          </p:cNvPr>
          <p:cNvSpPr>
            <a:spLocks noGrp="1"/>
          </p:cNvSpPr>
          <p:nvPr>
            <p:ph idx="1"/>
          </p:nvPr>
        </p:nvSpPr>
        <p:spPr/>
        <p:txBody>
          <a:bodyPr>
            <a:normAutofit/>
          </a:bodyPr>
          <a:lstStyle/>
          <a:p>
            <a:r>
              <a:rPr lang="en-US" sz="2400" dirty="0"/>
              <a:t>Let’s consider the </a:t>
            </a:r>
            <a:r>
              <a:rPr lang="en-US" sz="2400" b="1" dirty="0" err="1">
                <a:latin typeface="Consolas" panose="020B0609020204030204" pitchFamily="49" charset="0"/>
              </a:rPr>
              <a:t>work_project</a:t>
            </a:r>
            <a:r>
              <a:rPr lang="en-US" sz="2400" b="1" dirty="0">
                <a:latin typeface="Consolas" panose="020B0609020204030204" pitchFamily="49" charset="0"/>
              </a:rPr>
              <a:t> </a:t>
            </a:r>
            <a:r>
              <a:rPr lang="en-US" sz="2400" dirty="0"/>
              <a:t>table that stores information about projects, assignment, and budget and hour allocation.</a:t>
            </a:r>
          </a:p>
          <a:p>
            <a:pPr marL="0" indent="0">
              <a:buNone/>
            </a:pPr>
            <a:r>
              <a:rPr lang="en-US" sz="2400" b="1" dirty="0" err="1">
                <a:latin typeface="Consolas" panose="020B0609020204030204" pitchFamily="49" charset="0"/>
              </a:rPr>
              <a:t>work_project</a:t>
            </a:r>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Notice that the table consists of many attributes, some data are redundant. </a:t>
            </a:r>
          </a:p>
        </p:txBody>
      </p:sp>
      <p:pic>
        <p:nvPicPr>
          <p:cNvPr id="5" name="Picture 4">
            <a:extLst>
              <a:ext uri="{FF2B5EF4-FFF2-40B4-BE49-F238E27FC236}">
                <a16:creationId xmlns:a16="http://schemas.microsoft.com/office/drawing/2014/main" id="{7167438E-E4A1-B75D-3E55-8C15A3D27DBA}"/>
              </a:ext>
            </a:extLst>
          </p:cNvPr>
          <p:cNvPicPr>
            <a:picLocks noChangeAspect="1"/>
          </p:cNvPicPr>
          <p:nvPr/>
        </p:nvPicPr>
        <p:blipFill>
          <a:blip r:embed="rId2"/>
          <a:stretch>
            <a:fillRect/>
          </a:stretch>
        </p:blipFill>
        <p:spPr>
          <a:xfrm>
            <a:off x="457201" y="2560097"/>
            <a:ext cx="10854562" cy="2369574"/>
          </a:xfrm>
          <a:prstGeom prst="rect">
            <a:avLst/>
          </a:prstGeom>
        </p:spPr>
      </p:pic>
    </p:spTree>
    <p:extLst>
      <p:ext uri="{BB962C8B-B14F-4D97-AF65-F5344CB8AC3E}">
        <p14:creationId xmlns:p14="http://schemas.microsoft.com/office/powerpoint/2010/main" val="251350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DF94-32CD-F9E6-495B-94D724CF9515}"/>
              </a:ext>
            </a:extLst>
          </p:cNvPr>
          <p:cNvSpPr>
            <a:spLocks noGrp="1"/>
          </p:cNvSpPr>
          <p:nvPr>
            <p:ph type="title"/>
          </p:nvPr>
        </p:nvSpPr>
        <p:spPr/>
        <p:txBody>
          <a:bodyPr/>
          <a:lstStyle/>
          <a:p>
            <a:r>
              <a:rPr lang="en-US" dirty="0"/>
              <a:t>Problem: Redundancy </a:t>
            </a:r>
          </a:p>
        </p:txBody>
      </p:sp>
      <p:sp>
        <p:nvSpPr>
          <p:cNvPr id="3" name="Content Placeholder 2">
            <a:extLst>
              <a:ext uri="{FF2B5EF4-FFF2-40B4-BE49-F238E27FC236}">
                <a16:creationId xmlns:a16="http://schemas.microsoft.com/office/drawing/2014/main" id="{0C01B607-E1BE-4AB6-5430-159824BCD55A}"/>
              </a:ext>
            </a:extLst>
          </p:cNvPr>
          <p:cNvSpPr>
            <a:spLocks noGrp="1"/>
          </p:cNvSpPr>
          <p:nvPr>
            <p:ph idx="1"/>
          </p:nvPr>
        </p:nvSpPr>
        <p:spPr/>
        <p:txBody>
          <a:bodyPr/>
          <a:lstStyle/>
          <a:p>
            <a:r>
              <a:rPr lang="en-US" sz="2800" b="1" dirty="0"/>
              <a:t>Redundancy: </a:t>
            </a:r>
            <a:r>
              <a:rPr lang="en-US" sz="2800" dirty="0"/>
              <a:t>storing the same data in different places can cause problems when updates or changes to data are required</a:t>
            </a:r>
          </a:p>
          <a:p>
            <a:endParaRPr lang="en-US" dirty="0"/>
          </a:p>
          <a:p>
            <a:r>
              <a:rPr lang="en-US" sz="2800" dirty="0"/>
              <a:t>Data </a:t>
            </a:r>
            <a:r>
              <a:rPr lang="en-US" sz="2800" b="1" dirty="0"/>
              <a:t>redundancy</a:t>
            </a:r>
            <a:r>
              <a:rPr lang="en-US" sz="2800" dirty="0"/>
              <a:t> leads to semantic anomalies which, in turn, make automatic data processing and database maintenance difficult.</a:t>
            </a:r>
          </a:p>
          <a:p>
            <a:endParaRPr lang="en-US" sz="2800" dirty="0"/>
          </a:p>
          <a:p>
            <a:r>
              <a:rPr lang="en-US" sz="2800" b="1" dirty="0"/>
              <a:t>Redundancy</a:t>
            </a:r>
            <a:r>
              <a:rPr lang="en-US" sz="2800" dirty="0"/>
              <a:t> results in inefficient use of memory and data anomalies. Any data that is redundant in the database is an error waiting to happen. </a:t>
            </a:r>
          </a:p>
        </p:txBody>
      </p:sp>
    </p:spTree>
    <p:extLst>
      <p:ext uri="{BB962C8B-B14F-4D97-AF65-F5344CB8AC3E}">
        <p14:creationId xmlns:p14="http://schemas.microsoft.com/office/powerpoint/2010/main" val="1467838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E50A-37A0-A4C0-356B-D99B0FCFA5DB}"/>
              </a:ext>
            </a:extLst>
          </p:cNvPr>
          <p:cNvSpPr>
            <a:spLocks noGrp="1"/>
          </p:cNvSpPr>
          <p:nvPr>
            <p:ph type="title"/>
          </p:nvPr>
        </p:nvSpPr>
        <p:spPr/>
        <p:txBody>
          <a:bodyPr/>
          <a:lstStyle/>
          <a:p>
            <a:r>
              <a:rPr lang="en-US" dirty="0"/>
              <a:t>Assumptions We Made</a:t>
            </a:r>
          </a:p>
        </p:txBody>
      </p:sp>
      <p:sp>
        <p:nvSpPr>
          <p:cNvPr id="3" name="Content Placeholder 2">
            <a:extLst>
              <a:ext uri="{FF2B5EF4-FFF2-40B4-BE49-F238E27FC236}">
                <a16:creationId xmlns:a16="http://schemas.microsoft.com/office/drawing/2014/main" id="{01281A8E-E1C4-9E8E-B101-D502EFD2DB95}"/>
              </a:ext>
            </a:extLst>
          </p:cNvPr>
          <p:cNvSpPr>
            <a:spLocks noGrp="1"/>
          </p:cNvSpPr>
          <p:nvPr>
            <p:ph idx="1"/>
          </p:nvPr>
        </p:nvSpPr>
        <p:spPr/>
        <p:txBody>
          <a:bodyPr/>
          <a:lstStyle/>
          <a:p>
            <a:r>
              <a:rPr lang="en-US" dirty="0"/>
              <a:t>Each project has a unique name</a:t>
            </a:r>
          </a:p>
          <a:p>
            <a:r>
              <a:rPr lang="en-US" dirty="0"/>
              <a:t>Names of employees and managers are not unique</a:t>
            </a:r>
          </a:p>
          <a:p>
            <a:r>
              <a:rPr lang="en-US" dirty="0"/>
              <a:t>Each project has one manager, whose name is stored in </a:t>
            </a:r>
            <a:r>
              <a:rPr lang="en-US" b="1" dirty="0" err="1">
                <a:latin typeface="Consolas" panose="020B0609020204030204" pitchFamily="49" charset="0"/>
              </a:rPr>
              <a:t>prjMgr</a:t>
            </a:r>
            <a:endParaRPr lang="en-US" b="1" dirty="0">
              <a:latin typeface="Consolas" panose="020B0609020204030204" pitchFamily="49" charset="0"/>
            </a:endParaRPr>
          </a:p>
          <a:p>
            <a:r>
              <a:rPr lang="en-US" dirty="0"/>
              <a:t>Many employees can be assigned to work on each project</a:t>
            </a:r>
          </a:p>
          <a:p>
            <a:r>
              <a:rPr lang="en-US" dirty="0"/>
              <a:t>An employee can be assigned to more than one project</a:t>
            </a:r>
          </a:p>
          <a:p>
            <a:r>
              <a:rPr lang="en-US" dirty="0"/>
              <a:t>The attribute </a:t>
            </a:r>
            <a:r>
              <a:rPr lang="en-US" b="1" dirty="0">
                <a:latin typeface="Consolas" panose="020B0609020204030204" pitchFamily="49" charset="0"/>
              </a:rPr>
              <a:t>hours</a:t>
            </a:r>
            <a:r>
              <a:rPr lang="en-US" dirty="0"/>
              <a:t> tells the number of hours per week a particular employee is assigned to work on a particular project</a:t>
            </a:r>
          </a:p>
          <a:p>
            <a:r>
              <a:rPr lang="en-US" b="1" dirty="0">
                <a:latin typeface="Consolas" panose="020B0609020204030204" pitchFamily="49" charset="0"/>
              </a:rPr>
              <a:t>budget</a:t>
            </a:r>
            <a:r>
              <a:rPr lang="en-US" dirty="0"/>
              <a:t> stores the amount budgeted for a project</a:t>
            </a:r>
          </a:p>
          <a:p>
            <a:r>
              <a:rPr lang="en-US" b="1" dirty="0" err="1">
                <a:latin typeface="Consolas" panose="020B0609020204030204" pitchFamily="49" charset="0"/>
              </a:rPr>
              <a:t>startDate</a:t>
            </a:r>
            <a:r>
              <a:rPr lang="en-US" dirty="0"/>
              <a:t> gives the starting date for a project</a:t>
            </a:r>
          </a:p>
          <a:p>
            <a:r>
              <a:rPr lang="en-US" b="1" dirty="0">
                <a:latin typeface="Consolas" panose="020B0609020204030204" pitchFamily="49" charset="0"/>
              </a:rPr>
              <a:t>salary</a:t>
            </a:r>
            <a:r>
              <a:rPr lang="en-US" dirty="0"/>
              <a:t> gives the annual salary of an employee</a:t>
            </a:r>
          </a:p>
        </p:txBody>
      </p:sp>
    </p:spTree>
    <p:extLst>
      <p:ext uri="{BB962C8B-B14F-4D97-AF65-F5344CB8AC3E}">
        <p14:creationId xmlns:p14="http://schemas.microsoft.com/office/powerpoint/2010/main" val="21968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0FC2-C4F2-916C-4032-2C6B9FE14F3E}"/>
              </a:ext>
            </a:extLst>
          </p:cNvPr>
          <p:cNvSpPr>
            <a:spLocks noGrp="1"/>
          </p:cNvSpPr>
          <p:nvPr>
            <p:ph type="title"/>
          </p:nvPr>
        </p:nvSpPr>
        <p:spPr/>
        <p:txBody>
          <a:bodyPr/>
          <a:lstStyle/>
          <a:p>
            <a:r>
              <a:rPr lang="en-US" dirty="0"/>
              <a:t>Assumptions We Made (2)</a:t>
            </a:r>
          </a:p>
        </p:txBody>
      </p:sp>
      <p:sp>
        <p:nvSpPr>
          <p:cNvPr id="3" name="Content Placeholder 2">
            <a:extLst>
              <a:ext uri="{FF2B5EF4-FFF2-40B4-BE49-F238E27FC236}">
                <a16:creationId xmlns:a16="http://schemas.microsoft.com/office/drawing/2014/main" id="{52BD42F8-B5C4-0ADE-FD4A-41EEBBB1BCD0}"/>
              </a:ext>
            </a:extLst>
          </p:cNvPr>
          <p:cNvSpPr>
            <a:spLocks noGrp="1"/>
          </p:cNvSpPr>
          <p:nvPr>
            <p:ph idx="1"/>
          </p:nvPr>
        </p:nvSpPr>
        <p:spPr/>
        <p:txBody>
          <a:bodyPr/>
          <a:lstStyle/>
          <a:p>
            <a:r>
              <a:rPr lang="en-US" b="1" dirty="0" err="1">
                <a:latin typeface="Consolas" panose="020B0609020204030204" pitchFamily="49" charset="0"/>
              </a:rPr>
              <a:t>empMgr</a:t>
            </a:r>
            <a:r>
              <a:rPr lang="en-US" dirty="0"/>
              <a:t> gives the name of the employee’s manager, who might not be the same as the project manager</a:t>
            </a:r>
          </a:p>
          <a:p>
            <a:r>
              <a:rPr lang="en-US" b="1" dirty="0" err="1">
                <a:latin typeface="Consolas" panose="020B0609020204030204" pitchFamily="49" charset="0"/>
              </a:rPr>
              <a:t>empDept</a:t>
            </a:r>
            <a:r>
              <a:rPr lang="en-US" dirty="0"/>
              <a:t> gives the employee’s department</a:t>
            </a:r>
          </a:p>
          <a:p>
            <a:r>
              <a:rPr lang="en-US" dirty="0"/>
              <a:t>Department names are unique</a:t>
            </a:r>
          </a:p>
          <a:p>
            <a:r>
              <a:rPr lang="en-US" dirty="0"/>
              <a:t>Each department has only one manager</a:t>
            </a:r>
          </a:p>
          <a:p>
            <a:r>
              <a:rPr lang="en-US" dirty="0"/>
              <a:t>The employee’s manager is the manager of the employee’s department</a:t>
            </a:r>
          </a:p>
          <a:p>
            <a:r>
              <a:rPr lang="en-US" b="1" dirty="0">
                <a:latin typeface="Consolas" panose="020B0609020204030204" pitchFamily="49" charset="0"/>
              </a:rPr>
              <a:t>rating</a:t>
            </a:r>
            <a:r>
              <a:rPr lang="en-US" dirty="0"/>
              <a:t> gives the employee’s rating for a particular project</a:t>
            </a:r>
          </a:p>
          <a:p>
            <a:r>
              <a:rPr lang="en-US" dirty="0"/>
              <a:t>The project manager assigns the rating at the end of the employee’s work on that project</a:t>
            </a:r>
          </a:p>
        </p:txBody>
      </p:sp>
    </p:spTree>
    <p:extLst>
      <p:ext uri="{BB962C8B-B14F-4D97-AF65-F5344CB8AC3E}">
        <p14:creationId xmlns:p14="http://schemas.microsoft.com/office/powerpoint/2010/main" val="238064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A670-6522-C79D-126B-310579EA427E}"/>
              </a:ext>
            </a:extLst>
          </p:cNvPr>
          <p:cNvSpPr>
            <a:spLocks noGrp="1"/>
          </p:cNvSpPr>
          <p:nvPr>
            <p:ph type="title"/>
          </p:nvPr>
        </p:nvSpPr>
        <p:spPr/>
        <p:txBody>
          <a:bodyPr/>
          <a:lstStyle/>
          <a:p>
            <a:r>
              <a:rPr lang="en-US" dirty="0"/>
              <a:t>List of FDs </a:t>
            </a:r>
          </a:p>
        </p:txBody>
      </p:sp>
      <p:sp>
        <p:nvSpPr>
          <p:cNvPr id="3" name="Content Placeholder 2">
            <a:extLst>
              <a:ext uri="{FF2B5EF4-FFF2-40B4-BE49-F238E27FC236}">
                <a16:creationId xmlns:a16="http://schemas.microsoft.com/office/drawing/2014/main" id="{871C7067-8CB0-4100-C023-2BDC021347D2}"/>
              </a:ext>
            </a:extLst>
          </p:cNvPr>
          <p:cNvSpPr>
            <a:spLocks noGrp="1"/>
          </p:cNvSpPr>
          <p:nvPr>
            <p:ph idx="1"/>
          </p:nvPr>
        </p:nvSpPr>
        <p:spPr/>
        <p:txBody>
          <a:bodyPr/>
          <a:lstStyle/>
          <a:p>
            <a:r>
              <a:rPr lang="en-US" sz="2800" dirty="0"/>
              <a:t>Based on the assumptions, we can list the following FDs</a:t>
            </a:r>
          </a:p>
          <a:p>
            <a:pPr marL="1371600" lvl="3" indent="0">
              <a:buNone/>
            </a:pPr>
            <a:r>
              <a:rPr lang="en-US" sz="2400" b="1" dirty="0" err="1">
                <a:latin typeface="Consolas" panose="020B0609020204030204" pitchFamily="49" charset="0"/>
              </a:rPr>
              <a:t>prjName</a:t>
            </a:r>
            <a:r>
              <a:rPr lang="en-US" sz="2400" b="1" dirty="0">
                <a:latin typeface="Consolas" panose="020B0609020204030204" pitchFamily="49" charset="0"/>
              </a:rPr>
              <a:t> </a:t>
            </a:r>
            <a:r>
              <a:rPr lang="en-US" sz="2400" b="1" dirty="0">
                <a:latin typeface="Consolas" panose="020B0609020204030204" pitchFamily="49" charset="0"/>
                <a:sym typeface="Wingdings" panose="05000000000000000000" pitchFamily="2" charset="2"/>
              </a:rPr>
              <a:t></a:t>
            </a:r>
            <a:r>
              <a:rPr lang="en-US" sz="2400" b="1" dirty="0">
                <a:latin typeface="Consolas" panose="020B0609020204030204" pitchFamily="49" charset="0"/>
              </a:rPr>
              <a:t> </a:t>
            </a:r>
            <a:r>
              <a:rPr lang="en-US" sz="2400" b="1" dirty="0" err="1">
                <a:latin typeface="Consolas" panose="020B0609020204030204" pitchFamily="49" charset="0"/>
              </a:rPr>
              <a:t>prjMrg</a:t>
            </a:r>
            <a:r>
              <a:rPr lang="en-US" sz="2400" b="1" dirty="0">
                <a:latin typeface="Consolas" panose="020B0609020204030204" pitchFamily="49" charset="0"/>
              </a:rPr>
              <a:t>, budget, </a:t>
            </a:r>
            <a:r>
              <a:rPr lang="en-US" sz="2400" b="1" dirty="0" err="1">
                <a:latin typeface="Consolas" panose="020B0609020204030204" pitchFamily="49" charset="0"/>
              </a:rPr>
              <a:t>startDate</a:t>
            </a:r>
            <a:endParaRPr lang="en-US" sz="2400" b="1" dirty="0">
              <a:latin typeface="Consolas" panose="020B0609020204030204" pitchFamily="49" charset="0"/>
            </a:endParaRPr>
          </a:p>
          <a:p>
            <a:pPr marL="1371600" lvl="3" indent="0">
              <a:buNone/>
            </a:pPr>
            <a:r>
              <a:rPr lang="en-US" sz="2400" b="1" dirty="0" err="1">
                <a:latin typeface="Consolas" panose="020B0609020204030204" pitchFamily="49" charset="0"/>
              </a:rPr>
              <a:t>empId</a:t>
            </a:r>
            <a:r>
              <a:rPr lang="en-US" sz="2400" b="1" dirty="0">
                <a:latin typeface="Consolas" panose="020B0609020204030204" pitchFamily="49" charset="0"/>
              </a:rPr>
              <a:t> </a:t>
            </a:r>
            <a:r>
              <a:rPr lang="en-US" sz="2400" b="1" dirty="0">
                <a:latin typeface="Consolas" panose="020B0609020204030204" pitchFamily="49" charset="0"/>
                <a:sym typeface="Wingdings" panose="05000000000000000000" pitchFamily="2" charset="2"/>
              </a:rPr>
              <a:t></a:t>
            </a:r>
            <a:r>
              <a:rPr lang="en-US" sz="2400" b="1" dirty="0">
                <a:latin typeface="Consolas" panose="020B0609020204030204" pitchFamily="49" charset="0"/>
              </a:rPr>
              <a:t> </a:t>
            </a:r>
            <a:r>
              <a:rPr lang="en-US" sz="2400" b="1" dirty="0" err="1">
                <a:latin typeface="Consolas" panose="020B0609020204030204" pitchFamily="49" charset="0"/>
              </a:rPr>
              <a:t>empName</a:t>
            </a:r>
            <a:r>
              <a:rPr lang="en-US" sz="2400" b="1" dirty="0">
                <a:latin typeface="Consolas" panose="020B0609020204030204" pitchFamily="49" charset="0"/>
              </a:rPr>
              <a:t>, salary, </a:t>
            </a:r>
            <a:r>
              <a:rPr lang="en-US" sz="2400" b="1" dirty="0" err="1">
                <a:latin typeface="Consolas" panose="020B0609020204030204" pitchFamily="49" charset="0"/>
              </a:rPr>
              <a:t>empMgr</a:t>
            </a:r>
            <a:r>
              <a:rPr lang="en-US" sz="2400" b="1" dirty="0">
                <a:latin typeface="Consolas" panose="020B0609020204030204" pitchFamily="49" charset="0"/>
              </a:rPr>
              <a:t>, </a:t>
            </a:r>
            <a:r>
              <a:rPr lang="en-US" sz="2400" b="1" dirty="0" err="1">
                <a:latin typeface="Consolas" panose="020B0609020204030204" pitchFamily="49" charset="0"/>
              </a:rPr>
              <a:t>empDept</a:t>
            </a:r>
            <a:endParaRPr lang="en-US" sz="2400" b="1" dirty="0">
              <a:latin typeface="Consolas" panose="020B0609020204030204" pitchFamily="49" charset="0"/>
            </a:endParaRPr>
          </a:p>
          <a:p>
            <a:pPr marL="1371600" lvl="3" indent="0">
              <a:buNone/>
            </a:pPr>
            <a:r>
              <a:rPr lang="en-US" sz="2400" b="1" dirty="0" err="1">
                <a:latin typeface="Consolas" panose="020B0609020204030204" pitchFamily="49" charset="0"/>
              </a:rPr>
              <a:t>prjName</a:t>
            </a:r>
            <a:r>
              <a:rPr lang="en-US" sz="2400" b="1" dirty="0">
                <a:latin typeface="Consolas" panose="020B0609020204030204" pitchFamily="49" charset="0"/>
              </a:rPr>
              <a:t>, </a:t>
            </a:r>
            <a:r>
              <a:rPr lang="en-US" sz="2400" b="1" dirty="0" err="1">
                <a:latin typeface="Consolas" panose="020B0609020204030204" pitchFamily="49" charset="0"/>
              </a:rPr>
              <a:t>empId</a:t>
            </a:r>
            <a:r>
              <a:rPr lang="en-US" sz="2400" b="1" dirty="0">
                <a:latin typeface="Consolas" panose="020B0609020204030204" pitchFamily="49" charset="0"/>
              </a:rPr>
              <a:t> </a:t>
            </a:r>
            <a:r>
              <a:rPr lang="en-US" sz="2400" b="1" dirty="0">
                <a:latin typeface="Consolas" panose="020B0609020204030204" pitchFamily="49" charset="0"/>
                <a:sym typeface="Wingdings" panose="05000000000000000000" pitchFamily="2" charset="2"/>
              </a:rPr>
              <a:t></a:t>
            </a:r>
            <a:r>
              <a:rPr lang="en-US" sz="2400" b="1" dirty="0">
                <a:latin typeface="Consolas" panose="020B0609020204030204" pitchFamily="49" charset="0"/>
              </a:rPr>
              <a:t> hours, rating</a:t>
            </a:r>
          </a:p>
          <a:p>
            <a:pPr marL="1371600" lvl="3" indent="0">
              <a:buNone/>
            </a:pPr>
            <a:r>
              <a:rPr lang="en-US" sz="2400" b="1" dirty="0" err="1">
                <a:latin typeface="Consolas" panose="020B0609020204030204" pitchFamily="49" charset="0"/>
              </a:rPr>
              <a:t>empDept</a:t>
            </a:r>
            <a:r>
              <a:rPr lang="en-US" sz="2400" b="1" dirty="0">
                <a:latin typeface="Consolas" panose="020B0609020204030204" pitchFamily="49" charset="0"/>
              </a:rPr>
              <a:t> </a:t>
            </a:r>
            <a:r>
              <a:rPr lang="en-US" sz="2400" b="1" dirty="0">
                <a:latin typeface="Consolas" panose="020B0609020204030204" pitchFamily="49" charset="0"/>
                <a:sym typeface="Wingdings" panose="05000000000000000000" pitchFamily="2" charset="2"/>
              </a:rPr>
              <a:t></a:t>
            </a:r>
            <a:r>
              <a:rPr lang="en-US" sz="2400" b="1" dirty="0">
                <a:latin typeface="Consolas" panose="020B0609020204030204" pitchFamily="49" charset="0"/>
              </a:rPr>
              <a:t> </a:t>
            </a:r>
            <a:r>
              <a:rPr lang="en-US" sz="2400" b="1" dirty="0" err="1">
                <a:latin typeface="Consolas" panose="020B0609020204030204" pitchFamily="49" charset="0"/>
              </a:rPr>
              <a:t>empMgr</a:t>
            </a:r>
            <a:endParaRPr lang="en-US" sz="2400" b="1" dirty="0">
              <a:latin typeface="Consolas" panose="020B0609020204030204" pitchFamily="49" charset="0"/>
            </a:endParaRPr>
          </a:p>
          <a:p>
            <a:r>
              <a:rPr lang="en-US" sz="2800" dirty="0"/>
              <a:t>Since we assumed people’s names were not unique, </a:t>
            </a:r>
            <a:r>
              <a:rPr lang="en-US" sz="2800" b="1" dirty="0" err="1">
                <a:latin typeface="Consolas" panose="020B0609020204030204" pitchFamily="49" charset="0"/>
              </a:rPr>
              <a:t>empMgr</a:t>
            </a:r>
            <a:r>
              <a:rPr lang="en-US" sz="2800" dirty="0"/>
              <a:t> does not functionally determine </a:t>
            </a:r>
            <a:r>
              <a:rPr lang="en-US" sz="2800" b="1" dirty="0" err="1">
                <a:latin typeface="Consolas" panose="020B0609020204030204" pitchFamily="49" charset="0"/>
              </a:rPr>
              <a:t>empDept</a:t>
            </a:r>
            <a:r>
              <a:rPr lang="en-US" sz="2800" dirty="0"/>
              <a:t>.</a:t>
            </a:r>
          </a:p>
          <a:p>
            <a:r>
              <a:rPr lang="en-US" sz="2800" b="1" dirty="0" err="1">
                <a:latin typeface="Consolas" panose="020B0609020204030204" pitchFamily="49" charset="0"/>
              </a:rPr>
              <a:t>prjMgr</a:t>
            </a:r>
            <a:r>
              <a:rPr lang="en-US" sz="2800" dirty="0"/>
              <a:t> does not determine </a:t>
            </a:r>
            <a:r>
              <a:rPr lang="en-US" sz="2800" b="1" dirty="0" err="1">
                <a:latin typeface="Consolas" panose="020B0609020204030204" pitchFamily="49" charset="0"/>
              </a:rPr>
              <a:t>prjName</a:t>
            </a:r>
            <a:r>
              <a:rPr lang="en-US" sz="2800" dirty="0"/>
              <a:t>.</a:t>
            </a:r>
          </a:p>
          <a:p>
            <a:endParaRPr lang="en-US" dirty="0"/>
          </a:p>
        </p:txBody>
      </p:sp>
    </p:spTree>
    <p:extLst>
      <p:ext uri="{BB962C8B-B14F-4D97-AF65-F5344CB8AC3E}">
        <p14:creationId xmlns:p14="http://schemas.microsoft.com/office/powerpoint/2010/main" val="104610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dirty="0"/>
              <a:t>Is </a:t>
            </a:r>
            <a:r>
              <a:rPr lang="en-US" cap="none" dirty="0" err="1">
                <a:latin typeface="Consolas" panose="020B0609020204030204" pitchFamily="49" charset="0"/>
              </a:rPr>
              <a:t>work_project</a:t>
            </a:r>
            <a:r>
              <a:rPr lang="en-US" cap="none" dirty="0">
                <a:latin typeface="Consolas" panose="020B0609020204030204" pitchFamily="49" charset="0"/>
              </a:rPr>
              <a:t> </a:t>
            </a:r>
            <a:r>
              <a:rPr lang="en-US" dirty="0"/>
              <a:t>Table in 1NF?</a:t>
            </a:r>
          </a:p>
        </p:txBody>
      </p:sp>
      <p:sp>
        <p:nvSpPr>
          <p:cNvPr id="3" name="Content Placeholder 2">
            <a:extLst>
              <a:ext uri="{FF2B5EF4-FFF2-40B4-BE49-F238E27FC236}">
                <a16:creationId xmlns:a16="http://schemas.microsoft.com/office/drawing/2014/main" id="{93D351C0-0BEF-38CA-284C-398F652FFECA}"/>
              </a:ext>
            </a:extLst>
          </p:cNvPr>
          <p:cNvSpPr>
            <a:spLocks noGrp="1"/>
          </p:cNvSpPr>
          <p:nvPr>
            <p:ph idx="1"/>
          </p:nvPr>
        </p:nvSpPr>
        <p:spPr>
          <a:xfrm>
            <a:off x="1159625" y="3664462"/>
            <a:ext cx="8079972" cy="1438989"/>
          </a:xfrm>
          <a:solidFill>
            <a:schemeClr val="accent6">
              <a:lumMod val="20000"/>
              <a:lumOff val="80000"/>
            </a:schemeClr>
          </a:solidFill>
        </p:spPr>
        <p:txBody>
          <a:bodyPr>
            <a:normAutofit lnSpcReduction="10000"/>
          </a:bodyPr>
          <a:lstStyle/>
          <a:p>
            <a:pPr marL="1371600" lvl="3" indent="0">
              <a:buNone/>
            </a:pPr>
            <a:r>
              <a:rPr lang="en-US" sz="1800" b="1" dirty="0" err="1">
                <a:latin typeface="Consolas" panose="020B0609020204030204" pitchFamily="49" charset="0"/>
              </a:rPr>
              <a:t>prjName</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a:t>
            </a:r>
            <a:r>
              <a:rPr lang="en-US" sz="1800" b="1" dirty="0" err="1">
                <a:latin typeface="Consolas" panose="020B0609020204030204" pitchFamily="49" charset="0"/>
              </a:rPr>
              <a:t>prjMrg</a:t>
            </a:r>
            <a:r>
              <a:rPr lang="en-US" sz="1800" b="1" dirty="0">
                <a:latin typeface="Consolas" panose="020B0609020204030204" pitchFamily="49" charset="0"/>
              </a:rPr>
              <a:t>, budget, </a:t>
            </a:r>
            <a:r>
              <a:rPr lang="en-US" sz="1800" b="1" dirty="0" err="1">
                <a:latin typeface="Consolas" panose="020B0609020204030204" pitchFamily="49" charset="0"/>
              </a:rPr>
              <a:t>startDate</a:t>
            </a:r>
            <a:endParaRPr lang="en-US" sz="1800" b="1" dirty="0">
              <a:latin typeface="Consolas" panose="020B0609020204030204" pitchFamily="49" charset="0"/>
            </a:endParaRPr>
          </a:p>
          <a:p>
            <a:pPr marL="1371600" lvl="3" indent="0">
              <a:buNone/>
            </a:pPr>
            <a:r>
              <a:rPr lang="en-US" sz="1800" b="1" dirty="0" err="1">
                <a:latin typeface="Consolas" panose="020B0609020204030204" pitchFamily="49" charset="0"/>
              </a:rPr>
              <a:t>empId</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a:t>
            </a:r>
            <a:r>
              <a:rPr lang="en-US" sz="1800" b="1" dirty="0" err="1">
                <a:latin typeface="Consolas" panose="020B0609020204030204" pitchFamily="49" charset="0"/>
              </a:rPr>
              <a:t>empName</a:t>
            </a:r>
            <a:r>
              <a:rPr lang="en-US" sz="1800" b="1" dirty="0">
                <a:latin typeface="Consolas" panose="020B0609020204030204" pitchFamily="49" charset="0"/>
              </a:rPr>
              <a:t>, salary, </a:t>
            </a:r>
            <a:r>
              <a:rPr lang="en-US" sz="1800" b="1" dirty="0" err="1">
                <a:latin typeface="Consolas" panose="020B0609020204030204" pitchFamily="49" charset="0"/>
              </a:rPr>
              <a:t>empMgr</a:t>
            </a:r>
            <a:r>
              <a:rPr lang="en-US" sz="1800" b="1" dirty="0">
                <a:latin typeface="Consolas" panose="020B0609020204030204" pitchFamily="49" charset="0"/>
              </a:rPr>
              <a:t>, </a:t>
            </a:r>
            <a:r>
              <a:rPr lang="en-US" sz="1800" b="1" dirty="0" err="1">
                <a:latin typeface="Consolas" panose="020B0609020204030204" pitchFamily="49" charset="0"/>
              </a:rPr>
              <a:t>empDept</a:t>
            </a:r>
            <a:endParaRPr lang="en-US" sz="1800" b="1" dirty="0">
              <a:latin typeface="Consolas" panose="020B0609020204030204" pitchFamily="49" charset="0"/>
            </a:endParaRPr>
          </a:p>
          <a:p>
            <a:pPr marL="1371600" lvl="3" indent="0">
              <a:buNone/>
            </a:pPr>
            <a:r>
              <a:rPr lang="en-US" sz="1800" b="1" dirty="0" err="1">
                <a:latin typeface="Consolas" panose="020B0609020204030204" pitchFamily="49" charset="0"/>
              </a:rPr>
              <a:t>prjName</a:t>
            </a:r>
            <a:r>
              <a:rPr lang="en-US" sz="1800" b="1" dirty="0">
                <a:latin typeface="Consolas" panose="020B0609020204030204" pitchFamily="49" charset="0"/>
              </a:rPr>
              <a:t>, </a:t>
            </a:r>
            <a:r>
              <a:rPr lang="en-US" sz="1800" b="1" dirty="0" err="1">
                <a:latin typeface="Consolas" panose="020B0609020204030204" pitchFamily="49" charset="0"/>
              </a:rPr>
              <a:t>empId</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hours, rating</a:t>
            </a:r>
          </a:p>
          <a:p>
            <a:pPr marL="1371600" lvl="3" indent="0">
              <a:buNone/>
            </a:pPr>
            <a:r>
              <a:rPr lang="en-US" sz="1800" b="1" dirty="0" err="1">
                <a:latin typeface="Consolas" panose="020B0609020204030204" pitchFamily="49" charset="0"/>
              </a:rPr>
              <a:t>empDept</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a:t>
            </a:r>
            <a:r>
              <a:rPr lang="en-US" sz="1800" b="1" dirty="0" err="1">
                <a:latin typeface="Consolas" panose="020B0609020204030204" pitchFamily="49" charset="0"/>
              </a:rPr>
              <a:t>empMgr</a:t>
            </a:r>
            <a:endParaRPr lang="en-US" sz="1800" b="1" dirty="0">
              <a:latin typeface="Consolas" panose="020B0609020204030204" pitchFamily="49" charset="0"/>
            </a:endParaRPr>
          </a:p>
          <a:p>
            <a:endParaRPr lang="en-US" dirty="0"/>
          </a:p>
        </p:txBody>
      </p:sp>
      <p:pic>
        <p:nvPicPr>
          <p:cNvPr id="4" name="Picture 3">
            <a:extLst>
              <a:ext uri="{FF2B5EF4-FFF2-40B4-BE49-F238E27FC236}">
                <a16:creationId xmlns:a16="http://schemas.microsoft.com/office/drawing/2014/main" id="{A1E31999-C8D8-AD5C-0D46-722C7EDC17D1}"/>
              </a:ext>
            </a:extLst>
          </p:cNvPr>
          <p:cNvPicPr>
            <a:picLocks noChangeAspect="1"/>
          </p:cNvPicPr>
          <p:nvPr/>
        </p:nvPicPr>
        <p:blipFill>
          <a:blip r:embed="rId2"/>
          <a:stretch>
            <a:fillRect/>
          </a:stretch>
        </p:blipFill>
        <p:spPr>
          <a:xfrm>
            <a:off x="1159625" y="1554890"/>
            <a:ext cx="9663545" cy="2109572"/>
          </a:xfrm>
          <a:prstGeom prst="rect">
            <a:avLst/>
          </a:prstGeom>
        </p:spPr>
      </p:pic>
      <p:sp>
        <p:nvSpPr>
          <p:cNvPr id="6" name="TextBox 5">
            <a:extLst>
              <a:ext uri="{FF2B5EF4-FFF2-40B4-BE49-F238E27FC236}">
                <a16:creationId xmlns:a16="http://schemas.microsoft.com/office/drawing/2014/main" id="{C7020376-73BC-EF6C-A1C4-AE0DEE46E2AE}"/>
              </a:ext>
            </a:extLst>
          </p:cNvPr>
          <p:cNvSpPr txBox="1"/>
          <p:nvPr/>
        </p:nvSpPr>
        <p:spPr>
          <a:xfrm>
            <a:off x="457201" y="1125215"/>
            <a:ext cx="609322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work_project</a:t>
            </a:r>
            <a:endParaRPr kumimoji="0" lang="en-US" sz="2400" b="0" i="0" u="none" strike="noStrike" kern="1200" cap="none" spc="0" normalizeH="0" baseline="0" noProof="0" dirty="0">
              <a:ln>
                <a:noFill/>
              </a:ln>
              <a:solidFill>
                <a:prstClr val="black"/>
              </a:solidFill>
              <a:effectLst/>
              <a:uLnTx/>
              <a:uFillTx/>
              <a:latin typeface="Gill Sans Nova"/>
              <a:ea typeface="+mn-ea"/>
              <a:cs typeface="+mn-cs"/>
            </a:endParaRPr>
          </a:p>
        </p:txBody>
      </p:sp>
      <p:sp>
        <p:nvSpPr>
          <p:cNvPr id="8" name="TextBox 7">
            <a:extLst>
              <a:ext uri="{FF2B5EF4-FFF2-40B4-BE49-F238E27FC236}">
                <a16:creationId xmlns:a16="http://schemas.microsoft.com/office/drawing/2014/main" id="{FACC8FF1-D8E5-5103-8BE2-34E5261427D8}"/>
              </a:ext>
            </a:extLst>
          </p:cNvPr>
          <p:cNvSpPr txBox="1"/>
          <p:nvPr/>
        </p:nvSpPr>
        <p:spPr>
          <a:xfrm>
            <a:off x="1159624" y="5103451"/>
            <a:ext cx="609322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Gill Sans Nova"/>
                <a:ea typeface="+mn-ea"/>
                <a:cs typeface="+mn-cs"/>
              </a:rPr>
              <a:t>Check if there is a column that is not atomic.</a:t>
            </a:r>
          </a:p>
        </p:txBody>
      </p:sp>
      <p:sp>
        <p:nvSpPr>
          <p:cNvPr id="10" name="TextBox 9">
            <a:extLst>
              <a:ext uri="{FF2B5EF4-FFF2-40B4-BE49-F238E27FC236}">
                <a16:creationId xmlns:a16="http://schemas.microsoft.com/office/drawing/2014/main" id="{F29E5C9D-9187-381A-5201-6DCD2907822E}"/>
              </a:ext>
            </a:extLst>
          </p:cNvPr>
          <p:cNvSpPr txBox="1"/>
          <p:nvPr/>
        </p:nvSpPr>
        <p:spPr>
          <a:xfrm>
            <a:off x="1159624" y="5503561"/>
            <a:ext cx="10095809"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With a composite key {</a:t>
            </a:r>
            <a:r>
              <a:rPr kumimoji="0" lang="en-US" sz="2400" b="0" i="0" u="none" strike="noStrike" kern="1200" cap="none" spc="0" normalizeH="0" baseline="0" noProof="0" dirty="0" err="1">
                <a:ln>
                  <a:noFill/>
                </a:ln>
                <a:solidFill>
                  <a:prstClr val="black"/>
                </a:solidFill>
                <a:effectLst/>
                <a:uLnTx/>
                <a:uFillTx/>
                <a:latin typeface="Gill Sans Nova"/>
                <a:ea typeface="+mn-ea"/>
                <a:cs typeface="+mn-cs"/>
              </a:rPr>
              <a:t>prjName</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2400" b="0" i="0" u="none" strike="noStrike" kern="1200" cap="none" spc="0" normalizeH="0" baseline="0" noProof="0" dirty="0" err="1">
                <a:ln>
                  <a:noFill/>
                </a:ln>
                <a:solidFill>
                  <a:prstClr val="black"/>
                </a:solidFill>
                <a:effectLst/>
                <a:uLnTx/>
                <a:uFillTx/>
                <a:latin typeface="Gill Sans Nova"/>
                <a:ea typeface="+mn-ea"/>
                <a:cs typeface="+mn-cs"/>
              </a:rPr>
              <a:t>empId</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each column would be single valued. Thus, the </a:t>
            </a:r>
            <a:r>
              <a:rPr kumimoji="0" lang="en-US" sz="2400" b="0" i="0" u="none" strike="noStrike" kern="1200" cap="none" spc="0" normalizeH="0" baseline="0" noProof="0" dirty="0" err="1">
                <a:ln>
                  <a:noFill/>
                </a:ln>
                <a:solidFill>
                  <a:prstClr val="black"/>
                </a:solidFill>
                <a:effectLst/>
                <a:uLnTx/>
                <a:uFillTx/>
                <a:latin typeface="Gill Sans Nova"/>
                <a:ea typeface="+mn-ea"/>
                <a:cs typeface="+mn-cs"/>
              </a:rPr>
              <a:t>work_project</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table is in 1NF</a:t>
            </a:r>
          </a:p>
        </p:txBody>
      </p:sp>
    </p:spTree>
    <p:extLst>
      <p:ext uri="{BB962C8B-B14F-4D97-AF65-F5344CB8AC3E}">
        <p14:creationId xmlns:p14="http://schemas.microsoft.com/office/powerpoint/2010/main" val="7759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dirty="0"/>
              <a:t>Is </a:t>
            </a:r>
            <a:r>
              <a:rPr lang="en-US" cap="none" dirty="0" err="1">
                <a:latin typeface="Consolas" panose="020B0609020204030204" pitchFamily="49" charset="0"/>
              </a:rPr>
              <a:t>work_project</a:t>
            </a:r>
            <a:r>
              <a:rPr lang="en-US" cap="none" dirty="0">
                <a:latin typeface="Consolas" panose="020B0609020204030204" pitchFamily="49" charset="0"/>
              </a:rPr>
              <a:t> </a:t>
            </a:r>
            <a:r>
              <a:rPr lang="en-US" dirty="0"/>
              <a:t>Table in 2NF?</a:t>
            </a:r>
          </a:p>
        </p:txBody>
      </p:sp>
      <p:sp>
        <p:nvSpPr>
          <p:cNvPr id="3" name="Content Placeholder 2">
            <a:extLst>
              <a:ext uri="{FF2B5EF4-FFF2-40B4-BE49-F238E27FC236}">
                <a16:creationId xmlns:a16="http://schemas.microsoft.com/office/drawing/2014/main" id="{93D351C0-0BEF-38CA-284C-398F652FFECA}"/>
              </a:ext>
            </a:extLst>
          </p:cNvPr>
          <p:cNvSpPr>
            <a:spLocks noGrp="1"/>
          </p:cNvSpPr>
          <p:nvPr>
            <p:ph idx="1"/>
          </p:nvPr>
        </p:nvSpPr>
        <p:spPr>
          <a:xfrm>
            <a:off x="910241" y="3260176"/>
            <a:ext cx="8566268" cy="1438989"/>
          </a:xfrm>
          <a:solidFill>
            <a:schemeClr val="accent6">
              <a:lumMod val="20000"/>
              <a:lumOff val="80000"/>
            </a:schemeClr>
          </a:solidFill>
        </p:spPr>
        <p:txBody>
          <a:bodyPr>
            <a:normAutofit lnSpcReduction="10000"/>
          </a:bodyPr>
          <a:lstStyle/>
          <a:p>
            <a:pPr marL="1371600" lvl="3" indent="0">
              <a:buNone/>
            </a:pPr>
            <a:r>
              <a:rPr lang="en-US" sz="1800" b="1" dirty="0">
                <a:latin typeface="Consolas" panose="020B0609020204030204" pitchFamily="49" charset="0"/>
              </a:rPr>
              <a:t>prjName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a:t>
            </a:r>
            <a:r>
              <a:rPr lang="en-US" sz="1800" b="1" dirty="0" err="1">
                <a:latin typeface="Consolas" panose="020B0609020204030204" pitchFamily="49" charset="0"/>
              </a:rPr>
              <a:t>prjMrg</a:t>
            </a:r>
            <a:r>
              <a:rPr lang="en-US" sz="1800" b="1" dirty="0">
                <a:latin typeface="Consolas" panose="020B0609020204030204" pitchFamily="49" charset="0"/>
              </a:rPr>
              <a:t>, budget, startDate         </a:t>
            </a:r>
            <a:r>
              <a:rPr lang="en-US" sz="1800" i="1" dirty="0">
                <a:latin typeface="+mj-lt"/>
              </a:rPr>
              <a:t>Given FDs</a:t>
            </a:r>
          </a:p>
          <a:p>
            <a:pPr marL="1371600" lvl="3" indent="0">
              <a:buNone/>
            </a:pPr>
            <a:r>
              <a:rPr lang="en-US" sz="1800" b="1" dirty="0" err="1">
                <a:latin typeface="Consolas" panose="020B0609020204030204" pitchFamily="49" charset="0"/>
              </a:rPr>
              <a:t>empId</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a:t>
            </a:r>
            <a:r>
              <a:rPr lang="en-US" sz="1800" b="1" dirty="0" err="1">
                <a:latin typeface="Consolas" panose="020B0609020204030204" pitchFamily="49" charset="0"/>
              </a:rPr>
              <a:t>empName</a:t>
            </a:r>
            <a:r>
              <a:rPr lang="en-US" sz="1800" b="1" dirty="0">
                <a:latin typeface="Consolas" panose="020B0609020204030204" pitchFamily="49" charset="0"/>
              </a:rPr>
              <a:t>, salary, </a:t>
            </a:r>
            <a:r>
              <a:rPr lang="en-US" sz="1800" b="1" dirty="0" err="1">
                <a:latin typeface="Consolas" panose="020B0609020204030204" pitchFamily="49" charset="0"/>
              </a:rPr>
              <a:t>empMgr</a:t>
            </a:r>
            <a:r>
              <a:rPr lang="en-US" sz="1800" b="1" dirty="0">
                <a:latin typeface="Consolas" panose="020B0609020204030204" pitchFamily="49" charset="0"/>
              </a:rPr>
              <a:t>, </a:t>
            </a:r>
            <a:r>
              <a:rPr lang="en-US" sz="1800" b="1" dirty="0" err="1">
                <a:latin typeface="Consolas" panose="020B0609020204030204" pitchFamily="49" charset="0"/>
              </a:rPr>
              <a:t>empDept</a:t>
            </a:r>
            <a:endParaRPr lang="en-US" sz="1800" b="1" dirty="0">
              <a:latin typeface="Consolas" panose="020B0609020204030204" pitchFamily="49" charset="0"/>
            </a:endParaRPr>
          </a:p>
          <a:p>
            <a:pPr marL="1371600" lvl="3" indent="0">
              <a:buNone/>
            </a:pPr>
            <a:r>
              <a:rPr lang="en-US" sz="1800" b="1" dirty="0" err="1">
                <a:latin typeface="Consolas" panose="020B0609020204030204" pitchFamily="49" charset="0"/>
              </a:rPr>
              <a:t>prjName</a:t>
            </a:r>
            <a:r>
              <a:rPr lang="en-US" sz="1800" b="1" dirty="0">
                <a:latin typeface="Consolas" panose="020B0609020204030204" pitchFamily="49" charset="0"/>
              </a:rPr>
              <a:t>, </a:t>
            </a:r>
            <a:r>
              <a:rPr lang="en-US" sz="1800" b="1" dirty="0" err="1">
                <a:latin typeface="Consolas" panose="020B0609020204030204" pitchFamily="49" charset="0"/>
              </a:rPr>
              <a:t>empId</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hours, rating</a:t>
            </a:r>
          </a:p>
          <a:p>
            <a:pPr marL="1371600" lvl="3" indent="0">
              <a:buNone/>
            </a:pPr>
            <a:r>
              <a:rPr lang="en-US" sz="1800" b="1" dirty="0" err="1">
                <a:latin typeface="Consolas" panose="020B0609020204030204" pitchFamily="49" charset="0"/>
              </a:rPr>
              <a:t>empDept</a:t>
            </a:r>
            <a:r>
              <a:rPr lang="en-US" sz="1800" b="1" dirty="0">
                <a:latin typeface="Consolas" panose="020B0609020204030204" pitchFamily="49" charset="0"/>
              </a:rPr>
              <a:t> </a:t>
            </a:r>
            <a:r>
              <a:rPr lang="en-US" sz="1800" b="1" dirty="0">
                <a:latin typeface="Consolas" panose="020B0609020204030204" pitchFamily="49" charset="0"/>
                <a:sym typeface="Wingdings" panose="05000000000000000000" pitchFamily="2" charset="2"/>
              </a:rPr>
              <a:t></a:t>
            </a:r>
            <a:r>
              <a:rPr lang="en-US" sz="1800" b="1" dirty="0">
                <a:latin typeface="Consolas" panose="020B0609020204030204" pitchFamily="49" charset="0"/>
              </a:rPr>
              <a:t> </a:t>
            </a:r>
            <a:r>
              <a:rPr lang="en-US" sz="1800" b="1" dirty="0" err="1">
                <a:latin typeface="Consolas" panose="020B0609020204030204" pitchFamily="49" charset="0"/>
              </a:rPr>
              <a:t>empMgr</a:t>
            </a:r>
            <a:endParaRPr lang="en-US" sz="1800" b="1" dirty="0">
              <a:latin typeface="Consolas" panose="020B0609020204030204" pitchFamily="49" charset="0"/>
            </a:endParaRPr>
          </a:p>
          <a:p>
            <a:endParaRPr lang="en-US" dirty="0"/>
          </a:p>
        </p:txBody>
      </p:sp>
      <p:pic>
        <p:nvPicPr>
          <p:cNvPr id="4" name="Picture 3">
            <a:extLst>
              <a:ext uri="{FF2B5EF4-FFF2-40B4-BE49-F238E27FC236}">
                <a16:creationId xmlns:a16="http://schemas.microsoft.com/office/drawing/2014/main" id="{A1E31999-C8D8-AD5C-0D46-722C7EDC17D1}"/>
              </a:ext>
            </a:extLst>
          </p:cNvPr>
          <p:cNvPicPr>
            <a:picLocks noChangeAspect="1"/>
          </p:cNvPicPr>
          <p:nvPr/>
        </p:nvPicPr>
        <p:blipFill>
          <a:blip r:embed="rId2"/>
          <a:stretch>
            <a:fillRect/>
          </a:stretch>
        </p:blipFill>
        <p:spPr>
          <a:xfrm>
            <a:off x="910241" y="1083966"/>
            <a:ext cx="9663545" cy="2109572"/>
          </a:xfrm>
          <a:prstGeom prst="rect">
            <a:avLst/>
          </a:prstGeom>
        </p:spPr>
      </p:pic>
      <p:sp>
        <p:nvSpPr>
          <p:cNvPr id="8" name="TextBox 7">
            <a:extLst>
              <a:ext uri="{FF2B5EF4-FFF2-40B4-BE49-F238E27FC236}">
                <a16:creationId xmlns:a16="http://schemas.microsoft.com/office/drawing/2014/main" id="{FACC8FF1-D8E5-5103-8BE2-34E5261427D8}"/>
              </a:ext>
            </a:extLst>
          </p:cNvPr>
          <p:cNvSpPr txBox="1"/>
          <p:nvPr/>
        </p:nvSpPr>
        <p:spPr>
          <a:xfrm>
            <a:off x="910241" y="4765803"/>
            <a:ext cx="609322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Gill Sans Nova"/>
                <a:ea typeface="+mn-ea"/>
                <a:cs typeface="+mn-cs"/>
              </a:rPr>
              <a:t>Check if there is a partial dependency.</a:t>
            </a:r>
          </a:p>
        </p:txBody>
      </p:sp>
      <p:sp>
        <p:nvSpPr>
          <p:cNvPr id="7" name="TextBox 6">
            <a:extLst>
              <a:ext uri="{FF2B5EF4-FFF2-40B4-BE49-F238E27FC236}">
                <a16:creationId xmlns:a16="http://schemas.microsoft.com/office/drawing/2014/main" id="{E200EA5A-F5FB-2DEB-92FC-EE7B62672C4B}"/>
              </a:ext>
            </a:extLst>
          </p:cNvPr>
          <p:cNvSpPr txBox="1"/>
          <p:nvPr/>
        </p:nvSpPr>
        <p:spPr>
          <a:xfrm>
            <a:off x="948343" y="5232551"/>
            <a:ext cx="10295313"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Gill Sans Nova"/>
                <a:ea typeface="+mn-ea"/>
                <a:cs typeface="+mn-cs"/>
              </a:rPr>
              <a:t>The </a:t>
            </a:r>
            <a:r>
              <a:rPr kumimoji="0" lang="en-US" sz="2000" b="1" i="0" u="none" strike="noStrike" kern="1200" cap="none" spc="0" normalizeH="0" baseline="0" noProof="0" dirty="0" err="1">
                <a:ln>
                  <a:noFill/>
                </a:ln>
                <a:solidFill>
                  <a:prstClr val="black"/>
                </a:solidFill>
                <a:effectLst/>
                <a:uLnTx/>
                <a:uFillTx/>
                <a:latin typeface="Gill Sans Nova"/>
                <a:ea typeface="+mn-ea"/>
                <a:cs typeface="+mn-cs"/>
              </a:rPr>
              <a:t>work_project</a:t>
            </a:r>
            <a:r>
              <a:rPr kumimoji="0" lang="en-US" sz="2000" b="1" i="0" u="none" strike="noStrike" kern="1200" cap="none" spc="0" normalizeH="0" baseline="0" noProof="0" dirty="0">
                <a:ln>
                  <a:noFill/>
                </a:ln>
                <a:solidFill>
                  <a:prstClr val="black"/>
                </a:solidFill>
                <a:effectLst/>
                <a:uLnTx/>
                <a:uFillTx/>
                <a:latin typeface="Gill Sans Nova"/>
                <a:ea typeface="+mn-ea"/>
                <a:cs typeface="+mn-cs"/>
              </a:rPr>
              <a:t> has partial dependencies, violating 2NF</a:t>
            </a: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prjName</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prjMrg</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startDate</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empId</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empMgr</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empDept</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3287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a:xfrm>
            <a:off x="457201" y="169164"/>
            <a:ext cx="10505871" cy="762169"/>
          </a:xfrm>
        </p:spPr>
        <p:txBody>
          <a:bodyPr/>
          <a:lstStyle/>
          <a:p>
            <a:r>
              <a:rPr lang="en-US" dirty="0"/>
              <a:t>Put </a:t>
            </a:r>
            <a:r>
              <a:rPr lang="en-US" cap="none" dirty="0" err="1">
                <a:latin typeface="Consolas" panose="020B0609020204030204" pitchFamily="49" charset="0"/>
              </a:rPr>
              <a:t>work_project</a:t>
            </a:r>
            <a:r>
              <a:rPr lang="en-US" cap="none" dirty="0">
                <a:latin typeface="Consolas" panose="020B0609020204030204" pitchFamily="49" charset="0"/>
              </a:rPr>
              <a:t> </a:t>
            </a:r>
            <a:r>
              <a:rPr lang="en-US" dirty="0"/>
              <a:t>Table in 2NF?</a:t>
            </a:r>
          </a:p>
        </p:txBody>
      </p:sp>
      <p:pic>
        <p:nvPicPr>
          <p:cNvPr id="4" name="Picture 3">
            <a:extLst>
              <a:ext uri="{FF2B5EF4-FFF2-40B4-BE49-F238E27FC236}">
                <a16:creationId xmlns:a16="http://schemas.microsoft.com/office/drawing/2014/main" id="{A1E31999-C8D8-AD5C-0D46-722C7EDC17D1}"/>
              </a:ext>
            </a:extLst>
          </p:cNvPr>
          <p:cNvPicPr>
            <a:picLocks noChangeAspect="1"/>
          </p:cNvPicPr>
          <p:nvPr/>
        </p:nvPicPr>
        <p:blipFill>
          <a:blip r:embed="rId2"/>
          <a:stretch>
            <a:fillRect/>
          </a:stretch>
        </p:blipFill>
        <p:spPr>
          <a:xfrm>
            <a:off x="910241" y="1083966"/>
            <a:ext cx="9663545" cy="2109572"/>
          </a:xfrm>
          <a:prstGeom prst="rect">
            <a:avLst/>
          </a:prstGeom>
        </p:spPr>
      </p:pic>
      <p:sp>
        <p:nvSpPr>
          <p:cNvPr id="7" name="TextBox 6">
            <a:extLst>
              <a:ext uri="{FF2B5EF4-FFF2-40B4-BE49-F238E27FC236}">
                <a16:creationId xmlns:a16="http://schemas.microsoft.com/office/drawing/2014/main" id="{E200EA5A-F5FB-2DEB-92FC-EE7B62672C4B}"/>
              </a:ext>
            </a:extLst>
          </p:cNvPr>
          <p:cNvSpPr txBox="1"/>
          <p:nvPr/>
        </p:nvSpPr>
        <p:spPr>
          <a:xfrm>
            <a:off x="910241" y="3346171"/>
            <a:ext cx="10295313"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Gill Sans Nova"/>
                <a:ea typeface="+mn-ea"/>
                <a:cs typeface="+mn-cs"/>
              </a:rPr>
              <a:t>The </a:t>
            </a:r>
            <a:r>
              <a:rPr kumimoji="0" lang="en-US" sz="2000" b="1" i="0" u="none" strike="noStrike" kern="1200" cap="none" spc="0" normalizeH="0" baseline="0" noProof="0" dirty="0" err="1">
                <a:ln>
                  <a:noFill/>
                </a:ln>
                <a:solidFill>
                  <a:prstClr val="black"/>
                </a:solidFill>
                <a:effectLst/>
                <a:uLnTx/>
                <a:uFillTx/>
                <a:latin typeface="Gill Sans Nova"/>
                <a:ea typeface="+mn-ea"/>
                <a:cs typeface="+mn-cs"/>
              </a:rPr>
              <a:t>work_project</a:t>
            </a:r>
            <a:r>
              <a:rPr kumimoji="0" lang="en-US" sz="2000" b="1" i="0" u="none" strike="noStrike" kern="1200" cap="none" spc="0" normalizeH="0" baseline="0" noProof="0" dirty="0">
                <a:ln>
                  <a:noFill/>
                </a:ln>
                <a:solidFill>
                  <a:prstClr val="black"/>
                </a:solidFill>
                <a:effectLst/>
                <a:uLnTx/>
                <a:uFillTx/>
                <a:latin typeface="Gill Sans Nova"/>
                <a:ea typeface="+mn-ea"/>
                <a:cs typeface="+mn-cs"/>
              </a:rPr>
              <a:t> has partial dependencies, violating 2NF</a:t>
            </a: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prjName</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prjMrg</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startDate</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empId</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empMgr</a:t>
            </a:r>
            <a:r>
              <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0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empDept</a:t>
            </a:r>
            <a:endParaRPr kumimoji="0" lang="en-US"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10" name="TextBox 9">
            <a:extLst>
              <a:ext uri="{FF2B5EF4-FFF2-40B4-BE49-F238E27FC236}">
                <a16:creationId xmlns:a16="http://schemas.microsoft.com/office/drawing/2014/main" id="{D6805B4C-1919-8A5F-1A32-B3E923043FA8}"/>
              </a:ext>
            </a:extLst>
          </p:cNvPr>
          <p:cNvSpPr txBox="1"/>
          <p:nvPr/>
        </p:nvSpPr>
        <p:spPr>
          <a:xfrm>
            <a:off x="746066" y="4361834"/>
            <a:ext cx="10577948"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Thus, transform the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work_project</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table into an equivalent set of 2NF relations by projection, resulting in:</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prjMgr</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startDate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spTree>
    <p:extLst>
      <p:ext uri="{BB962C8B-B14F-4D97-AF65-F5344CB8AC3E}">
        <p14:creationId xmlns:p14="http://schemas.microsoft.com/office/powerpoint/2010/main" val="10510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67EA-5CB1-3055-F724-BB9CF390AC94}"/>
              </a:ext>
            </a:extLst>
          </p:cNvPr>
          <p:cNvSpPr>
            <a:spLocks noGrp="1"/>
          </p:cNvSpPr>
          <p:nvPr>
            <p:ph type="title"/>
          </p:nvPr>
        </p:nvSpPr>
        <p:spPr/>
        <p:txBody>
          <a:bodyPr/>
          <a:lstStyle/>
          <a:p>
            <a:r>
              <a:rPr lang="en-US" cap="none" dirty="0">
                <a:latin typeface="Consolas" panose="020B0609020204030204" pitchFamily="49" charset="0"/>
              </a:rPr>
              <a:t>work_project </a:t>
            </a:r>
            <a:r>
              <a:rPr lang="en-US" dirty="0"/>
              <a:t>Table in 2NF</a:t>
            </a:r>
          </a:p>
        </p:txBody>
      </p:sp>
      <p:pic>
        <p:nvPicPr>
          <p:cNvPr id="4" name="Picture 3">
            <a:extLst>
              <a:ext uri="{FF2B5EF4-FFF2-40B4-BE49-F238E27FC236}">
                <a16:creationId xmlns:a16="http://schemas.microsoft.com/office/drawing/2014/main" id="{7A0551B9-C780-A5A5-02C0-9DF4EFACCB40}"/>
              </a:ext>
            </a:extLst>
          </p:cNvPr>
          <p:cNvPicPr>
            <a:picLocks noChangeAspect="1"/>
          </p:cNvPicPr>
          <p:nvPr/>
        </p:nvPicPr>
        <p:blipFill>
          <a:blip r:embed="rId2"/>
          <a:stretch>
            <a:fillRect/>
          </a:stretch>
        </p:blipFill>
        <p:spPr>
          <a:xfrm>
            <a:off x="457201" y="3992499"/>
            <a:ext cx="3635885" cy="1148174"/>
          </a:xfrm>
          <a:prstGeom prst="rect">
            <a:avLst/>
          </a:prstGeom>
        </p:spPr>
      </p:pic>
      <p:pic>
        <p:nvPicPr>
          <p:cNvPr id="6" name="Picture 5">
            <a:extLst>
              <a:ext uri="{FF2B5EF4-FFF2-40B4-BE49-F238E27FC236}">
                <a16:creationId xmlns:a16="http://schemas.microsoft.com/office/drawing/2014/main" id="{2A1D4685-B899-5894-80BB-F13E5EDE8F30}"/>
              </a:ext>
            </a:extLst>
          </p:cNvPr>
          <p:cNvPicPr>
            <a:picLocks noChangeAspect="1"/>
          </p:cNvPicPr>
          <p:nvPr/>
        </p:nvPicPr>
        <p:blipFill>
          <a:blip r:embed="rId3"/>
          <a:stretch>
            <a:fillRect/>
          </a:stretch>
        </p:blipFill>
        <p:spPr>
          <a:xfrm>
            <a:off x="4139007" y="4063843"/>
            <a:ext cx="4356082" cy="1630900"/>
          </a:xfrm>
          <a:prstGeom prst="rect">
            <a:avLst/>
          </a:prstGeom>
        </p:spPr>
      </p:pic>
      <p:pic>
        <p:nvPicPr>
          <p:cNvPr id="7" name="Content Placeholder 6">
            <a:extLst>
              <a:ext uri="{FF2B5EF4-FFF2-40B4-BE49-F238E27FC236}">
                <a16:creationId xmlns:a16="http://schemas.microsoft.com/office/drawing/2014/main" id="{1CA992D3-4EB2-5FF9-6E1B-D4C6D5E60196}"/>
              </a:ext>
            </a:extLst>
          </p:cNvPr>
          <p:cNvPicPr>
            <a:picLocks noGrp="1" noChangeAspect="1"/>
          </p:cNvPicPr>
          <p:nvPr>
            <p:ph idx="1"/>
          </p:nvPr>
        </p:nvPicPr>
        <p:blipFill>
          <a:blip r:embed="rId4"/>
          <a:stretch>
            <a:fillRect/>
          </a:stretch>
        </p:blipFill>
        <p:spPr>
          <a:xfrm>
            <a:off x="1191784" y="1163257"/>
            <a:ext cx="9686511" cy="2114586"/>
          </a:xfrm>
          <a:prstGeom prst="rect">
            <a:avLst/>
          </a:prstGeom>
        </p:spPr>
      </p:pic>
      <p:cxnSp>
        <p:nvCxnSpPr>
          <p:cNvPr id="9" name="Straight Arrow Connector 8">
            <a:extLst>
              <a:ext uri="{FF2B5EF4-FFF2-40B4-BE49-F238E27FC236}">
                <a16:creationId xmlns:a16="http://schemas.microsoft.com/office/drawing/2014/main" id="{01C401DC-1567-E9C6-DF85-B0EDF2FEB588}"/>
              </a:ext>
            </a:extLst>
          </p:cNvPr>
          <p:cNvCxnSpPr>
            <a:cxnSpLocks/>
            <a:stCxn id="7" idx="2"/>
          </p:cNvCxnSpPr>
          <p:nvPr/>
        </p:nvCxnSpPr>
        <p:spPr>
          <a:xfrm flipH="1">
            <a:off x="2377440" y="3277843"/>
            <a:ext cx="3657600" cy="91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BC9061-9FB8-5A17-4E6B-58A25F3EFDBE}"/>
              </a:ext>
            </a:extLst>
          </p:cNvPr>
          <p:cNvCxnSpPr>
            <a:stCxn id="7" idx="2"/>
          </p:cNvCxnSpPr>
          <p:nvPr/>
        </p:nvCxnSpPr>
        <p:spPr>
          <a:xfrm>
            <a:off x="6035040" y="3277843"/>
            <a:ext cx="232756" cy="928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7D94634-4DE2-177A-459D-8EABD146F41B}"/>
              </a:ext>
            </a:extLst>
          </p:cNvPr>
          <p:cNvCxnSpPr>
            <a:cxnSpLocks/>
            <a:stCxn id="7" idx="2"/>
          </p:cNvCxnSpPr>
          <p:nvPr/>
        </p:nvCxnSpPr>
        <p:spPr>
          <a:xfrm>
            <a:off x="6035040" y="3277843"/>
            <a:ext cx="2679057" cy="7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C3504E4-8F7D-F398-99EE-D51E525EA909}"/>
              </a:ext>
            </a:extLst>
          </p:cNvPr>
          <p:cNvPicPr>
            <a:picLocks noChangeAspect="1"/>
          </p:cNvPicPr>
          <p:nvPr/>
        </p:nvPicPr>
        <p:blipFill>
          <a:blip r:embed="rId5"/>
          <a:stretch>
            <a:fillRect/>
          </a:stretch>
        </p:blipFill>
        <p:spPr>
          <a:xfrm>
            <a:off x="8714097" y="4103969"/>
            <a:ext cx="2424958" cy="1632488"/>
          </a:xfrm>
          <a:prstGeom prst="rect">
            <a:avLst/>
          </a:prstGeom>
        </p:spPr>
      </p:pic>
    </p:spTree>
    <p:extLst>
      <p:ext uri="{BB962C8B-B14F-4D97-AF65-F5344CB8AC3E}">
        <p14:creationId xmlns:p14="http://schemas.microsoft.com/office/powerpoint/2010/main" val="150909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dirty="0"/>
              <a:t>Is </a:t>
            </a:r>
            <a:r>
              <a:rPr lang="en-US" cap="none" dirty="0" err="1">
                <a:latin typeface="Consolas" panose="020B0609020204030204" pitchFamily="49" charset="0"/>
              </a:rPr>
              <a:t>work_project</a:t>
            </a:r>
            <a:r>
              <a:rPr lang="en-US" cap="none" dirty="0">
                <a:latin typeface="Consolas" panose="020B0609020204030204" pitchFamily="49" charset="0"/>
              </a:rPr>
              <a:t> </a:t>
            </a:r>
            <a:r>
              <a:rPr lang="en-US" dirty="0"/>
              <a:t>in 3NF?</a:t>
            </a:r>
          </a:p>
        </p:txBody>
      </p:sp>
      <p:sp>
        <p:nvSpPr>
          <p:cNvPr id="3" name="Content Placeholder 2">
            <a:extLst>
              <a:ext uri="{FF2B5EF4-FFF2-40B4-BE49-F238E27FC236}">
                <a16:creationId xmlns:a16="http://schemas.microsoft.com/office/drawing/2014/main" id="{93D351C0-0BEF-38CA-284C-398F652FFECA}"/>
              </a:ext>
            </a:extLst>
          </p:cNvPr>
          <p:cNvSpPr>
            <a:spLocks noGrp="1"/>
          </p:cNvSpPr>
          <p:nvPr>
            <p:ph idx="1"/>
          </p:nvPr>
        </p:nvSpPr>
        <p:spPr>
          <a:xfrm>
            <a:off x="2615044" y="1373039"/>
            <a:ext cx="8079972" cy="1015663"/>
          </a:xfrm>
          <a:solidFill>
            <a:schemeClr val="accent6">
              <a:lumMod val="20000"/>
              <a:lumOff val="80000"/>
            </a:schemeClr>
          </a:solidFill>
        </p:spPr>
        <p:txBody>
          <a:bodyPr>
            <a:normAutofit fontScale="85000" lnSpcReduction="10000"/>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prjMgr</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startDate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sp>
        <p:nvSpPr>
          <p:cNvPr id="8" name="TextBox 7">
            <a:extLst>
              <a:ext uri="{FF2B5EF4-FFF2-40B4-BE49-F238E27FC236}">
                <a16:creationId xmlns:a16="http://schemas.microsoft.com/office/drawing/2014/main" id="{FACC8FF1-D8E5-5103-8BE2-34E5261427D8}"/>
              </a:ext>
            </a:extLst>
          </p:cNvPr>
          <p:cNvSpPr txBox="1"/>
          <p:nvPr/>
        </p:nvSpPr>
        <p:spPr>
          <a:xfrm>
            <a:off x="910241" y="4765803"/>
            <a:ext cx="728610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Gill Sans Nova"/>
                <a:ea typeface="+mn-ea"/>
                <a:cs typeface="+mn-cs"/>
              </a:rPr>
              <a:t>Check if there is a transitive dependency.</a:t>
            </a:r>
          </a:p>
        </p:txBody>
      </p:sp>
      <p:pic>
        <p:nvPicPr>
          <p:cNvPr id="10" name="Picture 9">
            <a:extLst>
              <a:ext uri="{FF2B5EF4-FFF2-40B4-BE49-F238E27FC236}">
                <a16:creationId xmlns:a16="http://schemas.microsoft.com/office/drawing/2014/main" id="{3387C1D5-B716-B664-2C51-2929278DC556}"/>
              </a:ext>
            </a:extLst>
          </p:cNvPr>
          <p:cNvPicPr>
            <a:picLocks noChangeAspect="1"/>
          </p:cNvPicPr>
          <p:nvPr/>
        </p:nvPicPr>
        <p:blipFill>
          <a:blip r:embed="rId2"/>
          <a:stretch>
            <a:fillRect/>
          </a:stretch>
        </p:blipFill>
        <p:spPr>
          <a:xfrm>
            <a:off x="910241" y="1365483"/>
            <a:ext cx="1533288" cy="994881"/>
          </a:xfrm>
          <a:prstGeom prst="rect">
            <a:avLst/>
          </a:prstGeom>
        </p:spPr>
      </p:pic>
      <p:pic>
        <p:nvPicPr>
          <p:cNvPr id="18" name="Picture 17">
            <a:extLst>
              <a:ext uri="{FF2B5EF4-FFF2-40B4-BE49-F238E27FC236}">
                <a16:creationId xmlns:a16="http://schemas.microsoft.com/office/drawing/2014/main" id="{5B05E8B4-29F3-BDC1-68DD-51B0392AC590}"/>
              </a:ext>
            </a:extLst>
          </p:cNvPr>
          <p:cNvPicPr>
            <a:picLocks noChangeAspect="1"/>
          </p:cNvPicPr>
          <p:nvPr/>
        </p:nvPicPr>
        <p:blipFill>
          <a:blip r:embed="rId3"/>
          <a:stretch>
            <a:fillRect/>
          </a:stretch>
        </p:blipFill>
        <p:spPr>
          <a:xfrm>
            <a:off x="457200" y="2595961"/>
            <a:ext cx="3635885" cy="1148174"/>
          </a:xfrm>
          <a:prstGeom prst="rect">
            <a:avLst/>
          </a:prstGeom>
        </p:spPr>
      </p:pic>
      <p:pic>
        <p:nvPicPr>
          <p:cNvPr id="24" name="Picture 23">
            <a:extLst>
              <a:ext uri="{FF2B5EF4-FFF2-40B4-BE49-F238E27FC236}">
                <a16:creationId xmlns:a16="http://schemas.microsoft.com/office/drawing/2014/main" id="{65878AFF-841B-2D98-99F9-8C7E578E7AC7}"/>
              </a:ext>
            </a:extLst>
          </p:cNvPr>
          <p:cNvPicPr>
            <a:picLocks noChangeAspect="1"/>
          </p:cNvPicPr>
          <p:nvPr/>
        </p:nvPicPr>
        <p:blipFill>
          <a:blip r:embed="rId4"/>
          <a:stretch>
            <a:fillRect/>
          </a:stretch>
        </p:blipFill>
        <p:spPr>
          <a:xfrm>
            <a:off x="4139006" y="2667305"/>
            <a:ext cx="4356082" cy="1630900"/>
          </a:xfrm>
          <a:prstGeom prst="rect">
            <a:avLst/>
          </a:prstGeom>
        </p:spPr>
      </p:pic>
      <p:sp>
        <p:nvSpPr>
          <p:cNvPr id="26" name="TextBox 25">
            <a:extLst>
              <a:ext uri="{FF2B5EF4-FFF2-40B4-BE49-F238E27FC236}">
                <a16:creationId xmlns:a16="http://schemas.microsoft.com/office/drawing/2014/main" id="{6F468108-1019-DFED-6707-FD5723F23B24}"/>
              </a:ext>
            </a:extLst>
          </p:cNvPr>
          <p:cNvSpPr txBox="1"/>
          <p:nvPr/>
        </p:nvSpPr>
        <p:spPr>
          <a:xfrm>
            <a:off x="903633" y="5165913"/>
            <a:ext cx="1037812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Check if there is a non-key attribute or combination of attribute that functionally determines another non-key attribute</a:t>
            </a:r>
          </a:p>
        </p:txBody>
      </p:sp>
      <p:pic>
        <p:nvPicPr>
          <p:cNvPr id="28" name="Picture 27">
            <a:extLst>
              <a:ext uri="{FF2B5EF4-FFF2-40B4-BE49-F238E27FC236}">
                <a16:creationId xmlns:a16="http://schemas.microsoft.com/office/drawing/2014/main" id="{FFDE2EC4-F7B6-4C12-4813-BC87A6DD1D17}"/>
              </a:ext>
            </a:extLst>
          </p:cNvPr>
          <p:cNvPicPr>
            <a:picLocks noChangeAspect="1"/>
          </p:cNvPicPr>
          <p:nvPr/>
        </p:nvPicPr>
        <p:blipFill>
          <a:blip r:embed="rId5"/>
          <a:stretch>
            <a:fillRect/>
          </a:stretch>
        </p:blipFill>
        <p:spPr>
          <a:xfrm>
            <a:off x="8579109" y="2686871"/>
            <a:ext cx="2451663" cy="1650466"/>
          </a:xfrm>
          <a:prstGeom prst="rect">
            <a:avLst/>
          </a:prstGeom>
        </p:spPr>
      </p:pic>
    </p:spTree>
    <p:extLst>
      <p:ext uri="{BB962C8B-B14F-4D97-AF65-F5344CB8AC3E}">
        <p14:creationId xmlns:p14="http://schemas.microsoft.com/office/powerpoint/2010/main" val="358576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dirty="0"/>
              <a:t>Is </a:t>
            </a:r>
            <a:r>
              <a:rPr lang="en-US" cap="none" dirty="0" err="1">
                <a:latin typeface="Consolas" panose="020B0609020204030204" pitchFamily="49" charset="0"/>
              </a:rPr>
              <a:t>work_project</a:t>
            </a:r>
            <a:r>
              <a:rPr lang="en-US" cap="none" dirty="0">
                <a:latin typeface="Consolas" panose="020B0609020204030204" pitchFamily="49" charset="0"/>
              </a:rPr>
              <a:t> </a:t>
            </a:r>
            <a:r>
              <a:rPr lang="en-US" dirty="0"/>
              <a:t>in 3NF?</a:t>
            </a:r>
          </a:p>
        </p:txBody>
      </p:sp>
      <p:sp>
        <p:nvSpPr>
          <p:cNvPr id="3" name="Content Placeholder 2">
            <a:extLst>
              <a:ext uri="{FF2B5EF4-FFF2-40B4-BE49-F238E27FC236}">
                <a16:creationId xmlns:a16="http://schemas.microsoft.com/office/drawing/2014/main" id="{93D351C0-0BEF-38CA-284C-398F652FFECA}"/>
              </a:ext>
            </a:extLst>
          </p:cNvPr>
          <p:cNvSpPr>
            <a:spLocks noGrp="1"/>
          </p:cNvSpPr>
          <p:nvPr>
            <p:ph idx="1"/>
          </p:nvPr>
        </p:nvSpPr>
        <p:spPr>
          <a:xfrm>
            <a:off x="2748048" y="1076776"/>
            <a:ext cx="8079972" cy="1015663"/>
          </a:xfrm>
          <a:solidFill>
            <a:schemeClr val="accent6">
              <a:lumMod val="20000"/>
              <a:lumOff val="80000"/>
            </a:schemeClr>
          </a:solidFill>
        </p:spPr>
        <p:txBody>
          <a:bodyPr>
            <a:normAutofit fontScale="85000" lnSpcReduction="10000"/>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prjMgr</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startDate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sp>
        <p:nvSpPr>
          <p:cNvPr id="8" name="TextBox 7">
            <a:extLst>
              <a:ext uri="{FF2B5EF4-FFF2-40B4-BE49-F238E27FC236}">
                <a16:creationId xmlns:a16="http://schemas.microsoft.com/office/drawing/2014/main" id="{FACC8FF1-D8E5-5103-8BE2-34E5261427D8}"/>
              </a:ext>
            </a:extLst>
          </p:cNvPr>
          <p:cNvSpPr txBox="1"/>
          <p:nvPr/>
        </p:nvSpPr>
        <p:spPr>
          <a:xfrm>
            <a:off x="1026619" y="3656069"/>
            <a:ext cx="728610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Gill Sans Nova"/>
                <a:ea typeface="+mn-ea"/>
                <a:cs typeface="+mn-cs"/>
              </a:rPr>
              <a:t>Check if there is a transitive dependency.</a:t>
            </a:r>
          </a:p>
        </p:txBody>
      </p:sp>
      <p:pic>
        <p:nvPicPr>
          <p:cNvPr id="10" name="Picture 9">
            <a:extLst>
              <a:ext uri="{FF2B5EF4-FFF2-40B4-BE49-F238E27FC236}">
                <a16:creationId xmlns:a16="http://schemas.microsoft.com/office/drawing/2014/main" id="{3387C1D5-B716-B664-2C51-2929278DC556}"/>
              </a:ext>
            </a:extLst>
          </p:cNvPr>
          <p:cNvPicPr>
            <a:picLocks noChangeAspect="1"/>
          </p:cNvPicPr>
          <p:nvPr/>
        </p:nvPicPr>
        <p:blipFill>
          <a:blip r:embed="rId2"/>
          <a:stretch>
            <a:fillRect/>
          </a:stretch>
        </p:blipFill>
        <p:spPr>
          <a:xfrm>
            <a:off x="1214760" y="1012014"/>
            <a:ext cx="1533288" cy="994881"/>
          </a:xfrm>
          <a:prstGeom prst="rect">
            <a:avLst/>
          </a:prstGeom>
        </p:spPr>
      </p:pic>
      <p:sp>
        <p:nvSpPr>
          <p:cNvPr id="26" name="TextBox 25">
            <a:extLst>
              <a:ext uri="{FF2B5EF4-FFF2-40B4-BE49-F238E27FC236}">
                <a16:creationId xmlns:a16="http://schemas.microsoft.com/office/drawing/2014/main" id="{6F468108-1019-DFED-6707-FD5723F23B24}"/>
              </a:ext>
            </a:extLst>
          </p:cNvPr>
          <p:cNvSpPr txBox="1"/>
          <p:nvPr/>
        </p:nvSpPr>
        <p:spPr>
          <a:xfrm>
            <a:off x="906937" y="4117734"/>
            <a:ext cx="10378126"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No transitive dependency in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Thus it is in 3NF.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There is a transitive dependency since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2400" b="0" i="0" u="none" strike="noStrike" kern="1200" cap="none" spc="0" normalizeH="0" baseline="0" noProof="0" dirty="0">
                <a:ln>
                  <a:noFill/>
                </a:ln>
                <a:solidFill>
                  <a:prstClr val="black"/>
                </a:solidFill>
                <a:effectLst/>
                <a:uLnTx/>
                <a:uFillTx/>
                <a:latin typeface="Gill Sans Nova"/>
                <a:ea typeface="+mn-ea"/>
                <a:cs typeface="+mn-cs"/>
                <a:sym typeface="Wingdings" panose="05000000000000000000" pitchFamily="2" charset="2"/>
              </a:rPr>
              <a:t></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empMgr</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Nova"/>
                <a:ea typeface="+mn-ea"/>
                <a:cs typeface="+mn-cs"/>
              </a:rPr>
              <a:t>Since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is not a </a:t>
            </a:r>
            <a:r>
              <a:rPr kumimoji="0" lang="en-US" sz="2400" b="0" i="0" u="none" strike="noStrike" kern="1200" cap="none" spc="0" normalizeH="0" baseline="0" noProof="0" dirty="0" err="1">
                <a:ln>
                  <a:noFill/>
                </a:ln>
                <a:solidFill>
                  <a:prstClr val="black"/>
                </a:solidFill>
                <a:effectLst/>
                <a:uLnTx/>
                <a:uFillTx/>
                <a:latin typeface="Gill Sans Nova"/>
                <a:ea typeface="+mn-ea"/>
                <a:cs typeface="+mn-cs"/>
              </a:rPr>
              <a:t>superkey</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nor is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empMgr</a:t>
            </a:r>
            <a:r>
              <a:rPr kumimoji="0" lang="en-US" sz="2400" b="0" i="0" u="none" strike="noStrike" kern="1200" cap="none" spc="0" normalizeH="0" baseline="0" noProof="0" dirty="0">
                <a:ln>
                  <a:noFill/>
                </a:ln>
                <a:solidFill>
                  <a:prstClr val="black"/>
                </a:solidFill>
                <a:effectLst/>
                <a:uLnTx/>
                <a:uFillTx/>
                <a:latin typeface="Gill Sans Nova"/>
                <a:ea typeface="+mn-ea"/>
                <a:cs typeface="+mn-cs"/>
              </a:rPr>
              <a:t> part of a candidate key, this violates 3NF. Thus, we need to decompose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Department(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p:txBody>
      </p:sp>
      <p:sp>
        <p:nvSpPr>
          <p:cNvPr id="4" name="Content Placeholder 2">
            <a:extLst>
              <a:ext uri="{FF2B5EF4-FFF2-40B4-BE49-F238E27FC236}">
                <a16:creationId xmlns:a16="http://schemas.microsoft.com/office/drawing/2014/main" id="{78A46285-FAEC-6CEB-FDEA-B383D0E271F1}"/>
              </a:ext>
            </a:extLst>
          </p:cNvPr>
          <p:cNvSpPr txBox="1">
            <a:spLocks/>
          </p:cNvSpPr>
          <p:nvPr/>
        </p:nvSpPr>
        <p:spPr>
          <a:xfrm>
            <a:off x="1192874" y="2186322"/>
            <a:ext cx="9635146" cy="1438989"/>
          </a:xfrm>
          <a:prstGeom prst="rect">
            <a:avLst/>
          </a:prstGeom>
          <a:solidFill>
            <a:schemeClr val="accent6">
              <a:lumMod val="20000"/>
              <a:lumOff val="80000"/>
            </a:schemeClr>
          </a:solidFill>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prjMrg</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startDate         </a:t>
            </a:r>
            <a:r>
              <a:rPr kumimoji="0" lang="en-US" sz="1800" b="0" i="1" u="none" strike="noStrike" kern="1200" cap="none" spc="0" normalizeH="0" baseline="0" noProof="0" dirty="0">
                <a:ln>
                  <a:noFill/>
                </a:ln>
                <a:solidFill>
                  <a:prstClr val="black"/>
                </a:solidFill>
                <a:effectLst/>
                <a:uLnTx/>
                <a:uFillTx/>
                <a:latin typeface="Gill Sans Nova"/>
                <a:ea typeface="+mn-ea"/>
                <a:cs typeface="+mn-cs"/>
              </a:rPr>
              <a:t>Given FDs</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empId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 empId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Nova"/>
              <a:ea typeface="+mn-ea"/>
              <a:cs typeface="+mn-cs"/>
            </a:endParaRPr>
          </a:p>
        </p:txBody>
      </p:sp>
    </p:spTree>
    <p:extLst>
      <p:ext uri="{BB962C8B-B14F-4D97-AF65-F5344CB8AC3E}">
        <p14:creationId xmlns:p14="http://schemas.microsoft.com/office/powerpoint/2010/main" val="22817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112-6A10-069A-FC23-61CDDF9D1897}"/>
              </a:ext>
            </a:extLst>
          </p:cNvPr>
          <p:cNvSpPr>
            <a:spLocks noGrp="1"/>
          </p:cNvSpPr>
          <p:nvPr>
            <p:ph type="title"/>
          </p:nvPr>
        </p:nvSpPr>
        <p:spPr/>
        <p:txBody>
          <a:bodyPr>
            <a:normAutofit/>
          </a:bodyPr>
          <a:lstStyle/>
          <a:p>
            <a:r>
              <a:rPr lang="en-US" sz="3600" dirty="0"/>
              <a:t>decomposing </a:t>
            </a:r>
            <a:r>
              <a:rPr lang="en-US" sz="3600" b="1" dirty="0">
                <a:latin typeface="Consolas" panose="020B0609020204030204" pitchFamily="49" charset="0"/>
              </a:rPr>
              <a:t>Employee</a:t>
            </a:r>
            <a:endParaRPr lang="en-US" dirty="0"/>
          </a:p>
        </p:txBody>
      </p:sp>
      <p:pic>
        <p:nvPicPr>
          <p:cNvPr id="5" name="Picture 4">
            <a:extLst>
              <a:ext uri="{FF2B5EF4-FFF2-40B4-BE49-F238E27FC236}">
                <a16:creationId xmlns:a16="http://schemas.microsoft.com/office/drawing/2014/main" id="{8B56331B-B863-269A-96AC-5809F145E0A0}"/>
              </a:ext>
            </a:extLst>
          </p:cNvPr>
          <p:cNvPicPr>
            <a:picLocks noChangeAspect="1"/>
          </p:cNvPicPr>
          <p:nvPr/>
        </p:nvPicPr>
        <p:blipFill>
          <a:blip r:embed="rId2"/>
          <a:stretch>
            <a:fillRect/>
          </a:stretch>
        </p:blipFill>
        <p:spPr>
          <a:xfrm>
            <a:off x="1330089" y="3550130"/>
            <a:ext cx="3453126" cy="1641301"/>
          </a:xfrm>
          <a:prstGeom prst="rect">
            <a:avLst/>
          </a:prstGeom>
        </p:spPr>
      </p:pic>
      <p:pic>
        <p:nvPicPr>
          <p:cNvPr id="6" name="Picture 5">
            <a:extLst>
              <a:ext uri="{FF2B5EF4-FFF2-40B4-BE49-F238E27FC236}">
                <a16:creationId xmlns:a16="http://schemas.microsoft.com/office/drawing/2014/main" id="{44381AA1-BC82-4816-D2CD-10FB532D10C5}"/>
              </a:ext>
            </a:extLst>
          </p:cNvPr>
          <p:cNvPicPr>
            <a:picLocks noChangeAspect="1"/>
          </p:cNvPicPr>
          <p:nvPr/>
        </p:nvPicPr>
        <p:blipFill>
          <a:blip r:embed="rId3"/>
          <a:stretch>
            <a:fillRect/>
          </a:stretch>
        </p:blipFill>
        <p:spPr>
          <a:xfrm>
            <a:off x="2605174" y="1133473"/>
            <a:ext cx="4356082" cy="1630900"/>
          </a:xfrm>
          <a:prstGeom prst="rect">
            <a:avLst/>
          </a:prstGeom>
        </p:spPr>
      </p:pic>
      <p:pic>
        <p:nvPicPr>
          <p:cNvPr id="8" name="Picture 7">
            <a:extLst>
              <a:ext uri="{FF2B5EF4-FFF2-40B4-BE49-F238E27FC236}">
                <a16:creationId xmlns:a16="http://schemas.microsoft.com/office/drawing/2014/main" id="{1E776AE0-07AE-DD01-0317-E7D350FDA7EA}"/>
              </a:ext>
            </a:extLst>
          </p:cNvPr>
          <p:cNvPicPr>
            <a:picLocks noChangeAspect="1"/>
          </p:cNvPicPr>
          <p:nvPr/>
        </p:nvPicPr>
        <p:blipFill>
          <a:blip r:embed="rId4"/>
          <a:stretch>
            <a:fillRect/>
          </a:stretch>
        </p:blipFill>
        <p:spPr>
          <a:xfrm>
            <a:off x="5877887" y="3550130"/>
            <a:ext cx="2287346" cy="1483986"/>
          </a:xfrm>
          <a:prstGeom prst="rect">
            <a:avLst/>
          </a:prstGeom>
        </p:spPr>
      </p:pic>
      <p:cxnSp>
        <p:nvCxnSpPr>
          <p:cNvPr id="10" name="Straight Arrow Connector 9">
            <a:extLst>
              <a:ext uri="{FF2B5EF4-FFF2-40B4-BE49-F238E27FC236}">
                <a16:creationId xmlns:a16="http://schemas.microsoft.com/office/drawing/2014/main" id="{50B607E1-991E-A1BB-B006-F6ADAA4967CC}"/>
              </a:ext>
            </a:extLst>
          </p:cNvPr>
          <p:cNvCxnSpPr>
            <a:stCxn id="6" idx="2"/>
          </p:cNvCxnSpPr>
          <p:nvPr/>
        </p:nvCxnSpPr>
        <p:spPr>
          <a:xfrm flipH="1">
            <a:off x="2762865" y="2764373"/>
            <a:ext cx="2020350" cy="1011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209AAE4-B982-DFC0-2199-F4A99619654C}"/>
              </a:ext>
            </a:extLst>
          </p:cNvPr>
          <p:cNvCxnSpPr>
            <a:stCxn id="6" idx="2"/>
          </p:cNvCxnSpPr>
          <p:nvPr/>
        </p:nvCxnSpPr>
        <p:spPr>
          <a:xfrm>
            <a:off x="4783215" y="2764373"/>
            <a:ext cx="1753772"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42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C97B-595C-C054-681F-1C37E8AB2C14}"/>
              </a:ext>
            </a:extLst>
          </p:cNvPr>
          <p:cNvSpPr>
            <a:spLocks noGrp="1"/>
          </p:cNvSpPr>
          <p:nvPr>
            <p:ph type="title"/>
          </p:nvPr>
        </p:nvSpPr>
        <p:spPr/>
        <p:txBody>
          <a:bodyPr/>
          <a:lstStyle/>
          <a:p>
            <a:r>
              <a:rPr lang="en-US" dirty="0"/>
              <a:t>Database anomalies</a:t>
            </a:r>
          </a:p>
        </p:txBody>
      </p:sp>
      <p:sp>
        <p:nvSpPr>
          <p:cNvPr id="3" name="Content Placeholder 2">
            <a:extLst>
              <a:ext uri="{FF2B5EF4-FFF2-40B4-BE49-F238E27FC236}">
                <a16:creationId xmlns:a16="http://schemas.microsoft.com/office/drawing/2014/main" id="{96617D00-F94B-D0A7-6C51-7426D48ED60D}"/>
              </a:ext>
            </a:extLst>
          </p:cNvPr>
          <p:cNvSpPr>
            <a:spLocks noGrp="1"/>
          </p:cNvSpPr>
          <p:nvPr>
            <p:ph idx="1"/>
          </p:nvPr>
        </p:nvSpPr>
        <p:spPr/>
        <p:txBody>
          <a:bodyPr/>
          <a:lstStyle/>
          <a:p>
            <a:endParaRPr lang="en-US" sz="1400" b="1" dirty="0"/>
          </a:p>
          <a:p>
            <a:r>
              <a:rPr lang="en-US" sz="2800" b="1" dirty="0"/>
              <a:t>INSERTION ANOMALY:</a:t>
            </a:r>
            <a:r>
              <a:rPr lang="en-US" sz="2800" dirty="0"/>
              <a:t>  occurs when the insertion of certain data necessitates the presence of other data.</a:t>
            </a:r>
          </a:p>
          <a:p>
            <a:r>
              <a:rPr lang="en-US" sz="2800" b="1" dirty="0"/>
              <a:t>UPDATE ANOMALY: </a:t>
            </a:r>
            <a:r>
              <a:rPr lang="en-US" sz="2800" dirty="0"/>
              <a:t>occurs when performing an update to a record. If data is stored redundantly in the same table, and the update misses any of them, then there will be data inconsistency.</a:t>
            </a:r>
          </a:p>
          <a:p>
            <a:r>
              <a:rPr lang="en-US" sz="2800" b="1" dirty="0"/>
              <a:t>DELETION ANOMALY: </a:t>
            </a:r>
            <a:r>
              <a:rPr lang="en-US" sz="2800" dirty="0"/>
              <a:t>occurs when the deletion of a certain data (undesired) causes other data (desired) to be deleted as well.</a:t>
            </a:r>
          </a:p>
          <a:p>
            <a:endParaRPr lang="en-US" sz="2800" dirty="0"/>
          </a:p>
          <a:p>
            <a:endParaRPr lang="en-US" dirty="0"/>
          </a:p>
        </p:txBody>
      </p:sp>
    </p:spTree>
    <p:extLst>
      <p:ext uri="{BB962C8B-B14F-4D97-AF65-F5344CB8AC3E}">
        <p14:creationId xmlns:p14="http://schemas.microsoft.com/office/powerpoint/2010/main" val="334522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cap="none" dirty="0">
                <a:latin typeface="Consolas" panose="020B0609020204030204" pitchFamily="49" charset="0"/>
              </a:rPr>
              <a:t>work_project </a:t>
            </a:r>
            <a:r>
              <a:rPr lang="en-US" dirty="0"/>
              <a:t>in 3NF?</a:t>
            </a:r>
          </a:p>
        </p:txBody>
      </p:sp>
      <p:sp>
        <p:nvSpPr>
          <p:cNvPr id="3" name="Content Placeholder 2">
            <a:extLst>
              <a:ext uri="{FF2B5EF4-FFF2-40B4-BE49-F238E27FC236}">
                <a16:creationId xmlns:a16="http://schemas.microsoft.com/office/drawing/2014/main" id="{93D351C0-0BEF-38CA-284C-398F652FFECA}"/>
              </a:ext>
            </a:extLst>
          </p:cNvPr>
          <p:cNvSpPr>
            <a:spLocks noGrp="1"/>
          </p:cNvSpPr>
          <p:nvPr>
            <p:ph idx="1"/>
          </p:nvPr>
        </p:nvSpPr>
        <p:spPr>
          <a:xfrm>
            <a:off x="2748048" y="1076776"/>
            <a:ext cx="8079972" cy="1015663"/>
          </a:xfrm>
          <a:solidFill>
            <a:schemeClr val="accent6">
              <a:lumMod val="20000"/>
              <a:lumOff val="80000"/>
            </a:schemeClr>
          </a:solidFill>
        </p:spPr>
        <p:txBody>
          <a:bodyPr>
            <a:normAutofit fontScale="85000" lnSpcReduction="10000"/>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prjMgr</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startDate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pic>
        <p:nvPicPr>
          <p:cNvPr id="10" name="Picture 9">
            <a:extLst>
              <a:ext uri="{FF2B5EF4-FFF2-40B4-BE49-F238E27FC236}">
                <a16:creationId xmlns:a16="http://schemas.microsoft.com/office/drawing/2014/main" id="{3387C1D5-B716-B664-2C51-2929278DC556}"/>
              </a:ext>
            </a:extLst>
          </p:cNvPr>
          <p:cNvPicPr>
            <a:picLocks noChangeAspect="1"/>
          </p:cNvPicPr>
          <p:nvPr/>
        </p:nvPicPr>
        <p:blipFill>
          <a:blip r:embed="rId2"/>
          <a:stretch>
            <a:fillRect/>
          </a:stretch>
        </p:blipFill>
        <p:spPr>
          <a:xfrm>
            <a:off x="1214760" y="1012014"/>
            <a:ext cx="1533288" cy="994881"/>
          </a:xfrm>
          <a:prstGeom prst="rect">
            <a:avLst/>
          </a:prstGeom>
        </p:spPr>
      </p:pic>
      <p:sp>
        <p:nvSpPr>
          <p:cNvPr id="26" name="TextBox 25">
            <a:extLst>
              <a:ext uri="{FF2B5EF4-FFF2-40B4-BE49-F238E27FC236}">
                <a16:creationId xmlns:a16="http://schemas.microsoft.com/office/drawing/2014/main" id="{6F468108-1019-DFED-6707-FD5723F23B24}"/>
              </a:ext>
            </a:extLst>
          </p:cNvPr>
          <p:cNvSpPr txBox="1"/>
          <p:nvPr/>
        </p:nvSpPr>
        <p:spPr>
          <a:xfrm>
            <a:off x="1192874" y="3804738"/>
            <a:ext cx="10378126" cy="1569660"/>
          </a:xfrm>
          <a:prstGeom prst="rect">
            <a:avLst/>
          </a:prstGeom>
          <a:noFill/>
        </p:spPr>
        <p:txBody>
          <a:bodyPr wrap="square">
            <a:sp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prjMgr, budget, startDate)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Department(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sp>
        <p:nvSpPr>
          <p:cNvPr id="4" name="Content Placeholder 2">
            <a:extLst>
              <a:ext uri="{FF2B5EF4-FFF2-40B4-BE49-F238E27FC236}">
                <a16:creationId xmlns:a16="http://schemas.microsoft.com/office/drawing/2014/main" id="{78A46285-FAEC-6CEB-FDEA-B383D0E271F1}"/>
              </a:ext>
            </a:extLst>
          </p:cNvPr>
          <p:cNvSpPr txBox="1">
            <a:spLocks/>
          </p:cNvSpPr>
          <p:nvPr/>
        </p:nvSpPr>
        <p:spPr>
          <a:xfrm>
            <a:off x="1192874" y="2186322"/>
            <a:ext cx="9635146" cy="1438989"/>
          </a:xfrm>
          <a:prstGeom prst="rect">
            <a:avLst/>
          </a:prstGeom>
          <a:solidFill>
            <a:schemeClr val="accent6">
              <a:lumMod val="20000"/>
              <a:lumOff val="80000"/>
            </a:schemeClr>
          </a:solidFill>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prjMrg</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startDate         </a:t>
            </a:r>
            <a:r>
              <a:rPr kumimoji="0" lang="en-US" sz="1800" b="0" i="1" u="none" strike="noStrike" kern="1200" cap="none" spc="0" normalizeH="0" baseline="0" noProof="0" dirty="0">
                <a:ln>
                  <a:noFill/>
                </a:ln>
                <a:solidFill>
                  <a:prstClr val="black"/>
                </a:solidFill>
                <a:effectLst/>
                <a:uLnTx/>
                <a:uFillTx/>
                <a:latin typeface="Gill Sans Nova"/>
                <a:ea typeface="+mn-ea"/>
                <a:cs typeface="+mn-cs"/>
              </a:rPr>
              <a:t>Given FDs</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empId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 empId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Nova"/>
              <a:ea typeface="+mn-ea"/>
              <a:cs typeface="+mn-cs"/>
            </a:endParaRPr>
          </a:p>
        </p:txBody>
      </p:sp>
    </p:spTree>
    <p:extLst>
      <p:ext uri="{BB962C8B-B14F-4D97-AF65-F5344CB8AC3E}">
        <p14:creationId xmlns:p14="http://schemas.microsoft.com/office/powerpoint/2010/main" val="23149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cap="none" dirty="0">
                <a:latin typeface="Consolas" panose="020B0609020204030204" pitchFamily="49" charset="0"/>
              </a:rPr>
              <a:t>work_project </a:t>
            </a:r>
            <a:r>
              <a:rPr lang="en-US" dirty="0"/>
              <a:t>in 3NF?</a:t>
            </a:r>
          </a:p>
        </p:txBody>
      </p:sp>
      <p:sp>
        <p:nvSpPr>
          <p:cNvPr id="26" name="TextBox 25">
            <a:extLst>
              <a:ext uri="{FF2B5EF4-FFF2-40B4-BE49-F238E27FC236}">
                <a16:creationId xmlns:a16="http://schemas.microsoft.com/office/drawing/2014/main" id="{6F468108-1019-DFED-6707-FD5723F23B24}"/>
              </a:ext>
            </a:extLst>
          </p:cNvPr>
          <p:cNvSpPr txBox="1"/>
          <p:nvPr/>
        </p:nvSpPr>
        <p:spPr>
          <a:xfrm>
            <a:off x="906937" y="1194542"/>
            <a:ext cx="10378126" cy="1569660"/>
          </a:xfrm>
          <a:prstGeom prst="rect">
            <a:avLst/>
          </a:prstGeom>
          <a:noFill/>
        </p:spPr>
        <p:txBody>
          <a:bodyPr wrap="square">
            <a:sp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prjMgr, budget, startDate)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Department(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pic>
        <p:nvPicPr>
          <p:cNvPr id="7" name="Picture 6">
            <a:extLst>
              <a:ext uri="{FF2B5EF4-FFF2-40B4-BE49-F238E27FC236}">
                <a16:creationId xmlns:a16="http://schemas.microsoft.com/office/drawing/2014/main" id="{DDF32137-10F0-31E6-B90D-9C62D276E5BC}"/>
              </a:ext>
            </a:extLst>
          </p:cNvPr>
          <p:cNvPicPr>
            <a:picLocks noChangeAspect="1"/>
          </p:cNvPicPr>
          <p:nvPr/>
        </p:nvPicPr>
        <p:blipFill>
          <a:blip r:embed="rId2"/>
          <a:stretch>
            <a:fillRect/>
          </a:stretch>
        </p:blipFill>
        <p:spPr>
          <a:xfrm>
            <a:off x="604684" y="2861125"/>
            <a:ext cx="3635885" cy="1148174"/>
          </a:xfrm>
          <a:prstGeom prst="rect">
            <a:avLst/>
          </a:prstGeom>
        </p:spPr>
      </p:pic>
      <p:pic>
        <p:nvPicPr>
          <p:cNvPr id="9" name="Picture 8">
            <a:extLst>
              <a:ext uri="{FF2B5EF4-FFF2-40B4-BE49-F238E27FC236}">
                <a16:creationId xmlns:a16="http://schemas.microsoft.com/office/drawing/2014/main" id="{BD39564B-30C9-4AA8-B4F7-882F3E56C49D}"/>
              </a:ext>
            </a:extLst>
          </p:cNvPr>
          <p:cNvPicPr>
            <a:picLocks noChangeAspect="1"/>
          </p:cNvPicPr>
          <p:nvPr/>
        </p:nvPicPr>
        <p:blipFill>
          <a:blip r:embed="rId3"/>
          <a:stretch>
            <a:fillRect/>
          </a:stretch>
        </p:blipFill>
        <p:spPr>
          <a:xfrm>
            <a:off x="4317832" y="3027411"/>
            <a:ext cx="2802211" cy="1886456"/>
          </a:xfrm>
          <a:prstGeom prst="rect">
            <a:avLst/>
          </a:prstGeom>
        </p:spPr>
      </p:pic>
      <p:pic>
        <p:nvPicPr>
          <p:cNvPr id="15" name="Picture 14">
            <a:extLst>
              <a:ext uri="{FF2B5EF4-FFF2-40B4-BE49-F238E27FC236}">
                <a16:creationId xmlns:a16="http://schemas.microsoft.com/office/drawing/2014/main" id="{F41749E9-29CD-30A8-9A42-47B91440A2B0}"/>
              </a:ext>
            </a:extLst>
          </p:cNvPr>
          <p:cNvPicPr>
            <a:picLocks noChangeAspect="1"/>
          </p:cNvPicPr>
          <p:nvPr/>
        </p:nvPicPr>
        <p:blipFill>
          <a:blip r:embed="rId4"/>
          <a:stretch>
            <a:fillRect/>
          </a:stretch>
        </p:blipFill>
        <p:spPr>
          <a:xfrm>
            <a:off x="7235484" y="3027411"/>
            <a:ext cx="3453126" cy="1641301"/>
          </a:xfrm>
          <a:prstGeom prst="rect">
            <a:avLst/>
          </a:prstGeom>
        </p:spPr>
      </p:pic>
      <p:pic>
        <p:nvPicPr>
          <p:cNvPr id="16" name="Picture 15">
            <a:extLst>
              <a:ext uri="{FF2B5EF4-FFF2-40B4-BE49-F238E27FC236}">
                <a16:creationId xmlns:a16="http://schemas.microsoft.com/office/drawing/2014/main" id="{07680665-59FA-E57B-2F5E-004640FCD0CD}"/>
              </a:ext>
            </a:extLst>
          </p:cNvPr>
          <p:cNvPicPr>
            <a:picLocks noChangeAspect="1"/>
          </p:cNvPicPr>
          <p:nvPr/>
        </p:nvPicPr>
        <p:blipFill>
          <a:blip r:embed="rId5"/>
          <a:stretch>
            <a:fillRect/>
          </a:stretch>
        </p:blipFill>
        <p:spPr>
          <a:xfrm>
            <a:off x="7235484" y="4747347"/>
            <a:ext cx="2287346" cy="1483986"/>
          </a:xfrm>
          <a:prstGeom prst="rect">
            <a:avLst/>
          </a:prstGeom>
        </p:spPr>
      </p:pic>
    </p:spTree>
    <p:extLst>
      <p:ext uri="{BB962C8B-B14F-4D97-AF65-F5344CB8AC3E}">
        <p14:creationId xmlns:p14="http://schemas.microsoft.com/office/powerpoint/2010/main" val="3787815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DF56-CD10-69BF-4326-351C2252484D}"/>
              </a:ext>
            </a:extLst>
          </p:cNvPr>
          <p:cNvSpPr>
            <a:spLocks noGrp="1"/>
          </p:cNvSpPr>
          <p:nvPr>
            <p:ph type="title"/>
          </p:nvPr>
        </p:nvSpPr>
        <p:spPr/>
        <p:txBody>
          <a:bodyPr/>
          <a:lstStyle/>
          <a:p>
            <a:r>
              <a:rPr lang="en-US" cap="none" dirty="0">
                <a:latin typeface="Consolas" panose="020B0609020204030204" pitchFamily="49" charset="0"/>
              </a:rPr>
              <a:t>work_project </a:t>
            </a:r>
            <a:r>
              <a:rPr lang="en-US" dirty="0"/>
              <a:t>in BCNF?</a:t>
            </a:r>
          </a:p>
        </p:txBody>
      </p:sp>
      <p:sp>
        <p:nvSpPr>
          <p:cNvPr id="26" name="TextBox 25">
            <a:extLst>
              <a:ext uri="{FF2B5EF4-FFF2-40B4-BE49-F238E27FC236}">
                <a16:creationId xmlns:a16="http://schemas.microsoft.com/office/drawing/2014/main" id="{6F468108-1019-DFED-6707-FD5723F23B24}"/>
              </a:ext>
            </a:extLst>
          </p:cNvPr>
          <p:cNvSpPr txBox="1"/>
          <p:nvPr/>
        </p:nvSpPr>
        <p:spPr>
          <a:xfrm>
            <a:off x="1278427" y="2720760"/>
            <a:ext cx="9635146" cy="1569660"/>
          </a:xfrm>
          <a:prstGeom prst="rect">
            <a:avLst/>
          </a:prstGeom>
          <a:solidFill>
            <a:schemeClr val="accent3">
              <a:lumMod val="20000"/>
              <a:lumOff val="80000"/>
            </a:schemeClr>
          </a:solidFill>
        </p:spPr>
        <p:txBody>
          <a:bodyPr wrap="square">
            <a:sp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Project(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prjMgr, budget, startDate)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Employee(</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@empDept)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Department(</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Work(@</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2400" b="1"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empID</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p:txBody>
      </p:sp>
      <p:sp>
        <p:nvSpPr>
          <p:cNvPr id="4" name="Content Placeholder 2">
            <a:extLst>
              <a:ext uri="{FF2B5EF4-FFF2-40B4-BE49-F238E27FC236}">
                <a16:creationId xmlns:a16="http://schemas.microsoft.com/office/drawing/2014/main" id="{78A46285-FAEC-6CEB-FDEA-B383D0E271F1}"/>
              </a:ext>
            </a:extLst>
          </p:cNvPr>
          <p:cNvSpPr txBox="1">
            <a:spLocks/>
          </p:cNvSpPr>
          <p:nvPr/>
        </p:nvSpPr>
        <p:spPr>
          <a:xfrm>
            <a:off x="1278427" y="1106552"/>
            <a:ext cx="9635146" cy="1438989"/>
          </a:xfrm>
          <a:prstGeom prst="rect">
            <a:avLst/>
          </a:prstGeom>
          <a:solidFill>
            <a:schemeClr val="accent6">
              <a:lumMod val="20000"/>
              <a:lumOff val="80000"/>
            </a:schemeClr>
          </a:solidFill>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prjMrg</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budget, startDate         </a:t>
            </a:r>
            <a:r>
              <a:rPr kumimoji="0" lang="en-US" sz="1800" b="0" i="1" u="none" strike="noStrike" kern="1200" cap="none" spc="0" normalizeH="0" baseline="0" noProof="0" dirty="0">
                <a:ln>
                  <a:noFill/>
                </a:ln>
                <a:solidFill>
                  <a:prstClr val="black"/>
                </a:solidFill>
                <a:effectLst/>
                <a:uLnTx/>
                <a:uFillTx/>
                <a:latin typeface="Gill Sans Nova"/>
                <a:ea typeface="+mn-ea"/>
                <a:cs typeface="+mn-cs"/>
              </a:rPr>
              <a:t>Given FDs</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empId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empName</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salary, empMgr, empDept</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prjName, empId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hours, rating</a:t>
            </a:r>
          </a:p>
          <a:p>
            <a:pPr marL="1371600" marR="0" lvl="3" indent="0" algn="l" defTabSz="914400" rtl="0" eaLnBrk="1" fontAlgn="auto" latinLnBrk="0" hangingPunct="1">
              <a:lnSpc>
                <a:spcPct val="120000"/>
              </a:lnSpc>
              <a:spcBef>
                <a:spcPts val="5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empDept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empMgr</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Nova"/>
              <a:ea typeface="+mn-ea"/>
              <a:cs typeface="+mn-cs"/>
            </a:endParaRPr>
          </a:p>
        </p:txBody>
      </p:sp>
      <p:sp>
        <p:nvSpPr>
          <p:cNvPr id="8" name="TextBox 7">
            <a:extLst>
              <a:ext uri="{FF2B5EF4-FFF2-40B4-BE49-F238E27FC236}">
                <a16:creationId xmlns:a16="http://schemas.microsoft.com/office/drawing/2014/main" id="{A1270BD0-3926-3B81-7EB6-5D5657B3A9D6}"/>
              </a:ext>
            </a:extLst>
          </p:cNvPr>
          <p:cNvSpPr txBox="1"/>
          <p:nvPr/>
        </p:nvSpPr>
        <p:spPr>
          <a:xfrm>
            <a:off x="1278427" y="4372743"/>
            <a:ext cx="802121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Gill Sans Nova"/>
                <a:ea typeface="+mn-ea"/>
                <a:cs typeface="+mn-cs"/>
              </a:rPr>
              <a:t>Check if there is a determinant that is not a </a:t>
            </a:r>
            <a:r>
              <a:rPr kumimoji="0" lang="en-US" sz="2400" b="0" i="0" u="none" strike="noStrike" kern="1200" cap="none" spc="0" normalizeH="0" baseline="0" noProof="0" dirty="0" err="1">
                <a:ln>
                  <a:noFill/>
                </a:ln>
                <a:solidFill>
                  <a:srgbClr val="FF0000"/>
                </a:solidFill>
                <a:effectLst/>
                <a:uLnTx/>
                <a:uFillTx/>
                <a:latin typeface="Gill Sans Nova"/>
                <a:ea typeface="+mn-ea"/>
                <a:cs typeface="+mn-cs"/>
              </a:rPr>
              <a:t>superkey</a:t>
            </a:r>
            <a:endParaRPr kumimoji="0" lang="en-US" sz="2400" b="0" i="0" u="none" strike="noStrike" kern="1200" cap="none" spc="0" normalizeH="0" baseline="0" noProof="0" dirty="0">
              <a:ln>
                <a:noFill/>
              </a:ln>
              <a:solidFill>
                <a:srgbClr val="FF0000"/>
              </a:solidFill>
              <a:effectLst/>
              <a:uLnTx/>
              <a:uFillTx/>
              <a:latin typeface="Gill Sans Nova"/>
              <a:ea typeface="+mn-ea"/>
              <a:cs typeface="+mn-cs"/>
            </a:endParaRPr>
          </a:p>
        </p:txBody>
      </p:sp>
    </p:spTree>
    <p:extLst>
      <p:ext uri="{BB962C8B-B14F-4D97-AF65-F5344CB8AC3E}">
        <p14:creationId xmlns:p14="http://schemas.microsoft.com/office/powerpoint/2010/main" val="154905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68FF-1A7B-184A-CF99-B67F3867407E}"/>
              </a:ext>
            </a:extLst>
          </p:cNvPr>
          <p:cNvSpPr>
            <a:spLocks noGrp="1"/>
          </p:cNvSpPr>
          <p:nvPr>
            <p:ph type="title"/>
          </p:nvPr>
        </p:nvSpPr>
        <p:spPr/>
        <p:txBody>
          <a:bodyPr/>
          <a:lstStyle/>
          <a:p>
            <a:r>
              <a:rPr lang="en-US" dirty="0"/>
              <a:t>Take Away </a:t>
            </a:r>
          </a:p>
        </p:txBody>
      </p:sp>
      <p:sp>
        <p:nvSpPr>
          <p:cNvPr id="3" name="Content Placeholder 2">
            <a:extLst>
              <a:ext uri="{FF2B5EF4-FFF2-40B4-BE49-F238E27FC236}">
                <a16:creationId xmlns:a16="http://schemas.microsoft.com/office/drawing/2014/main" id="{93FD32E3-E527-5740-9EB2-73C45E7DA33A}"/>
              </a:ext>
            </a:extLst>
          </p:cNvPr>
          <p:cNvSpPr>
            <a:spLocks noGrp="1"/>
          </p:cNvSpPr>
          <p:nvPr>
            <p:ph idx="1"/>
          </p:nvPr>
        </p:nvSpPr>
        <p:spPr/>
        <p:txBody>
          <a:bodyPr>
            <a:normAutofit/>
          </a:bodyPr>
          <a:lstStyle/>
          <a:p>
            <a:r>
              <a:rPr lang="en-US" sz="2400" dirty="0"/>
              <a:t> Be able to identify reasonable / applicable FDs</a:t>
            </a:r>
          </a:p>
          <a:p>
            <a:r>
              <a:rPr lang="en-US" sz="2400" dirty="0"/>
              <a:t>Understand the characteristics of each normal form</a:t>
            </a:r>
          </a:p>
          <a:p>
            <a:r>
              <a:rPr lang="en-US" sz="2400" dirty="0"/>
              <a:t>Given a set of tables, you should be able to analyze and determine whether the given tables are in a certain normal form.</a:t>
            </a:r>
          </a:p>
          <a:p>
            <a:r>
              <a:rPr lang="en-US" sz="2400" dirty="0"/>
              <a:t>If they are not, which tables (or part of the tables) violate the properties. You should be able to fix all the violations such that the set of tables are in the desired normal form.</a:t>
            </a:r>
          </a:p>
          <a:p>
            <a:r>
              <a:rPr lang="en-US" sz="2400" dirty="0"/>
              <a:t>If you choose to use 3NF, all tables must be in 3NF.</a:t>
            </a:r>
          </a:p>
          <a:p>
            <a:pPr marL="0" indent="0">
              <a:buNone/>
            </a:pPr>
            <a:r>
              <a:rPr lang="en-US" sz="2400" dirty="0"/>
              <a:t>• If you choose to use BCNF, all tables must be in BCNF.</a:t>
            </a:r>
          </a:p>
        </p:txBody>
      </p:sp>
    </p:spTree>
    <p:extLst>
      <p:ext uri="{BB962C8B-B14F-4D97-AF65-F5344CB8AC3E}">
        <p14:creationId xmlns:p14="http://schemas.microsoft.com/office/powerpoint/2010/main" val="52936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8CFD-4380-0142-3C73-D27D0734A504}"/>
              </a:ext>
            </a:extLst>
          </p:cNvPr>
          <p:cNvSpPr>
            <a:spLocks noGrp="1"/>
          </p:cNvSpPr>
          <p:nvPr>
            <p:ph type="title"/>
          </p:nvPr>
        </p:nvSpPr>
        <p:spPr/>
        <p:txBody>
          <a:bodyPr/>
          <a:lstStyle/>
          <a:p>
            <a:r>
              <a:rPr lang="en-US" dirty="0"/>
              <a:t>Normalization is the Solution</a:t>
            </a:r>
          </a:p>
        </p:txBody>
      </p:sp>
      <p:sp>
        <p:nvSpPr>
          <p:cNvPr id="3" name="Content Placeholder 2">
            <a:extLst>
              <a:ext uri="{FF2B5EF4-FFF2-40B4-BE49-F238E27FC236}">
                <a16:creationId xmlns:a16="http://schemas.microsoft.com/office/drawing/2014/main" id="{3ED1AD47-8F7D-01C5-B4FE-664A98208922}"/>
              </a:ext>
            </a:extLst>
          </p:cNvPr>
          <p:cNvSpPr>
            <a:spLocks noGrp="1"/>
          </p:cNvSpPr>
          <p:nvPr>
            <p:ph idx="1"/>
          </p:nvPr>
        </p:nvSpPr>
        <p:spPr/>
        <p:txBody>
          <a:bodyPr>
            <a:normAutofit fontScale="92500" lnSpcReduction="20000"/>
          </a:bodyPr>
          <a:lstStyle/>
          <a:p>
            <a:endParaRPr lang="en-US" sz="2800" b="1" dirty="0"/>
          </a:p>
          <a:p>
            <a:r>
              <a:rPr lang="en-US" sz="2800" b="1" dirty="0"/>
              <a:t>Normalization</a:t>
            </a:r>
            <a:r>
              <a:rPr lang="en-US" sz="2800" dirty="0"/>
              <a:t> is the process of efficiently organizing data in a database.</a:t>
            </a:r>
          </a:p>
          <a:p>
            <a:r>
              <a:rPr lang="en-US" sz="2800" dirty="0"/>
              <a:t>It is a </a:t>
            </a:r>
            <a:r>
              <a:rPr lang="en-US" sz="2800" b="1" dirty="0"/>
              <a:t>multistep</a:t>
            </a:r>
            <a:r>
              <a:rPr lang="en-US" sz="2800" dirty="0"/>
              <a:t> strategy implemented to eliminate data </a:t>
            </a:r>
            <a:r>
              <a:rPr lang="en-US" sz="2800" b="1" dirty="0"/>
              <a:t>redundancy</a:t>
            </a:r>
            <a:r>
              <a:rPr lang="en-US" sz="2800" dirty="0"/>
              <a:t> and protect the </a:t>
            </a:r>
            <a:r>
              <a:rPr lang="en-US" sz="2800" b="1" dirty="0"/>
              <a:t>integrity</a:t>
            </a:r>
            <a:r>
              <a:rPr lang="en-US" sz="2800" dirty="0"/>
              <a:t> of relational databases. </a:t>
            </a:r>
          </a:p>
          <a:p>
            <a:r>
              <a:rPr lang="en-US" sz="2800" dirty="0"/>
              <a:t>It often results in </a:t>
            </a:r>
            <a:r>
              <a:rPr lang="en-US" sz="2800" b="1" dirty="0"/>
              <a:t>dividing</a:t>
            </a:r>
            <a:r>
              <a:rPr lang="en-US" sz="2800" dirty="0"/>
              <a:t> a table into several and connecting them to each other by </a:t>
            </a:r>
            <a:r>
              <a:rPr lang="en-US" sz="2800" b="1" dirty="0"/>
              <a:t>primary</a:t>
            </a:r>
            <a:r>
              <a:rPr lang="en-US" sz="2800" dirty="0"/>
              <a:t> and </a:t>
            </a:r>
            <a:r>
              <a:rPr lang="en-US" sz="2800" b="1" dirty="0"/>
              <a:t>foreign</a:t>
            </a:r>
            <a:r>
              <a:rPr lang="en-US" sz="2800" dirty="0"/>
              <a:t> </a:t>
            </a:r>
            <a:r>
              <a:rPr lang="en-US" sz="2800" b="1" dirty="0"/>
              <a:t>keys</a:t>
            </a:r>
            <a:r>
              <a:rPr lang="en-US" sz="2800" dirty="0"/>
              <a:t>. </a:t>
            </a:r>
          </a:p>
          <a:p>
            <a:r>
              <a:rPr lang="en-US" sz="2800" dirty="0"/>
              <a:t>The goal is to </a:t>
            </a:r>
            <a:r>
              <a:rPr lang="en-US" sz="2800" b="1" dirty="0"/>
              <a:t>isolate</a:t>
            </a:r>
            <a:r>
              <a:rPr lang="en-US" sz="2800" dirty="0"/>
              <a:t> data so that manipulating (adding, deleting or modifying) data across a column can be done in a single table, and </a:t>
            </a:r>
            <a:r>
              <a:rPr lang="en-US" sz="2800" b="1" dirty="0"/>
              <a:t>propagates</a:t>
            </a:r>
            <a:r>
              <a:rPr lang="en-US" sz="2800" dirty="0"/>
              <a:t> to the rest of the database through relationships. </a:t>
            </a:r>
          </a:p>
          <a:p>
            <a:r>
              <a:rPr lang="en-US" sz="2800" dirty="0"/>
              <a:t>It also ensures data </a:t>
            </a:r>
            <a:r>
              <a:rPr lang="en-US" sz="2800" b="1" dirty="0"/>
              <a:t>dependencies</a:t>
            </a:r>
            <a:r>
              <a:rPr lang="en-US" sz="2800" dirty="0"/>
              <a:t> and the logical storage of data.</a:t>
            </a:r>
          </a:p>
          <a:p>
            <a:endParaRPr lang="en-US" dirty="0"/>
          </a:p>
        </p:txBody>
      </p:sp>
    </p:spTree>
    <p:extLst>
      <p:ext uri="{BB962C8B-B14F-4D97-AF65-F5344CB8AC3E}">
        <p14:creationId xmlns:p14="http://schemas.microsoft.com/office/powerpoint/2010/main" val="328732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3703-DA5D-5F2C-6393-2C818C24594B}"/>
              </a:ext>
            </a:extLst>
          </p:cNvPr>
          <p:cNvSpPr>
            <a:spLocks noGrp="1"/>
          </p:cNvSpPr>
          <p:nvPr>
            <p:ph type="title"/>
          </p:nvPr>
        </p:nvSpPr>
        <p:spPr/>
        <p:txBody>
          <a:bodyPr/>
          <a:lstStyle/>
          <a:p>
            <a:r>
              <a:rPr lang="en-US" dirty="0"/>
              <a:t>normalized database</a:t>
            </a:r>
          </a:p>
        </p:txBody>
      </p:sp>
      <p:sp>
        <p:nvSpPr>
          <p:cNvPr id="3" name="Content Placeholder 2">
            <a:extLst>
              <a:ext uri="{FF2B5EF4-FFF2-40B4-BE49-F238E27FC236}">
                <a16:creationId xmlns:a16="http://schemas.microsoft.com/office/drawing/2014/main" id="{BCB1FE7D-518C-F2E4-5AD3-298D2513B876}"/>
              </a:ext>
            </a:extLst>
          </p:cNvPr>
          <p:cNvSpPr>
            <a:spLocks noGrp="1"/>
          </p:cNvSpPr>
          <p:nvPr>
            <p:ph idx="1"/>
          </p:nvPr>
        </p:nvSpPr>
        <p:spPr/>
        <p:txBody>
          <a:bodyPr>
            <a:normAutofit lnSpcReduction="10000"/>
          </a:bodyPr>
          <a:lstStyle/>
          <a:p>
            <a:r>
              <a:rPr lang="en-US" sz="2800" dirty="0"/>
              <a:t>A database is </a:t>
            </a:r>
            <a:r>
              <a:rPr lang="en-US" sz="2800" b="1" dirty="0"/>
              <a:t>normalized</a:t>
            </a:r>
            <a:r>
              <a:rPr lang="en-US" sz="2800" dirty="0"/>
              <a:t> if it is at least in 3rd normal form. </a:t>
            </a:r>
          </a:p>
          <a:p>
            <a:r>
              <a:rPr lang="en-US" sz="2800" dirty="0"/>
              <a:t>The normalization process is composed of the following normal forms:</a:t>
            </a:r>
          </a:p>
          <a:p>
            <a:pPr lvl="1"/>
            <a:r>
              <a:rPr lang="en-US" sz="2800" dirty="0"/>
              <a:t>1NF: -- [our focus]</a:t>
            </a:r>
          </a:p>
          <a:p>
            <a:pPr lvl="1"/>
            <a:r>
              <a:rPr lang="en-US" sz="2800" dirty="0"/>
              <a:t>2NF: -- [our focus]</a:t>
            </a:r>
          </a:p>
          <a:p>
            <a:pPr lvl="1"/>
            <a:r>
              <a:rPr lang="en-US" sz="2800" dirty="0"/>
              <a:t>3NF: -- [our focus]</a:t>
            </a:r>
          </a:p>
          <a:p>
            <a:pPr lvl="1"/>
            <a:r>
              <a:rPr lang="en-US" sz="2800" dirty="0"/>
              <a:t>BCNF: -- [our focus]</a:t>
            </a:r>
          </a:p>
          <a:p>
            <a:pPr lvl="1"/>
            <a:r>
              <a:rPr lang="en-US" sz="2800" dirty="0"/>
              <a:t>4NF: -- [out of CS 3083 scope]</a:t>
            </a:r>
          </a:p>
          <a:p>
            <a:pPr lvl="1"/>
            <a:r>
              <a:rPr lang="en-US" sz="2800" dirty="0"/>
              <a:t>5NF: -- [out of CS 3083 scope]</a:t>
            </a:r>
          </a:p>
          <a:p>
            <a:pPr lvl="1"/>
            <a:r>
              <a:rPr lang="en-US" sz="2800" dirty="0"/>
              <a:t>6NF: -- [out of CS 3083 scope]</a:t>
            </a:r>
          </a:p>
        </p:txBody>
      </p:sp>
    </p:spTree>
    <p:extLst>
      <p:ext uri="{BB962C8B-B14F-4D97-AF65-F5344CB8AC3E}">
        <p14:creationId xmlns:p14="http://schemas.microsoft.com/office/powerpoint/2010/main" val="242192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a:solidFill>
            <a:schemeClr val="accent4">
              <a:lumMod val="20000"/>
              <a:lumOff val="80000"/>
            </a:schemeClr>
          </a:solidFill>
        </p:spPr>
        <p:txBody>
          <a:bodyPr>
            <a:normAutofit/>
          </a:bodyPr>
          <a:lstStyle/>
          <a:p>
            <a:r>
              <a:rPr lang="en-US" dirty="0"/>
              <a:t>FIRST NORMAL FORM (1NF)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1553134"/>
            <a:ext cx="11155679" cy="2905760"/>
          </a:xfrm>
        </p:spPr>
        <p:txBody>
          <a:bodyPr>
            <a:normAutofit/>
          </a:bodyPr>
          <a:lstStyle/>
          <a:p>
            <a:pPr marL="0" indent="0">
              <a:lnSpc>
                <a:spcPct val="100000"/>
              </a:lnSpc>
              <a:buNone/>
            </a:pPr>
            <a:r>
              <a:rPr lang="en-US" sz="2800" dirty="0"/>
              <a:t>For a table to be in first normal form (1NF), it must comply with the following requirements:</a:t>
            </a:r>
          </a:p>
          <a:p>
            <a:pPr lvl="1">
              <a:lnSpc>
                <a:spcPct val="100000"/>
              </a:lnSpc>
            </a:pPr>
            <a:r>
              <a:rPr lang="en-US" sz="2800" dirty="0"/>
              <a:t>Data is atomic and has no multivalued columns/attributes</a:t>
            </a:r>
          </a:p>
          <a:p>
            <a:pPr lvl="1">
              <a:lnSpc>
                <a:spcPct val="100000"/>
              </a:lnSpc>
            </a:pPr>
            <a:r>
              <a:rPr lang="en-US" sz="2800" dirty="0"/>
              <a:t>Has a key that uniquely and stably identifies each line</a:t>
            </a:r>
          </a:p>
          <a:p>
            <a:pPr lvl="1">
              <a:lnSpc>
                <a:spcPct val="100000"/>
              </a:lnSpc>
            </a:pPr>
            <a:r>
              <a:rPr lang="en-US" sz="2800" dirty="0"/>
              <a:t>Values stored in a column should be of the same domain</a:t>
            </a:r>
          </a:p>
          <a:p>
            <a:pPr lvl="1">
              <a:lnSpc>
                <a:spcPct val="100000"/>
              </a:lnSpc>
            </a:pPr>
            <a:r>
              <a:rPr lang="en-US" sz="2800" dirty="0"/>
              <a:t>Has no repeating columns/attributes</a:t>
            </a:r>
          </a:p>
          <a:p>
            <a:endParaRPr lang="en-US" sz="1800" dirty="0"/>
          </a:p>
        </p:txBody>
      </p:sp>
    </p:spTree>
    <p:extLst>
      <p:ext uri="{BB962C8B-B14F-4D97-AF65-F5344CB8AC3E}">
        <p14:creationId xmlns:p14="http://schemas.microsoft.com/office/powerpoint/2010/main" val="119927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p:txBody>
          <a:bodyPr>
            <a:normAutofit/>
          </a:bodyPr>
          <a:lstStyle/>
          <a:p>
            <a:r>
              <a:rPr lang="en-US" dirty="0"/>
              <a:t>FIRST NORMAL FORM (1NF)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457201" y="930564"/>
            <a:ext cx="11155679" cy="1306798"/>
          </a:xfrm>
        </p:spPr>
        <p:txBody>
          <a:bodyPr>
            <a:normAutofit fontScale="92500" lnSpcReduction="20000"/>
          </a:bodyPr>
          <a:lstStyle/>
          <a:p>
            <a:pPr lvl="1">
              <a:lnSpc>
                <a:spcPct val="100000"/>
              </a:lnSpc>
            </a:pPr>
            <a:r>
              <a:rPr lang="en-US" sz="2400" dirty="0"/>
              <a:t>Data is atomic and has no multivalued columns/attributes</a:t>
            </a:r>
          </a:p>
          <a:p>
            <a:pPr lvl="1">
              <a:lnSpc>
                <a:spcPct val="100000"/>
              </a:lnSpc>
            </a:pPr>
            <a:r>
              <a:rPr lang="en-US" sz="2400" dirty="0"/>
              <a:t>Has a key that uniquely and stably identifies each line</a:t>
            </a:r>
          </a:p>
          <a:p>
            <a:pPr lvl="1">
              <a:lnSpc>
                <a:spcPct val="100000"/>
              </a:lnSpc>
            </a:pPr>
            <a:r>
              <a:rPr lang="en-US" sz="2400" dirty="0"/>
              <a:t>Values stored in a column should be of the same domain</a:t>
            </a:r>
          </a:p>
          <a:p>
            <a:pPr lvl="1">
              <a:lnSpc>
                <a:spcPct val="100000"/>
              </a:lnSpc>
            </a:pPr>
            <a:r>
              <a:rPr lang="en-US" sz="2400" dirty="0"/>
              <a:t>Has no repeating columns/attributes</a:t>
            </a:r>
          </a:p>
          <a:p>
            <a:endParaRPr lang="en-US" sz="1800" dirty="0"/>
          </a:p>
        </p:txBody>
      </p:sp>
      <p:pic>
        <p:nvPicPr>
          <p:cNvPr id="5" name="Picture 4">
            <a:extLst>
              <a:ext uri="{FF2B5EF4-FFF2-40B4-BE49-F238E27FC236}">
                <a16:creationId xmlns:a16="http://schemas.microsoft.com/office/drawing/2014/main" id="{13C24C19-7BE7-AFE6-E0AC-7EDD2DB06FF2}"/>
              </a:ext>
            </a:extLst>
          </p:cNvPr>
          <p:cNvPicPr>
            <a:picLocks noChangeAspect="1"/>
          </p:cNvPicPr>
          <p:nvPr/>
        </p:nvPicPr>
        <p:blipFill>
          <a:blip r:embed="rId2"/>
          <a:stretch>
            <a:fillRect/>
          </a:stretch>
        </p:blipFill>
        <p:spPr>
          <a:xfrm>
            <a:off x="844330" y="2376405"/>
            <a:ext cx="10381419" cy="3417486"/>
          </a:xfrm>
          <a:prstGeom prst="rect">
            <a:avLst/>
          </a:prstGeom>
        </p:spPr>
      </p:pic>
    </p:spTree>
    <p:extLst>
      <p:ext uri="{BB962C8B-B14F-4D97-AF65-F5344CB8AC3E}">
        <p14:creationId xmlns:p14="http://schemas.microsoft.com/office/powerpoint/2010/main" val="256414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BA84-5BCC-893A-B48D-D5A8B202B286}"/>
              </a:ext>
            </a:extLst>
          </p:cNvPr>
          <p:cNvSpPr>
            <a:spLocks noGrp="1"/>
          </p:cNvSpPr>
          <p:nvPr>
            <p:ph type="title"/>
          </p:nvPr>
        </p:nvSpPr>
        <p:spPr/>
        <p:txBody>
          <a:bodyPr>
            <a:normAutofit fontScale="90000"/>
          </a:bodyPr>
          <a:lstStyle/>
          <a:p>
            <a:r>
              <a:rPr lang="en-US" dirty="0"/>
              <a:t>PARTIAL FUNCTIONAL DEPENDENCY</a:t>
            </a:r>
          </a:p>
        </p:txBody>
      </p:sp>
      <p:sp>
        <p:nvSpPr>
          <p:cNvPr id="3" name="Content Placeholder 2">
            <a:extLst>
              <a:ext uri="{FF2B5EF4-FFF2-40B4-BE49-F238E27FC236}">
                <a16:creationId xmlns:a16="http://schemas.microsoft.com/office/drawing/2014/main" id="{207B3D68-6884-7B2A-7011-5D716AAED4E8}"/>
              </a:ext>
            </a:extLst>
          </p:cNvPr>
          <p:cNvSpPr>
            <a:spLocks noGrp="1"/>
          </p:cNvSpPr>
          <p:nvPr>
            <p:ph idx="1"/>
          </p:nvPr>
        </p:nvSpPr>
        <p:spPr>
          <a:xfrm>
            <a:off x="457201" y="1117600"/>
            <a:ext cx="11155679" cy="5571236"/>
          </a:xfrm>
        </p:spPr>
        <p:txBody>
          <a:bodyPr>
            <a:normAutofit fontScale="62500" lnSpcReduction="20000"/>
          </a:bodyPr>
          <a:lstStyle/>
          <a:p>
            <a:pPr marL="0" indent="0">
              <a:buNone/>
            </a:pPr>
            <a:r>
              <a:rPr lang="en-US" sz="3600" dirty="0"/>
              <a:t>A FD (</a:t>
            </a:r>
            <a:r>
              <a:rPr lang="en-US" sz="3600" b="1" dirty="0"/>
              <a:t>XY → Z) </a:t>
            </a:r>
            <a:r>
              <a:rPr lang="en-US" sz="3600" dirty="0"/>
              <a:t>is said to be </a:t>
            </a:r>
            <a:r>
              <a:rPr lang="en-US" sz="3600" b="1" dirty="0"/>
              <a:t>partial</a:t>
            </a:r>
            <a:r>
              <a:rPr lang="en-US" sz="3600" dirty="0"/>
              <a:t>, if there exists </a:t>
            </a:r>
            <a:r>
              <a:rPr lang="en-US" sz="3600" b="1" dirty="0"/>
              <a:t>Z</a:t>
            </a:r>
            <a:r>
              <a:rPr lang="en-US" sz="3600" dirty="0"/>
              <a:t> such that: </a:t>
            </a:r>
            <a:r>
              <a:rPr lang="es-ES" sz="4400" b="1" dirty="0"/>
              <a:t>X → Z </a:t>
            </a:r>
            <a:r>
              <a:rPr lang="es-ES" sz="4400" b="1" dirty="0" err="1"/>
              <a:t>or</a:t>
            </a:r>
            <a:r>
              <a:rPr lang="es-ES" sz="4400" b="1" dirty="0"/>
              <a:t> Y → Z. </a:t>
            </a:r>
          </a:p>
          <a:p>
            <a:pPr marL="0" indent="0">
              <a:buNone/>
            </a:pPr>
            <a:r>
              <a:rPr lang="en-US" sz="3600" b="1" dirty="0"/>
              <a:t>XY </a:t>
            </a:r>
            <a:r>
              <a:rPr lang="en-US" sz="3600" dirty="0"/>
              <a:t>is the primary key (composite) and Z depends only on parts of it. </a:t>
            </a:r>
          </a:p>
          <a:p>
            <a:pPr marL="0" indent="0">
              <a:buNone/>
            </a:pPr>
            <a:endParaRPr lang="en-US" sz="5000" dirty="0"/>
          </a:p>
          <a:p>
            <a:pPr marL="0" indent="0">
              <a:buNone/>
            </a:pPr>
            <a:endParaRPr lang="en-US" sz="5000" dirty="0"/>
          </a:p>
          <a:p>
            <a:pPr marL="0" indent="0">
              <a:buNone/>
            </a:pPr>
            <a:endParaRPr lang="en-US" sz="5000" dirty="0"/>
          </a:p>
          <a:p>
            <a:pPr marL="0" indent="0">
              <a:buNone/>
            </a:pPr>
            <a:r>
              <a:rPr lang="en-US" sz="4200" dirty="0"/>
              <a:t>The primary key for student table is a composite key </a:t>
            </a:r>
            <a:r>
              <a:rPr lang="en-US" sz="4200" b="1" dirty="0"/>
              <a:t>{</a:t>
            </a:r>
            <a:r>
              <a:rPr lang="en-US" sz="4200" b="1" dirty="0" err="1"/>
              <a:t>Student_id</a:t>
            </a:r>
            <a:r>
              <a:rPr lang="en-US" sz="4200" b="1" dirty="0"/>
              <a:t>, Course#}</a:t>
            </a:r>
          </a:p>
          <a:p>
            <a:pPr marL="0" indent="0">
              <a:buNone/>
            </a:pPr>
            <a:r>
              <a:rPr lang="en-US" sz="4200" b="1" dirty="0"/>
              <a:t>{Course#} → </a:t>
            </a:r>
            <a:r>
              <a:rPr lang="en-US" sz="4200" b="1" dirty="0" err="1"/>
              <a:t>Course_description</a:t>
            </a:r>
            <a:endParaRPr lang="en-US" sz="4200" b="1" dirty="0"/>
          </a:p>
          <a:p>
            <a:pPr marL="0" indent="0">
              <a:buNone/>
            </a:pPr>
            <a:r>
              <a:rPr lang="en-US" sz="4200" dirty="0"/>
              <a:t>If we know the </a:t>
            </a:r>
            <a:r>
              <a:rPr lang="en-US" sz="4200" b="1" dirty="0"/>
              <a:t>Course#, </a:t>
            </a:r>
            <a:r>
              <a:rPr lang="en-US" sz="4200" dirty="0"/>
              <a:t>we can determine the </a:t>
            </a:r>
            <a:r>
              <a:rPr lang="en-US" sz="4200" b="1" dirty="0" err="1"/>
              <a:t>Course_description</a:t>
            </a:r>
            <a:r>
              <a:rPr lang="en-US" sz="4200" b="1" dirty="0"/>
              <a:t>.</a:t>
            </a:r>
          </a:p>
          <a:p>
            <a:pPr marL="0" indent="0">
              <a:buNone/>
            </a:pPr>
            <a:r>
              <a:rPr lang="en-US" sz="4200" dirty="0"/>
              <a:t>We say that </a:t>
            </a:r>
            <a:r>
              <a:rPr lang="en-US" sz="4200" dirty="0" err="1"/>
              <a:t>Course_description</a:t>
            </a:r>
            <a:r>
              <a:rPr lang="en-US" sz="4200" dirty="0"/>
              <a:t> is </a:t>
            </a:r>
            <a:r>
              <a:rPr lang="en-US" sz="4200" b="1" dirty="0"/>
              <a:t>partially dependent </a:t>
            </a:r>
            <a:r>
              <a:rPr lang="en-US" sz="4200" dirty="0"/>
              <a:t>on the Primary Key</a:t>
            </a:r>
            <a:endParaRPr lang="en-US" sz="3800" dirty="0"/>
          </a:p>
          <a:p>
            <a:pPr marL="0" indent="0">
              <a:buNone/>
            </a:pPr>
            <a:endParaRPr lang="es-ES" sz="2800" dirty="0"/>
          </a:p>
          <a:p>
            <a:pPr marL="0" indent="0">
              <a:buNone/>
            </a:pPr>
            <a:endParaRPr lang="en-US" sz="2800" dirty="0"/>
          </a:p>
        </p:txBody>
      </p:sp>
      <p:pic>
        <p:nvPicPr>
          <p:cNvPr id="5" name="Picture 4">
            <a:extLst>
              <a:ext uri="{FF2B5EF4-FFF2-40B4-BE49-F238E27FC236}">
                <a16:creationId xmlns:a16="http://schemas.microsoft.com/office/drawing/2014/main" id="{AC8FD272-CA35-3C33-8D42-AF70487B2D6D}"/>
              </a:ext>
            </a:extLst>
          </p:cNvPr>
          <p:cNvPicPr>
            <a:picLocks noChangeAspect="1"/>
          </p:cNvPicPr>
          <p:nvPr/>
        </p:nvPicPr>
        <p:blipFill>
          <a:blip r:embed="rId2"/>
          <a:stretch>
            <a:fillRect/>
          </a:stretch>
        </p:blipFill>
        <p:spPr>
          <a:xfrm>
            <a:off x="2825219" y="2060920"/>
            <a:ext cx="5365895" cy="1799880"/>
          </a:xfrm>
          <a:prstGeom prst="rect">
            <a:avLst/>
          </a:prstGeom>
        </p:spPr>
      </p:pic>
    </p:spTree>
    <p:extLst>
      <p:ext uri="{BB962C8B-B14F-4D97-AF65-F5344CB8AC3E}">
        <p14:creationId xmlns:p14="http://schemas.microsoft.com/office/powerpoint/2010/main" val="305531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58EA4-6DEE-DF33-BEC7-802510BEBA15}"/>
              </a:ext>
            </a:extLst>
          </p:cNvPr>
          <p:cNvSpPr>
            <a:spLocks noGrp="1"/>
          </p:cNvSpPr>
          <p:nvPr>
            <p:ph type="title"/>
          </p:nvPr>
        </p:nvSpPr>
        <p:spPr>
          <a:solidFill>
            <a:schemeClr val="accent4">
              <a:lumMod val="20000"/>
              <a:lumOff val="80000"/>
            </a:schemeClr>
          </a:solidFill>
        </p:spPr>
        <p:txBody>
          <a:bodyPr>
            <a:normAutofit/>
          </a:bodyPr>
          <a:lstStyle/>
          <a:p>
            <a:r>
              <a:rPr lang="en-US" dirty="0"/>
              <a:t>Second NORMAL FORM (2NF)</a:t>
            </a:r>
          </a:p>
        </p:txBody>
      </p:sp>
      <p:sp>
        <p:nvSpPr>
          <p:cNvPr id="3" name="Content Placeholder 2">
            <a:extLst>
              <a:ext uri="{FF2B5EF4-FFF2-40B4-BE49-F238E27FC236}">
                <a16:creationId xmlns:a16="http://schemas.microsoft.com/office/drawing/2014/main" id="{6562E191-D806-5E00-C6EF-CF92582563DC}"/>
              </a:ext>
            </a:extLst>
          </p:cNvPr>
          <p:cNvSpPr>
            <a:spLocks noGrp="1"/>
          </p:cNvSpPr>
          <p:nvPr>
            <p:ph idx="1"/>
          </p:nvPr>
        </p:nvSpPr>
        <p:spPr>
          <a:xfrm>
            <a:off x="518160" y="1404001"/>
            <a:ext cx="11155679" cy="4049997"/>
          </a:xfrm>
        </p:spPr>
        <p:txBody>
          <a:bodyPr>
            <a:noAutofit/>
          </a:bodyPr>
          <a:lstStyle/>
          <a:p>
            <a:pPr marL="0" indent="0">
              <a:lnSpc>
                <a:spcPct val="100000"/>
              </a:lnSpc>
              <a:buNone/>
            </a:pPr>
            <a:r>
              <a:rPr lang="en-US" sz="2800" dirty="0"/>
              <a:t>For a table to be in first normal form (2NF), it must comply with the following requirements:</a:t>
            </a:r>
          </a:p>
          <a:p>
            <a:pPr lvl="1">
              <a:lnSpc>
                <a:spcPct val="100000"/>
              </a:lnSpc>
            </a:pPr>
            <a:r>
              <a:rPr lang="en-US" sz="2800" dirty="0"/>
              <a:t>Must be in first normal form.</a:t>
            </a:r>
          </a:p>
          <a:p>
            <a:pPr lvl="1">
              <a:lnSpc>
                <a:spcPct val="100000"/>
              </a:lnSpc>
            </a:pPr>
            <a:r>
              <a:rPr lang="en-US" sz="2800" dirty="0"/>
              <a:t>Has </a:t>
            </a:r>
            <a:r>
              <a:rPr lang="en-US" sz="2800" b="1" dirty="0"/>
              <a:t>NO partial dependency</a:t>
            </a:r>
            <a:r>
              <a:rPr lang="en-US" sz="2800" dirty="0"/>
              <a:t>. Any non-key column/attribute must only depend on the primary key as a whole. In other words, none of the columns/attributes would depend only on a portion of the key.</a:t>
            </a:r>
          </a:p>
          <a:p>
            <a:pPr lvl="1">
              <a:lnSpc>
                <a:spcPct val="100000"/>
              </a:lnSpc>
            </a:pPr>
            <a:endParaRPr lang="en-US" sz="2800" dirty="0"/>
          </a:p>
          <a:p>
            <a:pPr marL="0" indent="0">
              <a:buNone/>
            </a:pPr>
            <a:r>
              <a:rPr lang="en-US" sz="2800" dirty="0"/>
              <a:t>Note: A table in 1NF having a non-composite primary key is always in 2NF.</a:t>
            </a:r>
          </a:p>
        </p:txBody>
      </p:sp>
    </p:spTree>
    <p:extLst>
      <p:ext uri="{BB962C8B-B14F-4D97-AF65-F5344CB8AC3E}">
        <p14:creationId xmlns:p14="http://schemas.microsoft.com/office/powerpoint/2010/main" val="122369664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2375</Words>
  <Application>Microsoft Macintosh PowerPoint</Application>
  <PresentationFormat>Widescreen</PresentationFormat>
  <Paragraphs>238</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Consolas</vt:lpstr>
      <vt:lpstr>Gill Sans Nova</vt:lpstr>
      <vt:lpstr>GradientRiseVTI</vt:lpstr>
      <vt:lpstr>DB Design fine tuning: Normalization</vt:lpstr>
      <vt:lpstr>Problem: Redundancy </vt:lpstr>
      <vt:lpstr>Database anomalies</vt:lpstr>
      <vt:lpstr>Normalization is the Solution</vt:lpstr>
      <vt:lpstr>normalized database</vt:lpstr>
      <vt:lpstr>FIRST NORMAL FORM (1NF)</vt:lpstr>
      <vt:lpstr>FIRST NORMAL FORM (1NF)</vt:lpstr>
      <vt:lpstr>PARTIAL FUNCTIONAL DEPENDENCY</vt:lpstr>
      <vt:lpstr>Second NORMAL FORM (2NF)</vt:lpstr>
      <vt:lpstr>Second NORMAL FORM (2NF)</vt:lpstr>
      <vt:lpstr>Second NORMAL FORM (2NF)</vt:lpstr>
      <vt:lpstr>Third NORMAL FORM (3NF)</vt:lpstr>
      <vt:lpstr>TRANSITIVE FUNCTIONAL DEPENDENCY</vt:lpstr>
      <vt:lpstr>Third NORMAL FORM (3NF)</vt:lpstr>
      <vt:lpstr>Third NORMAL FORM (3NF)</vt:lpstr>
      <vt:lpstr>Boyce-Codd Normal Form (BCNF)</vt:lpstr>
      <vt:lpstr>Boyce-Codd Normal Form (BCNF)</vt:lpstr>
      <vt:lpstr>Boyce-Codd Normal Form (BCNF)</vt:lpstr>
      <vt:lpstr>Practice</vt:lpstr>
      <vt:lpstr>Assumptions We Made</vt:lpstr>
      <vt:lpstr>Assumptions We Made (2)</vt:lpstr>
      <vt:lpstr>List of FDs </vt:lpstr>
      <vt:lpstr>Is work_project Table in 1NF?</vt:lpstr>
      <vt:lpstr>Is work_project Table in 2NF?</vt:lpstr>
      <vt:lpstr>Put work_project Table in 2NF?</vt:lpstr>
      <vt:lpstr>work_project Table in 2NF</vt:lpstr>
      <vt:lpstr>Is work_project in 3NF?</vt:lpstr>
      <vt:lpstr>Is work_project in 3NF?</vt:lpstr>
      <vt:lpstr>decomposing Employee</vt:lpstr>
      <vt:lpstr>work_project in 3NF?</vt:lpstr>
      <vt:lpstr>work_project in 3NF?</vt:lpstr>
      <vt:lpstr>work_project in BCNF?</vt:lpstr>
      <vt:lpstr>Take Away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Dependency &amp; Normalization</dc:title>
  <dc:creator>Sal Arfa</dc:creator>
  <cp:lastModifiedBy>Salim Arfaoui</cp:lastModifiedBy>
  <cp:revision>7</cp:revision>
  <dcterms:created xsi:type="dcterms:W3CDTF">2023-02-06T15:52:03Z</dcterms:created>
  <dcterms:modified xsi:type="dcterms:W3CDTF">2024-02-07T19:20:08Z</dcterms:modified>
</cp:coreProperties>
</file>