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287" r:id="rId2"/>
    <p:sldId id="326" r:id="rId3"/>
    <p:sldId id="325" r:id="rId4"/>
    <p:sldId id="331" r:id="rId5"/>
    <p:sldId id="289" r:id="rId6"/>
    <p:sldId id="288" r:id="rId7"/>
    <p:sldId id="290" r:id="rId8"/>
    <p:sldId id="291" r:id="rId9"/>
    <p:sldId id="323" r:id="rId10"/>
    <p:sldId id="324" r:id="rId11"/>
    <p:sldId id="292" r:id="rId12"/>
    <p:sldId id="294" r:id="rId13"/>
    <p:sldId id="295" r:id="rId14"/>
    <p:sldId id="293" r:id="rId15"/>
    <p:sldId id="302" r:id="rId16"/>
    <p:sldId id="301" r:id="rId17"/>
    <p:sldId id="298" r:id="rId18"/>
    <p:sldId id="342" r:id="rId19"/>
    <p:sldId id="299" r:id="rId20"/>
    <p:sldId id="300" r:id="rId21"/>
    <p:sldId id="343" r:id="rId22"/>
    <p:sldId id="303" r:id="rId23"/>
    <p:sldId id="304" r:id="rId24"/>
    <p:sldId id="345" r:id="rId25"/>
    <p:sldId id="305" r:id="rId26"/>
    <p:sldId id="306" r:id="rId27"/>
    <p:sldId id="322" r:id="rId28"/>
    <p:sldId id="307" r:id="rId29"/>
    <p:sldId id="308" r:id="rId30"/>
    <p:sldId id="309" r:id="rId31"/>
    <p:sldId id="310" r:id="rId32"/>
    <p:sldId id="312" r:id="rId33"/>
    <p:sldId id="313" r:id="rId34"/>
    <p:sldId id="333" r:id="rId35"/>
    <p:sldId id="311" r:id="rId36"/>
    <p:sldId id="314" r:id="rId37"/>
    <p:sldId id="315" r:id="rId38"/>
    <p:sldId id="316" r:id="rId39"/>
    <p:sldId id="296" r:id="rId40"/>
    <p:sldId id="317" r:id="rId41"/>
    <p:sldId id="318" r:id="rId42"/>
    <p:sldId id="319" r:id="rId43"/>
    <p:sldId id="341" r:id="rId44"/>
    <p:sldId id="340" r:id="rId45"/>
    <p:sldId id="334" r:id="rId46"/>
    <p:sldId id="347" r:id="rId47"/>
    <p:sldId id="336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EB8"/>
    <a:srgbClr val="008A3E"/>
    <a:srgbClr val="D5F4FF"/>
    <a:srgbClr val="B3E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7780B3-6FCE-4751-ADEF-B6E9C7F9C0C3}" type="doc">
      <dgm:prSet loTypeId="urn:microsoft.com/office/officeart/2005/8/layout/process2" loCatId="process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99CB3192-CBCA-4D2E-840F-51CA98345F68}">
      <dgm:prSet phldrT="[Text]" custT="1"/>
      <dgm:spPr>
        <a:solidFill>
          <a:srgbClr val="D5F4FF"/>
        </a:solidFill>
      </dgm:spPr>
      <dgm:t>
        <a:bodyPr/>
        <a:lstStyle/>
        <a:p>
          <a:pPr>
            <a:lnSpc>
              <a:spcPct val="80000"/>
            </a:lnSpc>
          </a:pPr>
          <a:r>
            <a:rPr lang="en-US" sz="2000" b="1" dirty="0"/>
            <a:t>Interact with stakeholders to characterize the data (</a:t>
          </a:r>
          <a:r>
            <a:rPr lang="en-US" sz="2000" b="1" dirty="0">
              <a:solidFill>
                <a:srgbClr val="FF0000"/>
              </a:solidFill>
            </a:rPr>
            <a:t>requirement specification</a:t>
          </a:r>
          <a:r>
            <a:rPr lang="en-US" sz="2000" b="1" dirty="0"/>
            <a:t>)</a:t>
          </a:r>
        </a:p>
      </dgm:t>
    </dgm:pt>
    <dgm:pt modelId="{91B5B9A0-FABA-4FEA-91CC-963C150DA07D}" type="parTrans" cxnId="{EFEDD66C-832F-4F67-B4A7-69E75667439E}">
      <dgm:prSet/>
      <dgm:spPr/>
      <dgm:t>
        <a:bodyPr/>
        <a:lstStyle/>
        <a:p>
          <a:endParaRPr lang="en-US" b="1"/>
        </a:p>
      </dgm:t>
    </dgm:pt>
    <dgm:pt modelId="{CF94F545-2DDB-4F93-A992-A14AC03A5B46}" type="sibTrans" cxnId="{EFEDD66C-832F-4F67-B4A7-69E75667439E}">
      <dgm:prSet custT="1"/>
      <dgm:spPr>
        <a:solidFill>
          <a:schemeClr val="bg2">
            <a:lumMod val="25000"/>
          </a:schemeClr>
        </a:solidFill>
      </dgm:spPr>
      <dgm:t>
        <a:bodyPr/>
        <a:lstStyle/>
        <a:p>
          <a:pPr>
            <a:lnSpc>
              <a:spcPct val="50000"/>
            </a:lnSpc>
          </a:pPr>
          <a:endParaRPr lang="en-US" sz="1600" b="1"/>
        </a:p>
      </dgm:t>
    </dgm:pt>
    <dgm:pt modelId="{F3ACBE7E-3A72-4E86-AF07-B92A45134E6A}">
      <dgm:prSet phldrT="[Text]" custT="1"/>
      <dgm:spPr>
        <a:solidFill>
          <a:srgbClr val="D5F4FF"/>
        </a:solidFill>
      </dgm:spPr>
      <dgm:t>
        <a:bodyPr/>
        <a:lstStyle/>
        <a:p>
          <a:pPr>
            <a:lnSpc>
              <a:spcPct val="50000"/>
            </a:lnSpc>
          </a:pPr>
          <a:r>
            <a:rPr lang="en-US" sz="2000" b="1" dirty="0"/>
            <a:t>Translate requirements into</a:t>
          </a:r>
        </a:p>
        <a:p>
          <a:pPr>
            <a:lnSpc>
              <a:spcPct val="50000"/>
            </a:lnSpc>
          </a:pPr>
          <a:r>
            <a:rPr lang="en-US" sz="2000" b="1" dirty="0">
              <a:solidFill>
                <a:srgbClr val="FF0000"/>
              </a:solidFill>
            </a:rPr>
            <a:t>conceptual model </a:t>
          </a:r>
          <a:r>
            <a:rPr lang="en-US" sz="2000" b="1" dirty="0"/>
            <a:t>(E-R diagrams)</a:t>
          </a:r>
        </a:p>
      </dgm:t>
    </dgm:pt>
    <dgm:pt modelId="{E6698A12-77C3-452C-B900-E1FC11A1BD5A}" type="parTrans" cxnId="{835B8CEF-4197-4E10-9A56-C31750DFC751}">
      <dgm:prSet/>
      <dgm:spPr/>
      <dgm:t>
        <a:bodyPr/>
        <a:lstStyle/>
        <a:p>
          <a:endParaRPr lang="en-US" b="1"/>
        </a:p>
      </dgm:t>
    </dgm:pt>
    <dgm:pt modelId="{3E1965FC-34BB-4676-BC6C-2BBF3A1BF67C}" type="sibTrans" cxnId="{835B8CEF-4197-4E10-9A56-C31750DFC751}">
      <dgm:prSet custT="1"/>
      <dgm:spPr>
        <a:solidFill>
          <a:schemeClr val="bg2">
            <a:lumMod val="25000"/>
          </a:schemeClr>
        </a:solidFill>
      </dgm:spPr>
      <dgm:t>
        <a:bodyPr/>
        <a:lstStyle/>
        <a:p>
          <a:pPr>
            <a:lnSpc>
              <a:spcPct val="50000"/>
            </a:lnSpc>
          </a:pPr>
          <a:endParaRPr lang="en-US" sz="1600" b="1"/>
        </a:p>
      </dgm:t>
    </dgm:pt>
    <dgm:pt modelId="{1C73600E-DAD0-4749-A64B-F9DA487E0E3D}">
      <dgm:prSet phldrT="[Text]" custT="1"/>
      <dgm:spPr>
        <a:solidFill>
          <a:srgbClr val="D5F4FF"/>
        </a:solidFill>
      </dgm:spPr>
      <dgm:t>
        <a:bodyPr/>
        <a:lstStyle/>
        <a:p>
          <a:pPr>
            <a:lnSpc>
              <a:spcPct val="50000"/>
            </a:lnSpc>
          </a:pPr>
          <a:r>
            <a:rPr lang="en-US" sz="2000" b="1" dirty="0"/>
            <a:t>Convert the model to </a:t>
          </a:r>
          <a:r>
            <a:rPr lang="en-US" sz="2000" b="1" dirty="0">
              <a:solidFill>
                <a:srgbClr val="FF0000"/>
              </a:solidFill>
            </a:rPr>
            <a:t>relational model</a:t>
          </a:r>
        </a:p>
        <a:p>
          <a:pPr>
            <a:lnSpc>
              <a:spcPct val="50000"/>
            </a:lnSpc>
          </a:pPr>
          <a:r>
            <a:rPr lang="en-US" sz="2000" b="1" dirty="0"/>
            <a:t>(schema and constraints)</a:t>
          </a:r>
        </a:p>
      </dgm:t>
    </dgm:pt>
    <dgm:pt modelId="{D9410D31-D628-4FA6-A1A9-286CF317960D}" type="parTrans" cxnId="{869581BE-EF3C-4AAA-A736-675E747EB9D4}">
      <dgm:prSet/>
      <dgm:spPr/>
      <dgm:t>
        <a:bodyPr/>
        <a:lstStyle/>
        <a:p>
          <a:endParaRPr lang="en-US" b="1"/>
        </a:p>
      </dgm:t>
    </dgm:pt>
    <dgm:pt modelId="{EFF489AF-F7D4-4AA0-9EDA-7C2A79C1BFA3}" type="sibTrans" cxnId="{869581BE-EF3C-4AAA-A736-675E747EB9D4}">
      <dgm:prSet custT="1"/>
      <dgm:spPr>
        <a:solidFill>
          <a:schemeClr val="bg2">
            <a:lumMod val="25000"/>
          </a:schemeClr>
        </a:solidFill>
      </dgm:spPr>
      <dgm:t>
        <a:bodyPr/>
        <a:lstStyle/>
        <a:p>
          <a:pPr>
            <a:lnSpc>
              <a:spcPct val="50000"/>
            </a:lnSpc>
          </a:pPr>
          <a:endParaRPr lang="en-US" sz="1600" b="1"/>
        </a:p>
      </dgm:t>
    </dgm:pt>
    <dgm:pt modelId="{9CE2C700-8EB6-4788-8ED9-0275F794816B}">
      <dgm:prSet phldrT="[Text]" custT="1"/>
      <dgm:spPr>
        <a:solidFill>
          <a:srgbClr val="D5F4FF"/>
        </a:solidFill>
      </dgm:spPr>
      <dgm:t>
        <a:bodyPr/>
        <a:lstStyle/>
        <a:p>
          <a:pPr>
            <a:lnSpc>
              <a:spcPct val="50000"/>
            </a:lnSpc>
          </a:pPr>
          <a:r>
            <a:rPr lang="en-US" sz="2000" b="1" dirty="0"/>
            <a:t>Normalize and develop</a:t>
          </a:r>
        </a:p>
        <a:p>
          <a:pPr>
            <a:lnSpc>
              <a:spcPct val="50000"/>
            </a:lnSpc>
          </a:pPr>
          <a:r>
            <a:rPr lang="en-US" sz="2000" b="1" dirty="0">
              <a:solidFill>
                <a:srgbClr val="FF0000"/>
              </a:solidFill>
            </a:rPr>
            <a:t>conceptual (logical) schema</a:t>
          </a:r>
          <a:r>
            <a:rPr lang="en-US" sz="2000" b="1" dirty="0"/>
            <a:t> of the database</a:t>
          </a:r>
        </a:p>
      </dgm:t>
    </dgm:pt>
    <dgm:pt modelId="{069A2FFE-E321-48E9-8A06-255ECCDF764A}" type="parTrans" cxnId="{48CCDBE9-C544-40C0-AAC3-B156A44130DB}">
      <dgm:prSet/>
      <dgm:spPr/>
      <dgm:t>
        <a:bodyPr/>
        <a:lstStyle/>
        <a:p>
          <a:endParaRPr lang="en-US" b="1"/>
        </a:p>
      </dgm:t>
    </dgm:pt>
    <dgm:pt modelId="{FDBD9410-72A7-40F2-A7AF-BEF8F0D0F03C}" type="sibTrans" cxnId="{48CCDBE9-C544-40C0-AAC3-B156A44130DB}">
      <dgm:prSet custT="1"/>
      <dgm:spPr>
        <a:solidFill>
          <a:schemeClr val="bg2">
            <a:lumMod val="25000"/>
          </a:schemeClr>
        </a:solidFill>
      </dgm:spPr>
      <dgm:t>
        <a:bodyPr/>
        <a:lstStyle/>
        <a:p>
          <a:pPr>
            <a:lnSpc>
              <a:spcPct val="50000"/>
            </a:lnSpc>
          </a:pPr>
          <a:endParaRPr lang="en-US" sz="1600" b="1"/>
        </a:p>
      </dgm:t>
    </dgm:pt>
    <dgm:pt modelId="{69792CC4-887A-4A29-BA6B-8FFE24FC6EA4}">
      <dgm:prSet phldrT="[Text]" custT="1"/>
      <dgm:spPr>
        <a:solidFill>
          <a:srgbClr val="D5F4FF"/>
        </a:solidFill>
      </dgm:spPr>
      <dgm:t>
        <a:bodyPr/>
        <a:lstStyle/>
        <a:p>
          <a:pPr>
            <a:lnSpc>
              <a:spcPct val="50000"/>
            </a:lnSpc>
          </a:pPr>
          <a:r>
            <a:rPr lang="en-US" sz="2000" b="1" dirty="0"/>
            <a:t>Implement </a:t>
          </a:r>
          <a:r>
            <a:rPr lang="en-US" sz="2000" b="1" dirty="0">
              <a:solidFill>
                <a:srgbClr val="FF0000"/>
              </a:solidFill>
            </a:rPr>
            <a:t>physical schema</a:t>
          </a:r>
        </a:p>
        <a:p>
          <a:pPr>
            <a:lnSpc>
              <a:spcPct val="50000"/>
            </a:lnSpc>
          </a:pPr>
          <a:r>
            <a:rPr lang="en-US" sz="2000" b="1" dirty="0"/>
            <a:t>(</a:t>
          </a:r>
          <a:r>
            <a:rPr lang="en-US" sz="2000" b="1" i="0" dirty="0"/>
            <a:t>SQL clauses</a:t>
          </a:r>
          <a:r>
            <a:rPr lang="en-US" sz="2000" b="0" i="0" dirty="0"/>
            <a:t>, </a:t>
          </a:r>
          <a:r>
            <a:rPr lang="en-US" sz="2000" b="1" dirty="0"/>
            <a:t>partitioning and indexing)</a:t>
          </a:r>
        </a:p>
      </dgm:t>
    </dgm:pt>
    <dgm:pt modelId="{598A6228-FE0E-484D-9923-282AB93FA52C}" type="parTrans" cxnId="{79A27FDE-B3B0-4F07-B81A-2B52E72F6474}">
      <dgm:prSet/>
      <dgm:spPr/>
      <dgm:t>
        <a:bodyPr/>
        <a:lstStyle/>
        <a:p>
          <a:endParaRPr lang="en-US" b="1"/>
        </a:p>
      </dgm:t>
    </dgm:pt>
    <dgm:pt modelId="{AE8482D9-DDCD-4C21-8384-524237981B64}" type="sibTrans" cxnId="{79A27FDE-B3B0-4F07-B81A-2B52E72F6474}">
      <dgm:prSet/>
      <dgm:spPr/>
      <dgm:t>
        <a:bodyPr/>
        <a:lstStyle/>
        <a:p>
          <a:endParaRPr lang="en-US" b="1"/>
        </a:p>
      </dgm:t>
    </dgm:pt>
    <dgm:pt modelId="{96EB36ED-7E94-4FD0-85B2-FB4CD6B9954C}" type="pres">
      <dgm:prSet presAssocID="{357780B3-6FCE-4751-ADEF-B6E9C7F9C0C3}" presName="linearFlow" presStyleCnt="0">
        <dgm:presLayoutVars>
          <dgm:resizeHandles val="exact"/>
        </dgm:presLayoutVars>
      </dgm:prSet>
      <dgm:spPr/>
    </dgm:pt>
    <dgm:pt modelId="{B261B6F1-8E4C-4EE5-AE8F-783655A3EE4C}" type="pres">
      <dgm:prSet presAssocID="{99CB3192-CBCA-4D2E-840F-51CA98345F68}" presName="node" presStyleLbl="node1" presStyleIdx="0" presStyleCnt="5" custScaleX="196175" custLinFactX="-100000" custLinFactNeighborX="-126084" custLinFactNeighborY="8248">
        <dgm:presLayoutVars>
          <dgm:bulletEnabled val="1"/>
        </dgm:presLayoutVars>
      </dgm:prSet>
      <dgm:spPr/>
    </dgm:pt>
    <dgm:pt modelId="{BA2807B3-A0A3-4D8A-BA16-279C937364BC}" type="pres">
      <dgm:prSet presAssocID="{CF94F545-2DDB-4F93-A992-A14AC03A5B46}" presName="sibTrans" presStyleLbl="sibTrans2D1" presStyleIdx="0" presStyleCnt="4" custScaleX="85884"/>
      <dgm:spPr/>
    </dgm:pt>
    <dgm:pt modelId="{88BB11DD-A826-4126-AA9E-22888D601044}" type="pres">
      <dgm:prSet presAssocID="{CF94F545-2DDB-4F93-A992-A14AC03A5B46}" presName="connectorText" presStyleLbl="sibTrans2D1" presStyleIdx="0" presStyleCnt="4"/>
      <dgm:spPr/>
    </dgm:pt>
    <dgm:pt modelId="{A99C539A-4DA2-4322-8E75-68415B7D66E2}" type="pres">
      <dgm:prSet presAssocID="{F3ACBE7E-3A72-4E86-AF07-B92A45134E6A}" presName="node" presStyleLbl="node1" presStyleIdx="1" presStyleCnt="5" custScaleX="196175" custLinFactX="-100000" custLinFactNeighborX="-126084" custLinFactNeighborY="8248">
        <dgm:presLayoutVars>
          <dgm:bulletEnabled val="1"/>
        </dgm:presLayoutVars>
      </dgm:prSet>
      <dgm:spPr/>
    </dgm:pt>
    <dgm:pt modelId="{591F8339-CA6A-409A-9AB5-0268A032EC03}" type="pres">
      <dgm:prSet presAssocID="{3E1965FC-34BB-4676-BC6C-2BBF3A1BF67C}" presName="sibTrans" presStyleLbl="sibTrans2D1" presStyleIdx="1" presStyleCnt="4" custScaleX="85884"/>
      <dgm:spPr/>
    </dgm:pt>
    <dgm:pt modelId="{C1875A13-A97E-43B0-9AA2-5110E5EFD5E9}" type="pres">
      <dgm:prSet presAssocID="{3E1965FC-34BB-4676-BC6C-2BBF3A1BF67C}" presName="connectorText" presStyleLbl="sibTrans2D1" presStyleIdx="1" presStyleCnt="4"/>
      <dgm:spPr/>
    </dgm:pt>
    <dgm:pt modelId="{EF7CBAB3-4F84-4719-B560-44464A264980}" type="pres">
      <dgm:prSet presAssocID="{1C73600E-DAD0-4749-A64B-F9DA487E0E3D}" presName="node" presStyleLbl="node1" presStyleIdx="2" presStyleCnt="5" custScaleX="196175" custLinFactX="-100000" custLinFactNeighborX="-126084" custLinFactNeighborY="8248">
        <dgm:presLayoutVars>
          <dgm:bulletEnabled val="1"/>
        </dgm:presLayoutVars>
      </dgm:prSet>
      <dgm:spPr/>
    </dgm:pt>
    <dgm:pt modelId="{B1942FDF-7904-46F4-937D-89B3DFA2D8CF}" type="pres">
      <dgm:prSet presAssocID="{EFF489AF-F7D4-4AA0-9EDA-7C2A79C1BFA3}" presName="sibTrans" presStyleLbl="sibTrans2D1" presStyleIdx="2" presStyleCnt="4" custScaleX="85884"/>
      <dgm:spPr/>
    </dgm:pt>
    <dgm:pt modelId="{241DB4CA-D903-4648-8800-5549FFF8D77E}" type="pres">
      <dgm:prSet presAssocID="{EFF489AF-F7D4-4AA0-9EDA-7C2A79C1BFA3}" presName="connectorText" presStyleLbl="sibTrans2D1" presStyleIdx="2" presStyleCnt="4"/>
      <dgm:spPr/>
    </dgm:pt>
    <dgm:pt modelId="{788657F8-0660-4848-BA9F-771D01B67C6F}" type="pres">
      <dgm:prSet presAssocID="{9CE2C700-8EB6-4788-8ED9-0275F794816B}" presName="node" presStyleLbl="node1" presStyleIdx="3" presStyleCnt="5" custScaleX="196175" custLinFactX="-100000" custLinFactNeighborX="-126084" custLinFactNeighborY="8248">
        <dgm:presLayoutVars>
          <dgm:bulletEnabled val="1"/>
        </dgm:presLayoutVars>
      </dgm:prSet>
      <dgm:spPr/>
    </dgm:pt>
    <dgm:pt modelId="{B215E204-CAC0-4677-853E-2E76AAD5A816}" type="pres">
      <dgm:prSet presAssocID="{FDBD9410-72A7-40F2-A7AF-BEF8F0D0F03C}" presName="sibTrans" presStyleLbl="sibTrans2D1" presStyleIdx="3" presStyleCnt="4" custScaleX="85884"/>
      <dgm:spPr/>
    </dgm:pt>
    <dgm:pt modelId="{587CF00D-1CA7-4CBC-AC64-B15B9D0D2D1E}" type="pres">
      <dgm:prSet presAssocID="{FDBD9410-72A7-40F2-A7AF-BEF8F0D0F03C}" presName="connectorText" presStyleLbl="sibTrans2D1" presStyleIdx="3" presStyleCnt="4"/>
      <dgm:spPr/>
    </dgm:pt>
    <dgm:pt modelId="{47F2A169-64B9-47FB-BDF0-78713D7BCEB1}" type="pres">
      <dgm:prSet presAssocID="{69792CC4-887A-4A29-BA6B-8FFE24FC6EA4}" presName="node" presStyleLbl="node1" presStyleIdx="4" presStyleCnt="5" custScaleX="196175" custLinFactX="-100000" custLinFactNeighborX="-126084" custLinFactNeighborY="171">
        <dgm:presLayoutVars>
          <dgm:bulletEnabled val="1"/>
        </dgm:presLayoutVars>
      </dgm:prSet>
      <dgm:spPr/>
    </dgm:pt>
  </dgm:ptLst>
  <dgm:cxnLst>
    <dgm:cxn modelId="{5343AA00-5D57-4E25-A5DD-7033FCAB4EAB}" type="presOf" srcId="{EFF489AF-F7D4-4AA0-9EDA-7C2A79C1BFA3}" destId="{241DB4CA-D903-4648-8800-5549FFF8D77E}" srcOrd="1" destOrd="0" presId="urn:microsoft.com/office/officeart/2005/8/layout/process2"/>
    <dgm:cxn modelId="{400C9502-0B26-4951-AE19-731022AB46C0}" type="presOf" srcId="{CF94F545-2DDB-4F93-A992-A14AC03A5B46}" destId="{88BB11DD-A826-4126-AA9E-22888D601044}" srcOrd="1" destOrd="0" presId="urn:microsoft.com/office/officeart/2005/8/layout/process2"/>
    <dgm:cxn modelId="{AC25C40B-81F9-4E24-82B8-62E8328FAE5D}" type="presOf" srcId="{99CB3192-CBCA-4D2E-840F-51CA98345F68}" destId="{B261B6F1-8E4C-4EE5-AE8F-783655A3EE4C}" srcOrd="0" destOrd="0" presId="urn:microsoft.com/office/officeart/2005/8/layout/process2"/>
    <dgm:cxn modelId="{91030827-F919-4ABA-A8CE-434A19FE1453}" type="presOf" srcId="{357780B3-6FCE-4751-ADEF-B6E9C7F9C0C3}" destId="{96EB36ED-7E94-4FD0-85B2-FB4CD6B9954C}" srcOrd="0" destOrd="0" presId="urn:microsoft.com/office/officeart/2005/8/layout/process2"/>
    <dgm:cxn modelId="{C1C5242A-5E6E-4036-979A-CAD7FBD35F15}" type="presOf" srcId="{69792CC4-887A-4A29-BA6B-8FFE24FC6EA4}" destId="{47F2A169-64B9-47FB-BDF0-78713D7BCEB1}" srcOrd="0" destOrd="0" presId="urn:microsoft.com/office/officeart/2005/8/layout/process2"/>
    <dgm:cxn modelId="{DDD29639-67CD-442A-B6D1-2229B0F202BD}" type="presOf" srcId="{3E1965FC-34BB-4676-BC6C-2BBF3A1BF67C}" destId="{591F8339-CA6A-409A-9AB5-0268A032EC03}" srcOrd="0" destOrd="0" presId="urn:microsoft.com/office/officeart/2005/8/layout/process2"/>
    <dgm:cxn modelId="{13417A5E-64A3-4316-BBE8-4EF889757C33}" type="presOf" srcId="{EFF489AF-F7D4-4AA0-9EDA-7C2A79C1BFA3}" destId="{B1942FDF-7904-46F4-937D-89B3DFA2D8CF}" srcOrd="0" destOrd="0" presId="urn:microsoft.com/office/officeart/2005/8/layout/process2"/>
    <dgm:cxn modelId="{05231244-ADE5-4073-BC38-3EC7C555620B}" type="presOf" srcId="{FDBD9410-72A7-40F2-A7AF-BEF8F0D0F03C}" destId="{587CF00D-1CA7-4CBC-AC64-B15B9D0D2D1E}" srcOrd="1" destOrd="0" presId="urn:microsoft.com/office/officeart/2005/8/layout/process2"/>
    <dgm:cxn modelId="{3F9E844A-59AB-41CA-8EC2-8E30CDCD0BE5}" type="presOf" srcId="{3E1965FC-34BB-4676-BC6C-2BBF3A1BF67C}" destId="{C1875A13-A97E-43B0-9AA2-5110E5EFD5E9}" srcOrd="1" destOrd="0" presId="urn:microsoft.com/office/officeart/2005/8/layout/process2"/>
    <dgm:cxn modelId="{86E2744C-028B-4960-9763-6D08A1EBEA2D}" type="presOf" srcId="{9CE2C700-8EB6-4788-8ED9-0275F794816B}" destId="{788657F8-0660-4848-BA9F-771D01B67C6F}" srcOrd="0" destOrd="0" presId="urn:microsoft.com/office/officeart/2005/8/layout/process2"/>
    <dgm:cxn modelId="{EFEDD66C-832F-4F67-B4A7-69E75667439E}" srcId="{357780B3-6FCE-4751-ADEF-B6E9C7F9C0C3}" destId="{99CB3192-CBCA-4D2E-840F-51CA98345F68}" srcOrd="0" destOrd="0" parTransId="{91B5B9A0-FABA-4FEA-91CC-963C150DA07D}" sibTransId="{CF94F545-2DDB-4F93-A992-A14AC03A5B46}"/>
    <dgm:cxn modelId="{94128691-7B5E-4F97-A93F-B4F74E983FB0}" type="presOf" srcId="{FDBD9410-72A7-40F2-A7AF-BEF8F0D0F03C}" destId="{B215E204-CAC0-4677-853E-2E76AAD5A816}" srcOrd="0" destOrd="0" presId="urn:microsoft.com/office/officeart/2005/8/layout/process2"/>
    <dgm:cxn modelId="{848064A2-D73B-4CAA-9EE4-47ED242EF3A8}" type="presOf" srcId="{CF94F545-2DDB-4F93-A992-A14AC03A5B46}" destId="{BA2807B3-A0A3-4D8A-BA16-279C937364BC}" srcOrd="0" destOrd="0" presId="urn:microsoft.com/office/officeart/2005/8/layout/process2"/>
    <dgm:cxn modelId="{869581BE-EF3C-4AAA-A736-675E747EB9D4}" srcId="{357780B3-6FCE-4751-ADEF-B6E9C7F9C0C3}" destId="{1C73600E-DAD0-4749-A64B-F9DA487E0E3D}" srcOrd="2" destOrd="0" parTransId="{D9410D31-D628-4FA6-A1A9-286CF317960D}" sibTransId="{EFF489AF-F7D4-4AA0-9EDA-7C2A79C1BFA3}"/>
    <dgm:cxn modelId="{F3EB12C3-F761-4298-AB6A-0C8D0A2B3604}" type="presOf" srcId="{F3ACBE7E-3A72-4E86-AF07-B92A45134E6A}" destId="{A99C539A-4DA2-4322-8E75-68415B7D66E2}" srcOrd="0" destOrd="0" presId="urn:microsoft.com/office/officeart/2005/8/layout/process2"/>
    <dgm:cxn modelId="{79A27FDE-B3B0-4F07-B81A-2B52E72F6474}" srcId="{357780B3-6FCE-4751-ADEF-B6E9C7F9C0C3}" destId="{69792CC4-887A-4A29-BA6B-8FFE24FC6EA4}" srcOrd="4" destOrd="0" parTransId="{598A6228-FE0E-484D-9923-282AB93FA52C}" sibTransId="{AE8482D9-DDCD-4C21-8384-524237981B64}"/>
    <dgm:cxn modelId="{48CCDBE9-C544-40C0-AAC3-B156A44130DB}" srcId="{357780B3-6FCE-4751-ADEF-B6E9C7F9C0C3}" destId="{9CE2C700-8EB6-4788-8ED9-0275F794816B}" srcOrd="3" destOrd="0" parTransId="{069A2FFE-E321-48E9-8A06-255ECCDF764A}" sibTransId="{FDBD9410-72A7-40F2-A7AF-BEF8F0D0F03C}"/>
    <dgm:cxn modelId="{835B8CEF-4197-4E10-9A56-C31750DFC751}" srcId="{357780B3-6FCE-4751-ADEF-B6E9C7F9C0C3}" destId="{F3ACBE7E-3A72-4E86-AF07-B92A45134E6A}" srcOrd="1" destOrd="0" parTransId="{E6698A12-77C3-452C-B900-E1FC11A1BD5A}" sibTransId="{3E1965FC-34BB-4676-BC6C-2BBF3A1BF67C}"/>
    <dgm:cxn modelId="{23B4EFFB-E0CC-4833-8B09-ECF5F5378CC8}" type="presOf" srcId="{1C73600E-DAD0-4749-A64B-F9DA487E0E3D}" destId="{EF7CBAB3-4F84-4719-B560-44464A264980}" srcOrd="0" destOrd="0" presId="urn:microsoft.com/office/officeart/2005/8/layout/process2"/>
    <dgm:cxn modelId="{2F803855-0501-4FBD-8BA0-C68ED5734677}" type="presParOf" srcId="{96EB36ED-7E94-4FD0-85B2-FB4CD6B9954C}" destId="{B261B6F1-8E4C-4EE5-AE8F-783655A3EE4C}" srcOrd="0" destOrd="0" presId="urn:microsoft.com/office/officeart/2005/8/layout/process2"/>
    <dgm:cxn modelId="{F8426D83-F12D-49E2-8C86-297CD78CA25B}" type="presParOf" srcId="{96EB36ED-7E94-4FD0-85B2-FB4CD6B9954C}" destId="{BA2807B3-A0A3-4D8A-BA16-279C937364BC}" srcOrd="1" destOrd="0" presId="urn:microsoft.com/office/officeart/2005/8/layout/process2"/>
    <dgm:cxn modelId="{5A0E5B63-7EFA-45D6-8F03-E68AF81DA500}" type="presParOf" srcId="{BA2807B3-A0A3-4D8A-BA16-279C937364BC}" destId="{88BB11DD-A826-4126-AA9E-22888D601044}" srcOrd="0" destOrd="0" presId="urn:microsoft.com/office/officeart/2005/8/layout/process2"/>
    <dgm:cxn modelId="{E1611E50-9CA5-4326-9385-CBFB58620E63}" type="presParOf" srcId="{96EB36ED-7E94-4FD0-85B2-FB4CD6B9954C}" destId="{A99C539A-4DA2-4322-8E75-68415B7D66E2}" srcOrd="2" destOrd="0" presId="urn:microsoft.com/office/officeart/2005/8/layout/process2"/>
    <dgm:cxn modelId="{FDBD2720-C4DD-4C95-822D-FD02078326B3}" type="presParOf" srcId="{96EB36ED-7E94-4FD0-85B2-FB4CD6B9954C}" destId="{591F8339-CA6A-409A-9AB5-0268A032EC03}" srcOrd="3" destOrd="0" presId="urn:microsoft.com/office/officeart/2005/8/layout/process2"/>
    <dgm:cxn modelId="{6730A0EA-0057-4D5F-AB9C-F96E5313F075}" type="presParOf" srcId="{591F8339-CA6A-409A-9AB5-0268A032EC03}" destId="{C1875A13-A97E-43B0-9AA2-5110E5EFD5E9}" srcOrd="0" destOrd="0" presId="urn:microsoft.com/office/officeart/2005/8/layout/process2"/>
    <dgm:cxn modelId="{993BDABE-442B-449D-811D-1DDEEA9419E3}" type="presParOf" srcId="{96EB36ED-7E94-4FD0-85B2-FB4CD6B9954C}" destId="{EF7CBAB3-4F84-4719-B560-44464A264980}" srcOrd="4" destOrd="0" presId="urn:microsoft.com/office/officeart/2005/8/layout/process2"/>
    <dgm:cxn modelId="{5D983CCB-87F4-46EB-9920-1E31F2B7A9AE}" type="presParOf" srcId="{96EB36ED-7E94-4FD0-85B2-FB4CD6B9954C}" destId="{B1942FDF-7904-46F4-937D-89B3DFA2D8CF}" srcOrd="5" destOrd="0" presId="urn:microsoft.com/office/officeart/2005/8/layout/process2"/>
    <dgm:cxn modelId="{CC4D651D-025D-4C80-9680-7BB58959EF55}" type="presParOf" srcId="{B1942FDF-7904-46F4-937D-89B3DFA2D8CF}" destId="{241DB4CA-D903-4648-8800-5549FFF8D77E}" srcOrd="0" destOrd="0" presId="urn:microsoft.com/office/officeart/2005/8/layout/process2"/>
    <dgm:cxn modelId="{E254BF27-D08A-4D4B-A83E-0900B3718524}" type="presParOf" srcId="{96EB36ED-7E94-4FD0-85B2-FB4CD6B9954C}" destId="{788657F8-0660-4848-BA9F-771D01B67C6F}" srcOrd="6" destOrd="0" presId="urn:microsoft.com/office/officeart/2005/8/layout/process2"/>
    <dgm:cxn modelId="{9A1DEAF2-3C39-45BC-9EFB-D2B2A1AF1957}" type="presParOf" srcId="{96EB36ED-7E94-4FD0-85B2-FB4CD6B9954C}" destId="{B215E204-CAC0-4677-853E-2E76AAD5A816}" srcOrd="7" destOrd="0" presId="urn:microsoft.com/office/officeart/2005/8/layout/process2"/>
    <dgm:cxn modelId="{3E160B25-D845-453D-925F-C429B9BCBB4C}" type="presParOf" srcId="{B215E204-CAC0-4677-853E-2E76AAD5A816}" destId="{587CF00D-1CA7-4CBC-AC64-B15B9D0D2D1E}" srcOrd="0" destOrd="0" presId="urn:microsoft.com/office/officeart/2005/8/layout/process2"/>
    <dgm:cxn modelId="{31C64CD8-9D84-49E7-B8A7-F91CD1D2DC59}" type="presParOf" srcId="{96EB36ED-7E94-4FD0-85B2-FB4CD6B9954C}" destId="{47F2A169-64B9-47FB-BDF0-78713D7BCEB1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61B6F1-8E4C-4EE5-AE8F-783655A3EE4C}">
      <dsp:nvSpPr>
        <dsp:cNvPr id="0" name=""/>
        <dsp:cNvSpPr/>
      </dsp:nvSpPr>
      <dsp:spPr>
        <a:xfrm>
          <a:off x="0" y="34089"/>
          <a:ext cx="5876912" cy="748937"/>
        </a:xfrm>
        <a:prstGeom prst="roundRect">
          <a:avLst>
            <a:gd name="adj" fmla="val 10000"/>
          </a:avLst>
        </a:prstGeom>
        <a:solidFill>
          <a:srgbClr val="D5F4FF"/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8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Interact with stakeholders to characterize the data (</a:t>
          </a:r>
          <a:r>
            <a:rPr lang="en-US" sz="2000" b="1" kern="1200" dirty="0">
              <a:solidFill>
                <a:srgbClr val="FF0000"/>
              </a:solidFill>
            </a:rPr>
            <a:t>requirement specification</a:t>
          </a:r>
          <a:r>
            <a:rPr lang="en-US" sz="2000" b="1" kern="1200" dirty="0"/>
            <a:t>)</a:t>
          </a:r>
        </a:p>
      </dsp:txBody>
      <dsp:txXfrm>
        <a:off x="21936" y="56025"/>
        <a:ext cx="5833040" cy="705065"/>
      </dsp:txXfrm>
    </dsp:sp>
    <dsp:sp modelId="{BA2807B3-A0A3-4D8A-BA16-279C937364BC}">
      <dsp:nvSpPr>
        <dsp:cNvPr id="0" name=""/>
        <dsp:cNvSpPr/>
      </dsp:nvSpPr>
      <dsp:spPr>
        <a:xfrm rot="5400000">
          <a:off x="2817853" y="801750"/>
          <a:ext cx="241206" cy="337021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5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1" kern="1200"/>
        </a:p>
      </dsp:txBody>
      <dsp:txXfrm rot="-5400000">
        <a:off x="2837350" y="849657"/>
        <a:ext cx="202213" cy="168844"/>
      </dsp:txXfrm>
    </dsp:sp>
    <dsp:sp modelId="{A99C539A-4DA2-4322-8E75-68415B7D66E2}">
      <dsp:nvSpPr>
        <dsp:cNvPr id="0" name=""/>
        <dsp:cNvSpPr/>
      </dsp:nvSpPr>
      <dsp:spPr>
        <a:xfrm>
          <a:off x="0" y="1157495"/>
          <a:ext cx="5876912" cy="748937"/>
        </a:xfrm>
        <a:prstGeom prst="roundRect">
          <a:avLst>
            <a:gd name="adj" fmla="val 10000"/>
          </a:avLst>
        </a:prstGeom>
        <a:solidFill>
          <a:srgbClr val="D5F4FF"/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Translate requirements into</a:t>
          </a:r>
        </a:p>
        <a:p>
          <a:pPr marL="0" lvl="0" indent="0" algn="ctr" defTabSz="889000">
            <a:lnSpc>
              <a:spcPct val="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rgbClr val="FF0000"/>
              </a:solidFill>
            </a:rPr>
            <a:t>conceptual model </a:t>
          </a:r>
          <a:r>
            <a:rPr lang="en-US" sz="2000" b="1" kern="1200" dirty="0"/>
            <a:t>(E-R diagrams)</a:t>
          </a:r>
        </a:p>
      </dsp:txBody>
      <dsp:txXfrm>
        <a:off x="21936" y="1179431"/>
        <a:ext cx="5833040" cy="705065"/>
      </dsp:txXfrm>
    </dsp:sp>
    <dsp:sp modelId="{591F8339-CA6A-409A-9AB5-0268A032EC03}">
      <dsp:nvSpPr>
        <dsp:cNvPr id="0" name=""/>
        <dsp:cNvSpPr/>
      </dsp:nvSpPr>
      <dsp:spPr>
        <a:xfrm rot="5400000">
          <a:off x="2817853" y="1925156"/>
          <a:ext cx="241206" cy="337021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5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1" kern="1200"/>
        </a:p>
      </dsp:txBody>
      <dsp:txXfrm rot="-5400000">
        <a:off x="2837350" y="1973063"/>
        <a:ext cx="202213" cy="168844"/>
      </dsp:txXfrm>
    </dsp:sp>
    <dsp:sp modelId="{EF7CBAB3-4F84-4719-B560-44464A264980}">
      <dsp:nvSpPr>
        <dsp:cNvPr id="0" name=""/>
        <dsp:cNvSpPr/>
      </dsp:nvSpPr>
      <dsp:spPr>
        <a:xfrm>
          <a:off x="0" y="2280901"/>
          <a:ext cx="5876912" cy="748937"/>
        </a:xfrm>
        <a:prstGeom prst="roundRect">
          <a:avLst>
            <a:gd name="adj" fmla="val 10000"/>
          </a:avLst>
        </a:prstGeom>
        <a:solidFill>
          <a:srgbClr val="D5F4FF"/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Convert the model to </a:t>
          </a:r>
          <a:r>
            <a:rPr lang="en-US" sz="2000" b="1" kern="1200" dirty="0">
              <a:solidFill>
                <a:srgbClr val="FF0000"/>
              </a:solidFill>
            </a:rPr>
            <a:t>relational model</a:t>
          </a:r>
        </a:p>
        <a:p>
          <a:pPr marL="0" lvl="0" indent="0" algn="ctr" defTabSz="889000">
            <a:lnSpc>
              <a:spcPct val="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(schema and constraints)</a:t>
          </a:r>
        </a:p>
      </dsp:txBody>
      <dsp:txXfrm>
        <a:off x="21936" y="2302837"/>
        <a:ext cx="5833040" cy="705065"/>
      </dsp:txXfrm>
    </dsp:sp>
    <dsp:sp modelId="{B1942FDF-7904-46F4-937D-89B3DFA2D8CF}">
      <dsp:nvSpPr>
        <dsp:cNvPr id="0" name=""/>
        <dsp:cNvSpPr/>
      </dsp:nvSpPr>
      <dsp:spPr>
        <a:xfrm rot="5400000">
          <a:off x="2817853" y="3048562"/>
          <a:ext cx="241206" cy="337021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5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1" kern="1200"/>
        </a:p>
      </dsp:txBody>
      <dsp:txXfrm rot="-5400000">
        <a:off x="2837350" y="3096469"/>
        <a:ext cx="202213" cy="168844"/>
      </dsp:txXfrm>
    </dsp:sp>
    <dsp:sp modelId="{788657F8-0660-4848-BA9F-771D01B67C6F}">
      <dsp:nvSpPr>
        <dsp:cNvPr id="0" name=""/>
        <dsp:cNvSpPr/>
      </dsp:nvSpPr>
      <dsp:spPr>
        <a:xfrm>
          <a:off x="0" y="3404308"/>
          <a:ext cx="5876912" cy="748937"/>
        </a:xfrm>
        <a:prstGeom prst="roundRect">
          <a:avLst>
            <a:gd name="adj" fmla="val 10000"/>
          </a:avLst>
        </a:prstGeom>
        <a:solidFill>
          <a:srgbClr val="D5F4FF"/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Normalize and develop</a:t>
          </a:r>
        </a:p>
        <a:p>
          <a:pPr marL="0" lvl="0" indent="0" algn="ctr" defTabSz="889000">
            <a:lnSpc>
              <a:spcPct val="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rgbClr val="FF0000"/>
              </a:solidFill>
            </a:rPr>
            <a:t>conceptual (logical) schema</a:t>
          </a:r>
          <a:r>
            <a:rPr lang="en-US" sz="2000" b="1" kern="1200" dirty="0"/>
            <a:t> of the database</a:t>
          </a:r>
        </a:p>
      </dsp:txBody>
      <dsp:txXfrm>
        <a:off x="21936" y="3426244"/>
        <a:ext cx="5833040" cy="705065"/>
      </dsp:txXfrm>
    </dsp:sp>
    <dsp:sp modelId="{B215E204-CAC0-4677-853E-2E76AAD5A816}">
      <dsp:nvSpPr>
        <dsp:cNvPr id="0" name=""/>
        <dsp:cNvSpPr/>
      </dsp:nvSpPr>
      <dsp:spPr>
        <a:xfrm rot="5400000">
          <a:off x="2827594" y="4156846"/>
          <a:ext cx="221724" cy="337021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5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1" kern="1200"/>
        </a:p>
      </dsp:txBody>
      <dsp:txXfrm rot="-5400000">
        <a:off x="2837350" y="4214495"/>
        <a:ext cx="202213" cy="155207"/>
      </dsp:txXfrm>
    </dsp:sp>
    <dsp:sp modelId="{47F2A169-64B9-47FB-BDF0-78713D7BCEB1}">
      <dsp:nvSpPr>
        <dsp:cNvPr id="0" name=""/>
        <dsp:cNvSpPr/>
      </dsp:nvSpPr>
      <dsp:spPr>
        <a:xfrm>
          <a:off x="0" y="4497468"/>
          <a:ext cx="5876912" cy="748937"/>
        </a:xfrm>
        <a:prstGeom prst="roundRect">
          <a:avLst>
            <a:gd name="adj" fmla="val 10000"/>
          </a:avLst>
        </a:prstGeom>
        <a:solidFill>
          <a:srgbClr val="D5F4FF"/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Implement </a:t>
          </a:r>
          <a:r>
            <a:rPr lang="en-US" sz="2000" b="1" kern="1200" dirty="0">
              <a:solidFill>
                <a:srgbClr val="FF0000"/>
              </a:solidFill>
            </a:rPr>
            <a:t>physical schema</a:t>
          </a:r>
        </a:p>
        <a:p>
          <a:pPr marL="0" lvl="0" indent="0" algn="ctr" defTabSz="889000">
            <a:lnSpc>
              <a:spcPct val="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(</a:t>
          </a:r>
          <a:r>
            <a:rPr lang="en-US" sz="2000" b="1" i="0" kern="1200" dirty="0"/>
            <a:t>SQL clauses</a:t>
          </a:r>
          <a:r>
            <a:rPr lang="en-US" sz="2000" b="0" i="0" kern="1200" dirty="0"/>
            <a:t>, </a:t>
          </a:r>
          <a:r>
            <a:rPr lang="en-US" sz="2000" b="1" kern="1200" dirty="0"/>
            <a:t>partitioning and indexing)</a:t>
          </a:r>
        </a:p>
      </dsp:txBody>
      <dsp:txXfrm>
        <a:off x="21936" y="4519404"/>
        <a:ext cx="5833040" cy="7050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7B0186-48FD-45CC-B605-3849A48EF690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4EEB3-D779-4694-B935-E69991A1D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20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EB8729-09C7-41C5-B0F1-08DC565E997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0489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Wednesday, March 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984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Wednesday, March 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12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Wednesday, March 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739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Wednesday, March 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187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Wednesday, March 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63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Wednesday, March 1,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88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Wednesday, March 1,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07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Wednesday, March 1,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01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Wednesday, March 1,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61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Wednesday, March 1,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93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Wednesday, March 1,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82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78" y="169164"/>
            <a:ext cx="11990277" cy="76216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1" y="1117600"/>
            <a:ext cx="11155679" cy="495401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Wednesday, March 1, 2023</a:t>
            </a:fld>
            <a:endParaRPr lang="en-US" cap="al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894228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6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7">
            <a:extLst>
              <a:ext uri="{FF2B5EF4-FFF2-40B4-BE49-F238E27FC236}">
                <a16:creationId xmlns:a16="http://schemas.microsoft.com/office/drawing/2014/main" id="{D3F794D0-2982-490E-88DA-93D489750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pic>
        <p:nvPicPr>
          <p:cNvPr id="4" name="Picture 3" descr="Connected sticks shaping polygons background">
            <a:extLst>
              <a:ext uri="{FF2B5EF4-FFF2-40B4-BE49-F238E27FC236}">
                <a16:creationId xmlns:a16="http://schemas.microsoft.com/office/drawing/2014/main" id="{43BFFE7F-34F6-E2E7-861A-A6A4CB852A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804" b="17379"/>
          <a:stretch/>
        </p:blipFill>
        <p:spPr>
          <a:xfrm>
            <a:off x="-2" y="10"/>
            <a:ext cx="12192002" cy="4461036"/>
          </a:xfrm>
          <a:prstGeom prst="rect">
            <a:avLst/>
          </a:prstGeom>
        </p:spPr>
      </p:pic>
      <p:sp>
        <p:nvSpPr>
          <p:cNvPr id="25" name="Rectangle 19">
            <a:extLst>
              <a:ext uri="{FF2B5EF4-FFF2-40B4-BE49-F238E27FC236}">
                <a16:creationId xmlns:a16="http://schemas.microsoft.com/office/drawing/2014/main" id="{AFD24A3D-F07A-44A9-BE55-5576292E1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460827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04441C9-FD2D-4031-B5C5-67478196C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038600" y="4463553"/>
            <a:ext cx="8153401" cy="2394447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1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BF09AEC-6E6E-418F-9974-8730F1B2B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834054">
            <a:off x="2944145" y="2710934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D9D3989-3E00-4727-914E-959DFE8FA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6701" y="4460827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D11214-7F14-B08E-A809-EA7D436C29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" y="4611270"/>
            <a:ext cx="11155679" cy="1512025"/>
          </a:xfrm>
          <a:noFill/>
        </p:spPr>
        <p:txBody>
          <a:bodyPr>
            <a:normAutofit/>
          </a:bodyPr>
          <a:lstStyle/>
          <a:p>
            <a:r>
              <a:rPr lang="en-US" sz="8800" dirty="0">
                <a:solidFill>
                  <a:schemeClr val="bg1"/>
                </a:solidFill>
              </a:rPr>
              <a:t>SQL Basics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3834A-825D-0D09-7835-5A802E28D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981034"/>
            <a:ext cx="12192000" cy="1482386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endParaRPr lang="en-US" sz="1800" b="1" dirty="0">
              <a:solidFill>
                <a:schemeClr val="bg1"/>
              </a:solidFill>
            </a:endParaRPr>
          </a:p>
          <a:p>
            <a:endParaRPr lang="en-US" sz="1800" b="1" dirty="0">
              <a:solidFill>
                <a:schemeClr val="bg1"/>
              </a:solidFill>
            </a:endParaRPr>
          </a:p>
          <a:p>
            <a:pPr algn="l"/>
            <a:r>
              <a:rPr lang="en-US" sz="2400" b="1" dirty="0"/>
              <a:t>CS3083-B Prof. Arfaoui</a:t>
            </a:r>
          </a:p>
        </p:txBody>
      </p:sp>
      <p:pic>
        <p:nvPicPr>
          <p:cNvPr id="2050" name="Picture 2" descr="Identity Style Guide | NYU Tandon School of Engineering">
            <a:extLst>
              <a:ext uri="{FF2B5EF4-FFF2-40B4-BE49-F238E27FC236}">
                <a16:creationId xmlns:a16="http://schemas.microsoft.com/office/drawing/2014/main" id="{F97205A7-05B9-995D-F50A-8D8DF1CE0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" y="2981034"/>
            <a:ext cx="5830081" cy="904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8420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A5F95-B41C-FDCB-9D17-959302E3E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Integrity Constraints </a:t>
            </a:r>
            <a:r>
              <a:rPr lang="en-US" sz="2700" dirty="0"/>
              <a:t>in Create Table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B660F-7042-6DE7-492F-F5DBF895A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117600"/>
            <a:ext cx="11155679" cy="5001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Types of integrity constraints that we will see today:</a:t>
            </a:r>
          </a:p>
          <a:p>
            <a:pPr lvl="1"/>
            <a:r>
              <a:rPr lang="en-US" b="1" dirty="0"/>
              <a:t>PRIMARY KEY (</a:t>
            </a:r>
            <a:r>
              <a:rPr lang="en-US" b="1" i="1" dirty="0">
                <a:latin typeface="Consolas" panose="020B0609020204030204" pitchFamily="49" charset="0"/>
              </a:rPr>
              <a:t>A</a:t>
            </a:r>
            <a:r>
              <a:rPr lang="en-US" b="1" i="1" baseline="-25000" dirty="0">
                <a:latin typeface="Consolas" panose="020B0609020204030204" pitchFamily="49" charset="0"/>
              </a:rPr>
              <a:t>1</a:t>
            </a:r>
            <a:r>
              <a:rPr lang="en-US" b="1" i="1" dirty="0">
                <a:latin typeface="Consolas" panose="020B0609020204030204" pitchFamily="49" charset="0"/>
              </a:rPr>
              <a:t>, ..., A</a:t>
            </a:r>
            <a:r>
              <a:rPr lang="en-US" b="1" i="1" baseline="-25000" dirty="0">
                <a:latin typeface="Consolas" panose="020B0609020204030204" pitchFamily="49" charset="0"/>
              </a:rPr>
              <a:t>n</a:t>
            </a:r>
            <a:r>
              <a:rPr lang="en-US" b="1" i="1" dirty="0">
                <a:latin typeface="Consolas" panose="020B0609020204030204" pitchFamily="49" charset="0"/>
              </a:rPr>
              <a:t> </a:t>
            </a:r>
            <a:r>
              <a:rPr lang="en-US" b="1" dirty="0"/>
              <a:t>)</a:t>
            </a:r>
          </a:p>
          <a:p>
            <a:pPr lvl="1"/>
            <a:r>
              <a:rPr lang="en-US" b="1" dirty="0"/>
              <a:t>FOREIGN KEY(</a:t>
            </a:r>
            <a:r>
              <a:rPr lang="en-US" b="1" i="1" dirty="0">
                <a:latin typeface="Consolas" panose="020B0609020204030204" pitchFamily="49" charset="0"/>
              </a:rPr>
              <a:t>A</a:t>
            </a:r>
            <a:r>
              <a:rPr lang="en-US" b="1" i="1" baseline="-25000" dirty="0">
                <a:latin typeface="Consolas" panose="020B0609020204030204" pitchFamily="49" charset="0"/>
              </a:rPr>
              <a:t>m</a:t>
            </a:r>
            <a:r>
              <a:rPr lang="en-US" b="1" i="1" dirty="0">
                <a:latin typeface="Consolas" panose="020B0609020204030204" pitchFamily="49" charset="0"/>
              </a:rPr>
              <a:t>, ..., A</a:t>
            </a:r>
            <a:r>
              <a:rPr lang="en-US" b="1" i="1" baseline="-25000" dirty="0">
                <a:latin typeface="Consolas" panose="020B0609020204030204" pitchFamily="49" charset="0"/>
              </a:rPr>
              <a:t>n</a:t>
            </a:r>
            <a:r>
              <a:rPr lang="en-US" b="1" i="1" dirty="0">
                <a:latin typeface="Consolas" panose="020B0609020204030204" pitchFamily="49" charset="0"/>
              </a:rPr>
              <a:t> </a:t>
            </a:r>
            <a:r>
              <a:rPr lang="en-US" b="1" dirty="0"/>
              <a:t>) REFERENCES </a:t>
            </a:r>
            <a:r>
              <a:rPr lang="en-US" b="1" i="1" dirty="0">
                <a:latin typeface="Consolas" panose="020B0609020204030204" pitchFamily="49" charset="0"/>
              </a:rPr>
              <a:t>r</a:t>
            </a:r>
          </a:p>
          <a:p>
            <a:pPr lvl="1"/>
            <a:r>
              <a:rPr lang="en-US" b="1" dirty="0"/>
              <a:t>NOT NULL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SQL </a:t>
            </a:r>
            <a:r>
              <a:rPr lang="en-US" sz="2400" b="1" dirty="0"/>
              <a:t>prevents</a:t>
            </a:r>
            <a:r>
              <a:rPr lang="en-US" sz="2400" dirty="0"/>
              <a:t> any update to the database that violates an integrity constraint. </a:t>
            </a:r>
          </a:p>
        </p:txBody>
      </p:sp>
    </p:spTree>
    <p:extLst>
      <p:ext uri="{BB962C8B-B14F-4D97-AF65-F5344CB8AC3E}">
        <p14:creationId xmlns:p14="http://schemas.microsoft.com/office/powerpoint/2010/main" val="2269154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3F84E-5684-2872-53EE-3D3211085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TABLE (</a:t>
            </a:r>
            <a:r>
              <a:rPr lang="en-US" sz="2800" dirty="0"/>
              <a:t>Entity Set</a:t>
            </a:r>
            <a:r>
              <a:rPr lang="en-US" dirty="0"/>
              <a:t>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D9C33-37D5-FB3F-9ECC-B956ADD2B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5562" y="2856800"/>
            <a:ext cx="5071108" cy="315464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CREATE TABLE person (</a:t>
            </a:r>
          </a:p>
          <a:p>
            <a:pPr marL="914400" lvl="2" indent="0">
              <a:buNone/>
            </a:pPr>
            <a:r>
              <a:rPr lang="en-US" b="1" dirty="0">
                <a:latin typeface="Consolas" panose="020B0609020204030204" pitchFamily="49" charset="0"/>
              </a:rPr>
              <a:t>id INT,</a:t>
            </a:r>
          </a:p>
          <a:p>
            <a:pPr marL="914400" lvl="2" indent="0">
              <a:buNone/>
            </a:pPr>
            <a:r>
              <a:rPr lang="en-US" b="1" dirty="0">
                <a:latin typeface="Consolas" panose="020B0609020204030204" pitchFamily="49" charset="0"/>
              </a:rPr>
              <a:t>name VARCHAR(40),</a:t>
            </a:r>
          </a:p>
          <a:p>
            <a:pPr marL="914400" lvl="2" indent="0">
              <a:buNone/>
            </a:pPr>
            <a:r>
              <a:rPr lang="en-US" b="1" dirty="0">
                <a:latin typeface="Consolas" panose="020B0609020204030204" pitchFamily="49" charset="0"/>
              </a:rPr>
              <a:t>address VARCHAR(255),</a:t>
            </a:r>
          </a:p>
          <a:p>
            <a:pPr marL="914400" lvl="2" indent="0">
              <a:buNone/>
            </a:pPr>
            <a:r>
              <a:rPr lang="en-US" b="1" dirty="0">
                <a:latin typeface="Consolas" panose="020B0609020204030204" pitchFamily="49" charset="0"/>
              </a:rPr>
              <a:t>PRIMARY KEY (id) ); 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FC1CBC-2C4A-6237-D686-13B3BE44C151}"/>
              </a:ext>
            </a:extLst>
          </p:cNvPr>
          <p:cNvSpPr txBox="1"/>
          <p:nvPr/>
        </p:nvSpPr>
        <p:spPr>
          <a:xfrm>
            <a:off x="228600" y="1647614"/>
            <a:ext cx="5364480" cy="16162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2E0752-3DBE-DCA8-2315-1EA966F45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527" y="1888976"/>
            <a:ext cx="3006125" cy="11767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755D45-39BA-C2BD-F771-5B217C291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86" y="1684607"/>
            <a:ext cx="1577972" cy="1548750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60720B95-715B-DF34-88CD-E4895C5EC691}"/>
              </a:ext>
            </a:extLst>
          </p:cNvPr>
          <p:cNvSpPr/>
          <p:nvPr/>
        </p:nvSpPr>
        <p:spPr>
          <a:xfrm>
            <a:off x="2513603" y="3565803"/>
            <a:ext cx="794473" cy="534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C6E73E-6865-06F2-8D8E-C4520C071A04}"/>
              </a:ext>
            </a:extLst>
          </p:cNvPr>
          <p:cNvSpPr txBox="1"/>
          <p:nvPr/>
        </p:nvSpPr>
        <p:spPr>
          <a:xfrm>
            <a:off x="735330" y="4203291"/>
            <a:ext cx="48577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person(</a:t>
            </a:r>
            <a:r>
              <a:rPr lang="en-US" sz="2400" b="1" u="sng" dirty="0">
                <a:latin typeface="Consolas" panose="020B0609020204030204" pitchFamily="49" charset="0"/>
              </a:rPr>
              <a:t>id</a:t>
            </a:r>
            <a:r>
              <a:rPr lang="en-US" sz="2400" b="1" dirty="0">
                <a:latin typeface="Consolas" panose="020B0609020204030204" pitchFamily="49" charset="0"/>
              </a:rPr>
              <a:t>, name, address)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9D88083-D5AA-74F8-57E9-2C6CD9BD6A6F}"/>
              </a:ext>
            </a:extLst>
          </p:cNvPr>
          <p:cNvSpPr/>
          <p:nvPr/>
        </p:nvSpPr>
        <p:spPr>
          <a:xfrm>
            <a:off x="5428652" y="3980119"/>
            <a:ext cx="667348" cy="762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99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8" grpId="0" animBg="1"/>
      <p:bldP spid="11" grpId="0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3F84E-5684-2872-53EE-3D3211085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TABLE (</a:t>
            </a:r>
            <a:r>
              <a:rPr lang="en-US" sz="2800" dirty="0"/>
              <a:t>Entity Set</a:t>
            </a:r>
            <a:r>
              <a:rPr lang="en-US" dirty="0"/>
              <a:t>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D9C33-37D5-FB3F-9ECC-B956ADD2B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1459" y="2455726"/>
            <a:ext cx="5735196" cy="3707054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CREATE TABLE person (</a:t>
            </a:r>
          </a:p>
          <a:p>
            <a:pPr marL="914400" lvl="2" indent="0">
              <a:buNone/>
            </a:pPr>
            <a:r>
              <a:rPr lang="en-US" b="1" dirty="0">
                <a:latin typeface="Consolas" panose="020B0609020204030204" pitchFamily="49" charset="0"/>
              </a:rPr>
              <a:t>id INT,</a:t>
            </a:r>
          </a:p>
          <a:p>
            <a:pPr marL="914400" lvl="2" indent="0">
              <a:buNone/>
            </a:pPr>
            <a:r>
              <a:rPr lang="en-US" b="1" dirty="0" err="1">
                <a:latin typeface="Consolas" panose="020B0609020204030204" pitchFamily="49" charset="0"/>
              </a:rPr>
              <a:t>first_name</a:t>
            </a:r>
            <a:r>
              <a:rPr lang="en-US" b="1" dirty="0">
                <a:latin typeface="Consolas" panose="020B0609020204030204" pitchFamily="49" charset="0"/>
              </a:rPr>
              <a:t> VARCHAR(20),</a:t>
            </a:r>
          </a:p>
          <a:p>
            <a:pPr marL="914400" lvl="2" indent="0">
              <a:buNone/>
            </a:pPr>
            <a:r>
              <a:rPr lang="en-US" b="1" dirty="0" err="1">
                <a:latin typeface="Consolas" panose="020B0609020204030204" pitchFamily="49" charset="0"/>
              </a:rPr>
              <a:t>middle_name</a:t>
            </a:r>
            <a:r>
              <a:rPr lang="en-US" b="1" dirty="0">
                <a:latin typeface="Consolas" panose="020B0609020204030204" pitchFamily="49" charset="0"/>
              </a:rPr>
              <a:t> VARCHAR(3),</a:t>
            </a:r>
          </a:p>
          <a:p>
            <a:pPr marL="914400" lvl="2" indent="0">
              <a:buNone/>
            </a:pPr>
            <a:r>
              <a:rPr lang="en-US" b="1" dirty="0" err="1">
                <a:latin typeface="Consolas" panose="020B0609020204030204" pitchFamily="49" charset="0"/>
              </a:rPr>
              <a:t>last_name</a:t>
            </a:r>
            <a:r>
              <a:rPr lang="en-US" b="1" dirty="0">
                <a:latin typeface="Consolas" panose="020B0609020204030204" pitchFamily="49" charset="0"/>
              </a:rPr>
              <a:t> VARCHAR(20),</a:t>
            </a:r>
          </a:p>
          <a:p>
            <a:pPr marL="914400" lvl="2" indent="0">
              <a:buNone/>
            </a:pPr>
            <a:r>
              <a:rPr lang="en-US" b="1" dirty="0">
                <a:latin typeface="Consolas" panose="020B0609020204030204" pitchFamily="49" charset="0"/>
              </a:rPr>
              <a:t>PRIMARY KEY (id) );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FC1CBC-2C4A-6237-D686-13B3BE44C151}"/>
              </a:ext>
            </a:extLst>
          </p:cNvPr>
          <p:cNvSpPr txBox="1"/>
          <p:nvPr/>
        </p:nvSpPr>
        <p:spPr>
          <a:xfrm>
            <a:off x="208745" y="1236274"/>
            <a:ext cx="5364480" cy="16162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60720B95-715B-DF34-88CD-E4895C5EC691}"/>
              </a:ext>
            </a:extLst>
          </p:cNvPr>
          <p:cNvSpPr/>
          <p:nvPr/>
        </p:nvSpPr>
        <p:spPr>
          <a:xfrm>
            <a:off x="2159820" y="3157439"/>
            <a:ext cx="794473" cy="534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C6E73E-6865-06F2-8D8E-C4520C071A04}"/>
              </a:ext>
            </a:extLst>
          </p:cNvPr>
          <p:cNvSpPr txBox="1"/>
          <p:nvPr/>
        </p:nvSpPr>
        <p:spPr>
          <a:xfrm>
            <a:off x="0" y="3866265"/>
            <a:ext cx="62966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person(</a:t>
            </a:r>
            <a:r>
              <a:rPr lang="en-US" sz="2400" b="1" u="sng" dirty="0">
                <a:latin typeface="Consolas" panose="020B0609020204030204" pitchFamily="49" charset="0"/>
              </a:rPr>
              <a:t>id</a:t>
            </a:r>
            <a:r>
              <a:rPr lang="en-US" sz="2400" b="1" dirty="0">
                <a:latin typeface="Consolas" panose="020B0609020204030204" pitchFamily="49" charset="0"/>
              </a:rPr>
              <a:t>, </a:t>
            </a:r>
            <a:r>
              <a:rPr lang="en-US" sz="2400" b="1" dirty="0" err="1">
                <a:latin typeface="Consolas" panose="020B0609020204030204" pitchFamily="49" charset="0"/>
              </a:rPr>
              <a:t>first_name</a:t>
            </a:r>
            <a:r>
              <a:rPr lang="en-US" sz="24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		</a:t>
            </a:r>
            <a:r>
              <a:rPr lang="en-US" sz="2400" b="1" dirty="0" err="1">
                <a:latin typeface="Consolas" panose="020B0609020204030204" pitchFamily="49" charset="0"/>
              </a:rPr>
              <a:t>middle_name</a:t>
            </a:r>
            <a:r>
              <a:rPr lang="en-US" sz="2400" b="1" dirty="0">
                <a:latin typeface="Consolas" panose="020B0609020204030204" pitchFamily="49" charset="0"/>
              </a:rPr>
              <a:t>, </a:t>
            </a:r>
            <a:r>
              <a:rPr lang="en-US" sz="2400" b="1" dirty="0" err="1">
                <a:latin typeface="Consolas" panose="020B0609020204030204" pitchFamily="49" charset="0"/>
              </a:rPr>
              <a:t>last_name</a:t>
            </a:r>
            <a:r>
              <a:rPr lang="en-US" sz="2400" b="1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9D88083-D5AA-74F8-57E9-2C6CD9BD6A6F}"/>
              </a:ext>
            </a:extLst>
          </p:cNvPr>
          <p:cNvSpPr/>
          <p:nvPr/>
        </p:nvSpPr>
        <p:spPr>
          <a:xfrm>
            <a:off x="5556847" y="3624418"/>
            <a:ext cx="667348" cy="762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FF4EEB-1EFD-D676-4846-710AF70BF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268" y="1459446"/>
            <a:ext cx="2568163" cy="11354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CFA0180-9F0D-DCE6-9C4B-C3D47C770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284" y="1459446"/>
            <a:ext cx="2091464" cy="110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845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8" grpId="0" animBg="1"/>
      <p:bldP spid="11" grpId="0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3F84E-5684-2872-53EE-3D3211085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TABLE (</a:t>
            </a:r>
            <a:r>
              <a:rPr lang="en-US" sz="2800" dirty="0"/>
              <a:t>Entity Set</a:t>
            </a:r>
            <a:r>
              <a:rPr lang="en-US" dirty="0"/>
              <a:t>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D9C33-37D5-FB3F-9ECC-B956ADD2B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2436" y="1159589"/>
            <a:ext cx="5920925" cy="506550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CREATE TABLE person ( </a:t>
            </a:r>
          </a:p>
          <a:p>
            <a:pPr marL="914400" lvl="2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id INT,</a:t>
            </a:r>
          </a:p>
          <a:p>
            <a:pPr marL="914400" lvl="2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name VARCHAR(40),</a:t>
            </a:r>
          </a:p>
          <a:p>
            <a:pPr marL="914400" lvl="2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PRIMARY KEY (id) );</a:t>
            </a:r>
          </a:p>
          <a:p>
            <a:pPr marL="914400" lvl="2" indent="0">
              <a:buNone/>
            </a:pPr>
            <a:endParaRPr lang="en-US" sz="2400" b="1" dirty="0"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1493838" algn="l"/>
              </a:tabLst>
            </a:pPr>
            <a:r>
              <a:rPr lang="en-US" sz="2400" b="1" dirty="0">
                <a:latin typeface="Consolas" panose="020B0609020204030204" pitchFamily="49" charset="0"/>
              </a:rPr>
              <a:t>CREATE TABLE </a:t>
            </a:r>
            <a:r>
              <a:rPr lang="en-US" sz="2400" b="1" dirty="0" err="1">
                <a:latin typeface="Consolas" panose="020B0609020204030204" pitchFamily="49" charset="0"/>
              </a:rPr>
              <a:t>person_phone</a:t>
            </a:r>
            <a:r>
              <a:rPr lang="en-US" sz="2400" b="1" dirty="0">
                <a:latin typeface="Consolas" panose="020B0609020204030204" pitchFamily="49" charset="0"/>
              </a:rPr>
              <a:t> ( </a:t>
            </a:r>
          </a:p>
          <a:p>
            <a:pPr marL="914400" lvl="2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id INT REFERENCES person(id),</a:t>
            </a:r>
          </a:p>
          <a:p>
            <a:pPr marL="914400" lvl="2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phone VARCHAR(10),</a:t>
            </a:r>
          </a:p>
          <a:p>
            <a:pPr marL="914400" lvl="2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PRIMARY KEY (id, phone) );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FC1CBC-2C4A-6237-D686-13B3BE44C151}"/>
              </a:ext>
            </a:extLst>
          </p:cNvPr>
          <p:cNvSpPr txBox="1"/>
          <p:nvPr/>
        </p:nvSpPr>
        <p:spPr>
          <a:xfrm>
            <a:off x="208745" y="1236274"/>
            <a:ext cx="5364480" cy="16162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60720B95-715B-DF34-88CD-E4895C5EC691}"/>
              </a:ext>
            </a:extLst>
          </p:cNvPr>
          <p:cNvSpPr/>
          <p:nvPr/>
        </p:nvSpPr>
        <p:spPr>
          <a:xfrm>
            <a:off x="2159820" y="3157439"/>
            <a:ext cx="794473" cy="534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C6E73E-6865-06F2-8D8E-C4520C071A04}"/>
              </a:ext>
            </a:extLst>
          </p:cNvPr>
          <p:cNvSpPr txBox="1"/>
          <p:nvPr/>
        </p:nvSpPr>
        <p:spPr>
          <a:xfrm>
            <a:off x="0" y="3866265"/>
            <a:ext cx="62966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person(</a:t>
            </a:r>
            <a:r>
              <a:rPr lang="en-US" sz="2400" b="1" u="sng" dirty="0">
                <a:latin typeface="Consolas" panose="020B0609020204030204" pitchFamily="49" charset="0"/>
              </a:rPr>
              <a:t>id</a:t>
            </a:r>
            <a:r>
              <a:rPr lang="en-US" sz="2400" b="1" dirty="0">
                <a:latin typeface="Consolas" panose="020B0609020204030204" pitchFamily="49" charset="0"/>
              </a:rPr>
              <a:t>, name)</a:t>
            </a:r>
          </a:p>
          <a:p>
            <a:r>
              <a:rPr lang="en-US" sz="2400" b="1" dirty="0" err="1">
                <a:latin typeface="Consolas" panose="020B0609020204030204" pitchFamily="49" charset="0"/>
              </a:rPr>
              <a:t>person_phone</a:t>
            </a:r>
            <a:r>
              <a:rPr lang="en-US" sz="2400" b="1" dirty="0">
                <a:latin typeface="Consolas" panose="020B0609020204030204" pitchFamily="49" charset="0"/>
              </a:rPr>
              <a:t>(@</a:t>
            </a:r>
            <a:r>
              <a:rPr lang="en-US" sz="2400" b="1" u="sng" dirty="0">
                <a:latin typeface="Consolas" panose="020B0609020204030204" pitchFamily="49" charset="0"/>
              </a:rPr>
              <a:t>id</a:t>
            </a:r>
            <a:r>
              <a:rPr lang="en-US" sz="2400" b="1" dirty="0">
                <a:latin typeface="Consolas" panose="020B0609020204030204" pitchFamily="49" charset="0"/>
              </a:rPr>
              <a:t>, </a:t>
            </a:r>
            <a:r>
              <a:rPr lang="en-US" sz="2400" b="1" u="sng" dirty="0">
                <a:latin typeface="Consolas" panose="020B0609020204030204" pitchFamily="49" charset="0"/>
              </a:rPr>
              <a:t>phone</a:t>
            </a:r>
            <a:r>
              <a:rPr lang="en-US" sz="2400" b="1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9D88083-D5AA-74F8-57E9-2C6CD9BD6A6F}"/>
              </a:ext>
            </a:extLst>
          </p:cNvPr>
          <p:cNvSpPr/>
          <p:nvPr/>
        </p:nvSpPr>
        <p:spPr>
          <a:xfrm>
            <a:off x="4767579" y="3766575"/>
            <a:ext cx="667348" cy="762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F02D7E7-49F8-276E-8D4D-B2F9E0E68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56" y="1342954"/>
            <a:ext cx="1455604" cy="14556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60FB10-9F17-4B56-DE91-5329AC631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7820" y="1485540"/>
            <a:ext cx="2788916" cy="11458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2C34489-FA66-36BF-46AA-F679683AF7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908" y="2158988"/>
            <a:ext cx="449827" cy="38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105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8" grpId="0" animBg="1"/>
      <p:bldP spid="11" grpId="0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C4910-F821-D97C-D1F2-A1A688776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78" y="169164"/>
            <a:ext cx="11990277" cy="760476"/>
          </a:xfrm>
        </p:spPr>
        <p:txBody>
          <a:bodyPr>
            <a:noAutofit/>
          </a:bodyPr>
          <a:lstStyle/>
          <a:p>
            <a:r>
              <a:rPr lang="en-US" sz="4800" dirty="0"/>
              <a:t>Let’s Try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7CC89-775F-2ACB-CEE4-9E9FEDC3C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021080"/>
            <a:ext cx="11155679" cy="4776216"/>
          </a:xfrm>
        </p:spPr>
        <p:txBody>
          <a:bodyPr>
            <a:normAutofit/>
          </a:bodyPr>
          <a:lstStyle/>
          <a:p>
            <a:r>
              <a:rPr lang="en-US" sz="2400" dirty="0"/>
              <a:t>Let’s verify that you have access to the DB server and the DB server works properly, and practice writing and interpreting SQL.</a:t>
            </a:r>
          </a:p>
          <a:p>
            <a:pPr marL="457200" lvl="1" indent="0">
              <a:buNone/>
            </a:pPr>
            <a:r>
              <a:rPr lang="en-US" sz="2400" b="1" dirty="0"/>
              <a:t>1. </a:t>
            </a:r>
            <a:r>
              <a:rPr lang="en-US" sz="2400" dirty="0"/>
              <a:t>Start your DB server (or SQL instance)</a:t>
            </a:r>
          </a:p>
          <a:p>
            <a:pPr marL="457200" lvl="1" indent="0">
              <a:buNone/>
            </a:pPr>
            <a:r>
              <a:rPr lang="en-US" sz="2400" b="1" dirty="0"/>
              <a:t>2. </a:t>
            </a:r>
            <a:r>
              <a:rPr lang="en-US" sz="2400" dirty="0"/>
              <a:t>Log in to your DB server (MySQL environment, or your preferred DBMS)</a:t>
            </a:r>
          </a:p>
          <a:p>
            <a:pPr marL="457200" lvl="1" indent="0">
              <a:buNone/>
            </a:pPr>
            <a:r>
              <a:rPr lang="en-US" sz="2400" b="1" dirty="0"/>
              <a:t>3. </a:t>
            </a:r>
            <a:r>
              <a:rPr lang="en-US" sz="2400" dirty="0"/>
              <a:t>Create and Select a DB you want to use</a:t>
            </a:r>
          </a:p>
          <a:p>
            <a:pPr lvl="2"/>
            <a:r>
              <a:rPr lang="en-US" sz="2400" dirty="0"/>
              <a:t>Create a DB: </a:t>
            </a:r>
          </a:p>
          <a:p>
            <a:pPr lvl="2"/>
            <a:r>
              <a:rPr lang="en-US" sz="2400" dirty="0"/>
              <a:t>Use the DB: </a:t>
            </a:r>
          </a:p>
          <a:p>
            <a:pPr marL="0" indent="0">
              <a:buNone/>
              <a:tabLst>
                <a:tab pos="6858000" algn="l"/>
              </a:tabLst>
            </a:pPr>
            <a:r>
              <a:rPr lang="en-US" sz="2400" dirty="0"/>
              <a:t>     </a:t>
            </a:r>
            <a:r>
              <a:rPr lang="en-US" sz="2400" b="1" dirty="0"/>
              <a:t>4. </a:t>
            </a:r>
            <a:r>
              <a:rPr lang="en-US" sz="2400" dirty="0"/>
              <a:t>Create a </a:t>
            </a:r>
            <a:r>
              <a:rPr lang="en-US" sz="2400" b="1" i="1" dirty="0" err="1">
                <a:latin typeface="Consolas" panose="020B0609020204030204" pitchFamily="49" charset="0"/>
              </a:rPr>
              <a:t>my_todo</a:t>
            </a:r>
            <a:r>
              <a:rPr lang="en-US" sz="2400" b="1" i="1" dirty="0">
                <a:latin typeface="Consolas" panose="020B0609020204030204" pitchFamily="49" charset="0"/>
              </a:rPr>
              <a:t> </a:t>
            </a:r>
            <a:r>
              <a:rPr lang="en-US" sz="2400" dirty="0"/>
              <a:t>table: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CB88D0-3E8A-BC61-867A-5441CDCF80AD}"/>
              </a:ext>
            </a:extLst>
          </p:cNvPr>
          <p:cNvSpPr txBox="1"/>
          <p:nvPr/>
        </p:nvSpPr>
        <p:spPr>
          <a:xfrm>
            <a:off x="3409950" y="3429000"/>
            <a:ext cx="3935730" cy="4589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CREATE DATABASE </a:t>
            </a:r>
            <a:r>
              <a:rPr lang="en-US" sz="2400" b="1" i="1" dirty="0" err="1">
                <a:latin typeface="Consolas" panose="020B0609020204030204" pitchFamily="49" charset="0"/>
              </a:rPr>
              <a:t>my_DB</a:t>
            </a:r>
            <a:endParaRPr lang="en-US" sz="2400" b="1" i="1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A28358-B15E-D1B0-56CC-9E0EDD017AD7}"/>
              </a:ext>
            </a:extLst>
          </p:cNvPr>
          <p:cNvSpPr txBox="1"/>
          <p:nvPr/>
        </p:nvSpPr>
        <p:spPr>
          <a:xfrm>
            <a:off x="3409950" y="3979426"/>
            <a:ext cx="3935730" cy="4589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USE </a:t>
            </a:r>
            <a:r>
              <a:rPr lang="en-US" sz="2400" b="1" i="1" dirty="0" err="1">
                <a:latin typeface="Consolas" panose="020B0609020204030204" pitchFamily="49" charset="0"/>
              </a:rPr>
              <a:t>my_DB</a:t>
            </a:r>
            <a:endParaRPr lang="en-US" sz="2400" b="1" i="1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2B5AAB-0720-3E13-FC2C-555BA6449C28}"/>
              </a:ext>
            </a:extLst>
          </p:cNvPr>
          <p:cNvSpPr txBox="1"/>
          <p:nvPr/>
        </p:nvSpPr>
        <p:spPr>
          <a:xfrm>
            <a:off x="4370070" y="5079239"/>
            <a:ext cx="5292090" cy="16312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CREATE TABLE </a:t>
            </a:r>
            <a:r>
              <a:rPr lang="en-US" sz="2000" b="1" dirty="0" err="1">
                <a:latin typeface="Consolas" panose="020B0609020204030204" pitchFamily="49" charset="0"/>
              </a:rPr>
              <a:t>my_todo</a:t>
            </a:r>
            <a:r>
              <a:rPr lang="en-US" sz="2000" b="1" dirty="0">
                <a:latin typeface="Consolas" panose="020B0609020204030204" pitchFamily="49" charset="0"/>
              </a:rPr>
              <a:t> (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	id INT, 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	task VARCHAR(20), 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	priority VARCHAR(10), 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	PRIMARY KEY (id));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4B472E-9845-76BA-F7A1-99118E579393}"/>
              </a:ext>
            </a:extLst>
          </p:cNvPr>
          <p:cNvSpPr txBox="1"/>
          <p:nvPr/>
        </p:nvSpPr>
        <p:spPr>
          <a:xfrm>
            <a:off x="4370070" y="4528813"/>
            <a:ext cx="529209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my_todo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u="sng" dirty="0">
                <a:latin typeface="Consolas" panose="020B0609020204030204" pitchFamily="49" charset="0"/>
              </a:rPr>
              <a:t>id</a:t>
            </a:r>
            <a:r>
              <a:rPr lang="en-US" sz="2400" b="1" dirty="0">
                <a:latin typeface="Consolas" panose="020B0609020204030204" pitchFamily="49" charset="0"/>
              </a:rPr>
              <a:t>, task, priority)</a:t>
            </a:r>
            <a:endParaRPr lang="en-US" sz="2400" b="1" i="1" dirty="0">
              <a:latin typeface="Consolas" panose="020B0609020204030204" pitchFamily="49" charset="0"/>
            </a:endParaRPr>
          </a:p>
        </p:txBody>
      </p:sp>
      <p:sp>
        <p:nvSpPr>
          <p:cNvPr id="12" name="Arrow: Curved Left 11">
            <a:extLst>
              <a:ext uri="{FF2B5EF4-FFF2-40B4-BE49-F238E27FC236}">
                <a16:creationId xmlns:a16="http://schemas.microsoft.com/office/drawing/2014/main" id="{D7985898-594A-CA16-9ACB-85C57A81A2CE}"/>
              </a:ext>
            </a:extLst>
          </p:cNvPr>
          <p:cNvSpPr/>
          <p:nvPr/>
        </p:nvSpPr>
        <p:spPr>
          <a:xfrm>
            <a:off x="9662160" y="4698677"/>
            <a:ext cx="685800" cy="11430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DD373C7A-D71C-564F-9F03-F62235367E98}"/>
              </a:ext>
            </a:extLst>
          </p:cNvPr>
          <p:cNvSpPr/>
          <p:nvPr/>
        </p:nvSpPr>
        <p:spPr>
          <a:xfrm>
            <a:off x="929640" y="5178737"/>
            <a:ext cx="2754630" cy="962983"/>
          </a:xfrm>
          <a:prstGeom prst="wedgeRoundRectCallout">
            <a:avLst>
              <a:gd name="adj1" fmla="val 70496"/>
              <a:gd name="adj2" fmla="val -2869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Try to create twice.</a:t>
            </a:r>
          </a:p>
          <a:p>
            <a:pPr algn="ctr"/>
            <a:r>
              <a:rPr lang="en-US" sz="2000" b="1" dirty="0"/>
              <a:t>What happens?</a:t>
            </a:r>
            <a:endParaRPr lang="en-US" b="1" dirty="0"/>
          </a:p>
        </p:txBody>
      </p:sp>
      <p:pic>
        <p:nvPicPr>
          <p:cNvPr id="1026" name="Picture 2" descr="Let's Try – Let's Try">
            <a:extLst>
              <a:ext uri="{FF2B5EF4-FFF2-40B4-BE49-F238E27FC236}">
                <a16:creationId xmlns:a16="http://schemas.microsoft.com/office/drawing/2014/main" id="{9AB6B78F-2830-51D1-DAD6-7D8C6E2B7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5363" y="-54864"/>
            <a:ext cx="1240259" cy="1240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261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C49B2-9A93-5DFA-DEA3-E8A69E08E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INTO … VALUE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57851-D7B7-FED3-54F0-5197C7B01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</a:t>
            </a:r>
            <a:r>
              <a:rPr lang="en-US" b="1" dirty="0"/>
              <a:t> INSERT INTO </a:t>
            </a:r>
            <a:r>
              <a:rPr lang="en-US" dirty="0"/>
              <a:t>statement is used to insert new records in a table</a:t>
            </a:r>
            <a:r>
              <a:rPr lang="en-US" b="1" dirty="0"/>
              <a:t>.</a:t>
            </a:r>
          </a:p>
          <a:p>
            <a:r>
              <a:rPr lang="en-US" b="1" dirty="0"/>
              <a:t>Syntax: </a:t>
            </a:r>
          </a:p>
          <a:p>
            <a:pPr marL="457200" lvl="1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/>
              <a:t>Example: </a:t>
            </a:r>
          </a:p>
          <a:p>
            <a:pPr marL="457200" lvl="1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INSERT INTO company(</a:t>
            </a:r>
            <a:r>
              <a:rPr lang="en-US" sz="2000" b="1" dirty="0" err="1">
                <a:latin typeface="Consolas" panose="020B0609020204030204" pitchFamily="49" charset="0"/>
              </a:rPr>
              <a:t>cname</a:t>
            </a:r>
            <a:r>
              <a:rPr lang="en-US" sz="2000" b="1" dirty="0">
                <a:latin typeface="Consolas" panose="020B0609020204030204" pitchFamily="49" charset="0"/>
              </a:rPr>
              <a:t>, address)  </a:t>
            </a:r>
          </a:p>
          <a:p>
            <a:pPr marL="457200" lvl="1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VALUES ('Google', '1600 Amphitheatre Parkway Mountain View, CA 94043');</a:t>
            </a:r>
          </a:p>
          <a:p>
            <a:pPr marL="457200" lvl="1" indent="0">
              <a:buNone/>
            </a:pPr>
            <a:r>
              <a:rPr lang="en-US" sz="2000" b="1" dirty="0">
                <a:latin typeface="+mj-lt"/>
              </a:rPr>
              <a:t>	Or</a:t>
            </a:r>
          </a:p>
          <a:p>
            <a:pPr marL="457200" lvl="1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INSERT INTO company </a:t>
            </a:r>
          </a:p>
          <a:p>
            <a:pPr marL="457200" lvl="1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VALUES ('Google', '1600 Amphitheatre Parkway Mountain View, CA 94043');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590BF-9BE0-317C-6D5C-ADC103D6C35C}"/>
              </a:ext>
            </a:extLst>
          </p:cNvPr>
          <p:cNvSpPr txBox="1"/>
          <p:nvPr/>
        </p:nvSpPr>
        <p:spPr>
          <a:xfrm>
            <a:off x="1619653" y="2266604"/>
            <a:ext cx="8088549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INSERT INTO </a:t>
            </a:r>
            <a:r>
              <a:rPr lang="en-US" sz="2400" b="1" dirty="0" err="1">
                <a:latin typeface="Consolas" panose="020B0609020204030204" pitchFamily="49" charset="0"/>
              </a:rPr>
              <a:t>table_name</a:t>
            </a:r>
            <a:r>
              <a:rPr lang="en-US" sz="2400" b="1" dirty="0">
                <a:latin typeface="Consolas" panose="020B0609020204030204" pitchFamily="49" charset="0"/>
              </a:rPr>
              <a:t> (col1, col2,col3,...)  </a:t>
            </a:r>
          </a:p>
          <a:p>
            <a:pPr marL="457200" lvl="1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VALUES ( value1, value2, value3,...); </a:t>
            </a:r>
          </a:p>
        </p:txBody>
      </p:sp>
    </p:spTree>
    <p:extLst>
      <p:ext uri="{BB962C8B-B14F-4D97-AF65-F5344CB8AC3E}">
        <p14:creationId xmlns:p14="http://schemas.microsoft.com/office/powerpoint/2010/main" val="3358953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F90B8-7039-2104-9634-56378E485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INTO … VALUE   </a:t>
            </a:r>
            <a:r>
              <a:rPr lang="en-US" sz="2400" dirty="0"/>
              <a:t>Example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8795EF-DAC6-D8B7-EA4C-26D52CE42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698" y="1089608"/>
            <a:ext cx="7427422" cy="18927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326301-F613-6B41-00A9-4A0AE82C75AB}"/>
              </a:ext>
            </a:extLst>
          </p:cNvPr>
          <p:cNvSpPr txBox="1"/>
          <p:nvPr/>
        </p:nvSpPr>
        <p:spPr>
          <a:xfrm>
            <a:off x="771698" y="3167713"/>
            <a:ext cx="9412329" cy="70788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INSERT INTO </a:t>
            </a:r>
            <a:r>
              <a:rPr lang="en-US" sz="2000" b="1" dirty="0" err="1">
                <a:latin typeface="Consolas" panose="020B0609020204030204" pitchFamily="49" charset="0"/>
              </a:rPr>
              <a:t>Student_lecture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VALUES ('9999', '85 Engineer Way', 'Database Systems', '</a:t>
            </a:r>
            <a:r>
              <a:rPr lang="en-US" sz="2000" b="1" dirty="0" err="1">
                <a:latin typeface="Consolas" panose="020B0609020204030204" pitchFamily="49" charset="0"/>
              </a:rPr>
              <a:t>Humpty</a:t>
            </a:r>
            <a:r>
              <a:rPr lang="en-US" sz="2000" b="1" dirty="0">
                <a:latin typeface="Consolas" panose="020B0609020204030204" pitchFamily="49" charset="0"/>
              </a:rPr>
              <a:t>');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3BC1B4-6A80-6E3C-6908-4A38F862F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120" y="3989336"/>
            <a:ext cx="7967154" cy="2350117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D21E5FD-2739-5A8C-FCB4-1D0B8623F0E2}"/>
              </a:ext>
            </a:extLst>
          </p:cNvPr>
          <p:cNvSpPr/>
          <p:nvPr/>
        </p:nvSpPr>
        <p:spPr>
          <a:xfrm>
            <a:off x="3246120" y="5994685"/>
            <a:ext cx="7330440" cy="299048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60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A99DD-F0BC-26EA-C605-E4C62D337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9E594-3BB5-458C-2064-8CC80BDAF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+mj-lt"/>
              </a:rPr>
              <a:t>General form: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Example: </a:t>
            </a:r>
          </a:p>
          <a:p>
            <a:pPr marL="0" indent="0">
              <a:buNone/>
            </a:pPr>
            <a:r>
              <a:rPr lang="en-US" b="1" dirty="0">
                <a:latin typeface="+mj-lt"/>
              </a:rPr>
              <a:t>	</a:t>
            </a:r>
            <a:r>
              <a:rPr lang="en-US" b="1" dirty="0">
                <a:latin typeface="Consolas" panose="020B0609020204030204" pitchFamily="49" charset="0"/>
              </a:rPr>
              <a:t>DROP TABLE </a:t>
            </a:r>
            <a:r>
              <a:rPr lang="en-US" b="1" dirty="0" err="1">
                <a:latin typeface="Consolas" panose="020B0609020204030204" pitchFamily="49" charset="0"/>
              </a:rPr>
              <a:t>my_todo</a:t>
            </a:r>
            <a:r>
              <a:rPr lang="en-US" b="1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2A5A4C-5D2E-7782-7751-C32E5B28039D}"/>
              </a:ext>
            </a:extLst>
          </p:cNvPr>
          <p:cNvSpPr txBox="1"/>
          <p:nvPr/>
        </p:nvSpPr>
        <p:spPr>
          <a:xfrm>
            <a:off x="2154676" y="5200879"/>
            <a:ext cx="4545330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b="1" dirty="0">
                <a:latin typeface="+mj-lt"/>
              </a:rPr>
              <a:t>This cannot be undone !!</a:t>
            </a:r>
            <a:endParaRPr lang="en-US" sz="2800" b="1" i="1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E83F2F-A173-7320-FBFD-3CBCD847D2B1}"/>
              </a:ext>
            </a:extLst>
          </p:cNvPr>
          <p:cNvSpPr txBox="1"/>
          <p:nvPr/>
        </p:nvSpPr>
        <p:spPr>
          <a:xfrm>
            <a:off x="2154676" y="1794913"/>
            <a:ext cx="4771417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b="1" dirty="0">
                <a:latin typeface="Consolas" panose="020B0609020204030204" pitchFamily="49" charset="0"/>
              </a:rPr>
              <a:t>DROP TABLE </a:t>
            </a:r>
            <a:r>
              <a:rPr lang="en-US" sz="2800" b="1" dirty="0" err="1">
                <a:latin typeface="Consolas" panose="020B0609020204030204" pitchFamily="49" charset="0"/>
              </a:rPr>
              <a:t>table_name</a:t>
            </a:r>
            <a:r>
              <a:rPr lang="en-US" sz="2800" b="1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58664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3AC86-AB72-525F-4878-5BBBF3FFE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E3359-79DC-63E8-0860-0616A8219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268" y="1896394"/>
            <a:ext cx="11588495" cy="2789382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The 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ALTER TABLE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command is used to modify an existing structure:</a:t>
            </a:r>
          </a:p>
          <a:p>
            <a:pPr lvl="1"/>
            <a:r>
              <a:rPr lang="en-US" b="1" i="0" dirty="0">
                <a:solidFill>
                  <a:srgbClr val="000000"/>
                </a:solidFill>
                <a:effectLst/>
                <a:latin typeface="+mj-lt"/>
              </a:rPr>
              <a:t>Rename </a:t>
            </a:r>
            <a:r>
              <a:rPr lang="en-US" i="0" dirty="0">
                <a:solidFill>
                  <a:srgbClr val="000000"/>
                </a:solidFill>
                <a:effectLst/>
                <a:latin typeface="+mj-lt"/>
              </a:rPr>
              <a:t>a table </a:t>
            </a:r>
          </a:p>
          <a:p>
            <a:pPr lvl="1"/>
            <a:r>
              <a:rPr lang="en-US" b="1" i="0" dirty="0">
                <a:solidFill>
                  <a:srgbClr val="000000"/>
                </a:solidFill>
                <a:effectLst/>
                <a:latin typeface="+mj-lt"/>
              </a:rPr>
              <a:t>Add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, </a:t>
            </a:r>
            <a:r>
              <a:rPr lang="en-US" b="1" i="0" dirty="0">
                <a:solidFill>
                  <a:srgbClr val="000000"/>
                </a:solidFill>
                <a:effectLst/>
                <a:latin typeface="+mj-lt"/>
              </a:rPr>
              <a:t>delete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 or </a:t>
            </a:r>
            <a:r>
              <a:rPr lang="en-US" b="1" i="0" dirty="0">
                <a:solidFill>
                  <a:srgbClr val="000000"/>
                </a:solidFill>
                <a:effectLst/>
                <a:latin typeface="+mj-lt"/>
              </a:rPr>
              <a:t>modify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 columns in an </a:t>
            </a:r>
            <a:r>
              <a:rPr lang="en-US" b="1" i="0" dirty="0">
                <a:solidFill>
                  <a:srgbClr val="000000"/>
                </a:solidFill>
                <a:effectLst/>
                <a:latin typeface="+mj-lt"/>
              </a:rPr>
              <a:t>existing table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. </a:t>
            </a:r>
          </a:p>
          <a:p>
            <a:pPr lvl="1"/>
            <a:r>
              <a:rPr lang="en-US" b="1" dirty="0">
                <a:solidFill>
                  <a:srgbClr val="000000"/>
                </a:solidFill>
                <a:latin typeface="+mj-lt"/>
              </a:rPr>
              <a:t>A</a:t>
            </a:r>
            <a:r>
              <a:rPr lang="en-US" b="1" i="0" dirty="0">
                <a:solidFill>
                  <a:srgbClr val="000000"/>
                </a:solidFill>
                <a:effectLst/>
                <a:latin typeface="+mj-lt"/>
              </a:rPr>
              <a:t>dd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 or </a:t>
            </a:r>
            <a:r>
              <a:rPr lang="en-US" b="1" i="0" dirty="0">
                <a:solidFill>
                  <a:srgbClr val="000000"/>
                </a:solidFill>
                <a:effectLst/>
                <a:latin typeface="+mj-lt"/>
              </a:rPr>
              <a:t>drop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 various </a:t>
            </a:r>
            <a:r>
              <a:rPr lang="en-US" b="1" i="0" dirty="0">
                <a:solidFill>
                  <a:srgbClr val="000000"/>
                </a:solidFill>
                <a:effectLst/>
                <a:latin typeface="+mj-lt"/>
              </a:rPr>
              <a:t>constraints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 on an existing table.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23960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94DDB4CF-DCB6-5AC2-8AEA-E34E818D33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647225"/>
              </p:ext>
            </p:extLst>
          </p:nvPr>
        </p:nvGraphicFramePr>
        <p:xfrm>
          <a:off x="238298" y="1162692"/>
          <a:ext cx="11155680" cy="51587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4920">
                  <a:extLst>
                    <a:ext uri="{9D8B030D-6E8A-4147-A177-3AD203B41FA5}">
                      <a16:colId xmlns:a16="http://schemas.microsoft.com/office/drawing/2014/main" val="1507005998"/>
                    </a:ext>
                  </a:extLst>
                </a:gridCol>
                <a:gridCol w="6080760">
                  <a:extLst>
                    <a:ext uri="{9D8B030D-6E8A-4147-A177-3AD203B41FA5}">
                      <a16:colId xmlns:a16="http://schemas.microsoft.com/office/drawing/2014/main" val="464749221"/>
                    </a:ext>
                  </a:extLst>
                </a:gridCol>
              </a:tblGrid>
              <a:tr h="16275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7464954"/>
                  </a:ext>
                </a:extLst>
              </a:tr>
              <a:tr h="19036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1714993"/>
                  </a:ext>
                </a:extLst>
              </a:tr>
              <a:tr h="16275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571023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CEE14A8-7FA8-29C9-FAF3-E097184A3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 TABLE … ADD/DROP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7EC31-C511-9C53-5DC9-9E58AFFCA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7944" y="1162692"/>
            <a:ext cx="4837256" cy="14093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CREATE TABLE company (</a:t>
            </a:r>
          </a:p>
          <a:p>
            <a:pPr marL="914400" lvl="2" indent="0">
              <a:buNone/>
            </a:pPr>
            <a:r>
              <a:rPr lang="en-US" sz="1800" b="1" dirty="0" err="1">
                <a:latin typeface="Consolas" panose="020B0609020204030204" pitchFamily="49" charset="0"/>
              </a:rPr>
              <a:t>cname</a:t>
            </a:r>
            <a:r>
              <a:rPr lang="en-US" sz="1800" b="1" dirty="0">
                <a:latin typeface="Consolas" panose="020B0609020204030204" pitchFamily="49" charset="0"/>
              </a:rPr>
              <a:t> VARCHAR(40),</a:t>
            </a:r>
          </a:p>
          <a:p>
            <a:pPr marL="914400" lvl="2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address VARCHAR(255),</a:t>
            </a:r>
          </a:p>
          <a:p>
            <a:pPr marL="914400" lvl="2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PRIMARY KEY (</a:t>
            </a:r>
            <a:r>
              <a:rPr lang="en-US" sz="1800" b="1" dirty="0" err="1">
                <a:latin typeface="Consolas" panose="020B0609020204030204" pitchFamily="49" charset="0"/>
              </a:rPr>
              <a:t>cname</a:t>
            </a:r>
            <a:r>
              <a:rPr lang="en-US" sz="1800" b="1" dirty="0">
                <a:latin typeface="Consolas" panose="020B0609020204030204" pitchFamily="49" charset="0"/>
              </a:rPr>
              <a:t>));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9EF1B6-A8B6-694E-1E88-561FE2FF7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969" y="1252873"/>
            <a:ext cx="2050974" cy="11939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B3B55B-6933-5F54-61C5-7525E3A89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" y="1207396"/>
            <a:ext cx="1848374" cy="1409386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D17186F8-E82C-E4BB-45BD-E5E3CF166066}"/>
              </a:ext>
            </a:extLst>
          </p:cNvPr>
          <p:cNvSpPr/>
          <p:nvPr/>
        </p:nvSpPr>
        <p:spPr>
          <a:xfrm>
            <a:off x="5057159" y="3344962"/>
            <a:ext cx="518160" cy="518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37FE419-B878-3193-85A3-F1BB4099FC6E}"/>
              </a:ext>
            </a:extLst>
          </p:cNvPr>
          <p:cNvSpPr txBox="1">
            <a:spLocks/>
          </p:cNvSpPr>
          <p:nvPr/>
        </p:nvSpPr>
        <p:spPr>
          <a:xfrm>
            <a:off x="1007608" y="3108742"/>
            <a:ext cx="3644247" cy="990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latin typeface="Consolas" panose="020B0609020204030204" pitchFamily="49" charset="0"/>
              </a:rPr>
              <a:t>ALTER TABLE company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latin typeface="Consolas" panose="020B0609020204030204" pitchFamily="49" charset="0"/>
              </a:rPr>
              <a:t>ADD </a:t>
            </a:r>
            <a:r>
              <a:rPr lang="en-US" sz="2000" b="1" dirty="0" err="1">
                <a:latin typeface="Consolas" panose="020B0609020204030204" pitchFamily="49" charset="0"/>
              </a:rPr>
              <a:t>ceo</a:t>
            </a:r>
            <a:r>
              <a:rPr lang="en-US" sz="2000" b="1" dirty="0">
                <a:latin typeface="Consolas" panose="020B0609020204030204" pitchFamily="49" charset="0"/>
              </a:rPr>
              <a:t> VARCHAR(40);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2347E24-23ED-1A2F-A25D-1489EEC857D1}"/>
              </a:ext>
            </a:extLst>
          </p:cNvPr>
          <p:cNvSpPr/>
          <p:nvPr/>
        </p:nvSpPr>
        <p:spPr>
          <a:xfrm>
            <a:off x="5057159" y="1477531"/>
            <a:ext cx="518160" cy="518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BD98B85-53D6-AFA6-F4FD-B17930C7B4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6194" y="2964139"/>
            <a:ext cx="3217784" cy="132178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5062265-CA31-807F-D709-C1BCAF9D7B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6891" y="2927408"/>
            <a:ext cx="1619303" cy="1629361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E6B34A7-7EB7-5ED0-FCAC-85642A71722A}"/>
              </a:ext>
            </a:extLst>
          </p:cNvPr>
          <p:cNvSpPr txBox="1">
            <a:spLocks/>
          </p:cNvSpPr>
          <p:nvPr/>
        </p:nvSpPr>
        <p:spPr>
          <a:xfrm>
            <a:off x="1007608" y="5054792"/>
            <a:ext cx="3644247" cy="990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latin typeface="Consolas" panose="020B0609020204030204" pitchFamily="49" charset="0"/>
              </a:rPr>
              <a:t>ALTER TABLE company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latin typeface="Consolas" panose="020B0609020204030204" pitchFamily="49" charset="0"/>
              </a:rPr>
              <a:t>DROP </a:t>
            </a:r>
            <a:r>
              <a:rPr lang="en-US" sz="2000" b="1" dirty="0" err="1">
                <a:latin typeface="Consolas" panose="020B0609020204030204" pitchFamily="49" charset="0"/>
              </a:rPr>
              <a:t>ceo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41B1D467-AF1F-D1E7-4875-CD85F7073CE6}"/>
              </a:ext>
            </a:extLst>
          </p:cNvPr>
          <p:cNvSpPr/>
          <p:nvPr/>
        </p:nvSpPr>
        <p:spPr>
          <a:xfrm>
            <a:off x="5057159" y="5291012"/>
            <a:ext cx="518160" cy="518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8762740-1678-C5FD-2479-66BE5AD79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4532" y="4912099"/>
            <a:ext cx="2050974" cy="11939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52D5B65-FFBF-9FC3-9782-2EEDB3BC2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2283" y="4866622"/>
            <a:ext cx="1848374" cy="140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731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2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A9F84-FD09-66BA-0464-A23A453BC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4036978" cy="6410528"/>
          </a:xfrm>
          <a:solidFill>
            <a:schemeClr val="accent5">
              <a:lumMod val="60000"/>
              <a:lumOff val="40000"/>
            </a:schemeClr>
          </a:solidFill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5400" spc="750" dirty="0">
                <a:solidFill>
                  <a:schemeClr val="bg1"/>
                </a:solidFill>
              </a:rPr>
              <a:t>Last Time: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99B49D-C03D-2660-C9EC-0766B6727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5032" y="1580749"/>
            <a:ext cx="7696967" cy="36965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DB Design Fine-tuning:</a:t>
            </a:r>
          </a:p>
          <a:p>
            <a:pPr lvl="2"/>
            <a:r>
              <a:rPr lang="en-US" sz="3600" dirty="0"/>
              <a:t>Functional Dependency</a:t>
            </a:r>
          </a:p>
          <a:p>
            <a:pPr lvl="2"/>
            <a:r>
              <a:rPr lang="en-US" sz="3600" dirty="0"/>
              <a:t>Normalization</a:t>
            </a:r>
            <a:endParaRPr lang="en-US" sz="1600" dirty="0"/>
          </a:p>
          <a:p>
            <a:pPr marL="0" indent="0">
              <a:buNone/>
            </a:pP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886294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A52D5-6E78-05AA-D547-D2C00B92D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ALTER TABLE commands </a:t>
            </a:r>
            <a:r>
              <a:rPr lang="en-US" sz="1600" dirty="0"/>
              <a:t>(some, not all) 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24115-B296-8494-04D5-B91CB3CE2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378" y="1088042"/>
            <a:ext cx="4962696" cy="5140282"/>
          </a:xfrm>
        </p:spPr>
        <p:txBody>
          <a:bodyPr>
            <a:normAutofit fontScale="70000" lnSpcReduction="20000"/>
          </a:bodyPr>
          <a:lstStyle/>
          <a:p>
            <a:r>
              <a:rPr lang="en-US" sz="2600" b="1" dirty="0">
                <a:latin typeface="+mj-lt"/>
              </a:rPr>
              <a:t>Rename a table:</a:t>
            </a:r>
            <a:br>
              <a:rPr lang="en-US" sz="2100" b="1" dirty="0">
                <a:latin typeface="Consolas" panose="020B0609020204030204" pitchFamily="49" charset="0"/>
              </a:rPr>
            </a:br>
            <a:r>
              <a:rPr lang="en-US" sz="2100" b="1" dirty="0">
                <a:latin typeface="Consolas" panose="020B0609020204030204" pitchFamily="49" charset="0"/>
              </a:rPr>
              <a:t>	ALTER TABLE </a:t>
            </a:r>
            <a:r>
              <a:rPr lang="en-US" sz="2100" b="1" dirty="0" err="1">
                <a:latin typeface="Consolas" panose="020B0609020204030204" pitchFamily="49" charset="0"/>
              </a:rPr>
              <a:t>table_name</a:t>
            </a:r>
            <a:r>
              <a:rPr lang="en-US" sz="2100" b="1" dirty="0">
                <a:latin typeface="Consolas" panose="020B0609020204030204" pitchFamily="49" charset="0"/>
              </a:rPr>
              <a:t> </a:t>
            </a:r>
            <a:br>
              <a:rPr lang="en-US" sz="2100" b="1" dirty="0">
                <a:latin typeface="Consolas" panose="020B0609020204030204" pitchFamily="49" charset="0"/>
              </a:rPr>
            </a:br>
            <a:r>
              <a:rPr lang="en-US" sz="2100" b="1" dirty="0">
                <a:latin typeface="Consolas" panose="020B0609020204030204" pitchFamily="49" charset="0"/>
              </a:rPr>
              <a:t>	RENAME TO </a:t>
            </a:r>
            <a:r>
              <a:rPr lang="en-US" sz="2100" b="1" dirty="0" err="1">
                <a:latin typeface="Consolas" panose="020B0609020204030204" pitchFamily="49" charset="0"/>
              </a:rPr>
              <a:t>new_table_name</a:t>
            </a:r>
            <a:r>
              <a:rPr lang="en-US" sz="2100" b="1" dirty="0">
                <a:latin typeface="Consolas" panose="020B0609020204030204" pitchFamily="49" charset="0"/>
              </a:rPr>
              <a:t>; </a:t>
            </a:r>
          </a:p>
          <a:p>
            <a:r>
              <a:rPr lang="en-US" sz="2600" b="1" i="0" dirty="0">
                <a:effectLst/>
                <a:latin typeface="+mj-lt"/>
              </a:rPr>
              <a:t>Add a column: </a:t>
            </a:r>
            <a:br>
              <a:rPr lang="en-US" sz="2100" b="1" dirty="0">
                <a:latin typeface="Consolas" panose="020B0609020204030204" pitchFamily="49" charset="0"/>
              </a:rPr>
            </a:br>
            <a:r>
              <a:rPr lang="en-US" sz="2100" b="1" dirty="0">
                <a:latin typeface="Consolas" panose="020B0609020204030204" pitchFamily="49" charset="0"/>
              </a:rPr>
              <a:t>	</a:t>
            </a:r>
            <a:r>
              <a:rPr lang="en-US" sz="2100" b="1" i="0" dirty="0">
                <a:effectLst/>
                <a:latin typeface="Consolas" panose="020B0609020204030204" pitchFamily="49" charset="0"/>
              </a:rPr>
              <a:t>ALTER TABLE </a:t>
            </a:r>
            <a:r>
              <a:rPr lang="en-US" sz="2100" b="1" i="0" dirty="0" err="1">
                <a:effectLst/>
                <a:latin typeface="Consolas" panose="020B0609020204030204" pitchFamily="49" charset="0"/>
              </a:rPr>
              <a:t>table_name</a:t>
            </a:r>
            <a:r>
              <a:rPr lang="en-US" sz="2100" b="1" i="0" dirty="0">
                <a:effectLst/>
                <a:latin typeface="Consolas" panose="020B0609020204030204" pitchFamily="49" charset="0"/>
              </a:rPr>
              <a:t> </a:t>
            </a:r>
            <a:br>
              <a:rPr lang="en-US" sz="2100" b="1" dirty="0">
                <a:latin typeface="Consolas" panose="020B0609020204030204" pitchFamily="49" charset="0"/>
              </a:rPr>
            </a:br>
            <a:r>
              <a:rPr lang="en-US" sz="2100" b="1" dirty="0">
                <a:latin typeface="Consolas" panose="020B0609020204030204" pitchFamily="49" charset="0"/>
              </a:rPr>
              <a:t>	</a:t>
            </a:r>
            <a:r>
              <a:rPr lang="en-US" sz="2100" b="1" i="0" dirty="0">
                <a:effectLst/>
                <a:latin typeface="Consolas" panose="020B0609020204030204" pitchFamily="49" charset="0"/>
              </a:rPr>
              <a:t>ADD </a:t>
            </a:r>
            <a:r>
              <a:rPr lang="en-US" sz="2100" b="1" i="0" dirty="0" err="1">
                <a:effectLst/>
                <a:latin typeface="Consolas" panose="020B0609020204030204" pitchFamily="49" charset="0"/>
              </a:rPr>
              <a:t>columnName</a:t>
            </a:r>
            <a:r>
              <a:rPr lang="en-US" sz="2100" b="1" i="0" dirty="0">
                <a:effectLst/>
                <a:latin typeface="Consolas" panose="020B0609020204030204" pitchFamily="49" charset="0"/>
              </a:rPr>
              <a:t> </a:t>
            </a:r>
            <a:r>
              <a:rPr lang="en-US" sz="2100" b="1" i="0" dirty="0" err="1">
                <a:effectLst/>
                <a:latin typeface="Consolas" panose="020B0609020204030204" pitchFamily="49" charset="0"/>
              </a:rPr>
              <a:t>dataType</a:t>
            </a:r>
            <a:r>
              <a:rPr lang="en-US" sz="2100" b="1" i="0" dirty="0"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2600" b="1" i="0" dirty="0">
                <a:effectLst/>
                <a:latin typeface="+mj-lt"/>
              </a:rPr>
              <a:t>Drop a column: </a:t>
            </a:r>
            <a:br>
              <a:rPr lang="en-US" sz="2100" b="1" dirty="0">
                <a:latin typeface="Consolas" panose="020B0609020204030204" pitchFamily="49" charset="0"/>
              </a:rPr>
            </a:br>
            <a:r>
              <a:rPr lang="en-US" sz="2100" b="1" dirty="0">
                <a:latin typeface="Consolas" panose="020B0609020204030204" pitchFamily="49" charset="0"/>
              </a:rPr>
              <a:t>	</a:t>
            </a:r>
            <a:r>
              <a:rPr lang="en-US" sz="2100" b="1" i="0" dirty="0">
                <a:effectLst/>
                <a:latin typeface="Consolas" panose="020B0609020204030204" pitchFamily="49" charset="0"/>
              </a:rPr>
              <a:t>ALTER TABLE </a:t>
            </a:r>
            <a:r>
              <a:rPr lang="en-US" sz="2100" b="1" i="0" dirty="0" err="1">
                <a:effectLst/>
                <a:latin typeface="Consolas" panose="020B0609020204030204" pitchFamily="49" charset="0"/>
              </a:rPr>
              <a:t>table_name</a:t>
            </a:r>
            <a:r>
              <a:rPr lang="en-US" sz="2100" b="1" i="0" dirty="0">
                <a:effectLst/>
                <a:latin typeface="Consolas" panose="020B0609020204030204" pitchFamily="49" charset="0"/>
              </a:rPr>
              <a:t> </a:t>
            </a:r>
            <a:br>
              <a:rPr lang="en-US" sz="2100" b="1" dirty="0">
                <a:latin typeface="Consolas" panose="020B0609020204030204" pitchFamily="49" charset="0"/>
              </a:rPr>
            </a:br>
            <a:r>
              <a:rPr lang="en-US" sz="2100" b="1" dirty="0">
                <a:latin typeface="Consolas" panose="020B0609020204030204" pitchFamily="49" charset="0"/>
              </a:rPr>
              <a:t>	</a:t>
            </a:r>
            <a:r>
              <a:rPr lang="en-US" sz="2100" b="1" i="0" dirty="0">
                <a:effectLst/>
                <a:latin typeface="Consolas" panose="020B0609020204030204" pitchFamily="49" charset="0"/>
              </a:rPr>
              <a:t>DROP COLUMN column_name;</a:t>
            </a:r>
          </a:p>
          <a:p>
            <a:r>
              <a:rPr lang="en-US" sz="2600" b="1" dirty="0">
                <a:latin typeface="+mj-lt"/>
              </a:rPr>
              <a:t>Rename a column: </a:t>
            </a:r>
            <a:br>
              <a:rPr lang="en-US" sz="2100" b="1" dirty="0">
                <a:latin typeface="Consolas" panose="020B0609020204030204" pitchFamily="49" charset="0"/>
              </a:rPr>
            </a:br>
            <a:r>
              <a:rPr lang="en-US" sz="2100" b="1" dirty="0">
                <a:latin typeface="Consolas" panose="020B0609020204030204" pitchFamily="49" charset="0"/>
              </a:rPr>
              <a:t>	ALTER TABLE </a:t>
            </a:r>
            <a:r>
              <a:rPr lang="en-US" sz="2100" b="1" dirty="0" err="1">
                <a:latin typeface="Consolas" panose="020B0609020204030204" pitchFamily="49" charset="0"/>
              </a:rPr>
              <a:t>table_name</a:t>
            </a:r>
            <a:r>
              <a:rPr lang="en-US" sz="2100" b="1" dirty="0">
                <a:latin typeface="Consolas" panose="020B0609020204030204" pitchFamily="49" charset="0"/>
              </a:rPr>
              <a:t> </a:t>
            </a:r>
            <a:br>
              <a:rPr lang="en-US" sz="2100" b="1" dirty="0">
                <a:latin typeface="Consolas" panose="020B0609020204030204" pitchFamily="49" charset="0"/>
              </a:rPr>
            </a:br>
            <a:r>
              <a:rPr lang="en-US" sz="2100" b="1" dirty="0">
                <a:latin typeface="Consolas" panose="020B0609020204030204" pitchFamily="49" charset="0"/>
              </a:rPr>
              <a:t>	RENAME COLUMN </a:t>
            </a:r>
            <a:r>
              <a:rPr lang="en-US" sz="2100" b="1" dirty="0" err="1">
                <a:latin typeface="Consolas" panose="020B0609020204030204" pitchFamily="49" charset="0"/>
              </a:rPr>
              <a:t>old_name</a:t>
            </a:r>
            <a:r>
              <a:rPr lang="en-US" sz="2100" b="1" dirty="0">
                <a:latin typeface="Consolas" panose="020B0609020204030204" pitchFamily="49" charset="0"/>
              </a:rPr>
              <a:t> TO </a:t>
            </a:r>
            <a:r>
              <a:rPr lang="en-US" sz="2100" b="1" dirty="0" err="1">
                <a:latin typeface="Consolas" panose="020B0609020204030204" pitchFamily="49" charset="0"/>
              </a:rPr>
              <a:t>new_name</a:t>
            </a:r>
            <a:r>
              <a:rPr lang="en-US" sz="21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600" b="1" i="0" dirty="0">
                <a:effectLst/>
                <a:latin typeface="+mj-lt"/>
              </a:rPr>
              <a:t>Modify a column: </a:t>
            </a:r>
            <a:br>
              <a:rPr lang="en-US" sz="2100" b="1" dirty="0">
                <a:latin typeface="Consolas" panose="020B0609020204030204" pitchFamily="49" charset="0"/>
              </a:rPr>
            </a:br>
            <a:r>
              <a:rPr lang="en-US" sz="2100" b="1" dirty="0">
                <a:latin typeface="Consolas" panose="020B0609020204030204" pitchFamily="49" charset="0"/>
              </a:rPr>
              <a:t>	ALTER TABLE </a:t>
            </a:r>
            <a:r>
              <a:rPr lang="en-US" sz="2100" b="1" dirty="0" err="1">
                <a:latin typeface="Consolas" panose="020B0609020204030204" pitchFamily="49" charset="0"/>
              </a:rPr>
              <a:t>table_name</a:t>
            </a:r>
            <a:r>
              <a:rPr lang="en-US" sz="2100" b="1" dirty="0">
                <a:latin typeface="Consolas" panose="020B0609020204030204" pitchFamily="49" charset="0"/>
              </a:rPr>
              <a:t> </a:t>
            </a:r>
            <a:br>
              <a:rPr lang="en-US" sz="2100" b="1" dirty="0">
                <a:latin typeface="Consolas" panose="020B0609020204030204" pitchFamily="49" charset="0"/>
              </a:rPr>
            </a:br>
            <a:r>
              <a:rPr lang="en-US" sz="2100" b="1" dirty="0">
                <a:latin typeface="Consolas" panose="020B0609020204030204" pitchFamily="49" charset="0"/>
              </a:rPr>
              <a:t>	MODIFY column_name </a:t>
            </a:r>
            <a:r>
              <a:rPr lang="en-US" sz="2100" b="1" dirty="0" err="1">
                <a:latin typeface="Consolas" panose="020B0609020204030204" pitchFamily="49" charset="0"/>
              </a:rPr>
              <a:t>column_type</a:t>
            </a:r>
            <a:r>
              <a:rPr lang="en-US" sz="2100" b="1" dirty="0">
                <a:latin typeface="Consolas" panose="020B0609020204030204" pitchFamily="49" charset="0"/>
              </a:rPr>
              <a:t>; </a:t>
            </a:r>
          </a:p>
          <a:p>
            <a:r>
              <a:rPr lang="en-US" sz="2600" b="1" i="0" dirty="0">
                <a:effectLst/>
                <a:latin typeface="+mj-lt"/>
              </a:rPr>
              <a:t>Drop a column: </a:t>
            </a:r>
            <a:br>
              <a:rPr lang="en-US" sz="2100" b="1" dirty="0">
                <a:latin typeface="Consolas" panose="020B0609020204030204" pitchFamily="49" charset="0"/>
              </a:rPr>
            </a:br>
            <a:r>
              <a:rPr lang="en-US" sz="2100" b="1" dirty="0">
                <a:latin typeface="Consolas" panose="020B0609020204030204" pitchFamily="49" charset="0"/>
              </a:rPr>
              <a:t>	</a:t>
            </a:r>
            <a:r>
              <a:rPr lang="en-US" sz="2100" b="1" i="0" dirty="0">
                <a:effectLst/>
                <a:latin typeface="Consolas" panose="020B0609020204030204" pitchFamily="49" charset="0"/>
              </a:rPr>
              <a:t>ALTER TABLE </a:t>
            </a:r>
            <a:r>
              <a:rPr lang="en-US" sz="2100" b="1" i="0" dirty="0" err="1">
                <a:effectLst/>
                <a:latin typeface="Consolas" panose="020B0609020204030204" pitchFamily="49" charset="0"/>
              </a:rPr>
              <a:t>table_name</a:t>
            </a:r>
            <a:r>
              <a:rPr lang="en-US" sz="2100" b="1" i="0" dirty="0">
                <a:effectLst/>
                <a:latin typeface="Consolas" panose="020B0609020204030204" pitchFamily="49" charset="0"/>
              </a:rPr>
              <a:t> </a:t>
            </a:r>
            <a:br>
              <a:rPr lang="en-US" sz="2100" b="1" dirty="0">
                <a:latin typeface="Consolas" panose="020B0609020204030204" pitchFamily="49" charset="0"/>
              </a:rPr>
            </a:br>
            <a:r>
              <a:rPr lang="en-US" sz="2100" b="1" dirty="0">
                <a:latin typeface="Consolas" panose="020B0609020204030204" pitchFamily="49" charset="0"/>
              </a:rPr>
              <a:t>	</a:t>
            </a:r>
            <a:r>
              <a:rPr lang="en-US" sz="2100" b="1" i="0" dirty="0">
                <a:effectLst/>
                <a:latin typeface="Consolas" panose="020B0609020204030204" pitchFamily="49" charset="0"/>
              </a:rPr>
              <a:t>DROP COLUMN column_name;</a:t>
            </a:r>
          </a:p>
          <a:p>
            <a:endParaRPr lang="en-US" sz="2000" b="1" i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DC9409-42D6-08BD-D4F7-7B3D1563F9B3}"/>
              </a:ext>
            </a:extLst>
          </p:cNvPr>
          <p:cNvSpPr txBox="1">
            <a:spLocks/>
          </p:cNvSpPr>
          <p:nvPr/>
        </p:nvSpPr>
        <p:spPr>
          <a:xfrm>
            <a:off x="4976552" y="1117599"/>
            <a:ext cx="7215448" cy="5140283"/>
          </a:xfrm>
          <a:prstGeom prst="rect">
            <a:avLst/>
          </a:prstGeom>
        </p:spPr>
        <p:txBody>
          <a:bodyPr vert="horz" lIns="0" tIns="0" rIns="0" bIns="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b="1" dirty="0">
                <a:latin typeface="+mj-lt"/>
              </a:rPr>
              <a:t>Add a NOT NULL constraint:</a:t>
            </a:r>
            <a:br>
              <a:rPr lang="en-US" sz="1600" b="1" dirty="0">
                <a:latin typeface="Consolas" panose="020B0609020204030204" pitchFamily="49" charset="0"/>
              </a:rPr>
            </a:br>
            <a:r>
              <a:rPr lang="en-US" sz="1600" b="1" dirty="0">
                <a:latin typeface="Consolas" panose="020B0609020204030204" pitchFamily="49" charset="0"/>
              </a:rPr>
              <a:t>	ALTER TABLE </a:t>
            </a:r>
            <a:r>
              <a:rPr lang="en-US" sz="1600" b="1" dirty="0" err="1">
                <a:latin typeface="Consolas" panose="020B0609020204030204" pitchFamily="49" charset="0"/>
              </a:rPr>
              <a:t>table_name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</a:p>
          <a:p>
            <a:pPr marL="914400" lvl="2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MODIFY column_name datatype NOT NULL;</a:t>
            </a:r>
          </a:p>
          <a:p>
            <a:pPr>
              <a:lnSpc>
                <a:spcPct val="100000"/>
              </a:lnSpc>
            </a:pPr>
            <a:r>
              <a:rPr lang="en-US" sz="1900" b="1" i="0" dirty="0">
                <a:effectLst/>
                <a:latin typeface="+mj-lt"/>
              </a:rPr>
              <a:t>Add UNIQUE constraint: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latin typeface="+mj-lt"/>
              </a:rPr>
              <a:t>	</a:t>
            </a:r>
            <a:r>
              <a:rPr lang="en-US" sz="1600" b="1" dirty="0">
                <a:latin typeface="Consolas" panose="020B0609020204030204" pitchFamily="49" charset="0"/>
              </a:rPr>
              <a:t>ALTER TABLE </a:t>
            </a:r>
            <a:r>
              <a:rPr lang="en-US" sz="1600" b="1" dirty="0" err="1">
                <a:latin typeface="Consolas" panose="020B0609020204030204" pitchFamily="49" charset="0"/>
              </a:rPr>
              <a:t>table_name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i="0" dirty="0">
                <a:effectLst/>
                <a:latin typeface="Consolas" panose="020B0609020204030204" pitchFamily="49" charset="0"/>
              </a:rPr>
              <a:t>	ADD CONSTRAINT </a:t>
            </a:r>
            <a:r>
              <a:rPr lang="en-US" sz="1600" b="1" i="0" dirty="0" err="1">
                <a:effectLst/>
                <a:latin typeface="Consolas" panose="020B0609020204030204" pitchFamily="49" charset="0"/>
              </a:rPr>
              <a:t>MyUniqueCnst</a:t>
            </a:r>
            <a:r>
              <a:rPr lang="en-US" sz="1600" b="1" i="0" dirty="0">
                <a:effectLst/>
                <a:latin typeface="Consolas" panose="020B0609020204030204" pitchFamily="49" charset="0"/>
              </a:rPr>
              <a:t> UNIQUE(column1,...);</a:t>
            </a:r>
          </a:p>
          <a:p>
            <a:pPr>
              <a:lnSpc>
                <a:spcPct val="100000"/>
              </a:lnSpc>
            </a:pPr>
            <a:r>
              <a:rPr lang="en-US" sz="1900" b="1" dirty="0">
                <a:latin typeface="+mj-lt"/>
              </a:rPr>
              <a:t> Add a CHECK  constraint:</a:t>
            </a:r>
            <a:br>
              <a:rPr lang="en-US" sz="1600" b="1" dirty="0">
                <a:latin typeface="Consolas" panose="020B0609020204030204" pitchFamily="49" charset="0"/>
              </a:rPr>
            </a:br>
            <a:r>
              <a:rPr lang="en-US" sz="1600" b="1" dirty="0">
                <a:latin typeface="Consolas" panose="020B0609020204030204" pitchFamily="49" charset="0"/>
              </a:rPr>
              <a:t>	ALTER TABLE </a:t>
            </a:r>
            <a:r>
              <a:rPr lang="en-US" sz="1600" b="1" dirty="0" err="1">
                <a:latin typeface="Consolas" panose="020B0609020204030204" pitchFamily="49" charset="0"/>
              </a:rPr>
              <a:t>table_name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i="0" dirty="0">
                <a:effectLst/>
                <a:latin typeface="Consolas" panose="020B0609020204030204" pitchFamily="49" charset="0"/>
              </a:rPr>
              <a:t>	ADD CONSTRAINT </a:t>
            </a:r>
            <a:r>
              <a:rPr lang="en-US" sz="1600" b="1" i="0" dirty="0" err="1">
                <a:effectLst/>
                <a:latin typeface="Consolas" panose="020B0609020204030204" pitchFamily="49" charset="0"/>
              </a:rPr>
              <a:t>MyCheckCnst</a:t>
            </a:r>
            <a:r>
              <a:rPr lang="en-US" sz="1600" b="1" i="0" dirty="0">
                <a:effectLst/>
                <a:latin typeface="Consolas" panose="020B0609020204030204" pitchFamily="49" charset="0"/>
              </a:rPr>
              <a:t> CHECK(condition);</a:t>
            </a:r>
          </a:p>
          <a:p>
            <a:pPr>
              <a:lnSpc>
                <a:spcPct val="100000"/>
              </a:lnSpc>
            </a:pPr>
            <a:r>
              <a:rPr lang="en-US" sz="1900" b="1" dirty="0">
                <a:latin typeface="+mj-lt"/>
              </a:rPr>
              <a:t> Add a PRIMARY KEY constraint:</a:t>
            </a:r>
            <a:br>
              <a:rPr lang="en-US" sz="1600" b="1" dirty="0">
                <a:latin typeface="Consolas" panose="020B0609020204030204" pitchFamily="49" charset="0"/>
              </a:rPr>
            </a:br>
            <a:r>
              <a:rPr lang="en-US" sz="1600" b="1" dirty="0">
                <a:latin typeface="Consolas" panose="020B0609020204030204" pitchFamily="49" charset="0"/>
              </a:rPr>
              <a:t>	ALTER TABLE </a:t>
            </a:r>
            <a:r>
              <a:rPr lang="en-US" sz="1600" b="1" dirty="0" err="1">
                <a:latin typeface="Consolas" panose="020B0609020204030204" pitchFamily="49" charset="0"/>
              </a:rPr>
              <a:t>table_name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i="0" dirty="0">
                <a:effectLst/>
                <a:latin typeface="Consolas" panose="020B0609020204030204" pitchFamily="49" charset="0"/>
              </a:rPr>
              <a:t>	ADD CONSTRAINT </a:t>
            </a:r>
            <a:r>
              <a:rPr lang="en-US" sz="1600" b="1" i="0" dirty="0" err="1">
                <a:effectLst/>
                <a:latin typeface="Consolas" panose="020B0609020204030204" pitchFamily="49" charset="0"/>
              </a:rPr>
              <a:t>myPKCnst</a:t>
            </a:r>
            <a:r>
              <a:rPr lang="en-US" sz="1600" b="1" i="0" dirty="0">
                <a:effectLst/>
                <a:latin typeface="Consolas" panose="020B0609020204030204" pitchFamily="49" charset="0"/>
              </a:rPr>
              <a:t> PRIMARY KEY(column1, column2,...);</a:t>
            </a:r>
          </a:p>
          <a:p>
            <a:pPr>
              <a:lnSpc>
                <a:spcPct val="100000"/>
              </a:lnSpc>
            </a:pPr>
            <a:r>
              <a:rPr lang="en-US" sz="1900" b="1" dirty="0">
                <a:latin typeface="+mj-lt"/>
              </a:rPr>
              <a:t>Add a FOREIGN KEY constraint:</a:t>
            </a:r>
            <a:br>
              <a:rPr lang="en-US" sz="1600" b="1" dirty="0">
                <a:latin typeface="Consolas" panose="020B0609020204030204" pitchFamily="49" charset="0"/>
              </a:rPr>
            </a:br>
            <a:r>
              <a:rPr lang="en-US" sz="1600" b="1" dirty="0">
                <a:latin typeface="Consolas" panose="020B0609020204030204" pitchFamily="49" charset="0"/>
              </a:rPr>
              <a:t>	ALTER TABLE </a:t>
            </a:r>
            <a:r>
              <a:rPr lang="en-US" sz="1600" b="1" dirty="0" err="1">
                <a:latin typeface="Consolas" panose="020B0609020204030204" pitchFamily="49" charset="0"/>
              </a:rPr>
              <a:t>table_name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</a:p>
          <a:p>
            <a:pPr marL="914400" lvl="2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ADD FOREIGN KEY (column) REFERENCES </a:t>
            </a:r>
            <a:r>
              <a:rPr lang="en-US" sz="1600" b="1" dirty="0" err="1">
                <a:latin typeface="Consolas" panose="020B0609020204030204" pitchFamily="49" charset="0"/>
              </a:rPr>
              <a:t>table_name</a:t>
            </a:r>
            <a:r>
              <a:rPr lang="en-US" sz="1600" b="1" dirty="0">
                <a:latin typeface="Consolas" panose="020B0609020204030204" pitchFamily="49" charset="0"/>
              </a:rPr>
              <a:t>(column);</a:t>
            </a:r>
          </a:p>
          <a:p>
            <a:r>
              <a:rPr lang="en-US" sz="1900" b="1" dirty="0">
                <a:latin typeface="+mj-lt"/>
              </a:rPr>
              <a:t>Drop a constraint:</a:t>
            </a:r>
            <a:br>
              <a:rPr lang="en-US" sz="1600" b="1" dirty="0">
                <a:latin typeface="Consolas" panose="020B0609020204030204" pitchFamily="49" charset="0"/>
              </a:rPr>
            </a:br>
            <a:r>
              <a:rPr lang="en-US" sz="1600" b="1" dirty="0">
                <a:latin typeface="Consolas" panose="020B0609020204030204" pitchFamily="49" charset="0"/>
              </a:rPr>
              <a:t>	ALTER TABLE </a:t>
            </a:r>
            <a:r>
              <a:rPr lang="en-US" sz="1600" b="1" dirty="0" err="1">
                <a:latin typeface="Consolas" panose="020B0609020204030204" pitchFamily="49" charset="0"/>
              </a:rPr>
              <a:t>table_name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</a:p>
          <a:p>
            <a:pPr marL="914400" lvl="2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DROP CONSTRAINT </a:t>
            </a:r>
            <a:r>
              <a:rPr lang="en-US" sz="1600" b="1" dirty="0" err="1">
                <a:latin typeface="Consolas" panose="020B0609020204030204" pitchFamily="49" charset="0"/>
              </a:rPr>
              <a:t>constraintName</a:t>
            </a:r>
            <a:r>
              <a:rPr lang="en-US" sz="1600" b="1" dirty="0">
                <a:latin typeface="Consolas" panose="020B0609020204030204" pitchFamily="49" charset="0"/>
              </a:rPr>
              <a:t>;</a:t>
            </a:r>
            <a:br>
              <a:rPr lang="en-US" sz="1600" b="1" dirty="0">
                <a:latin typeface="Consolas" panose="020B0609020204030204" pitchFamily="49" charset="0"/>
              </a:rPr>
            </a:br>
            <a:r>
              <a:rPr lang="en-US" sz="1600" b="1" dirty="0">
                <a:latin typeface="Consolas" panose="020B0609020204030204" pitchFamily="49" charset="0"/>
              </a:rPr>
              <a:t>	</a:t>
            </a:r>
            <a:endParaRPr lang="en-US" sz="2000" b="1" i="0" dirty="0">
              <a:effectLst/>
              <a:latin typeface="Consolas" panose="020B0609020204030204" pitchFamily="49" charset="0"/>
            </a:endParaRPr>
          </a:p>
          <a:p>
            <a:endParaRPr lang="en-US" sz="20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156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120AD-25B2-92EE-2CC2-36D857E40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78" y="169164"/>
            <a:ext cx="11990277" cy="3118785"/>
          </a:xfrm>
        </p:spPr>
        <p:txBody>
          <a:bodyPr/>
          <a:lstStyle/>
          <a:p>
            <a:r>
              <a:rPr lang="en-US" dirty="0"/>
              <a:t>Let’s continue…</a:t>
            </a:r>
          </a:p>
        </p:txBody>
      </p:sp>
    </p:spTree>
    <p:extLst>
      <p:ext uri="{BB962C8B-B14F-4D97-AF65-F5344CB8AC3E}">
        <p14:creationId xmlns:p14="http://schemas.microsoft.com/office/powerpoint/2010/main" val="820929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2D439-9CC4-61D6-8D34-BAC17FE92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… SET ... WHERE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D7D73-5CE6-2041-CCEF-3FB641A75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 UPDATE </a:t>
            </a:r>
            <a:r>
              <a:rPr lang="en-US" dirty="0"/>
              <a:t>statement is used to modify the existing records in a table</a:t>
            </a:r>
          </a:p>
          <a:p>
            <a:endParaRPr lang="en-US" b="1" dirty="0"/>
          </a:p>
          <a:p>
            <a:r>
              <a:rPr lang="en-US" b="1" dirty="0"/>
              <a:t>General form: 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Example: </a:t>
            </a:r>
          </a:p>
          <a:p>
            <a:pPr marL="457200" lvl="1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UPDATE company SET address = '1600 Amphitheatre Parkway, CA 94043'</a:t>
            </a:r>
          </a:p>
          <a:p>
            <a:pPr marL="457200" lvl="1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WHERE </a:t>
            </a:r>
            <a:r>
              <a:rPr lang="en-US" sz="2000" b="1" dirty="0" err="1">
                <a:latin typeface="Consolas" panose="020B0609020204030204" pitchFamily="49" charset="0"/>
              </a:rPr>
              <a:t>cname</a:t>
            </a:r>
            <a:r>
              <a:rPr lang="en-US" sz="2000" b="1" dirty="0">
                <a:latin typeface="Consolas" panose="020B0609020204030204" pitchFamily="49" charset="0"/>
              </a:rPr>
              <a:t> = 'Google'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C449AE-40EA-1ED8-5B85-59FCB497860B}"/>
              </a:ext>
            </a:extLst>
          </p:cNvPr>
          <p:cNvSpPr txBox="1"/>
          <p:nvPr/>
        </p:nvSpPr>
        <p:spPr>
          <a:xfrm>
            <a:off x="2445975" y="2994443"/>
            <a:ext cx="5374532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UPDATE </a:t>
            </a:r>
            <a:r>
              <a:rPr lang="en-US" sz="2400" b="1" dirty="0" err="1">
                <a:latin typeface="Consolas" panose="020B0609020204030204" pitchFamily="49" charset="0"/>
              </a:rPr>
              <a:t>table_name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SET column_name = value  </a:t>
            </a:r>
          </a:p>
          <a:p>
            <a:pPr marL="457200" lvl="1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WHERE condition; </a:t>
            </a:r>
          </a:p>
        </p:txBody>
      </p:sp>
    </p:spTree>
    <p:extLst>
      <p:ext uri="{BB962C8B-B14F-4D97-AF65-F5344CB8AC3E}">
        <p14:creationId xmlns:p14="http://schemas.microsoft.com/office/powerpoint/2010/main" val="3379881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F90B8-7039-2104-9634-56378E485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… SET ... WHERE    </a:t>
            </a:r>
            <a:r>
              <a:rPr lang="en-US" sz="2000" dirty="0"/>
              <a:t>Example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8795EF-DAC6-D8B7-EA4C-26D52CE42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698" y="1089608"/>
            <a:ext cx="7427422" cy="18927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326301-F613-6B41-00A9-4A0AE82C75AB}"/>
              </a:ext>
            </a:extLst>
          </p:cNvPr>
          <p:cNvSpPr txBox="1"/>
          <p:nvPr/>
        </p:nvSpPr>
        <p:spPr>
          <a:xfrm>
            <a:off x="1709768" y="3140677"/>
            <a:ext cx="5551281" cy="1015663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UPDATE </a:t>
            </a:r>
            <a:r>
              <a:rPr lang="en-US" sz="2000" b="1" dirty="0" err="1">
                <a:latin typeface="Consolas" panose="020B0609020204030204" pitchFamily="49" charset="0"/>
              </a:rPr>
              <a:t>Student_lecture</a:t>
            </a:r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SET </a:t>
            </a:r>
            <a:r>
              <a:rPr lang="en-US" sz="2000" b="1" dirty="0" err="1">
                <a:latin typeface="Consolas" panose="020B0609020204030204" pitchFamily="49" charset="0"/>
              </a:rPr>
              <a:t>Teaching_assistant</a:t>
            </a:r>
            <a:r>
              <a:rPr lang="en-US" sz="2000" b="1" dirty="0">
                <a:latin typeface="Consolas" panose="020B0609020204030204" pitchFamily="49" charset="0"/>
              </a:rPr>
              <a:t> = '</a:t>
            </a:r>
            <a:r>
              <a:rPr lang="en-US" sz="2000" b="1" dirty="0" err="1">
                <a:latin typeface="Consolas" panose="020B0609020204030204" pitchFamily="49" charset="0"/>
              </a:rPr>
              <a:t>Humpty</a:t>
            </a:r>
            <a:r>
              <a:rPr lang="en-US" sz="2000" b="1" dirty="0">
                <a:latin typeface="Consolas" panose="020B0609020204030204" pitchFamily="49" charset="0"/>
              </a:rPr>
              <a:t>'</a:t>
            </a:r>
          </a:p>
          <a:p>
            <a:r>
              <a:rPr lang="en-US" sz="2000" b="1" dirty="0">
                <a:solidFill>
                  <a:schemeClr val="accent5"/>
                </a:solidFill>
                <a:latin typeface="Consolas" panose="020B0609020204030204" pitchFamily="49" charset="0"/>
              </a:rPr>
              <a:t>WHERE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</a:rPr>
              <a:t>S_id</a:t>
            </a:r>
            <a:r>
              <a:rPr lang="en-US" sz="2000" b="1" dirty="0">
                <a:latin typeface="Consolas" panose="020B0609020204030204" pitchFamily="49" charset="0"/>
              </a:rPr>
              <a:t> = "5678";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90CD74-31FE-8CA2-642A-E9CFAA49F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7021" y="4234833"/>
            <a:ext cx="8413979" cy="214099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261E747-ED21-4EBE-6D7C-90E1FDAD5F4A}"/>
              </a:ext>
            </a:extLst>
          </p:cNvPr>
          <p:cNvSpPr/>
          <p:nvPr/>
        </p:nvSpPr>
        <p:spPr>
          <a:xfrm>
            <a:off x="9570719" y="5986854"/>
            <a:ext cx="1156741" cy="378830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77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2D439-9CC4-61D6-8D34-BAC17FE92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… FROM ... WHERE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D7D73-5CE6-2041-CCEF-3FB641A75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b="1" dirty="0">
                <a:latin typeface="Consolas" panose="020B0609020204030204" pitchFamily="49" charset="0"/>
              </a:rPr>
              <a:t>DELETE</a:t>
            </a:r>
            <a:r>
              <a:rPr lang="en-US" dirty="0"/>
              <a:t> statement is used to delete existing records in a table</a:t>
            </a:r>
          </a:p>
          <a:p>
            <a:endParaRPr lang="en-US" b="1" dirty="0"/>
          </a:p>
          <a:p>
            <a:r>
              <a:rPr lang="en-US" b="1" dirty="0"/>
              <a:t>General form: 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Example: </a:t>
            </a:r>
          </a:p>
          <a:p>
            <a:pPr marL="457200" lvl="1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DELETE </a:t>
            </a:r>
          </a:p>
          <a:p>
            <a:pPr marL="457200" lvl="1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FROM company </a:t>
            </a:r>
          </a:p>
          <a:p>
            <a:pPr marL="457200" lvl="1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WHERE </a:t>
            </a:r>
            <a:r>
              <a:rPr lang="en-US" sz="2400" b="1" dirty="0" err="1">
                <a:latin typeface="Consolas" panose="020B0609020204030204" pitchFamily="49" charset="0"/>
              </a:rPr>
              <a:t>cname</a:t>
            </a:r>
            <a:r>
              <a:rPr lang="en-US" sz="2400" b="1" dirty="0">
                <a:latin typeface="Consolas" panose="020B0609020204030204" pitchFamily="49" charset="0"/>
              </a:rPr>
              <a:t> = 'Google'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C449AE-40EA-1ED8-5B85-59FCB497860B}"/>
              </a:ext>
            </a:extLst>
          </p:cNvPr>
          <p:cNvSpPr txBox="1"/>
          <p:nvPr/>
        </p:nvSpPr>
        <p:spPr>
          <a:xfrm>
            <a:off x="2512477" y="2828835"/>
            <a:ext cx="5374532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DELETE</a:t>
            </a:r>
          </a:p>
          <a:p>
            <a:pPr marL="457200" lvl="1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FROM </a:t>
            </a:r>
            <a:r>
              <a:rPr lang="en-US" sz="2400" b="1" dirty="0" err="1">
                <a:latin typeface="Consolas" panose="020B0609020204030204" pitchFamily="49" charset="0"/>
              </a:rPr>
              <a:t>table_name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WHERE condition; </a:t>
            </a:r>
          </a:p>
        </p:txBody>
      </p:sp>
    </p:spTree>
    <p:extLst>
      <p:ext uri="{BB962C8B-B14F-4D97-AF65-F5344CB8AC3E}">
        <p14:creationId xmlns:p14="http://schemas.microsoft.com/office/powerpoint/2010/main" val="2551215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93FA4-69BE-C01A-F7D9-B24B53154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Try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AB08E-3E89-7859-679E-C694F49940FD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5. Insert data into a table</a:t>
            </a:r>
          </a:p>
          <a:p>
            <a:pPr marL="457200" lvl="1" indent="0">
              <a:buNone/>
            </a:pPr>
            <a:r>
              <a:rPr lang="en-US" sz="2600" b="1" dirty="0">
                <a:latin typeface="Consolas" panose="020B0609020204030204" pitchFamily="49" charset="0"/>
              </a:rPr>
              <a:t>INSERT INTO </a:t>
            </a:r>
            <a:r>
              <a:rPr lang="en-US" sz="2600" b="1" dirty="0" err="1">
                <a:latin typeface="Consolas" panose="020B0609020204030204" pitchFamily="49" charset="0"/>
              </a:rPr>
              <a:t>my_todo</a:t>
            </a:r>
            <a:r>
              <a:rPr lang="en-US" sz="2600" b="1" dirty="0">
                <a:latin typeface="Consolas" panose="020B0609020204030204" pitchFamily="49" charset="0"/>
              </a:rPr>
              <a:t> VALUES (99, "read book", "low");</a:t>
            </a:r>
          </a:p>
          <a:p>
            <a:pPr marL="457200" lvl="1" indent="0">
              <a:buNone/>
            </a:pPr>
            <a:r>
              <a:rPr lang="en-US" sz="2600" b="1" dirty="0">
                <a:latin typeface="Consolas" panose="020B0609020204030204" pitchFamily="49" charset="0"/>
              </a:rPr>
              <a:t>INSERT INTO </a:t>
            </a:r>
            <a:r>
              <a:rPr lang="en-US" sz="2600" b="1" dirty="0" err="1">
                <a:latin typeface="Consolas" panose="020B0609020204030204" pitchFamily="49" charset="0"/>
              </a:rPr>
              <a:t>my_todo</a:t>
            </a:r>
            <a:r>
              <a:rPr lang="en-US" sz="2600" b="1" dirty="0">
                <a:latin typeface="Consolas" panose="020B0609020204030204" pitchFamily="49" charset="0"/>
              </a:rPr>
              <a:t> VALUES (101, 'do homework 2', "normal");</a:t>
            </a:r>
          </a:p>
          <a:p>
            <a:pPr marL="457200" lvl="1" indent="0">
              <a:buNone/>
            </a:pPr>
            <a:r>
              <a:rPr lang="en-US" sz="2600" b="1" dirty="0">
                <a:latin typeface="Consolas" panose="020B0609020204030204" pitchFamily="49" charset="0"/>
              </a:rPr>
              <a:t>INSERT INTO </a:t>
            </a:r>
            <a:r>
              <a:rPr lang="en-US" sz="2600" b="1" dirty="0" err="1">
                <a:latin typeface="Consolas" panose="020B0609020204030204" pitchFamily="49" charset="0"/>
              </a:rPr>
              <a:t>my_todo</a:t>
            </a:r>
            <a:r>
              <a:rPr lang="en-US" sz="2600" b="1" dirty="0">
                <a:latin typeface="Consolas" panose="020B0609020204030204" pitchFamily="49" charset="0"/>
              </a:rPr>
              <a:t> VALUES (212, "write </a:t>
            </a:r>
            <a:r>
              <a:rPr lang="en-US" sz="2600" b="1" dirty="0" err="1">
                <a:latin typeface="Consolas" panose="020B0609020204030204" pitchFamily="49" charset="0"/>
              </a:rPr>
              <a:t>sql</a:t>
            </a:r>
            <a:r>
              <a:rPr lang="en-US" sz="2600" b="1" dirty="0">
                <a:latin typeface="Consolas" panose="020B0609020204030204" pitchFamily="49" charset="0"/>
              </a:rPr>
              <a:t>", "high");</a:t>
            </a:r>
          </a:p>
          <a:p>
            <a:pPr marL="457200" lvl="1" indent="0">
              <a:buNone/>
            </a:pPr>
            <a:r>
              <a:rPr lang="en-US" sz="2600" b="1" dirty="0">
                <a:latin typeface="Consolas" panose="020B0609020204030204" pitchFamily="49" charset="0"/>
              </a:rPr>
              <a:t>INSERT INTO </a:t>
            </a:r>
            <a:r>
              <a:rPr lang="en-US" sz="2600" b="1" dirty="0" err="1">
                <a:latin typeface="Consolas" panose="020B0609020204030204" pitchFamily="49" charset="0"/>
              </a:rPr>
              <a:t>my_todo</a:t>
            </a:r>
            <a:r>
              <a:rPr lang="en-US" sz="2600" b="1" dirty="0">
                <a:latin typeface="Consolas" panose="020B0609020204030204" pitchFamily="49" charset="0"/>
              </a:rPr>
              <a:t> VALUES (114, "practice", "normal");</a:t>
            </a:r>
          </a:p>
          <a:p>
            <a:pPr marL="0" indent="0">
              <a:buNone/>
            </a:pPr>
            <a:r>
              <a:rPr lang="en-US" b="1" dirty="0"/>
              <a:t>6. Update data</a:t>
            </a:r>
          </a:p>
          <a:p>
            <a:pPr marL="457200" lvl="1" indent="0">
              <a:buNone/>
            </a:pPr>
            <a:r>
              <a:rPr lang="en-US" sz="2600" b="1" dirty="0">
                <a:latin typeface="Consolas" panose="020B0609020204030204" pitchFamily="49" charset="0"/>
              </a:rPr>
              <a:t>UPDATE </a:t>
            </a:r>
            <a:r>
              <a:rPr lang="en-US" sz="2600" b="1" dirty="0" err="1">
                <a:latin typeface="Consolas" panose="020B0609020204030204" pitchFamily="49" charset="0"/>
              </a:rPr>
              <a:t>my_todo</a:t>
            </a:r>
            <a:r>
              <a:rPr lang="en-US" sz="2600" b="1" dirty="0">
                <a:latin typeface="Consolas" panose="020B0609020204030204" pitchFamily="49" charset="0"/>
              </a:rPr>
              <a:t> SET priority="high" where task="write </a:t>
            </a:r>
            <a:r>
              <a:rPr lang="en-US" sz="2600" b="1" dirty="0" err="1">
                <a:latin typeface="Consolas" panose="020B0609020204030204" pitchFamily="49" charset="0"/>
              </a:rPr>
              <a:t>sql</a:t>
            </a:r>
            <a:r>
              <a:rPr lang="en-US" sz="2600" b="1" dirty="0">
                <a:latin typeface="Consolas" panose="020B0609020204030204" pitchFamily="49" charset="0"/>
              </a:rPr>
              <a:t>";</a:t>
            </a:r>
          </a:p>
          <a:p>
            <a:pPr marL="457200" lvl="1" indent="0">
              <a:buNone/>
            </a:pPr>
            <a:r>
              <a:rPr lang="en-US" sz="2600" b="1" dirty="0">
                <a:latin typeface="Consolas" panose="020B0609020204030204" pitchFamily="49" charset="0"/>
              </a:rPr>
              <a:t>UPDATE </a:t>
            </a:r>
            <a:r>
              <a:rPr lang="en-US" sz="2600" b="1" dirty="0" err="1">
                <a:latin typeface="Consolas" panose="020B0609020204030204" pitchFamily="49" charset="0"/>
              </a:rPr>
              <a:t>my_todo</a:t>
            </a:r>
            <a:r>
              <a:rPr lang="en-US" sz="2600" b="1" dirty="0">
                <a:latin typeface="Consolas" panose="020B0609020204030204" pitchFamily="49" charset="0"/>
              </a:rPr>
              <a:t> SET priority="normal" where task="do homework 2"; </a:t>
            </a:r>
          </a:p>
          <a:p>
            <a:pPr marL="457200" lvl="1" indent="0">
              <a:buNone/>
            </a:pPr>
            <a:r>
              <a:rPr lang="en-US" sz="2600" b="1" dirty="0">
                <a:latin typeface="Consolas" panose="020B0609020204030204" pitchFamily="49" charset="0"/>
              </a:rPr>
              <a:t>UPDATE </a:t>
            </a:r>
            <a:r>
              <a:rPr lang="en-US" sz="2600" b="1" dirty="0" err="1">
                <a:latin typeface="Consolas" panose="020B0609020204030204" pitchFamily="49" charset="0"/>
              </a:rPr>
              <a:t>my_todo</a:t>
            </a:r>
            <a:r>
              <a:rPr lang="en-US" sz="2600" b="1" dirty="0">
                <a:latin typeface="Consolas" panose="020B0609020204030204" pitchFamily="49" charset="0"/>
              </a:rPr>
              <a:t> SET priority="low";</a:t>
            </a:r>
          </a:p>
          <a:p>
            <a:pPr marL="0" indent="0">
              <a:buNone/>
            </a:pPr>
            <a:r>
              <a:rPr lang="en-US" sz="2900" b="1" dirty="0"/>
              <a:t>7. Delete data from table</a:t>
            </a:r>
          </a:p>
          <a:p>
            <a:pPr marL="457200" lvl="1" indent="0">
              <a:buNone/>
            </a:pPr>
            <a:r>
              <a:rPr lang="en-US" sz="2600" b="1" dirty="0">
                <a:latin typeface="Consolas" panose="020B0609020204030204" pitchFamily="49" charset="0"/>
              </a:rPr>
              <a:t>DELETE FROM </a:t>
            </a:r>
            <a:r>
              <a:rPr lang="en-US" sz="2600" b="1" dirty="0" err="1">
                <a:latin typeface="Consolas" panose="020B0609020204030204" pitchFamily="49" charset="0"/>
              </a:rPr>
              <a:t>my_todo</a:t>
            </a:r>
            <a:r>
              <a:rPr lang="en-US" sz="2600" b="1" dirty="0">
                <a:latin typeface="Consolas" panose="020B0609020204030204" pitchFamily="49" charset="0"/>
              </a:rPr>
              <a:t> WHERE task="do homework 2";</a:t>
            </a:r>
          </a:p>
          <a:p>
            <a:pPr marL="457200" lvl="1" indent="0">
              <a:buNone/>
            </a:pPr>
            <a:r>
              <a:rPr lang="en-US" sz="2600" b="1" dirty="0">
                <a:latin typeface="Consolas" panose="020B0609020204030204" pitchFamily="49" charset="0"/>
              </a:rPr>
              <a:t>DELETE FROM </a:t>
            </a:r>
            <a:r>
              <a:rPr lang="en-US" sz="2600" b="1" dirty="0" err="1">
                <a:latin typeface="Consolas" panose="020B0609020204030204" pitchFamily="49" charset="0"/>
              </a:rPr>
              <a:t>my_todo</a:t>
            </a:r>
            <a:r>
              <a:rPr lang="en-US" sz="2600" b="1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/>
              <a:t>O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81BE74DC-C74C-0CE1-5BFD-A0441A2BDF1A}"/>
              </a:ext>
            </a:extLst>
          </p:cNvPr>
          <p:cNvSpPr/>
          <p:nvPr/>
        </p:nvSpPr>
        <p:spPr>
          <a:xfrm>
            <a:off x="8290560" y="2206937"/>
            <a:ext cx="2754630" cy="962983"/>
          </a:xfrm>
          <a:prstGeom prst="wedgeRoundRectCallout">
            <a:avLst>
              <a:gd name="adj1" fmla="val -67263"/>
              <a:gd name="adj2" fmla="val -495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Try to insert twice.</a:t>
            </a:r>
          </a:p>
          <a:p>
            <a:pPr algn="ctr"/>
            <a:r>
              <a:rPr lang="en-US" sz="2000" b="1" dirty="0"/>
              <a:t>What happen?</a:t>
            </a:r>
            <a:endParaRPr lang="en-US" b="1" dirty="0"/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60FE48DE-2C63-6C3B-E353-C8A15F04ACB7}"/>
              </a:ext>
            </a:extLst>
          </p:cNvPr>
          <p:cNvSpPr/>
          <p:nvPr/>
        </p:nvSpPr>
        <p:spPr>
          <a:xfrm>
            <a:off x="6111516" y="4018511"/>
            <a:ext cx="2754630" cy="481492"/>
          </a:xfrm>
          <a:prstGeom prst="wedgeRoundRectCallout">
            <a:avLst>
              <a:gd name="adj1" fmla="val -82201"/>
              <a:gd name="adj2" fmla="val -3661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What happen?</a:t>
            </a:r>
            <a:endParaRPr lang="en-US" b="1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DE897E67-D7D4-F980-3436-3C0E44E62B40}"/>
              </a:ext>
            </a:extLst>
          </p:cNvPr>
          <p:cNvSpPr/>
          <p:nvPr/>
        </p:nvSpPr>
        <p:spPr>
          <a:xfrm>
            <a:off x="4374156" y="5348594"/>
            <a:ext cx="1737360" cy="481492"/>
          </a:xfrm>
          <a:prstGeom prst="wedgeRoundRectCallout">
            <a:avLst>
              <a:gd name="adj1" fmla="val -104684"/>
              <a:gd name="adj2" fmla="val -7142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Oops!!</a:t>
            </a:r>
            <a:endParaRPr lang="en-US" b="1" dirty="0"/>
          </a:p>
        </p:txBody>
      </p:sp>
      <p:pic>
        <p:nvPicPr>
          <p:cNvPr id="7" name="Picture 2" descr="Let's Try – Let's Try">
            <a:extLst>
              <a:ext uri="{FF2B5EF4-FFF2-40B4-BE49-F238E27FC236}">
                <a16:creationId xmlns:a16="http://schemas.microsoft.com/office/drawing/2014/main" id="{C627CCDF-573C-0EBD-5CFE-3A5F1F8EC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5363" y="-54864"/>
            <a:ext cx="1240259" cy="1240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01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F90B8-7039-2104-9634-56378E485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SELECT … FROM ...  </a:t>
            </a:r>
            <a:r>
              <a:rPr lang="en-US" dirty="0"/>
              <a:t>(</a:t>
            </a:r>
            <a:r>
              <a:rPr lang="en-US" dirty="0" err="1"/>
              <a:t>dql</a:t>
            </a:r>
            <a:r>
              <a:rPr lang="en-US" dirty="0"/>
              <a:t>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68803B-3033-2033-74B0-7B62822FB64B}"/>
              </a:ext>
            </a:extLst>
          </p:cNvPr>
          <p:cNvSpPr txBox="1"/>
          <p:nvPr/>
        </p:nvSpPr>
        <p:spPr>
          <a:xfrm>
            <a:off x="311285" y="1146191"/>
            <a:ext cx="1139109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buNone/>
            </a:pPr>
            <a:r>
              <a:rPr lang="en-US" sz="2800" dirty="0">
                <a:latin typeface="+mj-lt"/>
              </a:rPr>
              <a:t>The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>
                <a:latin typeface="Consolas" panose="020B0609020204030204" pitchFamily="49" charset="0"/>
              </a:rPr>
              <a:t>SELECT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statement is used to </a:t>
            </a:r>
            <a:r>
              <a:rPr lang="en-US" sz="2800" b="1" dirty="0">
                <a:latin typeface="+mj-lt"/>
              </a:rPr>
              <a:t>fetch</a:t>
            </a:r>
            <a:r>
              <a:rPr lang="en-US" sz="2800" dirty="0">
                <a:latin typeface="+mj-lt"/>
              </a:rPr>
              <a:t> data from a database.</a:t>
            </a:r>
          </a:p>
          <a:p>
            <a:pPr marL="0" lvl="1">
              <a:buNone/>
            </a:pPr>
            <a:endParaRPr lang="en-US" sz="2800" b="1" dirty="0">
              <a:latin typeface="+mj-lt"/>
            </a:endParaRPr>
          </a:p>
          <a:p>
            <a:pPr marL="0" lvl="1">
              <a:buNone/>
            </a:pPr>
            <a:r>
              <a:rPr lang="en-US" sz="2800" b="1" dirty="0">
                <a:latin typeface="+mj-lt"/>
              </a:rPr>
              <a:t>A typical SQL query has the form:</a:t>
            </a:r>
          </a:p>
          <a:p>
            <a:pPr marL="457200" lvl="1" indent="0">
              <a:buNone/>
            </a:pPr>
            <a:endParaRPr lang="en-US" sz="2800" b="1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sz="2800" b="1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sz="2800" b="1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sz="2800" b="1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800" b="1" dirty="0">
                <a:latin typeface="+mj-lt"/>
              </a:rPr>
              <a:t>• </a:t>
            </a:r>
            <a:r>
              <a:rPr lang="en-US" sz="2800" b="1" i="1" dirty="0">
                <a:latin typeface="Consolas" panose="020B0609020204030204" pitchFamily="49" charset="0"/>
              </a:rPr>
              <a:t>Ai</a:t>
            </a:r>
            <a:r>
              <a:rPr lang="en-US" sz="2800" b="1" dirty="0">
                <a:latin typeface="Consolas" panose="020B0609020204030204" pitchFamily="49" charset="0"/>
              </a:rPr>
              <a:t> </a:t>
            </a:r>
            <a:r>
              <a:rPr lang="en-US" sz="2800" b="1" dirty="0">
                <a:latin typeface="+mj-lt"/>
              </a:rPr>
              <a:t>represents an attribute</a:t>
            </a:r>
          </a:p>
          <a:p>
            <a:pPr marL="457200" lvl="1" indent="0">
              <a:buNone/>
            </a:pPr>
            <a:r>
              <a:rPr lang="en-US" sz="2800" b="1" dirty="0">
                <a:latin typeface="+mj-lt"/>
              </a:rPr>
              <a:t>• </a:t>
            </a:r>
            <a:r>
              <a:rPr lang="en-US" sz="2800" b="1" i="1" dirty="0">
                <a:latin typeface="Consolas" panose="020B0609020204030204" pitchFamily="49" charset="0"/>
              </a:rPr>
              <a:t>Ri</a:t>
            </a:r>
            <a:r>
              <a:rPr lang="en-US" sz="2800" b="1" dirty="0">
                <a:latin typeface="Consolas" panose="020B0609020204030204" pitchFamily="49" charset="0"/>
              </a:rPr>
              <a:t> </a:t>
            </a:r>
            <a:r>
              <a:rPr lang="en-US" sz="2800" b="1" dirty="0">
                <a:latin typeface="+mj-lt"/>
              </a:rPr>
              <a:t>represents a relation</a:t>
            </a:r>
          </a:p>
          <a:p>
            <a:pPr marL="457200" lvl="1" indent="0">
              <a:buNone/>
            </a:pPr>
            <a:r>
              <a:rPr lang="en-US" sz="2800" b="1" dirty="0">
                <a:latin typeface="+mj-lt"/>
              </a:rPr>
              <a:t>• </a:t>
            </a:r>
            <a:r>
              <a:rPr lang="en-US" sz="2800" b="1" i="1" dirty="0">
                <a:latin typeface="Consolas" panose="020B0609020204030204" pitchFamily="49" charset="0"/>
              </a:rPr>
              <a:t>P</a:t>
            </a:r>
            <a:r>
              <a:rPr lang="en-US" sz="2800" b="1" dirty="0">
                <a:latin typeface="+mj-lt"/>
              </a:rPr>
              <a:t> is a predicate</a:t>
            </a:r>
          </a:p>
          <a:p>
            <a:pPr marL="457200" lvl="1" indent="0">
              <a:buNone/>
            </a:pPr>
            <a:endParaRPr lang="en-US" sz="2800" b="1" dirty="0">
              <a:latin typeface="+mj-lt"/>
            </a:endParaRPr>
          </a:p>
          <a:p>
            <a:pPr marL="457200" lvl="1" indent="0">
              <a:buNone/>
            </a:pPr>
            <a:r>
              <a:rPr lang="en-US" sz="2800" b="1" dirty="0">
                <a:latin typeface="+mj-lt"/>
              </a:rPr>
              <a:t>The result of an SQL query is a relation.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E77307-2ABE-2FE6-8C42-FDEBEFDDDE29}"/>
              </a:ext>
            </a:extLst>
          </p:cNvPr>
          <p:cNvSpPr txBox="1"/>
          <p:nvPr/>
        </p:nvSpPr>
        <p:spPr>
          <a:xfrm>
            <a:off x="2342510" y="2608129"/>
            <a:ext cx="5549630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1"/>
            <a:r>
              <a:rPr lang="en-US" sz="2800" b="1" dirty="0">
                <a:latin typeface="Consolas" panose="020B0609020204030204" pitchFamily="49" charset="0"/>
              </a:rPr>
              <a:t>SELECT </a:t>
            </a:r>
            <a:r>
              <a:rPr lang="en-US" sz="2800" b="1" i="1" dirty="0">
                <a:latin typeface="Consolas" panose="020B0609020204030204" pitchFamily="49" charset="0"/>
              </a:rPr>
              <a:t>A</a:t>
            </a:r>
            <a:r>
              <a:rPr lang="en-US" sz="2800" b="1" i="1" baseline="-25000" dirty="0">
                <a:latin typeface="Consolas" panose="020B0609020204030204" pitchFamily="49" charset="0"/>
              </a:rPr>
              <a:t>1</a:t>
            </a:r>
            <a:r>
              <a:rPr lang="en-US" sz="2800" b="1" i="1" dirty="0">
                <a:latin typeface="Consolas" panose="020B0609020204030204" pitchFamily="49" charset="0"/>
              </a:rPr>
              <a:t>, A</a:t>
            </a:r>
            <a:r>
              <a:rPr lang="en-US" sz="2800" b="1" i="1" baseline="-25000" dirty="0">
                <a:latin typeface="Consolas" panose="020B0609020204030204" pitchFamily="49" charset="0"/>
              </a:rPr>
              <a:t>2</a:t>
            </a:r>
            <a:r>
              <a:rPr lang="en-US" sz="2800" b="1" i="1" dirty="0">
                <a:latin typeface="Consolas" panose="020B0609020204030204" pitchFamily="49" charset="0"/>
              </a:rPr>
              <a:t>, ..., A</a:t>
            </a:r>
            <a:r>
              <a:rPr lang="en-US" sz="2800" b="1" i="1" baseline="-25000" dirty="0">
                <a:latin typeface="Consolas" panose="020B0609020204030204" pitchFamily="49" charset="0"/>
              </a:rPr>
              <a:t>n</a:t>
            </a:r>
          </a:p>
          <a:p>
            <a:pPr lvl="1"/>
            <a:r>
              <a:rPr lang="en-US" sz="2800" b="1" dirty="0">
                <a:latin typeface="Consolas" panose="020B0609020204030204" pitchFamily="49" charset="0"/>
              </a:rPr>
              <a:t>FROM </a:t>
            </a:r>
            <a:r>
              <a:rPr lang="en-US" sz="2800" b="1" i="1" dirty="0">
                <a:latin typeface="Consolas" panose="020B0609020204030204" pitchFamily="49" charset="0"/>
              </a:rPr>
              <a:t>R</a:t>
            </a:r>
            <a:r>
              <a:rPr lang="en-US" sz="2800" b="1" i="1" baseline="-25000" dirty="0">
                <a:latin typeface="Consolas" panose="020B0609020204030204" pitchFamily="49" charset="0"/>
              </a:rPr>
              <a:t>1</a:t>
            </a:r>
            <a:r>
              <a:rPr lang="en-US" sz="2800" b="1" i="1" dirty="0">
                <a:latin typeface="Consolas" panose="020B0609020204030204" pitchFamily="49" charset="0"/>
              </a:rPr>
              <a:t>, R</a:t>
            </a:r>
            <a:r>
              <a:rPr lang="en-US" sz="2800" b="1" i="1" baseline="-25000" dirty="0">
                <a:latin typeface="Consolas" panose="020B0609020204030204" pitchFamily="49" charset="0"/>
              </a:rPr>
              <a:t>2</a:t>
            </a:r>
            <a:r>
              <a:rPr lang="en-US" sz="2800" b="1" i="1" dirty="0">
                <a:latin typeface="Consolas" panose="020B0609020204030204" pitchFamily="49" charset="0"/>
              </a:rPr>
              <a:t>, ..., R</a:t>
            </a:r>
            <a:r>
              <a:rPr lang="en-US" sz="2800" b="1" i="1" baseline="-25000" dirty="0">
                <a:latin typeface="Consolas" panose="020B0609020204030204" pitchFamily="49" charset="0"/>
              </a:rPr>
              <a:t>m</a:t>
            </a:r>
          </a:p>
          <a:p>
            <a:pPr lvl="1"/>
            <a:r>
              <a:rPr lang="en-US" sz="2800" b="1" dirty="0">
                <a:latin typeface="Consolas" panose="020B0609020204030204" pitchFamily="49" charset="0"/>
              </a:rPr>
              <a:t>WHERE </a:t>
            </a:r>
            <a:r>
              <a:rPr lang="en-US" sz="2800" b="1" i="1" dirty="0">
                <a:latin typeface="Consolas" panose="020B0609020204030204" pitchFamily="49" charset="0"/>
              </a:rPr>
              <a:t>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59AC29-F085-7A55-96D8-11856A4BBBF9}"/>
              </a:ext>
            </a:extLst>
          </p:cNvPr>
          <p:cNvSpPr txBox="1"/>
          <p:nvPr/>
        </p:nvSpPr>
        <p:spPr>
          <a:xfrm>
            <a:off x="2027465" y="2608128"/>
            <a:ext cx="630089" cy="1384995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3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1</a:t>
            </a:r>
            <a:endParaRPr lang="en-US" sz="2800" b="1" i="1" dirty="0">
              <a:latin typeface="Consolas" panose="020B0609020204030204" pitchFamily="49" charset="0"/>
            </a:endParaRPr>
          </a:p>
          <a:p>
            <a:r>
              <a:rPr lang="en-US" sz="2800" b="1" i="1" dirty="0">
                <a:latin typeface="Consolas" panose="020B06090202040302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281982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F90B8-7039-2104-9634-56378E485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… FROM ...           </a:t>
            </a:r>
            <a:r>
              <a:rPr lang="en-US" sz="2400" dirty="0"/>
              <a:t>example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8795EF-DAC6-D8B7-EA4C-26D52CE42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698" y="1089608"/>
            <a:ext cx="7427422" cy="18927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326301-F613-6B41-00A9-4A0AE82C75AB}"/>
              </a:ext>
            </a:extLst>
          </p:cNvPr>
          <p:cNvSpPr txBox="1"/>
          <p:nvPr/>
        </p:nvSpPr>
        <p:spPr>
          <a:xfrm>
            <a:off x="1314037" y="3348248"/>
            <a:ext cx="6059529" cy="46166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SELECT * FROM </a:t>
            </a:r>
            <a:r>
              <a:rPr lang="en-US" sz="2400" b="1" dirty="0" err="1">
                <a:latin typeface="Consolas" panose="020B0609020204030204" pitchFamily="49" charset="0"/>
              </a:rPr>
              <a:t>Student_lecture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5BB54F-3380-3F6F-005C-CD667BCF1C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858"/>
          <a:stretch/>
        </p:blipFill>
        <p:spPr>
          <a:xfrm>
            <a:off x="2036617" y="4175760"/>
            <a:ext cx="8942351" cy="191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790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F90B8-7039-2104-9634-56378E485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Specific Attribute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8795EF-DAC6-D8B7-EA4C-26D52CE42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698" y="1089608"/>
            <a:ext cx="7427422" cy="18927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326301-F613-6B41-00A9-4A0AE82C75AB}"/>
              </a:ext>
            </a:extLst>
          </p:cNvPr>
          <p:cNvSpPr txBox="1"/>
          <p:nvPr/>
        </p:nvSpPr>
        <p:spPr>
          <a:xfrm>
            <a:off x="798472" y="3281450"/>
            <a:ext cx="7427422" cy="46166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SELECT </a:t>
            </a:r>
            <a:r>
              <a:rPr lang="en-US" sz="2400" b="1" dirty="0" err="1">
                <a:latin typeface="Consolas" panose="020B0609020204030204" pitchFamily="49" charset="0"/>
              </a:rPr>
              <a:t>S_id</a:t>
            </a:r>
            <a:r>
              <a:rPr lang="en-US" sz="2400" b="1" dirty="0">
                <a:latin typeface="Consolas" panose="020B0609020204030204" pitchFamily="49" charset="0"/>
              </a:rPr>
              <a:t>, Course FROM </a:t>
            </a:r>
            <a:r>
              <a:rPr lang="en-US" sz="2400" b="1" dirty="0" err="1">
                <a:latin typeface="Consolas" panose="020B0609020204030204" pitchFamily="49" charset="0"/>
              </a:rPr>
              <a:t>Student_lecture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CE71BE-018C-BB52-18B9-0F6AF976E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606" y="4042163"/>
            <a:ext cx="8275495" cy="205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473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F90B8-7039-2104-9634-56378E485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with </a:t>
            </a:r>
            <a:r>
              <a:rPr lang="en-US" dirty="0">
                <a:latin typeface="Consolas" panose="020B0609020204030204" pitchFamily="49" charset="0"/>
              </a:rPr>
              <a:t>WHERE</a:t>
            </a:r>
            <a:r>
              <a:rPr lang="en-US" dirty="0"/>
              <a:t> Clause (1)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8795EF-DAC6-D8B7-EA4C-26D52CE42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698" y="1089608"/>
            <a:ext cx="7427422" cy="18927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326301-F613-6B41-00A9-4A0AE82C75AB}"/>
              </a:ext>
            </a:extLst>
          </p:cNvPr>
          <p:cNvSpPr txBox="1"/>
          <p:nvPr/>
        </p:nvSpPr>
        <p:spPr>
          <a:xfrm>
            <a:off x="771698" y="3140677"/>
            <a:ext cx="7292532" cy="83099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SELECT * FROM </a:t>
            </a:r>
            <a:r>
              <a:rPr lang="en-US" sz="2400" b="1" dirty="0" err="1">
                <a:latin typeface="Consolas" panose="020B0609020204030204" pitchFamily="49" charset="0"/>
              </a:rPr>
              <a:t>Student_lecture</a:t>
            </a:r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WHERE </a:t>
            </a:r>
            <a:r>
              <a:rPr lang="en-US" sz="2400" b="1" dirty="0" err="1">
                <a:latin typeface="Consolas" panose="020B0609020204030204" pitchFamily="49" charset="0"/>
              </a:rPr>
              <a:t>Teaching_assistant</a:t>
            </a:r>
            <a:r>
              <a:rPr lang="en-US" sz="2400" b="1" dirty="0">
                <a:latin typeface="Consolas" panose="020B0609020204030204" pitchFamily="49" charset="0"/>
              </a:rPr>
              <a:t> = “Minnie” 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970CDC-9A79-3476-49D3-9623CF478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698" y="4129949"/>
            <a:ext cx="10049445" cy="127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03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035BB9FC-A6DD-C901-1C9A-83DFA1091E3E}"/>
              </a:ext>
            </a:extLst>
          </p:cNvPr>
          <p:cNvSpPr txBox="1"/>
          <p:nvPr/>
        </p:nvSpPr>
        <p:spPr>
          <a:xfrm>
            <a:off x="415636" y="5365163"/>
            <a:ext cx="11521440" cy="921314"/>
          </a:xfrm>
          <a:prstGeom prst="rect">
            <a:avLst/>
          </a:prstGeom>
          <a:solidFill>
            <a:srgbClr val="F4FEB8"/>
          </a:solidFill>
          <a:ln w="38100"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F8C213-DBA4-19DE-4084-341A012D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 Process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4C19040B-B770-FFBD-9A3D-8FA01C5621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2236708"/>
              </p:ext>
            </p:extLst>
          </p:nvPr>
        </p:nvGraphicFramePr>
        <p:xfrm>
          <a:off x="533834" y="959480"/>
          <a:ext cx="11155363" cy="52489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61D2B10D-A28F-B774-1219-C3A2102FD5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6723" y="2120770"/>
            <a:ext cx="2370653" cy="6746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DC99629-951D-4329-438C-B7CBA3E877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49742" y="4395708"/>
            <a:ext cx="3085500" cy="67587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3C45B49-EF0D-B614-7EEB-F49C09469B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49742" y="5431663"/>
            <a:ext cx="3281406" cy="79341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4A5714-11D5-A1AA-0E35-EA78F0492DE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9481" t="8443" r="24481" b="12870"/>
          <a:stretch/>
        </p:blipFill>
        <p:spPr>
          <a:xfrm>
            <a:off x="9568136" y="3543316"/>
            <a:ext cx="687972" cy="45542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89AAC4-37B9-9C1D-49AB-ACEEB0B450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9976" y="3395356"/>
            <a:ext cx="2370650" cy="674652"/>
          </a:xfrm>
          <a:prstGeom prst="rect">
            <a:avLst/>
          </a:prstGeom>
        </p:spPr>
      </p:pic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BF773D00-193D-1E25-706B-1AA5F4F40F77}"/>
              </a:ext>
            </a:extLst>
          </p:cNvPr>
          <p:cNvCxnSpPr>
            <a:cxnSpLocks/>
            <a:stCxn id="18" idx="0"/>
            <a:endCxn id="15" idx="0"/>
          </p:cNvCxnSpPr>
          <p:nvPr/>
        </p:nvCxnSpPr>
        <p:spPr>
          <a:xfrm rot="16200000" flipH="1">
            <a:off x="9004731" y="2635926"/>
            <a:ext cx="147960" cy="1666821"/>
          </a:xfrm>
          <a:prstGeom prst="bentConnector3">
            <a:avLst>
              <a:gd name="adj1" fmla="val -64609"/>
            </a:avLst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CBF13BBB-BE5C-FDD5-3D74-C26E8B7A01A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01058" y="2157645"/>
            <a:ext cx="1955401" cy="74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6497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F90B8-7039-2104-9634-56378E485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with </a:t>
            </a:r>
            <a:r>
              <a:rPr lang="en-US" dirty="0">
                <a:latin typeface="Consolas" panose="020B0609020204030204" pitchFamily="49" charset="0"/>
              </a:rPr>
              <a:t>WHERE</a:t>
            </a:r>
            <a:r>
              <a:rPr lang="en-US" dirty="0"/>
              <a:t> Clause (2)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8795EF-DAC6-D8B7-EA4C-26D52CE42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698" y="1089608"/>
            <a:ext cx="7427422" cy="18927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326301-F613-6B41-00A9-4A0AE82C75AB}"/>
              </a:ext>
            </a:extLst>
          </p:cNvPr>
          <p:cNvSpPr txBox="1"/>
          <p:nvPr/>
        </p:nvSpPr>
        <p:spPr>
          <a:xfrm>
            <a:off x="771698" y="3298334"/>
            <a:ext cx="7574634" cy="83099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SELECT </a:t>
            </a:r>
            <a:r>
              <a:rPr lang="en-US" sz="2400" b="1" dirty="0" err="1">
                <a:latin typeface="Consolas" panose="020B0609020204030204" pitchFamily="49" charset="0"/>
              </a:rPr>
              <a:t>S_id</a:t>
            </a:r>
            <a:r>
              <a:rPr lang="en-US" sz="2400" b="1" dirty="0">
                <a:latin typeface="Consolas" panose="020B0609020204030204" pitchFamily="49" charset="0"/>
              </a:rPr>
              <a:t>, Course FROM </a:t>
            </a:r>
            <a:r>
              <a:rPr lang="en-US" sz="2400" b="1" dirty="0" err="1">
                <a:latin typeface="Consolas" panose="020B0609020204030204" pitchFamily="49" charset="0"/>
              </a:rPr>
              <a:t>Student_lecture</a:t>
            </a:r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WHERE </a:t>
            </a:r>
            <a:r>
              <a:rPr lang="en-US" sz="2400" b="1" dirty="0" err="1">
                <a:latin typeface="Consolas" panose="020B0609020204030204" pitchFamily="49" charset="0"/>
              </a:rPr>
              <a:t>Teaching_assistant</a:t>
            </a:r>
            <a:r>
              <a:rPr lang="en-US" sz="2400" b="1" dirty="0">
                <a:latin typeface="Consolas" panose="020B0609020204030204" pitchFamily="49" charset="0"/>
              </a:rPr>
              <a:t> = “Minnie” 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12F62F-3ADE-946A-76B7-89D9BE505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698" y="4445263"/>
            <a:ext cx="5075013" cy="132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F90B8-7039-2104-9634-56378E485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with </a:t>
            </a:r>
            <a:r>
              <a:rPr lang="en-US" dirty="0">
                <a:latin typeface="Consolas" panose="020B0609020204030204" pitchFamily="49" charset="0"/>
              </a:rPr>
              <a:t>WHERE</a:t>
            </a:r>
            <a:r>
              <a:rPr lang="en-US" dirty="0"/>
              <a:t> Clause (3)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8795EF-DAC6-D8B7-EA4C-26D52CE42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698" y="1089608"/>
            <a:ext cx="7427422" cy="18927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326301-F613-6B41-00A9-4A0AE82C75AB}"/>
              </a:ext>
            </a:extLst>
          </p:cNvPr>
          <p:cNvSpPr txBox="1"/>
          <p:nvPr/>
        </p:nvSpPr>
        <p:spPr>
          <a:xfrm>
            <a:off x="771698" y="3113668"/>
            <a:ext cx="7633000" cy="120032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SELECT </a:t>
            </a:r>
            <a:r>
              <a:rPr lang="en-US" sz="2400" b="1" dirty="0" err="1">
                <a:latin typeface="Consolas" panose="020B0609020204030204" pitchFamily="49" charset="0"/>
              </a:rPr>
              <a:t>S_id</a:t>
            </a:r>
            <a:r>
              <a:rPr lang="en-US" sz="2400" b="1" dirty="0">
                <a:latin typeface="Consolas" panose="020B0609020204030204" pitchFamily="49" charset="0"/>
              </a:rPr>
              <a:t>, Course FROM </a:t>
            </a:r>
            <a:r>
              <a:rPr lang="en-US" sz="2400" b="1" dirty="0" err="1">
                <a:latin typeface="Consolas" panose="020B0609020204030204" pitchFamily="49" charset="0"/>
              </a:rPr>
              <a:t>Student_lecture</a:t>
            </a:r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WHERE </a:t>
            </a:r>
            <a:r>
              <a:rPr lang="en-US" sz="2400" b="1" dirty="0" err="1">
                <a:latin typeface="Consolas" panose="020B0609020204030204" pitchFamily="49" charset="0"/>
              </a:rPr>
              <a:t>Teaching_assistant</a:t>
            </a:r>
            <a:r>
              <a:rPr lang="en-US" sz="2400" b="1" dirty="0">
                <a:latin typeface="Consolas" panose="020B0609020204030204" pitchFamily="49" charset="0"/>
              </a:rPr>
              <a:t> = “Minnie” 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OR </a:t>
            </a:r>
            <a:r>
              <a:rPr lang="en-US" sz="2400" b="1" dirty="0" err="1">
                <a:latin typeface="Consolas" panose="020B0609020204030204" pitchFamily="49" charset="0"/>
              </a:rPr>
              <a:t>Teaching_assistant</a:t>
            </a:r>
            <a:r>
              <a:rPr lang="en-US" sz="2400" b="1" dirty="0">
                <a:latin typeface="Consolas" panose="020B0609020204030204" pitchFamily="49" charset="0"/>
              </a:rPr>
              <a:t> = “Mickey” 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AB74FA-1DB6-57CF-7278-A0A1F0386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698" y="4445263"/>
            <a:ext cx="4953091" cy="172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771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F90B8-7039-2104-9634-56378E485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>
                <a:latin typeface="Consolas" panose="020B0609020204030204" pitchFamily="49" charset="0"/>
              </a:rPr>
              <a:t>Distinct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8795EF-DAC6-D8B7-EA4C-26D52CE42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698" y="1089608"/>
            <a:ext cx="7427422" cy="18927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326301-F613-6B41-00A9-4A0AE82C75AB}"/>
              </a:ext>
            </a:extLst>
          </p:cNvPr>
          <p:cNvSpPr txBox="1"/>
          <p:nvPr/>
        </p:nvSpPr>
        <p:spPr>
          <a:xfrm>
            <a:off x="786491" y="3098203"/>
            <a:ext cx="6417042" cy="83099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SELECT DISTINCT </a:t>
            </a:r>
            <a:r>
              <a:rPr lang="en-US" sz="2400" b="1" dirty="0" err="1">
                <a:latin typeface="Consolas" panose="020B0609020204030204" pitchFamily="49" charset="0"/>
              </a:rPr>
              <a:t>Teaching_assistant</a:t>
            </a:r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FROM </a:t>
            </a:r>
            <a:r>
              <a:rPr lang="en-US" sz="2400" b="1" dirty="0" err="1">
                <a:latin typeface="Consolas" panose="020B0609020204030204" pitchFamily="49" charset="0"/>
              </a:rPr>
              <a:t>Student_lecture</a:t>
            </a:r>
            <a:r>
              <a:rPr lang="en-US" sz="2400" b="1" dirty="0">
                <a:latin typeface="Consolas" panose="020B0609020204030204" pitchFamily="49" charset="0"/>
              </a:rPr>
              <a:t> 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14896A-4AF3-21BE-4E12-E475E89AF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698" y="3944665"/>
            <a:ext cx="3223314" cy="236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338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F90B8-7039-2104-9634-56378E485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with Pattern Matching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8795EF-DAC6-D8B7-EA4C-26D52CE42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178" y="2693995"/>
            <a:ext cx="7427422" cy="18927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326301-F613-6B41-00A9-4A0AE82C75AB}"/>
              </a:ext>
            </a:extLst>
          </p:cNvPr>
          <p:cNvSpPr txBox="1"/>
          <p:nvPr/>
        </p:nvSpPr>
        <p:spPr>
          <a:xfrm>
            <a:off x="802178" y="4806141"/>
            <a:ext cx="5084353" cy="126188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SELECT </a:t>
            </a:r>
            <a:r>
              <a:rPr lang="en-US" sz="2400" b="1" dirty="0" err="1">
                <a:latin typeface="Consolas" panose="020B0609020204030204" pitchFamily="49" charset="0"/>
              </a:rPr>
              <a:t>Teaching_assistant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FROM </a:t>
            </a:r>
            <a:r>
              <a:rPr lang="en-US" sz="2400" b="1" dirty="0" err="1">
                <a:latin typeface="Consolas" panose="020B0609020204030204" pitchFamily="49" charset="0"/>
              </a:rPr>
              <a:t>Student_lecture</a:t>
            </a:r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WHERE Course LIKE 'Data</a:t>
            </a:r>
            <a:r>
              <a:rPr lang="en-US" sz="2800" b="1" dirty="0">
                <a:latin typeface="Consolas" panose="020B0609020204030204" pitchFamily="49" charset="0"/>
              </a:rPr>
              <a:t>%</a:t>
            </a:r>
            <a:r>
              <a:rPr lang="en-US" sz="2400" b="1" dirty="0">
                <a:latin typeface="Consolas" panose="020B0609020204030204" pitchFamily="49" charset="0"/>
              </a:rPr>
              <a:t>';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4F1E46-2848-2FCE-F1CD-D9230B1E5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597" y="4806141"/>
            <a:ext cx="2886777" cy="126188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717A2FB-364A-2151-152A-E0BCF2A50D6F}"/>
              </a:ext>
            </a:extLst>
          </p:cNvPr>
          <p:cNvSpPr txBox="1"/>
          <p:nvPr/>
        </p:nvSpPr>
        <p:spPr>
          <a:xfrm>
            <a:off x="116378" y="1014659"/>
            <a:ext cx="1164336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SQL includes a </a:t>
            </a:r>
            <a:r>
              <a:rPr lang="en-US" sz="2400" b="1" dirty="0"/>
              <a:t>string-matching operator </a:t>
            </a:r>
            <a:r>
              <a:rPr lang="en-US" sz="2400" dirty="0"/>
              <a:t>for comparisons on character strings. </a:t>
            </a:r>
          </a:p>
          <a:p>
            <a:r>
              <a:rPr lang="en-US" sz="2400" dirty="0"/>
              <a:t>The operator </a:t>
            </a:r>
            <a:r>
              <a:rPr lang="en-US" sz="2400" b="1" dirty="0">
                <a:latin typeface="Consolas" panose="020B0609020204030204" pitchFamily="49" charset="0"/>
              </a:rPr>
              <a:t>LIKE</a:t>
            </a:r>
            <a:r>
              <a:rPr lang="en-US" sz="2400" dirty="0"/>
              <a:t> uses patterns that are described using two special characters: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percent ( </a:t>
            </a:r>
            <a:r>
              <a:rPr lang="en-US" sz="2400" b="1" dirty="0">
                <a:solidFill>
                  <a:schemeClr val="accent5"/>
                </a:solidFill>
                <a:latin typeface="Consolas" panose="020B0609020204030204" pitchFamily="49" charset="0"/>
              </a:rPr>
              <a:t>%</a:t>
            </a:r>
            <a:r>
              <a:rPr lang="en-US" sz="2400" dirty="0"/>
              <a:t> ). The </a:t>
            </a:r>
            <a:r>
              <a:rPr lang="en-US" sz="2400" b="1" dirty="0">
                <a:solidFill>
                  <a:schemeClr val="accent5"/>
                </a:solidFill>
                <a:latin typeface="Consolas" panose="020B0609020204030204" pitchFamily="49" charset="0"/>
              </a:rPr>
              <a:t>%</a:t>
            </a:r>
            <a:r>
              <a:rPr lang="en-US" sz="2400" dirty="0"/>
              <a:t> character matches any substring.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underscore ( </a:t>
            </a:r>
            <a:r>
              <a:rPr lang="en-US" sz="2400" b="1" dirty="0">
                <a:solidFill>
                  <a:schemeClr val="accent5"/>
                </a:solidFill>
                <a:latin typeface="Consolas" panose="020B0609020204030204" pitchFamily="49" charset="0"/>
              </a:rPr>
              <a:t>_</a:t>
            </a:r>
            <a:r>
              <a:rPr lang="en-US" sz="2400" dirty="0"/>
              <a:t> ). The </a:t>
            </a:r>
            <a:r>
              <a:rPr lang="en-US" sz="2400" b="1" dirty="0">
                <a:solidFill>
                  <a:schemeClr val="accent5"/>
                </a:solidFill>
                <a:latin typeface="Consolas" panose="020B0609020204030204" pitchFamily="49" charset="0"/>
              </a:rPr>
              <a:t>_</a:t>
            </a:r>
            <a:r>
              <a:rPr lang="en-US" sz="2400" dirty="0"/>
              <a:t> character matches any character.</a:t>
            </a:r>
          </a:p>
        </p:txBody>
      </p:sp>
    </p:spTree>
    <p:extLst>
      <p:ext uri="{BB962C8B-B14F-4D97-AF65-F5344CB8AC3E}">
        <p14:creationId xmlns:p14="http://schemas.microsoft.com/office/powerpoint/2010/main" val="393100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F90B8-7039-2104-9634-56378E485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Pattern Matching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8795EF-DAC6-D8B7-EA4C-26D52CE42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698" y="1028531"/>
            <a:ext cx="7427422" cy="18927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326301-F613-6B41-00A9-4A0AE82C75AB}"/>
              </a:ext>
            </a:extLst>
          </p:cNvPr>
          <p:cNvSpPr txBox="1"/>
          <p:nvPr/>
        </p:nvSpPr>
        <p:spPr>
          <a:xfrm>
            <a:off x="771698" y="3140677"/>
            <a:ext cx="5084353" cy="126188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SELECT </a:t>
            </a:r>
            <a:r>
              <a:rPr lang="en-US" sz="2400" b="1" dirty="0" err="1">
                <a:latin typeface="Consolas" panose="020B0609020204030204" pitchFamily="49" charset="0"/>
              </a:rPr>
              <a:t>Teaching_assistant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FROM </a:t>
            </a:r>
            <a:r>
              <a:rPr lang="en-US" sz="2400" b="1" dirty="0" err="1">
                <a:latin typeface="Consolas" panose="020B0609020204030204" pitchFamily="49" charset="0"/>
              </a:rPr>
              <a:t>Student_lecture</a:t>
            </a:r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WHERE Course LIKE 'Data</a:t>
            </a:r>
            <a:r>
              <a:rPr lang="en-US" sz="2800" b="1" dirty="0">
                <a:latin typeface="Consolas" panose="020B0609020204030204" pitchFamily="49" charset="0"/>
              </a:rPr>
              <a:t>%</a:t>
            </a:r>
            <a:r>
              <a:rPr lang="en-US" sz="2400" b="1" dirty="0">
                <a:latin typeface="Consolas" panose="020B0609020204030204" pitchFamily="49" charset="0"/>
              </a:rPr>
              <a:t>';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D553A7-EDFA-FA30-AC27-36BF8BCEDEDC}"/>
              </a:ext>
            </a:extLst>
          </p:cNvPr>
          <p:cNvSpPr txBox="1"/>
          <p:nvPr/>
        </p:nvSpPr>
        <p:spPr>
          <a:xfrm>
            <a:off x="781858" y="4799444"/>
            <a:ext cx="766638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       </a:t>
            </a:r>
            <a:r>
              <a:rPr lang="en-US" b="1" dirty="0">
                <a:latin typeface="Consolas" panose="020B0609020204030204" pitchFamily="49" charset="0"/>
                <a:sym typeface="Wingdings" panose="05000000000000000000" pitchFamily="2" charset="2"/>
              </a:rPr>
              <a:t> To find names beginning with ‘b’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 </a:t>
            </a:r>
            <a:r>
              <a:rPr lang="en-US" b="1" dirty="0">
                <a:latin typeface="Consolas" panose="020B0609020204030204" pitchFamily="49" charset="0"/>
                <a:sym typeface="Wingdings" panose="05000000000000000000" pitchFamily="2" charset="2"/>
              </a:rPr>
              <a:t> To find names ending with ‘ty’ </a:t>
            </a:r>
          </a:p>
          <a:p>
            <a:r>
              <a:rPr lang="en-US" b="1" dirty="0">
                <a:latin typeface="Consolas" panose="020B0609020204030204" pitchFamily="49" charset="0"/>
                <a:sym typeface="Wingdings" panose="05000000000000000000" pitchFamily="2" charset="2"/>
              </a:rPr>
              <a:t>        To find names containing a ‘m’</a:t>
            </a:r>
          </a:p>
          <a:p>
            <a:r>
              <a:rPr lang="en-US" b="1" dirty="0">
                <a:latin typeface="Consolas" panose="020B0609020204030204" pitchFamily="49" charset="0"/>
                <a:sym typeface="Wingdings" panose="05000000000000000000" pitchFamily="2" charset="2"/>
              </a:rPr>
              <a:t>        </a:t>
            </a:r>
            <a:r>
              <a:rPr lang="en-US" b="1" dirty="0">
                <a:latin typeface="Consolas" panose="020B0609020204030204" pitchFamily="49" charset="0"/>
              </a:rPr>
              <a:t>To find names containing exactly five characters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3C95C8-5C2E-7215-3FFC-1999D93FC7B5}"/>
              </a:ext>
            </a:extLst>
          </p:cNvPr>
          <p:cNvSpPr txBox="1"/>
          <p:nvPr/>
        </p:nvSpPr>
        <p:spPr>
          <a:xfrm>
            <a:off x="830712" y="4789757"/>
            <a:ext cx="711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'b%</a:t>
            </a:r>
            <a:r>
              <a:rPr lang="en-US" b="1" dirty="0">
                <a:latin typeface="Consolas" panose="020B0609020204030204" pitchFamily="49" charset="0"/>
                <a:sym typeface="Wingdings" panose="05000000000000000000" pitchFamily="2" charset="2"/>
              </a:rPr>
              <a:t>'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A71474-7726-C9DC-7261-F7D7C50154F8}"/>
              </a:ext>
            </a:extLst>
          </p:cNvPr>
          <p:cNvSpPr txBox="1"/>
          <p:nvPr/>
        </p:nvSpPr>
        <p:spPr>
          <a:xfrm>
            <a:off x="820768" y="5062840"/>
            <a:ext cx="8249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'</a:t>
            </a:r>
            <a:r>
              <a:rPr lang="en-US" b="1" dirty="0">
                <a:latin typeface="Consolas" panose="020B0609020204030204" pitchFamily="49" charset="0"/>
                <a:sym typeface="Wingdings" panose="05000000000000000000" pitchFamily="2" charset="2"/>
              </a:rPr>
              <a:t>%ty'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09772D-B6D5-572D-1508-CF0F741EAD81}"/>
              </a:ext>
            </a:extLst>
          </p:cNvPr>
          <p:cNvSpPr txBox="1"/>
          <p:nvPr/>
        </p:nvSpPr>
        <p:spPr>
          <a:xfrm>
            <a:off x="820552" y="5336485"/>
            <a:ext cx="8249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'</a:t>
            </a:r>
            <a:r>
              <a:rPr lang="en-US" b="1" dirty="0">
                <a:latin typeface="Consolas" panose="020B0609020204030204" pitchFamily="49" charset="0"/>
                <a:sym typeface="Wingdings" panose="05000000000000000000" pitchFamily="2" charset="2"/>
              </a:rPr>
              <a:t>%m%'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CC9ED6-0B2A-77CC-D0E4-206BD6A81E2D}"/>
              </a:ext>
            </a:extLst>
          </p:cNvPr>
          <p:cNvSpPr txBox="1"/>
          <p:nvPr/>
        </p:nvSpPr>
        <p:spPr>
          <a:xfrm>
            <a:off x="771698" y="5652709"/>
            <a:ext cx="1127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sym typeface="Wingdings" panose="05000000000000000000" pitchFamily="2" charset="2"/>
              </a:rPr>
              <a:t>'-</a:t>
            </a:r>
            <a:r>
              <a:rPr lang="en-US" sz="100" b="1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b="1" dirty="0">
                <a:latin typeface="Consolas" panose="020B0609020204030204" pitchFamily="49" charset="0"/>
                <a:sym typeface="Wingdings" panose="05000000000000000000" pitchFamily="2" charset="2"/>
              </a:rPr>
              <a:t>-</a:t>
            </a:r>
            <a:r>
              <a:rPr lang="en-US" sz="100" b="1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b="1" dirty="0">
                <a:latin typeface="Consolas" panose="020B0609020204030204" pitchFamily="49" charset="0"/>
                <a:sym typeface="Wingdings" panose="05000000000000000000" pitchFamily="2" charset="2"/>
              </a:rPr>
              <a:t>-</a:t>
            </a:r>
            <a:r>
              <a:rPr lang="en-US" sz="100" b="1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b="1" dirty="0">
                <a:latin typeface="Consolas" panose="020B0609020204030204" pitchFamily="49" charset="0"/>
                <a:sym typeface="Wingdings" panose="05000000000000000000" pitchFamily="2" charset="2"/>
              </a:rPr>
              <a:t>-</a:t>
            </a:r>
            <a:r>
              <a:rPr lang="en-US" sz="100" b="1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b="1" dirty="0">
                <a:latin typeface="Consolas" panose="020B0609020204030204" pitchFamily="49" charset="0"/>
                <a:sym typeface="Wingdings" panose="05000000000000000000" pitchFamily="2" charset="2"/>
              </a:rPr>
              <a:t>-'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287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10" grpId="0"/>
      <p:bldP spid="11" grpId="0"/>
      <p:bldP spid="12" grpId="0"/>
      <p:bldP spid="1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7D7A-ECA9-84C9-EB4C-4D5865B7B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Try (3)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D8543-D383-2AB1-F490-3937DB5F27E0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8. Retrieve data</a:t>
            </a:r>
          </a:p>
          <a:p>
            <a:pPr marL="457200" lvl="1" indent="0">
              <a:buNone/>
            </a:pPr>
            <a:r>
              <a:rPr lang="en-US" sz="2200" b="1" dirty="0">
                <a:latin typeface="Consolas" panose="020B0609020204030204" pitchFamily="49" charset="0"/>
              </a:rPr>
              <a:t>SELECT * FROM </a:t>
            </a:r>
            <a:r>
              <a:rPr lang="en-US" sz="2200" b="1" dirty="0" err="1">
                <a:latin typeface="Consolas" panose="020B0609020204030204" pitchFamily="49" charset="0"/>
              </a:rPr>
              <a:t>my_todo</a:t>
            </a:r>
            <a:r>
              <a:rPr lang="en-US" sz="2200" b="1" dirty="0"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2200" b="1" dirty="0">
                <a:latin typeface="Consolas" panose="020B0609020204030204" pitchFamily="49" charset="0"/>
              </a:rPr>
              <a:t>SELECT * FROM </a:t>
            </a:r>
            <a:r>
              <a:rPr lang="en-US" sz="2200" b="1" dirty="0" err="1">
                <a:latin typeface="Consolas" panose="020B0609020204030204" pitchFamily="49" charset="0"/>
              </a:rPr>
              <a:t>my_todo</a:t>
            </a:r>
            <a:r>
              <a:rPr lang="en-US" sz="2200" b="1" dirty="0">
                <a:latin typeface="Consolas" panose="020B0609020204030204" pitchFamily="49" charset="0"/>
              </a:rPr>
              <a:t> WHERE priority="high";</a:t>
            </a:r>
          </a:p>
          <a:p>
            <a:pPr marL="457200" lvl="1" indent="0">
              <a:buNone/>
            </a:pPr>
            <a:r>
              <a:rPr lang="en-US" sz="2200" b="1" dirty="0">
                <a:latin typeface="Consolas" panose="020B0609020204030204" pitchFamily="49" charset="0"/>
              </a:rPr>
              <a:t>SELECT * FROM </a:t>
            </a:r>
            <a:r>
              <a:rPr lang="en-US" sz="2200" b="1" dirty="0" err="1">
                <a:latin typeface="Consolas" panose="020B0609020204030204" pitchFamily="49" charset="0"/>
              </a:rPr>
              <a:t>my_todo</a:t>
            </a:r>
            <a:r>
              <a:rPr lang="en-US" sz="2200" b="1" dirty="0">
                <a:latin typeface="Consolas" panose="020B0609020204030204" pitchFamily="49" charset="0"/>
              </a:rPr>
              <a:t> WHERE priority='normal';</a:t>
            </a:r>
          </a:p>
          <a:p>
            <a:pPr marL="457200" lvl="1" indent="0">
              <a:buNone/>
            </a:pPr>
            <a:r>
              <a:rPr lang="en-US" sz="2200" b="1" dirty="0">
                <a:latin typeface="Consolas" panose="020B0609020204030204" pitchFamily="49" charset="0"/>
              </a:rPr>
              <a:t>SELECT task FROM </a:t>
            </a:r>
            <a:r>
              <a:rPr lang="en-US" sz="2200" b="1" dirty="0" err="1">
                <a:latin typeface="Consolas" panose="020B0609020204030204" pitchFamily="49" charset="0"/>
              </a:rPr>
              <a:t>my_todo</a:t>
            </a:r>
            <a:r>
              <a:rPr lang="en-US" sz="2200" b="1" dirty="0">
                <a:latin typeface="Consolas" panose="020B0609020204030204" pitchFamily="49" charset="0"/>
              </a:rPr>
              <a:t> WHERE priority="normal";</a:t>
            </a:r>
          </a:p>
          <a:p>
            <a:pPr marL="457200" lvl="1" indent="0">
              <a:buNone/>
            </a:pPr>
            <a:r>
              <a:rPr lang="en-US" sz="2200" b="1" dirty="0">
                <a:latin typeface="Consolas" panose="020B0609020204030204" pitchFamily="49" charset="0"/>
              </a:rPr>
              <a:t>SELECT * FROM </a:t>
            </a:r>
            <a:r>
              <a:rPr lang="en-US" sz="2200" b="1" dirty="0" err="1">
                <a:latin typeface="Consolas" panose="020B0609020204030204" pitchFamily="49" charset="0"/>
              </a:rPr>
              <a:t>my_todo</a:t>
            </a:r>
            <a:r>
              <a:rPr lang="en-US" sz="2200" b="1" dirty="0">
                <a:latin typeface="Consolas" panose="020B0609020204030204" pitchFamily="49" charset="0"/>
              </a:rPr>
              <a:t> WHERE task LIKE "%</a:t>
            </a:r>
            <a:r>
              <a:rPr lang="en-US" sz="2200" b="1" dirty="0" err="1">
                <a:latin typeface="Consolas" panose="020B0609020204030204" pitchFamily="49" charset="0"/>
              </a:rPr>
              <a:t>sql</a:t>
            </a:r>
            <a:r>
              <a:rPr lang="en-US" sz="2200" b="1" dirty="0">
                <a:latin typeface="Consolas" panose="020B0609020204030204" pitchFamily="49" charset="0"/>
              </a:rPr>
              <a:t>" OR priority = "low";</a:t>
            </a:r>
          </a:p>
          <a:p>
            <a:pPr marL="457200" lvl="1" indent="0">
              <a:buNone/>
            </a:pPr>
            <a:r>
              <a:rPr lang="en-US" sz="2200" b="1" dirty="0">
                <a:latin typeface="Consolas" panose="020B0609020204030204" pitchFamily="49" charset="0"/>
              </a:rPr>
              <a:t>SELECT * FROM </a:t>
            </a:r>
            <a:r>
              <a:rPr lang="en-US" sz="2200" b="1" dirty="0" err="1">
                <a:latin typeface="Consolas" panose="020B0609020204030204" pitchFamily="49" charset="0"/>
              </a:rPr>
              <a:t>my_todo</a:t>
            </a:r>
            <a:r>
              <a:rPr lang="en-US" sz="2200" b="1" dirty="0">
                <a:latin typeface="Consolas" panose="020B0609020204030204" pitchFamily="49" charset="0"/>
              </a:rPr>
              <a:t> WHERE task LIKE “_</a:t>
            </a:r>
            <a:r>
              <a:rPr lang="en-US" sz="800" b="1" dirty="0">
                <a:latin typeface="Consolas" panose="020B0609020204030204" pitchFamily="49" charset="0"/>
              </a:rPr>
              <a:t> </a:t>
            </a:r>
            <a:r>
              <a:rPr lang="en-US" sz="2200" b="1" dirty="0">
                <a:latin typeface="Consolas" panose="020B0609020204030204" pitchFamily="49" charset="0"/>
              </a:rPr>
              <a:t>_ad";</a:t>
            </a:r>
          </a:p>
          <a:p>
            <a:pPr marL="457200" lvl="1" indent="0">
              <a:buNone/>
            </a:pPr>
            <a:r>
              <a:rPr lang="en-US" sz="2200" b="1" dirty="0">
                <a:latin typeface="Consolas" panose="020B0609020204030204" pitchFamily="49" charset="0"/>
              </a:rPr>
              <a:t>SELECT DISTINCT * FROM </a:t>
            </a:r>
            <a:r>
              <a:rPr lang="en-US" sz="2200" b="1" dirty="0" err="1">
                <a:latin typeface="Consolas" panose="020B0609020204030204" pitchFamily="49" charset="0"/>
              </a:rPr>
              <a:t>my_todo</a:t>
            </a:r>
            <a:r>
              <a:rPr lang="en-US" sz="2200" b="1" dirty="0"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2200" b="1" dirty="0">
                <a:latin typeface="Consolas" panose="020B0609020204030204" pitchFamily="49" charset="0"/>
              </a:rPr>
              <a:t>SELECT DISTINCT priority, task FROM </a:t>
            </a:r>
            <a:r>
              <a:rPr lang="en-US" sz="2200" b="1" dirty="0" err="1">
                <a:latin typeface="Consolas" panose="020B0609020204030204" pitchFamily="49" charset="0"/>
              </a:rPr>
              <a:t>my_todo</a:t>
            </a:r>
            <a:r>
              <a:rPr lang="en-US" sz="2200" b="1" dirty="0"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2200" b="1" dirty="0">
                <a:latin typeface="Consolas" panose="020B0609020204030204" pitchFamily="49" charset="0"/>
              </a:rPr>
              <a:t>SELECT DISTINCT priority FROM </a:t>
            </a:r>
            <a:r>
              <a:rPr lang="en-US" sz="2200" b="1" dirty="0" err="1">
                <a:latin typeface="Consolas" panose="020B0609020204030204" pitchFamily="49" charset="0"/>
              </a:rPr>
              <a:t>my_todo</a:t>
            </a:r>
            <a:r>
              <a:rPr lang="en-US" sz="2200" b="1" dirty="0"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4" name="Picture 2" descr="Let's Try – Let's Try">
            <a:extLst>
              <a:ext uri="{FF2B5EF4-FFF2-40B4-BE49-F238E27FC236}">
                <a16:creationId xmlns:a16="http://schemas.microsoft.com/office/drawing/2014/main" id="{B22E8BAF-EB51-A5A0-B71C-18D453DB3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5363" y="-54864"/>
            <a:ext cx="1240259" cy="1240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72042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F90B8-7039-2104-9634-56378E485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BY (Ascending)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8795EF-DAC6-D8B7-EA4C-26D52CE42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698" y="1089608"/>
            <a:ext cx="7427422" cy="18927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326301-F613-6B41-00A9-4A0AE82C75AB}"/>
              </a:ext>
            </a:extLst>
          </p:cNvPr>
          <p:cNvSpPr txBox="1"/>
          <p:nvPr/>
        </p:nvSpPr>
        <p:spPr>
          <a:xfrm>
            <a:off x="771698" y="3113668"/>
            <a:ext cx="7427422" cy="120032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SELECT </a:t>
            </a:r>
            <a:r>
              <a:rPr lang="en-US" sz="2400" b="1" dirty="0" err="1">
                <a:latin typeface="Consolas" panose="020B0609020204030204" pitchFamily="49" charset="0"/>
              </a:rPr>
              <a:t>S_id</a:t>
            </a:r>
            <a:r>
              <a:rPr lang="en-US" sz="2400" b="1" dirty="0">
                <a:latin typeface="Consolas" panose="020B0609020204030204" pitchFamily="49" charset="0"/>
              </a:rPr>
              <a:t>, Course FROM </a:t>
            </a:r>
            <a:r>
              <a:rPr lang="en-US" sz="2400" b="1" dirty="0" err="1">
                <a:latin typeface="Consolas" panose="020B0609020204030204" pitchFamily="49" charset="0"/>
              </a:rPr>
              <a:t>Student_lecture</a:t>
            </a:r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WHERE </a:t>
            </a:r>
            <a:r>
              <a:rPr lang="en-US" sz="2400" b="1" dirty="0" err="1">
                <a:latin typeface="Consolas" panose="020B0609020204030204" pitchFamily="49" charset="0"/>
              </a:rPr>
              <a:t>Teaching_assistant</a:t>
            </a:r>
            <a:r>
              <a:rPr lang="en-US" sz="2400" b="1" dirty="0">
                <a:latin typeface="Consolas" panose="020B0609020204030204" pitchFamily="49" charset="0"/>
              </a:rPr>
              <a:t> &lt;&gt; “Dumpty”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ORDER BY </a:t>
            </a:r>
            <a:r>
              <a:rPr lang="en-US" sz="2400" b="1" dirty="0" err="1">
                <a:latin typeface="Consolas" panose="020B0609020204030204" pitchFamily="49" charset="0"/>
              </a:rPr>
              <a:t>S_id</a:t>
            </a:r>
            <a:r>
              <a:rPr lang="en-US" sz="2400" b="1" dirty="0">
                <a:latin typeface="Consolas" panose="020B0609020204030204" pitchFamily="49" charset="0"/>
              </a:rPr>
              <a:t> ASC;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E36113-B7E9-251E-132E-D94695D3A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4618" y="4445262"/>
            <a:ext cx="4166062" cy="17999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404FB1-F1BF-5F99-AE28-B02F09F27C2B}"/>
              </a:ext>
            </a:extLst>
          </p:cNvPr>
          <p:cNvSpPr txBox="1"/>
          <p:nvPr/>
        </p:nvSpPr>
        <p:spPr>
          <a:xfrm>
            <a:off x="2243224" y="4475310"/>
            <a:ext cx="224218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Ascending, by default Or include ASC</a:t>
            </a:r>
          </a:p>
        </p:txBody>
      </p:sp>
    </p:spTree>
    <p:extLst>
      <p:ext uri="{BB962C8B-B14F-4D97-AF65-F5344CB8AC3E}">
        <p14:creationId xmlns:p14="http://schemas.microsoft.com/office/powerpoint/2010/main" val="35404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F90B8-7039-2104-9634-56378E485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BY (Descending)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8795EF-DAC6-D8B7-EA4C-26D52CE42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698" y="1089608"/>
            <a:ext cx="7427422" cy="18927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326301-F613-6B41-00A9-4A0AE82C75AB}"/>
              </a:ext>
            </a:extLst>
          </p:cNvPr>
          <p:cNvSpPr txBox="1"/>
          <p:nvPr/>
        </p:nvSpPr>
        <p:spPr>
          <a:xfrm>
            <a:off x="771698" y="3113668"/>
            <a:ext cx="7350898" cy="120032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SELECT </a:t>
            </a:r>
            <a:r>
              <a:rPr lang="en-US" sz="2400" b="1" dirty="0" err="1">
                <a:latin typeface="Consolas" panose="020B0609020204030204" pitchFamily="49" charset="0"/>
              </a:rPr>
              <a:t>S_id</a:t>
            </a:r>
            <a:r>
              <a:rPr lang="en-US" sz="2400" b="1" dirty="0">
                <a:latin typeface="Consolas" panose="020B0609020204030204" pitchFamily="49" charset="0"/>
              </a:rPr>
              <a:t>, Course FROM </a:t>
            </a:r>
            <a:r>
              <a:rPr lang="en-US" sz="2400" b="1" dirty="0" err="1">
                <a:latin typeface="Consolas" panose="020B0609020204030204" pitchFamily="49" charset="0"/>
              </a:rPr>
              <a:t>Student_lecture</a:t>
            </a:r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WHERE </a:t>
            </a:r>
            <a:r>
              <a:rPr lang="en-US" sz="2400" b="1" dirty="0" err="1">
                <a:latin typeface="Consolas" panose="020B0609020204030204" pitchFamily="49" charset="0"/>
              </a:rPr>
              <a:t>Teaching_assistant</a:t>
            </a:r>
            <a:r>
              <a:rPr lang="en-US" sz="2400" b="1" dirty="0">
                <a:latin typeface="Consolas" panose="020B0609020204030204" pitchFamily="49" charset="0"/>
              </a:rPr>
              <a:t> &lt;&gt; “Dumpty”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ORDER BY </a:t>
            </a:r>
            <a:r>
              <a:rPr lang="en-US" sz="2400" b="1" dirty="0" err="1">
                <a:latin typeface="Consolas" panose="020B0609020204030204" pitchFamily="49" charset="0"/>
              </a:rPr>
              <a:t>S_id</a:t>
            </a:r>
            <a:r>
              <a:rPr lang="en-US" sz="2400" b="1" dirty="0">
                <a:latin typeface="Consolas" panose="020B0609020204030204" pitchFamily="49" charset="0"/>
              </a:rPr>
              <a:t> DESC;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99064C-4785-3CDE-464A-061AC342C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698" y="4445263"/>
            <a:ext cx="4263481" cy="184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38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F90B8-7039-2104-9634-56378E485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with Aliases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8795EF-DAC6-D8B7-EA4C-26D52CE42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698" y="1089608"/>
            <a:ext cx="7427422" cy="18927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326301-F613-6B41-00A9-4A0AE82C75AB}"/>
              </a:ext>
            </a:extLst>
          </p:cNvPr>
          <p:cNvSpPr txBox="1"/>
          <p:nvPr/>
        </p:nvSpPr>
        <p:spPr>
          <a:xfrm>
            <a:off x="771698" y="3113668"/>
            <a:ext cx="7427422" cy="120032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SELECT </a:t>
            </a:r>
            <a:r>
              <a:rPr lang="en-US" sz="2400" b="1" dirty="0" err="1">
                <a:latin typeface="Consolas" panose="020B0609020204030204" pitchFamily="49" charset="0"/>
              </a:rPr>
              <a:t>S_id</a:t>
            </a:r>
            <a:r>
              <a:rPr lang="en-US" sz="2400" b="1" dirty="0">
                <a:latin typeface="Consolas" panose="020B0609020204030204" pitchFamily="49" charset="0"/>
              </a:rPr>
              <a:t> as ID, Course as “Course Name”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FROM </a:t>
            </a:r>
            <a:r>
              <a:rPr lang="en-US" sz="2400" b="1" dirty="0" err="1">
                <a:latin typeface="Consolas" panose="020B0609020204030204" pitchFamily="49" charset="0"/>
              </a:rPr>
              <a:t>Student_lecture</a:t>
            </a:r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WHERE </a:t>
            </a:r>
            <a:r>
              <a:rPr lang="en-US" sz="2400" b="1" dirty="0" err="1">
                <a:latin typeface="Consolas" panose="020B0609020204030204" pitchFamily="49" charset="0"/>
              </a:rPr>
              <a:t>Teaching_assistant</a:t>
            </a:r>
            <a:r>
              <a:rPr lang="en-US" sz="2400" b="1" dirty="0">
                <a:latin typeface="Consolas" panose="020B0609020204030204" pitchFamily="49" charset="0"/>
              </a:rPr>
              <a:t> &lt;&gt; “Dumpty” 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FF40B9-A4BB-5E33-75B0-AB78FF7D7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698" y="4445263"/>
            <a:ext cx="4309001" cy="183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80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C4910-F821-D97C-D1F2-A1A688776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78" y="169164"/>
            <a:ext cx="11990277" cy="851916"/>
          </a:xfrm>
        </p:spPr>
        <p:txBody>
          <a:bodyPr>
            <a:noAutofit/>
          </a:bodyPr>
          <a:lstStyle/>
          <a:p>
            <a:r>
              <a:rPr lang="en-US" dirty="0"/>
              <a:t>Set Operations </a:t>
            </a:r>
            <a:r>
              <a:rPr lang="en-US" dirty="0">
                <a:latin typeface="Consolas" panose="020B0609020204030204" pitchFamily="49" charset="0"/>
              </a:rPr>
              <a:t>UNION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7CC89-775F-2ACB-CEE4-9E9FEDC3C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730" y="1040892"/>
            <a:ext cx="11155679" cy="4776216"/>
          </a:xfrm>
        </p:spPr>
        <p:txBody>
          <a:bodyPr>
            <a:normAutofit/>
          </a:bodyPr>
          <a:lstStyle/>
          <a:p>
            <a:r>
              <a:rPr lang="en-US" sz="2000" dirty="0"/>
              <a:t>Combine two relations</a:t>
            </a:r>
          </a:p>
          <a:p>
            <a:r>
              <a:rPr lang="en-US" sz="2000" dirty="0"/>
              <a:t>Each relation must have the same number of columns</a:t>
            </a:r>
          </a:p>
          <a:p>
            <a:r>
              <a:rPr lang="en-US" sz="2000" dirty="0"/>
              <a:t>The columns must have similar / compatible data types?</a:t>
            </a:r>
          </a:p>
          <a:p>
            <a:r>
              <a:rPr lang="en-US" sz="2000" dirty="0"/>
              <a:t>The columns in both relations must be in the same order</a:t>
            </a:r>
          </a:p>
          <a:p>
            <a:r>
              <a:rPr lang="en-US" sz="2000" dirty="0"/>
              <a:t>Tuples of the second relation come after the first</a:t>
            </a:r>
          </a:p>
          <a:p>
            <a:pPr marL="0" indent="0">
              <a:buNone/>
            </a:pPr>
            <a:r>
              <a:rPr lang="en-US" sz="2000" i="1" dirty="0"/>
              <a:t>General form:</a:t>
            </a:r>
          </a:p>
        </p:txBody>
      </p:sp>
      <p:pic>
        <p:nvPicPr>
          <p:cNvPr id="6146" name="Picture 2" descr="SQL UNION">
            <a:extLst>
              <a:ext uri="{FF2B5EF4-FFF2-40B4-BE49-F238E27FC236}">
                <a16:creationId xmlns:a16="http://schemas.microsoft.com/office/drawing/2014/main" id="{E0874998-DDA1-D788-BC60-057F4C6C7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461" y="3884976"/>
            <a:ext cx="7299809" cy="1854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F8BBC3-D0A9-8482-006B-6A8D6ECFB3F8}"/>
              </a:ext>
            </a:extLst>
          </p:cNvPr>
          <p:cNvSpPr txBox="1"/>
          <p:nvPr/>
        </p:nvSpPr>
        <p:spPr>
          <a:xfrm>
            <a:off x="601249" y="4027500"/>
            <a:ext cx="3796078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</a:rPr>
              <a:t>SELECT ...</a:t>
            </a:r>
          </a:p>
          <a:p>
            <a:r>
              <a:rPr lang="en-US" sz="3200" b="1" dirty="0">
                <a:latin typeface="Consolas" panose="020B0609020204030204" pitchFamily="49" charset="0"/>
              </a:rPr>
              <a:t> UNION</a:t>
            </a:r>
          </a:p>
          <a:p>
            <a:r>
              <a:rPr lang="en-US" sz="3200" b="1" dirty="0">
                <a:latin typeface="Consolas" panose="020B0609020204030204" pitchFamily="49" charset="0"/>
              </a:rPr>
              <a:t>SELECT ...</a:t>
            </a:r>
          </a:p>
        </p:txBody>
      </p:sp>
    </p:spTree>
    <p:extLst>
      <p:ext uri="{BB962C8B-B14F-4D97-AF65-F5344CB8AC3E}">
        <p14:creationId xmlns:p14="http://schemas.microsoft.com/office/powerpoint/2010/main" val="579850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A9F84-FD09-66BA-0464-A23A453BC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775200" cy="6410528"/>
          </a:xfrm>
          <a:solidFill>
            <a:schemeClr val="accent5">
              <a:lumMod val="60000"/>
              <a:lumOff val="40000"/>
            </a:schemeClr>
          </a:solidFill>
        </p:spPr>
        <p:txBody>
          <a:bodyPr vert="horz" lIns="0" tIns="0" rIns="0" bIns="0" rtlCol="0" anchor="ctr">
            <a:normAutofit/>
          </a:bodyPr>
          <a:lstStyle/>
          <a:p>
            <a:r>
              <a:rPr lang="en-US" sz="5400" spc="750" dirty="0">
                <a:solidFill>
                  <a:schemeClr val="bg1"/>
                </a:solidFill>
              </a:rPr>
              <a:t>Today:</a:t>
            </a:r>
            <a:br>
              <a:rPr lang="en-US" sz="5400" spc="750" dirty="0">
                <a:solidFill>
                  <a:schemeClr val="bg1"/>
                </a:solidFill>
              </a:rPr>
            </a:br>
            <a:br>
              <a:rPr lang="en-US" sz="2000" i="1" cap="none" spc="750" dirty="0">
                <a:solidFill>
                  <a:schemeClr val="bg1"/>
                </a:solidFill>
                <a:latin typeface="Helvetica" panose="020B0604020202020204" pitchFamily="34" charset="0"/>
              </a:rPr>
            </a:br>
            <a:r>
              <a:rPr lang="en-US" sz="2000" i="1" cap="none" spc="750" dirty="0">
                <a:solidFill>
                  <a:schemeClr val="bg1"/>
                </a:solidFill>
                <a:latin typeface="Helvetica" panose="020B0604020202020204" pitchFamily="34" charset="0"/>
              </a:rPr>
              <a:t> </a:t>
            </a:r>
            <a:r>
              <a:rPr lang="en-US" sz="1600" i="1" cap="none" dirty="0">
                <a:effectLst/>
                <a:latin typeface="Helvetica" panose="020B0604020202020204" pitchFamily="34" charset="0"/>
              </a:rPr>
              <a:t>Now that we have</a:t>
            </a:r>
            <a:br>
              <a:rPr lang="en-US" sz="1600" i="1" cap="none" dirty="0">
                <a:effectLst/>
                <a:latin typeface="Helvetica" panose="020B0604020202020204" pitchFamily="34" charset="0"/>
              </a:rPr>
            </a:br>
            <a:r>
              <a:rPr lang="en-US" sz="1600" i="1" cap="none" dirty="0">
                <a:effectLst/>
                <a:latin typeface="Helvetica" panose="020B0604020202020204" pitchFamily="34" charset="0"/>
              </a:rPr>
              <a:t> schemas and constraints, </a:t>
            </a:r>
            <a:br>
              <a:rPr lang="en-US" sz="1600" i="1" cap="none" dirty="0">
                <a:effectLst/>
                <a:latin typeface="Helvetica" panose="020B0604020202020204" pitchFamily="34" charset="0"/>
              </a:rPr>
            </a:br>
            <a:br>
              <a:rPr lang="en-US" sz="1600" i="1" cap="none" dirty="0">
                <a:effectLst/>
                <a:latin typeface="Helvetica" panose="020B0604020202020204" pitchFamily="34" charset="0"/>
              </a:rPr>
            </a:br>
            <a:r>
              <a:rPr lang="en-US" sz="1600" i="1" cap="none" dirty="0">
                <a:effectLst/>
                <a:latin typeface="Helvetica" panose="020B0604020202020204" pitchFamily="34" charset="0"/>
              </a:rPr>
              <a:t> - How do we implement</a:t>
            </a:r>
            <a:br>
              <a:rPr lang="en-US" sz="1600" i="1" cap="none" dirty="0">
                <a:effectLst/>
                <a:latin typeface="Helvetica" panose="020B0604020202020204" pitchFamily="34" charset="0"/>
              </a:rPr>
            </a:br>
            <a:r>
              <a:rPr lang="en-US" sz="1600" i="1" cap="none" dirty="0">
                <a:effectLst/>
                <a:latin typeface="Helvetica" panose="020B0604020202020204" pitchFamily="34" charset="0"/>
              </a:rPr>
              <a:t>   them? </a:t>
            </a:r>
            <a:br>
              <a:rPr lang="en-US" sz="1600" i="1" cap="none" dirty="0">
                <a:effectLst/>
                <a:latin typeface="Helvetica" panose="020B0604020202020204" pitchFamily="34" charset="0"/>
              </a:rPr>
            </a:br>
            <a:br>
              <a:rPr lang="en-US" sz="1600" i="1" cap="none" dirty="0">
                <a:effectLst/>
                <a:latin typeface="Helvetica" panose="020B0604020202020204" pitchFamily="34" charset="0"/>
              </a:rPr>
            </a:br>
            <a:r>
              <a:rPr lang="en-US" sz="1600" i="1" cap="none" dirty="0">
                <a:effectLst/>
                <a:latin typeface="Helvetica" panose="020B0604020202020204" pitchFamily="34" charset="0"/>
              </a:rPr>
              <a:t>- How do we populate and</a:t>
            </a:r>
            <a:br>
              <a:rPr lang="en-US" sz="1600" i="1" cap="none" dirty="0">
                <a:effectLst/>
                <a:latin typeface="Helvetica" panose="020B0604020202020204" pitchFamily="34" charset="0"/>
              </a:rPr>
            </a:br>
            <a:r>
              <a:rPr lang="en-US" sz="1600" i="1" cap="none" dirty="0">
                <a:effectLst/>
                <a:latin typeface="Helvetica" panose="020B0604020202020204" pitchFamily="34" charset="0"/>
              </a:rPr>
              <a:t>  manipulate them? </a:t>
            </a:r>
            <a:br>
              <a:rPr lang="en-US" sz="1600" i="1" cap="none" dirty="0">
                <a:effectLst/>
                <a:latin typeface="Helvetica" panose="020B0604020202020204" pitchFamily="34" charset="0"/>
              </a:rPr>
            </a:br>
            <a:br>
              <a:rPr lang="en-US" sz="1600" i="1" cap="none" dirty="0">
                <a:effectLst/>
                <a:latin typeface="Helvetica" panose="020B0604020202020204" pitchFamily="34" charset="0"/>
              </a:rPr>
            </a:br>
            <a:r>
              <a:rPr lang="en-US" sz="1600" i="1" cap="none" dirty="0">
                <a:effectLst/>
                <a:latin typeface="Helvetica" panose="020B0604020202020204" pitchFamily="34" charset="0"/>
              </a:rPr>
              <a:t>- What happens when we</a:t>
            </a:r>
            <a:br>
              <a:rPr lang="en-US" sz="1600" i="1" cap="none" dirty="0">
                <a:effectLst/>
                <a:latin typeface="Helvetica" panose="020B0604020202020204" pitchFamily="34" charset="0"/>
              </a:rPr>
            </a:br>
            <a:r>
              <a:rPr lang="en-US" sz="1600" i="1" cap="none" dirty="0">
                <a:effectLst/>
                <a:latin typeface="Helvetica" panose="020B0604020202020204" pitchFamily="34" charset="0"/>
              </a:rPr>
              <a:t>  execute the SQL query</a:t>
            </a:r>
            <a:r>
              <a:rPr lang="en-US" sz="1800" i="1" cap="none" dirty="0">
                <a:effectLst/>
                <a:latin typeface="Helvetica" panose="020B0604020202020204" pitchFamily="34" charset="0"/>
              </a:rPr>
              <a:t>?</a:t>
            </a:r>
            <a:endParaRPr lang="en-US" sz="5400" spc="75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99B49D-C03D-2660-C9EC-0766B6727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2553" y="406401"/>
            <a:ext cx="6975608" cy="4798742"/>
          </a:xfrm>
        </p:spPr>
        <p:txBody>
          <a:bodyPr>
            <a:normAutofit/>
          </a:bodyPr>
          <a:lstStyle/>
          <a:p>
            <a:r>
              <a:rPr lang="en-US" dirty="0"/>
              <a:t>Overview of The SQL Query Language</a:t>
            </a:r>
          </a:p>
          <a:p>
            <a:r>
              <a:rPr lang="en-US" dirty="0"/>
              <a:t>Parts of the query language: </a:t>
            </a:r>
          </a:p>
          <a:p>
            <a:pPr lvl="1"/>
            <a:r>
              <a:rPr lang="en-US" dirty="0"/>
              <a:t>SQL Data Definition Language </a:t>
            </a:r>
            <a:r>
              <a:rPr lang="en-US" b="1" dirty="0"/>
              <a:t>DDL</a:t>
            </a:r>
          </a:p>
          <a:p>
            <a:pPr lvl="1"/>
            <a:r>
              <a:rPr lang="en-US" dirty="0"/>
              <a:t>SQL Data Manipulation Language </a:t>
            </a:r>
            <a:r>
              <a:rPr lang="en-US" b="1" dirty="0"/>
              <a:t>DML</a:t>
            </a:r>
          </a:p>
          <a:p>
            <a:pPr lvl="1"/>
            <a:r>
              <a:rPr lang="en-US" dirty="0"/>
              <a:t>SQL Data Query language </a:t>
            </a:r>
            <a:r>
              <a:rPr lang="en-US" b="1" dirty="0"/>
              <a:t>DQL</a:t>
            </a:r>
          </a:p>
          <a:p>
            <a:r>
              <a:rPr lang="en-US" dirty="0"/>
              <a:t>Additional Basic Operations</a:t>
            </a:r>
          </a:p>
          <a:p>
            <a:r>
              <a:rPr lang="en-US" dirty="0"/>
              <a:t>Set Operations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9CE825-4CB4-A895-6946-F52E4FF837CE}"/>
              </a:ext>
            </a:extLst>
          </p:cNvPr>
          <p:cNvSpPr txBox="1"/>
          <p:nvPr/>
        </p:nvSpPr>
        <p:spPr>
          <a:xfrm>
            <a:off x="4972553" y="5349359"/>
            <a:ext cx="68943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[A. </a:t>
            </a:r>
            <a:r>
              <a:rPr lang="en-US" sz="1600" dirty="0" err="1"/>
              <a:t>Silberschatz</a:t>
            </a:r>
            <a:r>
              <a:rPr lang="en-US" sz="1600" dirty="0"/>
              <a:t>, H. F. </a:t>
            </a:r>
            <a:r>
              <a:rPr lang="en-US" sz="1600" dirty="0" err="1"/>
              <a:t>Korth</a:t>
            </a:r>
            <a:r>
              <a:rPr lang="en-US" sz="1600" dirty="0"/>
              <a:t>, S. Sudarshan, Database System Concepts, Ch.3]</a:t>
            </a:r>
          </a:p>
        </p:txBody>
      </p:sp>
    </p:spTree>
    <p:extLst>
      <p:ext uri="{BB962C8B-B14F-4D97-AF65-F5344CB8AC3E}">
        <p14:creationId xmlns:p14="http://schemas.microsoft.com/office/powerpoint/2010/main" val="30552295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C4910-F821-D97C-D1F2-A1A688776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78" y="169164"/>
            <a:ext cx="11990277" cy="851916"/>
          </a:xfrm>
        </p:spPr>
        <p:txBody>
          <a:bodyPr>
            <a:no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UNION</a:t>
            </a:r>
            <a:r>
              <a:rPr lang="en-US" dirty="0"/>
              <a:t> (cont.)</a:t>
            </a: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D4A745-B8AD-A8A5-B794-718646D69F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268"/>
          <a:stretch/>
        </p:blipFill>
        <p:spPr>
          <a:xfrm>
            <a:off x="517935" y="1221333"/>
            <a:ext cx="10363425" cy="20860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FC5CEB5-6E23-8080-7CB4-1DEF75C1A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625" y="3723880"/>
            <a:ext cx="5609971" cy="25601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E8B5E0-4A5D-19C6-B566-1C3A30E63B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4636" y="3723880"/>
            <a:ext cx="9898885" cy="75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29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C4910-F821-D97C-D1F2-A1A688776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78" y="169164"/>
            <a:ext cx="11990277" cy="851916"/>
          </a:xfrm>
        </p:spPr>
        <p:txBody>
          <a:bodyPr>
            <a:noAutofit/>
          </a:bodyPr>
          <a:lstStyle/>
          <a:p>
            <a:r>
              <a:rPr lang="en-US" dirty="0"/>
              <a:t>Set Operations </a:t>
            </a:r>
            <a:r>
              <a:rPr lang="en-US" dirty="0">
                <a:latin typeface="Consolas" panose="020B0609020204030204" pitchFamily="49" charset="0"/>
              </a:rPr>
              <a:t>INTERSECT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7CC89-775F-2ACB-CEE4-9E9FEDC3C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872" y="1115461"/>
            <a:ext cx="11155679" cy="4776216"/>
          </a:xfrm>
        </p:spPr>
        <p:txBody>
          <a:bodyPr>
            <a:normAutofit/>
          </a:bodyPr>
          <a:lstStyle/>
          <a:p>
            <a:r>
              <a:rPr lang="en-US" sz="2000" dirty="0"/>
              <a:t>Combine two relations</a:t>
            </a:r>
          </a:p>
          <a:p>
            <a:r>
              <a:rPr lang="en-US" sz="2000" dirty="0"/>
              <a:t>Each relation must have the same number of columns</a:t>
            </a:r>
          </a:p>
          <a:p>
            <a:r>
              <a:rPr lang="en-US" sz="2000" dirty="0"/>
              <a:t>The columns must have similar / compatible data types</a:t>
            </a:r>
          </a:p>
          <a:p>
            <a:r>
              <a:rPr lang="en-US" sz="2000" dirty="0"/>
              <a:t>The columns in both relations must be in the same order</a:t>
            </a:r>
          </a:p>
          <a:p>
            <a:r>
              <a:rPr lang="en-US" sz="2000" dirty="0"/>
              <a:t>Tuples of the second relation come after the first</a:t>
            </a:r>
          </a:p>
          <a:p>
            <a:pPr marL="0" indent="0">
              <a:buNone/>
            </a:pPr>
            <a:r>
              <a:rPr lang="en-US" sz="2000" i="1" dirty="0"/>
              <a:t>General form:</a:t>
            </a:r>
          </a:p>
        </p:txBody>
      </p:sp>
      <p:pic>
        <p:nvPicPr>
          <p:cNvPr id="5122" name="Picture 2" descr="SQL-INTERSECT-Operator">
            <a:extLst>
              <a:ext uri="{FF2B5EF4-FFF2-40B4-BE49-F238E27FC236}">
                <a16:creationId xmlns:a16="http://schemas.microsoft.com/office/drawing/2014/main" id="{78D1F75F-5605-9CCF-D1E2-BD60C70953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98"/>
          <a:stretch/>
        </p:blipFill>
        <p:spPr bwMode="auto">
          <a:xfrm>
            <a:off x="4761278" y="3701502"/>
            <a:ext cx="7012850" cy="204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A243E1-394A-1911-6C8B-0F0B3AAF77FD}"/>
              </a:ext>
            </a:extLst>
          </p:cNvPr>
          <p:cNvSpPr txBox="1"/>
          <p:nvPr/>
        </p:nvSpPr>
        <p:spPr>
          <a:xfrm>
            <a:off x="618449" y="4139260"/>
            <a:ext cx="3796078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</a:rPr>
              <a:t>SELECT ...</a:t>
            </a:r>
          </a:p>
          <a:p>
            <a:r>
              <a:rPr lang="en-US" sz="3200" b="1" dirty="0">
                <a:latin typeface="Consolas" panose="020B0609020204030204" pitchFamily="49" charset="0"/>
              </a:rPr>
              <a:t> INTERSECT</a:t>
            </a:r>
          </a:p>
          <a:p>
            <a:r>
              <a:rPr lang="en-US" sz="3200" b="1" dirty="0">
                <a:latin typeface="Consolas" panose="020B0609020204030204" pitchFamily="49" charset="0"/>
              </a:rPr>
              <a:t>SELECT ...</a:t>
            </a:r>
          </a:p>
        </p:txBody>
      </p:sp>
    </p:spTree>
    <p:extLst>
      <p:ext uri="{BB962C8B-B14F-4D97-AF65-F5344CB8AC3E}">
        <p14:creationId xmlns:p14="http://schemas.microsoft.com/office/powerpoint/2010/main" val="22171818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C4910-F821-D97C-D1F2-A1A688776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78" y="169164"/>
            <a:ext cx="11990277" cy="851916"/>
          </a:xfrm>
        </p:spPr>
        <p:txBody>
          <a:bodyPr>
            <a:no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INTERSECT</a:t>
            </a:r>
            <a:r>
              <a:rPr lang="en-US" dirty="0"/>
              <a:t> (cont.)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4476D5-6969-8BA9-C457-B58B00F56C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593"/>
          <a:stretch/>
        </p:blipFill>
        <p:spPr>
          <a:xfrm>
            <a:off x="762000" y="1350415"/>
            <a:ext cx="10404560" cy="25307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CC9243-2FE8-AB3E-27FE-A5658203F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518" y="4141875"/>
            <a:ext cx="9552776" cy="8857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46C347F-F408-6A51-8519-A9D269FF9C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706" y="4141875"/>
            <a:ext cx="2954417" cy="209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57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C4910-F821-D97C-D1F2-A1A688776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78" y="169164"/>
            <a:ext cx="11990277" cy="851916"/>
          </a:xfrm>
        </p:spPr>
        <p:txBody>
          <a:bodyPr>
            <a:noAutofit/>
          </a:bodyPr>
          <a:lstStyle/>
          <a:p>
            <a:r>
              <a:rPr lang="en-US" dirty="0"/>
              <a:t>Set Operations </a:t>
            </a:r>
            <a:r>
              <a:rPr lang="en-US" dirty="0">
                <a:latin typeface="Consolas" panose="020B0609020204030204" pitchFamily="49" charset="0"/>
              </a:rPr>
              <a:t>EXCEPT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7CC89-775F-2ACB-CEE4-9E9FEDC3C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872" y="1115461"/>
            <a:ext cx="11155679" cy="2968859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EXCEPT and MINUS are synonymous operators.</a:t>
            </a:r>
          </a:p>
          <a:p>
            <a:r>
              <a:rPr lang="en-US" sz="2400" dirty="0"/>
              <a:t>Compare the results of two queries. </a:t>
            </a:r>
          </a:p>
          <a:p>
            <a:r>
              <a:rPr lang="en-US" sz="2400" dirty="0"/>
              <a:t>The columns must have similar / compatible data types</a:t>
            </a:r>
          </a:p>
          <a:p>
            <a:r>
              <a:rPr lang="en-US" sz="2400" dirty="0"/>
              <a:t>The columns in both relations must be in the same order</a:t>
            </a:r>
          </a:p>
          <a:p>
            <a:r>
              <a:rPr lang="en-US" sz="2400" dirty="0"/>
              <a:t>Return the </a:t>
            </a:r>
            <a:r>
              <a:rPr lang="en-US" sz="2400" b="1" dirty="0"/>
              <a:t>distinct</a:t>
            </a:r>
            <a:r>
              <a:rPr lang="en-US" sz="2400" dirty="0"/>
              <a:t> rows from the first query that are not returned by the second.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i="1" dirty="0"/>
              <a:t>General form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CCBB2F-314C-F996-D5A4-F8B19E9B0F42}"/>
              </a:ext>
            </a:extLst>
          </p:cNvPr>
          <p:cNvSpPr txBox="1"/>
          <p:nvPr/>
        </p:nvSpPr>
        <p:spPr>
          <a:xfrm>
            <a:off x="1849120" y="4084320"/>
            <a:ext cx="5984240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2"/>
            <a:r>
              <a:rPr lang="en-US" sz="3200" b="1" dirty="0">
                <a:latin typeface="Consolas" panose="020B0609020204030204" pitchFamily="49" charset="0"/>
              </a:rPr>
              <a:t>SELECT ...</a:t>
            </a:r>
          </a:p>
          <a:p>
            <a:pPr lvl="2"/>
            <a:r>
              <a:rPr lang="en-US" sz="3200" b="1" dirty="0">
                <a:latin typeface="Consolas" panose="020B0609020204030204" pitchFamily="49" charset="0"/>
              </a:rPr>
              <a:t>{ EXCEPT }</a:t>
            </a:r>
          </a:p>
          <a:p>
            <a:pPr lvl="2"/>
            <a:r>
              <a:rPr lang="en-US" sz="3200" b="1" dirty="0">
                <a:latin typeface="Consolas" panose="020B0609020204030204" pitchFamily="49" charset="0"/>
              </a:rPr>
              <a:t>SELECT ...</a:t>
            </a:r>
          </a:p>
        </p:txBody>
      </p:sp>
    </p:spTree>
    <p:extLst>
      <p:ext uri="{BB962C8B-B14F-4D97-AF65-F5344CB8AC3E}">
        <p14:creationId xmlns:p14="http://schemas.microsoft.com/office/powerpoint/2010/main" val="29870225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C4910-F821-D97C-D1F2-A1A688776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78" y="169164"/>
            <a:ext cx="11990277" cy="851916"/>
          </a:xfrm>
        </p:spPr>
        <p:txBody>
          <a:bodyPr>
            <a:no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EXCEPT / MINUS</a:t>
            </a:r>
            <a:r>
              <a:rPr lang="en-US" dirty="0"/>
              <a:t> (cont.)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4476D5-6969-8BA9-C457-B58B00F56C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588"/>
          <a:stretch/>
        </p:blipFill>
        <p:spPr>
          <a:xfrm>
            <a:off x="762000" y="1350415"/>
            <a:ext cx="10404560" cy="25309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A0619F-D926-445B-D3A3-E0D22AC5A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6223" y="4191104"/>
            <a:ext cx="6933773" cy="7991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1C11F0-0B89-0C69-BFA1-966747FB0F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727" y="4654071"/>
            <a:ext cx="2688315" cy="1708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F4B97B-3062-6022-8D40-385A2563486A}"/>
              </a:ext>
            </a:extLst>
          </p:cNvPr>
          <p:cNvSpPr txBox="1"/>
          <p:nvPr/>
        </p:nvSpPr>
        <p:spPr>
          <a:xfrm>
            <a:off x="8989996" y="4191104"/>
            <a:ext cx="20703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51EA55-9D81-7299-D8B4-18A55140C8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6223" y="5882389"/>
            <a:ext cx="902719" cy="27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60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65EB0-034E-6FAC-6325-AD080DD1D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 </a:t>
            </a:r>
            <a:r>
              <a:rPr lang="en-US" sz="3200" dirty="0"/>
              <a:t>retain duplicates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69BDD-4D8E-1D65-547D-8630AD60B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Set operations </a:t>
            </a:r>
            <a:r>
              <a:rPr lang="en-US" sz="2400" b="1" dirty="0">
                <a:latin typeface="Consolas" panose="020B0609020204030204" pitchFamily="49" charset="0"/>
              </a:rPr>
              <a:t>union, intersect</a:t>
            </a:r>
            <a:r>
              <a:rPr lang="en-US" sz="2400" dirty="0"/>
              <a:t>, and </a:t>
            </a:r>
            <a:r>
              <a:rPr lang="en-US" sz="2400" b="1" dirty="0">
                <a:latin typeface="Consolas" panose="020B0609020204030204" pitchFamily="49" charset="0"/>
              </a:rPr>
              <a:t>except</a:t>
            </a:r>
          </a:p>
          <a:p>
            <a:pPr marL="0" indent="0">
              <a:buNone/>
            </a:pPr>
            <a:r>
              <a:rPr lang="en-US" sz="2400" dirty="0"/>
              <a:t>	• Each of the above operations automatically </a:t>
            </a:r>
            <a:r>
              <a:rPr lang="en-US" sz="2400" b="1" dirty="0"/>
              <a:t>eliminates duplicates</a:t>
            </a:r>
          </a:p>
          <a:p>
            <a:r>
              <a:rPr lang="en-US" sz="2400" dirty="0"/>
              <a:t>To retain all duplicates, use the</a:t>
            </a:r>
          </a:p>
          <a:p>
            <a:pPr lvl="1"/>
            <a:endParaRPr lang="en-US" sz="1600" b="1" dirty="0">
              <a:latin typeface="Consolas" panose="020B0609020204030204" pitchFamily="49" charset="0"/>
            </a:endParaRPr>
          </a:p>
          <a:p>
            <a:pPr lvl="1"/>
            <a:endParaRPr lang="en-US" sz="1600" b="1" dirty="0">
              <a:latin typeface="Consolas" panose="020B0609020204030204" pitchFamily="49" charset="0"/>
            </a:endParaRPr>
          </a:p>
          <a:p>
            <a:pPr lvl="1"/>
            <a:endParaRPr lang="en-US" sz="1600" b="1" dirty="0">
              <a:latin typeface="Consolas" panose="020B0609020204030204" pitchFamily="49" charset="0"/>
            </a:endParaRPr>
          </a:p>
          <a:p>
            <a:pPr lvl="1"/>
            <a:endParaRPr lang="en-US" sz="1600" b="1" dirty="0">
              <a:latin typeface="Consolas" panose="020B0609020204030204" pitchFamily="49" charset="0"/>
            </a:endParaRPr>
          </a:p>
          <a:p>
            <a:pPr lvl="1"/>
            <a:r>
              <a:rPr lang="en-US" sz="2400" b="1" dirty="0">
                <a:latin typeface="Consolas" panose="020B0609020204030204" pitchFamily="49" charset="0"/>
              </a:rPr>
              <a:t>union all</a:t>
            </a:r>
          </a:p>
          <a:p>
            <a:pPr lvl="1"/>
            <a:endParaRPr lang="en-US" sz="2400" b="1" dirty="0">
              <a:latin typeface="Consolas" panose="020B0609020204030204" pitchFamily="49" charset="0"/>
            </a:endParaRPr>
          </a:p>
        </p:txBody>
      </p:sp>
      <p:pic>
        <p:nvPicPr>
          <p:cNvPr id="7170" name="Picture 2" descr="SQL UNION ALL">
            <a:extLst>
              <a:ext uri="{FF2B5EF4-FFF2-40B4-BE49-F238E27FC236}">
                <a16:creationId xmlns:a16="http://schemas.microsoft.com/office/drawing/2014/main" id="{AA317960-922F-D7DB-D3E0-3CB8F2EE58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35"/>
          <a:stretch/>
        </p:blipFill>
        <p:spPr bwMode="auto">
          <a:xfrm>
            <a:off x="3325240" y="3569211"/>
            <a:ext cx="7349612" cy="1639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0BF9B2-59A0-EF95-18D0-744C5B189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4775" y="5608638"/>
            <a:ext cx="786234" cy="37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9436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C4910-F821-D97C-D1F2-A1A688776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78" y="169164"/>
            <a:ext cx="11990277" cy="851916"/>
          </a:xfrm>
        </p:spPr>
        <p:txBody>
          <a:bodyPr>
            <a:noAutofit/>
          </a:bodyPr>
          <a:lstStyle/>
          <a:p>
            <a:r>
              <a:rPr lang="en-US" dirty="0"/>
              <a:t>Set Operations </a:t>
            </a:r>
            <a:r>
              <a:rPr lang="en-US" dirty="0">
                <a:latin typeface="Consolas" panose="020B0609020204030204" pitchFamily="49" charset="0"/>
              </a:rPr>
              <a:t>INTERSECT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7CC89-775F-2ACB-CEE4-9E9FEDC3C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872" y="1115461"/>
            <a:ext cx="11155679" cy="47762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A243E1-394A-1911-6C8B-0F0B3AAF77FD}"/>
              </a:ext>
            </a:extLst>
          </p:cNvPr>
          <p:cNvSpPr txBox="1"/>
          <p:nvPr/>
        </p:nvSpPr>
        <p:spPr>
          <a:xfrm>
            <a:off x="668325" y="1810858"/>
            <a:ext cx="6281115" cy="35394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</a:rPr>
              <a:t>select * from courselist1</a:t>
            </a:r>
          </a:p>
          <a:p>
            <a:r>
              <a:rPr lang="en-US" sz="3200" b="1" dirty="0">
                <a:latin typeface="Consolas" panose="020B0609020204030204" pitchFamily="49" charset="0"/>
              </a:rPr>
              <a:t>	UNION </a:t>
            </a:r>
          </a:p>
          <a:p>
            <a:endParaRPr lang="en-US" sz="3200" b="1" dirty="0">
              <a:latin typeface="Consolas" panose="020B0609020204030204" pitchFamily="49" charset="0"/>
            </a:endParaRPr>
          </a:p>
          <a:p>
            <a:endParaRPr lang="en-US" sz="3200" b="1" dirty="0">
              <a:latin typeface="Consolas" panose="020B0609020204030204" pitchFamily="49" charset="0"/>
            </a:endParaRPr>
          </a:p>
          <a:p>
            <a:endParaRPr lang="en-US" sz="3200" b="1" dirty="0">
              <a:latin typeface="Consolas" panose="020B0609020204030204" pitchFamily="49" charset="0"/>
            </a:endParaRPr>
          </a:p>
          <a:p>
            <a:r>
              <a:rPr lang="en-US" sz="3200" b="1" dirty="0">
                <a:latin typeface="Consolas" panose="020B0609020204030204" pitchFamily="49" charset="0"/>
              </a:rPr>
              <a:t>	UNION</a:t>
            </a:r>
          </a:p>
          <a:p>
            <a:r>
              <a:rPr lang="en-US" sz="3200" b="1" dirty="0">
                <a:latin typeface="Consolas" panose="020B0609020204030204" pitchFamily="49" charset="0"/>
              </a:rPr>
              <a:t>select * from courselist4;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72A821-4A27-42DD-ADA2-117F64143D35}"/>
              </a:ext>
            </a:extLst>
          </p:cNvPr>
          <p:cNvSpPr txBox="1"/>
          <p:nvPr/>
        </p:nvSpPr>
        <p:spPr>
          <a:xfrm>
            <a:off x="668324" y="2795743"/>
            <a:ext cx="6281115" cy="1569660"/>
          </a:xfrm>
          <a:prstGeom prst="rect">
            <a:avLst/>
          </a:prstGeom>
          <a:solidFill>
            <a:srgbClr val="F4FEB8"/>
          </a:solidFill>
        </p:spPr>
        <p:txBody>
          <a:bodyPr wrap="square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</a:rPr>
              <a:t>select * from courselist2</a:t>
            </a:r>
          </a:p>
          <a:p>
            <a:r>
              <a:rPr lang="en-US" sz="3200" b="1" dirty="0">
                <a:latin typeface="Consolas" panose="020B0609020204030204" pitchFamily="49" charset="0"/>
              </a:rPr>
              <a:t>	INTERSECT</a:t>
            </a:r>
          </a:p>
          <a:p>
            <a:r>
              <a:rPr lang="en-US" sz="3200" b="1" dirty="0">
                <a:latin typeface="Consolas" panose="020B0609020204030204" pitchFamily="49" charset="0"/>
              </a:rPr>
              <a:t>select * from courselist3;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89380EC7-84FC-39B0-BB09-32A962DCFE15}"/>
              </a:ext>
            </a:extLst>
          </p:cNvPr>
          <p:cNvSpPr/>
          <p:nvPr/>
        </p:nvSpPr>
        <p:spPr>
          <a:xfrm>
            <a:off x="7715327" y="3196246"/>
            <a:ext cx="3142210" cy="1998187"/>
          </a:xfrm>
          <a:prstGeom prst="wedgeRoundRectCallout">
            <a:avLst>
              <a:gd name="adj1" fmla="val -87500"/>
              <a:gd name="adj2" fmla="val -33022"/>
              <a:gd name="adj3" fmla="val 16667"/>
            </a:avLst>
          </a:prstGeom>
          <a:solidFill>
            <a:srgbClr val="F4FEB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INTERSECT has higher precedence than UNION and EXCEPT</a:t>
            </a:r>
          </a:p>
        </p:txBody>
      </p:sp>
    </p:spTree>
    <p:extLst>
      <p:ext uri="{BB962C8B-B14F-4D97-AF65-F5344CB8AC3E}">
        <p14:creationId xmlns:p14="http://schemas.microsoft.com/office/powerpoint/2010/main" val="11583087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A9F84-FD09-66BA-0464-A23A453BC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495032" cy="6410528"/>
          </a:xfrm>
          <a:solidFill>
            <a:schemeClr val="accent5">
              <a:lumMod val="60000"/>
              <a:lumOff val="40000"/>
            </a:schemeClr>
          </a:solidFill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5400" spc="750" dirty="0">
                <a:solidFill>
                  <a:schemeClr val="bg1"/>
                </a:solidFill>
              </a:rPr>
              <a:t>Next Time</a:t>
            </a:r>
            <a:br>
              <a:rPr lang="en-US" sz="5400" spc="750" dirty="0">
                <a:solidFill>
                  <a:schemeClr val="bg1"/>
                </a:solidFill>
              </a:rPr>
            </a:br>
            <a:r>
              <a:rPr lang="en-US" sz="1400" b="0" i="1" cap="none" dirty="0">
                <a:effectLst/>
                <a:latin typeface="Helvetica" panose="020B0604020202020204" pitchFamily="34" charset="0"/>
              </a:rPr>
              <a:t>.</a:t>
            </a:r>
            <a:endParaRPr lang="en-US" sz="5400" spc="75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99B49D-C03D-2660-C9EC-0766B6727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8231" y="1001486"/>
            <a:ext cx="7696967" cy="481874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4800" i="1" cap="none" dirty="0">
                <a:effectLst/>
                <a:latin typeface="Helvetica" panose="020B0604020202020204" pitchFamily="34" charset="0"/>
              </a:rPr>
              <a:t>How do we effectively summarize the results? </a:t>
            </a:r>
            <a:br>
              <a:rPr lang="en-US" sz="4800" i="1" cap="none" dirty="0">
                <a:effectLst/>
                <a:latin typeface="Helvetica" panose="020B0604020202020204" pitchFamily="34" charset="0"/>
              </a:rPr>
            </a:br>
            <a:br>
              <a:rPr lang="en-US" sz="4800" i="1" cap="none" dirty="0">
                <a:effectLst/>
                <a:latin typeface="Helvetica" panose="020B0604020202020204" pitchFamily="34" charset="0"/>
              </a:rPr>
            </a:br>
            <a:r>
              <a:rPr lang="en-US" sz="4800" i="1" cap="none" dirty="0">
                <a:effectLst/>
                <a:latin typeface="Helvetica" panose="020B0604020202020204" pitchFamily="34" charset="0"/>
              </a:rPr>
              <a:t>What is the order of actions? </a:t>
            </a:r>
            <a:br>
              <a:rPr lang="en-US" sz="4800" i="1" cap="none" dirty="0">
                <a:effectLst/>
                <a:latin typeface="Helvetica" panose="020B0604020202020204" pitchFamily="34" charset="0"/>
              </a:rPr>
            </a:br>
            <a:br>
              <a:rPr lang="en-US" sz="4800" i="1" cap="none" dirty="0">
                <a:effectLst/>
                <a:latin typeface="Helvetica" panose="020B0604020202020204" pitchFamily="34" charset="0"/>
              </a:rPr>
            </a:br>
            <a:r>
              <a:rPr lang="en-US" sz="4800" i="1" cap="none" dirty="0">
                <a:effectLst/>
                <a:latin typeface="Helvetica" panose="020B0604020202020204" pitchFamily="34" charset="0"/>
              </a:rPr>
              <a:t>How do we handle "for-each" semantics? </a:t>
            </a:r>
            <a:br>
              <a:rPr lang="en-US" sz="4800" i="1" cap="none" dirty="0">
                <a:effectLst/>
                <a:latin typeface="Helvetica" panose="020B0604020202020204" pitchFamily="34" charset="0"/>
              </a:rPr>
            </a:br>
            <a:br>
              <a:rPr lang="en-US" sz="4800" i="1" cap="none" dirty="0">
                <a:effectLst/>
                <a:latin typeface="Helvetica" panose="020B0604020202020204" pitchFamily="34" charset="0"/>
              </a:rPr>
            </a:br>
            <a:r>
              <a:rPr lang="en-US" sz="4800" i="1" cap="none" dirty="0">
                <a:effectLst/>
                <a:latin typeface="Helvetica" panose="020B0604020202020204" pitchFamily="34" charset="0"/>
              </a:rPr>
              <a:t>Applying the predicates on groups vs. individuals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fr-FR" sz="4800" b="1" dirty="0"/>
              <a:t>Aggregate </a:t>
            </a:r>
            <a:r>
              <a:rPr lang="fr-FR" sz="4800" b="1" dirty="0" err="1"/>
              <a:t>Functions</a:t>
            </a:r>
            <a:endParaRPr lang="fr-FR" sz="4800" b="1" dirty="0"/>
          </a:p>
          <a:p>
            <a:pPr lvl="1"/>
            <a:r>
              <a:rPr lang="fr-FR" sz="4800" b="1" dirty="0"/>
              <a:t>Group by</a:t>
            </a:r>
          </a:p>
          <a:p>
            <a:pPr lvl="1"/>
            <a:r>
              <a:rPr lang="fr-FR" sz="4800" b="1" dirty="0" err="1"/>
              <a:t>Having</a:t>
            </a:r>
            <a:endParaRPr lang="fr-FR" sz="4800" b="1" dirty="0"/>
          </a:p>
          <a:p>
            <a:pPr lvl="1"/>
            <a:r>
              <a:rPr lang="fr-FR" sz="4800" b="1" dirty="0" err="1"/>
              <a:t>NULLs</a:t>
            </a:r>
            <a:endParaRPr lang="fr-FR" sz="4800" b="1" dirty="0"/>
          </a:p>
          <a:p>
            <a:pPr marL="0" indent="0">
              <a:buNone/>
            </a:pP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731456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C71F3-DCC2-4F83-8346-50E6DB581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Query Language (SQL)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A6F03-0A10-85E9-8589-2070148A2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Standard language for relational database managements</a:t>
            </a:r>
          </a:p>
          <a:p>
            <a:r>
              <a:rPr lang="en-US" dirty="0"/>
              <a:t>Domain-specific language</a:t>
            </a:r>
          </a:p>
          <a:p>
            <a:pPr lvl="1"/>
            <a:r>
              <a:rPr lang="en-US" dirty="0"/>
              <a:t>SQL only works on relational databases</a:t>
            </a:r>
          </a:p>
          <a:p>
            <a:pPr lvl="1"/>
            <a:r>
              <a:rPr lang="en-US" dirty="0"/>
              <a:t>Not for general purpose programming (e.g., Java, C/C++, Python)</a:t>
            </a:r>
          </a:p>
          <a:p>
            <a:r>
              <a:rPr lang="en-US" dirty="0"/>
              <a:t>Include the ability to process sets of data</a:t>
            </a:r>
          </a:p>
          <a:p>
            <a:pPr lvl="1"/>
            <a:r>
              <a:rPr lang="en-US" dirty="0"/>
              <a:t>Querying data</a:t>
            </a:r>
          </a:p>
          <a:p>
            <a:pPr lvl="1"/>
            <a:r>
              <a:rPr lang="en-US" dirty="0"/>
              <a:t>Controlling access to the database and its objects</a:t>
            </a:r>
          </a:p>
          <a:p>
            <a:pPr lvl="1"/>
            <a:r>
              <a:rPr lang="en-US" dirty="0"/>
              <a:t>Guaranteeing database consistency</a:t>
            </a:r>
          </a:p>
          <a:p>
            <a:pPr lvl="1"/>
            <a:r>
              <a:rPr lang="en-US" dirty="0"/>
              <a:t>Updating rows in a table</a:t>
            </a:r>
          </a:p>
          <a:p>
            <a:pPr lvl="1"/>
            <a:r>
              <a:rPr lang="en-US" dirty="0"/>
              <a:t>Creating, replacing, altering, and dropping objects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516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DF9CC-82CA-6AE7-A456-51EAA9C26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FCA78-01C8-C9B6-C281-DF86F01FE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Parts of a query language (such as Relational Algebra and SQL) are divided into three main categories:</a:t>
            </a:r>
          </a:p>
          <a:p>
            <a:endParaRPr lang="en-US" sz="2800" dirty="0"/>
          </a:p>
          <a:p>
            <a:endParaRPr lang="en-US" sz="28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13A6C5C-1DC1-6B59-EA3C-2D936300BE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748503"/>
              </p:ext>
            </p:extLst>
          </p:nvPr>
        </p:nvGraphicFramePr>
        <p:xfrm>
          <a:off x="765567" y="2430654"/>
          <a:ext cx="10538946" cy="2987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3452334180"/>
                    </a:ext>
                  </a:extLst>
                </a:gridCol>
                <a:gridCol w="3749040">
                  <a:extLst>
                    <a:ext uri="{9D8B030D-6E8A-4147-A177-3AD203B41FA5}">
                      <a16:colId xmlns:a16="http://schemas.microsoft.com/office/drawing/2014/main" val="3798755698"/>
                    </a:ext>
                  </a:extLst>
                </a:gridCol>
                <a:gridCol w="3132306">
                  <a:extLst>
                    <a:ext uri="{9D8B030D-6E8A-4147-A177-3AD203B41FA5}">
                      <a16:colId xmlns:a16="http://schemas.microsoft.com/office/drawing/2014/main" val="49634134"/>
                    </a:ext>
                  </a:extLst>
                </a:gridCol>
              </a:tblGrid>
              <a:tr h="211206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Data Definition Language</a:t>
                      </a:r>
                    </a:p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(DDL)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Data Manipulation Language</a:t>
                      </a:r>
                    </a:p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(DML)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Data Query Language</a:t>
                      </a:r>
                    </a:p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(DQL)</a:t>
                      </a:r>
                    </a:p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6037782"/>
                  </a:ext>
                </a:extLst>
              </a:tr>
              <a:tr h="1981812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nsolas" panose="020B0609020204030204" pitchFamily="49" charset="0"/>
                        </a:rPr>
                        <a:t>Effects </a:t>
                      </a:r>
                      <a:r>
                        <a:rPr lang="en-US" sz="24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schema</a:t>
                      </a:r>
                    </a:p>
                    <a:p>
                      <a:r>
                        <a:rPr lang="en-US" sz="2400" dirty="0">
                          <a:latin typeface="Consolas" panose="020B0609020204030204" pitchFamily="49" charset="0"/>
                        </a:rPr>
                        <a:t>• CREATE TABLE</a:t>
                      </a:r>
                    </a:p>
                    <a:p>
                      <a:r>
                        <a:rPr lang="en-US" sz="2400" dirty="0">
                          <a:latin typeface="Consolas" panose="020B0609020204030204" pitchFamily="49" charset="0"/>
                        </a:rPr>
                        <a:t>• ALTER TABLE</a:t>
                      </a:r>
                    </a:p>
                    <a:p>
                      <a:r>
                        <a:rPr lang="en-US" sz="2400" dirty="0">
                          <a:latin typeface="Consolas" panose="020B0609020204030204" pitchFamily="49" charset="0"/>
                        </a:rPr>
                        <a:t>• DROP TABLE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nsolas" panose="020B0609020204030204" pitchFamily="49" charset="0"/>
                        </a:rPr>
                        <a:t>Effects </a:t>
                      </a:r>
                      <a:r>
                        <a:rPr lang="en-US" sz="24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instance</a:t>
                      </a:r>
                    </a:p>
                    <a:p>
                      <a:r>
                        <a:rPr lang="en-US" sz="2400" dirty="0">
                          <a:latin typeface="Consolas" panose="020B0609020204030204" pitchFamily="49" charset="0"/>
                        </a:rPr>
                        <a:t>• INSERT</a:t>
                      </a:r>
                    </a:p>
                    <a:p>
                      <a:r>
                        <a:rPr lang="en-US" sz="2400" dirty="0">
                          <a:latin typeface="Consolas" panose="020B0609020204030204" pitchFamily="49" charset="0"/>
                        </a:rPr>
                        <a:t>• UPDATE</a:t>
                      </a:r>
                    </a:p>
                    <a:p>
                      <a:r>
                        <a:rPr lang="en-US" sz="2400" dirty="0">
                          <a:latin typeface="Consolas" panose="020B0609020204030204" pitchFamily="49" charset="0"/>
                        </a:rPr>
                        <a:t>• DELETE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nsolas" panose="020B0609020204030204" pitchFamily="49" charset="0"/>
                        </a:rPr>
                        <a:t>Effects </a:t>
                      </a:r>
                      <a:r>
                        <a:rPr lang="en-US" sz="24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instance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SELECT</a:t>
                      </a:r>
                    </a:p>
                    <a:p>
                      <a:endParaRPr lang="en-US" sz="240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8423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4221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ABC9A-1201-F6BC-BEA4-1847FB238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Types in SQL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30E25-AAF6-C835-DEA5-F0BBB8F9E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1" y="1016000"/>
            <a:ext cx="11155679" cy="53441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Provides standard type; for example,</a:t>
            </a:r>
          </a:p>
          <a:p>
            <a:pPr lvl="1"/>
            <a:r>
              <a:rPr lang="en-US" sz="2000" b="1" dirty="0"/>
              <a:t>Numbers: </a:t>
            </a:r>
          </a:p>
          <a:p>
            <a:pPr lvl="2"/>
            <a:r>
              <a:rPr lang="en-US" sz="2000" b="1" dirty="0">
                <a:latin typeface="Consolas" panose="020B0609020204030204" pitchFamily="49" charset="0"/>
              </a:rPr>
              <a:t>INT, FLOAT, DECIMAL(p, s), DECIMAL(p, s)</a:t>
            </a:r>
          </a:p>
          <a:p>
            <a:pPr lvl="1"/>
            <a:r>
              <a:rPr lang="en-US" sz="2000" b="1" dirty="0"/>
              <a:t>Strings</a:t>
            </a:r>
            <a:r>
              <a:rPr lang="en-US" sz="2000" dirty="0"/>
              <a:t>:</a:t>
            </a:r>
          </a:p>
          <a:p>
            <a:pPr lvl="2"/>
            <a:r>
              <a:rPr lang="en-US" sz="1800" b="1" dirty="0">
                <a:latin typeface="Consolas" panose="020B0609020204030204" pitchFamily="49" charset="0"/>
              </a:rPr>
              <a:t>CHAR(n)</a:t>
            </a:r>
            <a:r>
              <a:rPr lang="en-US" sz="1800" dirty="0"/>
              <a:t> – fixed length n</a:t>
            </a:r>
          </a:p>
          <a:p>
            <a:pPr lvl="2"/>
            <a:r>
              <a:rPr lang="en-US" sz="1800" b="1" dirty="0">
                <a:latin typeface="Consolas" panose="020B0609020204030204" pitchFamily="49" charset="0"/>
              </a:rPr>
              <a:t>VARCHAR(n)</a:t>
            </a:r>
            <a:r>
              <a:rPr lang="en-US" sz="1800" dirty="0"/>
              <a:t> – variable length, max length n</a:t>
            </a:r>
          </a:p>
          <a:p>
            <a:pPr lvl="2"/>
            <a:r>
              <a:rPr lang="en-US" sz="1800" b="1" dirty="0">
                <a:latin typeface="Consolas" panose="020B0609020204030204" pitchFamily="49" charset="0"/>
              </a:rPr>
              <a:t>TEXT</a:t>
            </a:r>
            <a:r>
              <a:rPr lang="en-US" sz="1800" dirty="0"/>
              <a:t> – for large value; not support DEFAULT values, NOT NULL</a:t>
            </a:r>
          </a:p>
          <a:p>
            <a:pPr lvl="1"/>
            <a:r>
              <a:rPr lang="en-US" sz="2000" b="1" dirty="0"/>
              <a:t>BOOLEAN</a:t>
            </a:r>
          </a:p>
          <a:p>
            <a:pPr lvl="1"/>
            <a:r>
              <a:rPr lang="en-US" sz="2000" b="1" dirty="0"/>
              <a:t>DATE, TIME, TIMESTAMP</a:t>
            </a:r>
          </a:p>
          <a:p>
            <a:pPr lvl="2"/>
            <a:r>
              <a:rPr lang="en-US" sz="1800" b="1" dirty="0">
                <a:latin typeface="Consolas" panose="020B0609020204030204" pitchFamily="49" charset="0"/>
              </a:rPr>
              <a:t>DATE</a:t>
            </a:r>
            <a:r>
              <a:rPr lang="en-US" sz="1800" dirty="0"/>
              <a:t> – year, month, and day values</a:t>
            </a:r>
          </a:p>
          <a:p>
            <a:pPr lvl="2"/>
            <a:r>
              <a:rPr lang="en-US" sz="1800" b="1" dirty="0">
                <a:latin typeface="Consolas" panose="020B0609020204030204" pitchFamily="49" charset="0"/>
              </a:rPr>
              <a:t>TIME</a:t>
            </a:r>
            <a:r>
              <a:rPr lang="en-US" sz="1800" dirty="0"/>
              <a:t> – hour, minute, and second values</a:t>
            </a:r>
          </a:p>
          <a:p>
            <a:pPr lvl="2"/>
            <a:r>
              <a:rPr lang="en-US" sz="1800" b="1" dirty="0">
                <a:latin typeface="Consolas" panose="020B0609020204030204" pitchFamily="49" charset="0"/>
              </a:rPr>
              <a:t>TIMESTAMP</a:t>
            </a:r>
            <a:r>
              <a:rPr lang="en-US" sz="1800" dirty="0"/>
              <a:t> – year, month, day, hour, minute, and second values</a:t>
            </a:r>
          </a:p>
          <a:p>
            <a:pPr marL="457200" lvl="1" indent="0">
              <a:buNone/>
            </a:pPr>
            <a:r>
              <a:rPr lang="en-US" sz="1800" i="1" dirty="0"/>
              <a:t>More are covered in Chapter 4.</a:t>
            </a:r>
          </a:p>
        </p:txBody>
      </p:sp>
    </p:spTree>
    <p:extLst>
      <p:ext uri="{BB962C8B-B14F-4D97-AF65-F5344CB8AC3E}">
        <p14:creationId xmlns:p14="http://schemas.microsoft.com/office/powerpoint/2010/main" val="117384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00265-3904-6427-1CB2-42A5D2260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3E88F-9ECA-2404-3787-F0B15E12F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828800" lvl="4" indent="0">
              <a:buNone/>
            </a:pPr>
            <a:r>
              <a:rPr lang="en-US" b="1" dirty="0">
                <a:latin typeface="Consolas" panose="020B0609020204030204" pitchFamily="49" charset="0"/>
              </a:rPr>
              <a:t>CREATE TABLE ...</a:t>
            </a:r>
          </a:p>
          <a:p>
            <a:pPr marL="1828800" lvl="4" indent="0">
              <a:buNone/>
            </a:pPr>
            <a:r>
              <a:rPr lang="en-US" b="1" dirty="0">
                <a:latin typeface="Consolas" panose="020B0609020204030204" pitchFamily="49" charset="0"/>
              </a:rPr>
              <a:t>DROP TABLE ...</a:t>
            </a:r>
          </a:p>
          <a:p>
            <a:pPr marL="1828800" lvl="4" indent="0">
              <a:buNone/>
            </a:pPr>
            <a:r>
              <a:rPr lang="en-US" b="1" dirty="0">
                <a:latin typeface="Consolas" panose="020B0609020204030204" pitchFamily="49" charset="0"/>
              </a:rPr>
              <a:t>ALTER TABLE ... ADD / REMOVE ...</a:t>
            </a:r>
          </a:p>
          <a:p>
            <a:pPr marL="1828800" lvl="4" indent="0">
              <a:buNone/>
            </a:pPr>
            <a:r>
              <a:rPr lang="en-US" b="1" dirty="0">
                <a:latin typeface="Consolas" panose="020B0609020204030204" pitchFamily="49" charset="0"/>
              </a:rPr>
              <a:t>INSERT INTO ... VALUES</a:t>
            </a:r>
          </a:p>
          <a:p>
            <a:pPr marL="1828800" lvl="4" indent="0">
              <a:buNone/>
            </a:pPr>
            <a:r>
              <a:rPr lang="en-US" b="1" dirty="0">
                <a:latin typeface="Consolas" panose="020B0609020204030204" pitchFamily="49" charset="0"/>
              </a:rPr>
              <a:t>DELETE FROM ... WHERE ...</a:t>
            </a:r>
          </a:p>
          <a:p>
            <a:pPr marL="1828800" lvl="4" indent="0">
              <a:buNone/>
            </a:pPr>
            <a:r>
              <a:rPr lang="en-US" b="1" dirty="0">
                <a:latin typeface="Consolas" panose="020B0609020204030204" pitchFamily="49" charset="0"/>
              </a:rPr>
              <a:t>UPDATE ... SET ... WHERE ...</a:t>
            </a:r>
          </a:p>
          <a:p>
            <a:pPr marL="1828800" lvl="4" indent="0">
              <a:buNone/>
            </a:pPr>
            <a:r>
              <a:rPr lang="en-US" b="1" dirty="0">
                <a:latin typeface="Consolas" panose="020B0609020204030204" pitchFamily="49" charset="0"/>
              </a:rPr>
              <a:t>SELECT ... FROM ...</a:t>
            </a:r>
          </a:p>
          <a:p>
            <a:pPr marL="1828800" lvl="4" indent="0">
              <a:buNone/>
            </a:pPr>
            <a:r>
              <a:rPr lang="en-US" b="1" dirty="0">
                <a:latin typeface="Consolas" panose="020B0609020204030204" pitchFamily="49" charset="0"/>
              </a:rPr>
              <a:t>... UNION ...</a:t>
            </a:r>
          </a:p>
          <a:p>
            <a:pPr marL="1828800" lvl="4" indent="0">
              <a:buNone/>
            </a:pPr>
            <a:r>
              <a:rPr lang="en-US" b="1" dirty="0">
                <a:latin typeface="Consolas" panose="020B0609020204030204" pitchFamily="49" charset="0"/>
              </a:rPr>
              <a:t>... INTERSECT ...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711798-E86A-9494-3908-BCE355932A51}"/>
              </a:ext>
            </a:extLst>
          </p:cNvPr>
          <p:cNvSpPr txBox="1"/>
          <p:nvPr/>
        </p:nvSpPr>
        <p:spPr>
          <a:xfrm>
            <a:off x="819150" y="5810006"/>
            <a:ext cx="96964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[ More constraints and referential constraint maintenance later ]</a:t>
            </a:r>
          </a:p>
        </p:txBody>
      </p:sp>
    </p:spTree>
    <p:extLst>
      <p:ext uri="{BB962C8B-B14F-4D97-AF65-F5344CB8AC3E}">
        <p14:creationId xmlns:p14="http://schemas.microsoft.com/office/powerpoint/2010/main" val="2083177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00265-3904-6427-1CB2-42A5D2260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Table </a:t>
            </a:r>
            <a:r>
              <a:rPr lang="en-US" cap="none" dirty="0"/>
              <a:t>construct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3E88F-9ECA-2404-3787-F0B15E12F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4488" lvl="4" indent="0">
              <a:buNone/>
            </a:pPr>
            <a:r>
              <a:rPr lang="en-US" sz="2400" b="1" dirty="0">
                <a:latin typeface="+mj-lt"/>
              </a:rPr>
              <a:t>An SQL relation is defined using the create table command:</a:t>
            </a:r>
          </a:p>
          <a:p>
            <a:pPr marL="914400" lvl="2" indent="0">
              <a:lnSpc>
                <a:spcPct val="80000"/>
              </a:lnSpc>
              <a:buNone/>
            </a:pPr>
            <a:endParaRPr lang="en-US" sz="2000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F5C28D-FBF1-6044-9C0E-3C465E540C66}"/>
              </a:ext>
            </a:extLst>
          </p:cNvPr>
          <p:cNvSpPr txBox="1"/>
          <p:nvPr/>
        </p:nvSpPr>
        <p:spPr>
          <a:xfrm>
            <a:off x="2432563" y="5129481"/>
            <a:ext cx="827422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• </a:t>
            </a:r>
            <a:r>
              <a:rPr lang="en-US" sz="2400" b="1" i="1" dirty="0">
                <a:latin typeface="Consolas" panose="020B0609020204030204" pitchFamily="49" charset="0"/>
              </a:rPr>
              <a:t>r</a:t>
            </a:r>
            <a:r>
              <a:rPr lang="en-US" sz="2400" dirty="0"/>
              <a:t> is the name of the relation </a:t>
            </a:r>
          </a:p>
          <a:p>
            <a:r>
              <a:rPr lang="en-US" sz="2400" dirty="0"/>
              <a:t>• each </a:t>
            </a:r>
            <a:r>
              <a:rPr lang="en-US" sz="2400" b="1" i="1" dirty="0">
                <a:latin typeface="Consolas" panose="020B0609020204030204" pitchFamily="49" charset="0"/>
              </a:rPr>
              <a:t>Ai</a:t>
            </a:r>
            <a:r>
              <a:rPr lang="en-US" sz="2400" i="1" dirty="0"/>
              <a:t> </a:t>
            </a:r>
            <a:r>
              <a:rPr lang="en-US" sz="2400" dirty="0"/>
              <a:t>is an attribute name in the schema of relation </a:t>
            </a:r>
            <a:r>
              <a:rPr lang="en-US" sz="2400" b="1" i="1" dirty="0">
                <a:latin typeface="Consolas" panose="020B0609020204030204" pitchFamily="49" charset="0"/>
              </a:rPr>
              <a:t>r</a:t>
            </a:r>
            <a:r>
              <a:rPr lang="en-US" sz="2400" dirty="0"/>
              <a:t> </a:t>
            </a:r>
          </a:p>
          <a:p>
            <a:r>
              <a:rPr lang="en-US" sz="2400" dirty="0"/>
              <a:t>• </a:t>
            </a:r>
            <a:r>
              <a:rPr lang="en-US" sz="2400" b="1" i="1" dirty="0">
                <a:latin typeface="Consolas" panose="020B0609020204030204" pitchFamily="49" charset="0"/>
              </a:rPr>
              <a:t>Di</a:t>
            </a:r>
            <a:r>
              <a:rPr lang="en-US" sz="2400" i="1" dirty="0"/>
              <a:t> </a:t>
            </a:r>
            <a:r>
              <a:rPr lang="en-US" sz="2400" dirty="0"/>
              <a:t>is the data type of values in the domain of attribute </a:t>
            </a:r>
            <a:r>
              <a:rPr lang="en-US" sz="2400" b="1" i="1" dirty="0">
                <a:latin typeface="Consolas" panose="020B0609020204030204" pitchFamily="49" charset="0"/>
              </a:rPr>
              <a:t>Ai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DDBF98-3DA5-B527-8D65-D973718C7CCA}"/>
              </a:ext>
            </a:extLst>
          </p:cNvPr>
          <p:cNvSpPr txBox="1"/>
          <p:nvPr/>
        </p:nvSpPr>
        <p:spPr>
          <a:xfrm>
            <a:off x="2519464" y="1781887"/>
            <a:ext cx="6235430" cy="31270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1">
              <a:lnSpc>
                <a:spcPct val="80000"/>
              </a:lnSpc>
            </a:pPr>
            <a:r>
              <a:rPr lang="en-US" sz="2800" b="1" dirty="0">
                <a:latin typeface="Consolas" panose="020B0609020204030204" pitchFamily="49" charset="0"/>
              </a:rPr>
              <a:t>create table r (</a:t>
            </a:r>
          </a:p>
          <a:p>
            <a:pPr lvl="1">
              <a:lnSpc>
                <a:spcPct val="80000"/>
              </a:lnSpc>
            </a:pPr>
            <a:r>
              <a:rPr lang="en-US" sz="2800" b="1" dirty="0">
                <a:latin typeface="Consolas" panose="020B0609020204030204" pitchFamily="49" charset="0"/>
              </a:rPr>
              <a:t>	</a:t>
            </a:r>
            <a:r>
              <a:rPr lang="en-US" sz="2800" b="1" i="1" dirty="0">
                <a:latin typeface="Consolas" panose="020B0609020204030204" pitchFamily="49" charset="0"/>
              </a:rPr>
              <a:t>A</a:t>
            </a:r>
            <a:r>
              <a:rPr lang="en-US" sz="2800" b="1" i="1" baseline="-25000" dirty="0">
                <a:latin typeface="Consolas" panose="020B0609020204030204" pitchFamily="49" charset="0"/>
              </a:rPr>
              <a:t>1</a:t>
            </a:r>
            <a:r>
              <a:rPr lang="en-US" sz="2800" b="1" i="1" dirty="0">
                <a:latin typeface="Consolas" panose="020B0609020204030204" pitchFamily="49" charset="0"/>
              </a:rPr>
              <a:t> D</a:t>
            </a:r>
            <a:r>
              <a:rPr lang="en-US" sz="2800" b="1" i="1" baseline="-25000" dirty="0">
                <a:latin typeface="Consolas" panose="020B0609020204030204" pitchFamily="49" charset="0"/>
              </a:rPr>
              <a:t>1</a:t>
            </a:r>
            <a:r>
              <a:rPr lang="en-US" sz="2800" b="1" i="1" dirty="0">
                <a:latin typeface="Consolas" panose="020B0609020204030204" pitchFamily="49" charset="0"/>
              </a:rPr>
              <a:t>, </a:t>
            </a:r>
          </a:p>
          <a:p>
            <a:pPr lvl="1">
              <a:lnSpc>
                <a:spcPct val="80000"/>
              </a:lnSpc>
            </a:pPr>
            <a:r>
              <a:rPr lang="en-US" sz="2800" b="1" i="1" dirty="0">
                <a:latin typeface="Consolas" panose="020B0609020204030204" pitchFamily="49" charset="0"/>
              </a:rPr>
              <a:t>	A</a:t>
            </a:r>
            <a:r>
              <a:rPr lang="en-US" sz="2800" b="1" i="1" baseline="-25000" dirty="0">
                <a:latin typeface="Consolas" panose="020B0609020204030204" pitchFamily="49" charset="0"/>
              </a:rPr>
              <a:t>2</a:t>
            </a:r>
            <a:r>
              <a:rPr lang="en-US" sz="2800" b="1" i="1" dirty="0">
                <a:latin typeface="Consolas" panose="020B0609020204030204" pitchFamily="49" charset="0"/>
              </a:rPr>
              <a:t> D</a:t>
            </a:r>
            <a:r>
              <a:rPr lang="en-US" sz="2800" b="1" i="1" baseline="-25000" dirty="0">
                <a:latin typeface="Consolas" panose="020B0609020204030204" pitchFamily="49" charset="0"/>
              </a:rPr>
              <a:t>2</a:t>
            </a:r>
            <a:r>
              <a:rPr lang="en-US" sz="2800" b="1" i="1" dirty="0">
                <a:latin typeface="Consolas" panose="020B0609020204030204" pitchFamily="49" charset="0"/>
              </a:rPr>
              <a:t>, </a:t>
            </a:r>
          </a:p>
          <a:p>
            <a:pPr lvl="1">
              <a:lnSpc>
                <a:spcPct val="80000"/>
              </a:lnSpc>
            </a:pPr>
            <a:r>
              <a:rPr lang="en-US" sz="2800" b="1" i="1" dirty="0">
                <a:latin typeface="Consolas" panose="020B0609020204030204" pitchFamily="49" charset="0"/>
              </a:rPr>
              <a:t>      ..., </a:t>
            </a:r>
          </a:p>
          <a:p>
            <a:pPr lvl="1">
              <a:lnSpc>
                <a:spcPct val="80000"/>
              </a:lnSpc>
            </a:pPr>
            <a:r>
              <a:rPr lang="en-US" sz="2800" b="1" i="1" dirty="0">
                <a:latin typeface="Consolas" panose="020B0609020204030204" pitchFamily="49" charset="0"/>
              </a:rPr>
              <a:t>	A</a:t>
            </a:r>
            <a:r>
              <a:rPr lang="en-US" sz="2800" b="1" i="1" baseline="-25000" dirty="0">
                <a:latin typeface="Consolas" panose="020B0609020204030204" pitchFamily="49" charset="0"/>
              </a:rPr>
              <a:t>n</a:t>
            </a:r>
            <a:r>
              <a:rPr lang="en-US" sz="2800" b="1" i="1" dirty="0">
                <a:latin typeface="Consolas" panose="020B0609020204030204" pitchFamily="49" charset="0"/>
              </a:rPr>
              <a:t> </a:t>
            </a:r>
            <a:r>
              <a:rPr lang="en-US" sz="2800" b="1" i="1" dirty="0" err="1">
                <a:latin typeface="Consolas" panose="020B0609020204030204" pitchFamily="49" charset="0"/>
              </a:rPr>
              <a:t>D</a:t>
            </a:r>
            <a:r>
              <a:rPr lang="en-US" sz="2800" b="1" i="1" baseline="-25000" dirty="0" err="1">
                <a:latin typeface="Consolas" panose="020B0609020204030204" pitchFamily="49" charset="0"/>
              </a:rPr>
              <a:t>n</a:t>
            </a:r>
            <a:r>
              <a:rPr lang="en-US" sz="2800" b="1" i="1" dirty="0">
                <a:latin typeface="Consolas" panose="020B0609020204030204" pitchFamily="49" charset="0"/>
              </a:rPr>
              <a:t>,</a:t>
            </a:r>
          </a:p>
          <a:p>
            <a:pPr lvl="1">
              <a:lnSpc>
                <a:spcPct val="80000"/>
              </a:lnSpc>
            </a:pPr>
            <a:r>
              <a:rPr lang="en-US" sz="2800" b="1" dirty="0">
                <a:latin typeface="Consolas" panose="020B0609020204030204" pitchFamily="49" charset="0"/>
              </a:rPr>
              <a:t>	(integrity-constraint</a:t>
            </a:r>
            <a:r>
              <a:rPr lang="en-US" sz="2800" b="1" baseline="-25000" dirty="0">
                <a:latin typeface="Consolas" panose="020B0609020204030204" pitchFamily="49" charset="0"/>
              </a:rPr>
              <a:t>1</a:t>
            </a:r>
            <a:r>
              <a:rPr lang="en-US" sz="2800" b="1" dirty="0">
                <a:latin typeface="Consolas" panose="020B0609020204030204" pitchFamily="49" charset="0"/>
              </a:rPr>
              <a:t>),</a:t>
            </a:r>
          </a:p>
          <a:p>
            <a:pPr lvl="1">
              <a:lnSpc>
                <a:spcPct val="80000"/>
              </a:lnSpc>
            </a:pPr>
            <a:r>
              <a:rPr lang="en-US" sz="2800" b="1" dirty="0">
                <a:latin typeface="Consolas" panose="020B0609020204030204" pitchFamily="49" charset="0"/>
              </a:rPr>
              <a:t>		...,</a:t>
            </a:r>
          </a:p>
          <a:p>
            <a:pPr lvl="1">
              <a:lnSpc>
                <a:spcPct val="80000"/>
              </a:lnSpc>
            </a:pPr>
            <a:r>
              <a:rPr lang="en-US" sz="2800" b="1" dirty="0">
                <a:latin typeface="Consolas" panose="020B0609020204030204" pitchFamily="49" charset="0"/>
              </a:rPr>
              <a:t>	(integrity-</a:t>
            </a:r>
            <a:r>
              <a:rPr lang="en-US" sz="2800" b="1" dirty="0" err="1">
                <a:latin typeface="Consolas" panose="020B0609020204030204" pitchFamily="49" charset="0"/>
              </a:rPr>
              <a:t>constraint</a:t>
            </a:r>
            <a:r>
              <a:rPr lang="en-US" sz="2800" b="1" baseline="-25000" dirty="0" err="1">
                <a:latin typeface="Consolas" panose="020B0609020204030204" pitchFamily="49" charset="0"/>
              </a:rPr>
              <a:t>k</a:t>
            </a:r>
            <a:r>
              <a:rPr lang="en-US" sz="2800" b="1" dirty="0">
                <a:latin typeface="Consolas" panose="020B0609020204030204" pitchFamily="49" charset="0"/>
              </a:rPr>
              <a:t>));</a:t>
            </a:r>
            <a:endParaRPr lang="en-US" sz="3600" b="1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62908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6413</TotalTime>
  <Words>2465</Words>
  <Application>Microsoft Office PowerPoint</Application>
  <PresentationFormat>Widescreen</PresentationFormat>
  <Paragraphs>397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</vt:lpstr>
      <vt:lpstr>Calibri</vt:lpstr>
      <vt:lpstr>Consolas</vt:lpstr>
      <vt:lpstr>Courier New</vt:lpstr>
      <vt:lpstr>Gill Sans Nova</vt:lpstr>
      <vt:lpstr>Helvetica</vt:lpstr>
      <vt:lpstr>GradientRiseVTI</vt:lpstr>
      <vt:lpstr>SQL Basics</vt:lpstr>
      <vt:lpstr>Last Time:</vt:lpstr>
      <vt:lpstr>Database Design Process</vt:lpstr>
      <vt:lpstr>Today:   Now that we have  schemas and constraints,    - How do we implement    them?   - How do we populate and   manipulate them?   - What happens when we   execute the SQL query?</vt:lpstr>
      <vt:lpstr>Structured Query Language (SQL)</vt:lpstr>
      <vt:lpstr>QUERY LANGUAGES</vt:lpstr>
      <vt:lpstr>Domain Types in SQL </vt:lpstr>
      <vt:lpstr>SQL Statements</vt:lpstr>
      <vt:lpstr>Create Table construct</vt:lpstr>
      <vt:lpstr>Integrity Constraints in Create Table</vt:lpstr>
      <vt:lpstr>CREATE TABLE (Entity Set) </vt:lpstr>
      <vt:lpstr>CREATE TABLE (Entity Set) </vt:lpstr>
      <vt:lpstr>CREATE TABLE (Entity Set) </vt:lpstr>
      <vt:lpstr>Let’s Try</vt:lpstr>
      <vt:lpstr>INSERT INTO … VALUE </vt:lpstr>
      <vt:lpstr>INSERT INTO … VALUE   Example</vt:lpstr>
      <vt:lpstr>DROP TABLE</vt:lpstr>
      <vt:lpstr>ALTER TABLE</vt:lpstr>
      <vt:lpstr>ALTER TABLE … ADD/DROP</vt:lpstr>
      <vt:lpstr>ALTER TABLE commands (some, not all)  </vt:lpstr>
      <vt:lpstr>Let’s continue…</vt:lpstr>
      <vt:lpstr>UPDATE … SET ... WHERE</vt:lpstr>
      <vt:lpstr>UPDATE … SET ... WHERE    Example </vt:lpstr>
      <vt:lpstr>DELETE … FROM ... WHERE</vt:lpstr>
      <vt:lpstr>Let’s Try (2)</vt:lpstr>
      <vt:lpstr>SELECT … FROM ...  (dql) </vt:lpstr>
      <vt:lpstr>SELECT … FROM ...           example </vt:lpstr>
      <vt:lpstr>SELECT Specific Attribute </vt:lpstr>
      <vt:lpstr>SELECT with WHERE Clause (1)</vt:lpstr>
      <vt:lpstr>SELECT with WHERE Clause (2)</vt:lpstr>
      <vt:lpstr>SELECT with WHERE Clause (3)</vt:lpstr>
      <vt:lpstr>SELECT Distinct</vt:lpstr>
      <vt:lpstr>SELECT with Pattern Matching</vt:lpstr>
      <vt:lpstr>MORE Pattern Matching</vt:lpstr>
      <vt:lpstr>Let’s Try (3) </vt:lpstr>
      <vt:lpstr>ORDER BY (Ascending) </vt:lpstr>
      <vt:lpstr>ORDER BY (Descending) </vt:lpstr>
      <vt:lpstr>SELECT with Aliases </vt:lpstr>
      <vt:lpstr>Set Operations UNION</vt:lpstr>
      <vt:lpstr>UNION (cont.)</vt:lpstr>
      <vt:lpstr>Set Operations INTERSECT</vt:lpstr>
      <vt:lpstr>INTERSECT (cont.)</vt:lpstr>
      <vt:lpstr>Set Operations EXCEPT</vt:lpstr>
      <vt:lpstr>EXCEPT / MINUS (cont.)</vt:lpstr>
      <vt:lpstr>Set Operations retain duplicates</vt:lpstr>
      <vt:lpstr>Set Operations INTERSECT</vt:lpstr>
      <vt:lpstr>Next Time 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 Arfa</dc:creator>
  <cp:lastModifiedBy>Sal Arfa</cp:lastModifiedBy>
  <cp:revision>27</cp:revision>
  <dcterms:created xsi:type="dcterms:W3CDTF">2023-02-13T17:22:51Z</dcterms:created>
  <dcterms:modified xsi:type="dcterms:W3CDTF">2023-03-01T17:46:17Z</dcterms:modified>
</cp:coreProperties>
</file>