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87" r:id="rId2"/>
    <p:sldId id="325" r:id="rId3"/>
    <p:sldId id="327" r:id="rId4"/>
    <p:sldId id="328" r:id="rId5"/>
    <p:sldId id="329" r:id="rId6"/>
    <p:sldId id="330" r:id="rId7"/>
    <p:sldId id="342" r:id="rId8"/>
    <p:sldId id="343" r:id="rId9"/>
    <p:sldId id="344" r:id="rId10"/>
    <p:sldId id="345" r:id="rId11"/>
    <p:sldId id="346" r:id="rId12"/>
    <p:sldId id="337" r:id="rId13"/>
    <p:sldId id="338" r:id="rId14"/>
    <p:sldId id="348" r:id="rId15"/>
    <p:sldId id="351" r:id="rId16"/>
    <p:sldId id="353" r:id="rId17"/>
    <p:sldId id="352" r:id="rId18"/>
    <p:sldId id="354" r:id="rId19"/>
    <p:sldId id="347" r:id="rId20"/>
    <p:sldId id="355" r:id="rId21"/>
    <p:sldId id="356" r:id="rId22"/>
    <p:sldId id="358" r:id="rId23"/>
    <p:sldId id="359" r:id="rId24"/>
    <p:sldId id="357" r:id="rId25"/>
    <p:sldId id="36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A3E"/>
    <a:srgbClr val="F4FEB8"/>
    <a:srgbClr val="D5F4FF"/>
    <a:srgbClr val="B3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7780B3-6FCE-4751-ADEF-B6E9C7F9C0C3}" type="doc">
      <dgm:prSet loTypeId="urn:microsoft.com/office/officeart/2005/8/layout/process2" loCatId="process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99CB3192-CBCA-4D2E-840F-51CA98345F68}">
      <dgm:prSet phldrT="[Text]" custT="1"/>
      <dgm:spPr>
        <a:solidFill>
          <a:srgbClr val="D5F4FF"/>
        </a:solidFill>
      </dgm:spPr>
      <dgm:t>
        <a:bodyPr/>
        <a:lstStyle/>
        <a:p>
          <a:pPr>
            <a:lnSpc>
              <a:spcPct val="80000"/>
            </a:lnSpc>
          </a:pPr>
          <a:r>
            <a:rPr lang="en-US" sz="2000" b="1" dirty="0"/>
            <a:t>Interact with stakeholders to characterize the data (</a:t>
          </a:r>
          <a:r>
            <a:rPr lang="en-US" sz="2000" b="1" dirty="0">
              <a:solidFill>
                <a:srgbClr val="FF0000"/>
              </a:solidFill>
            </a:rPr>
            <a:t>requirement specification</a:t>
          </a:r>
          <a:r>
            <a:rPr lang="en-US" sz="2000" b="1" dirty="0"/>
            <a:t>)</a:t>
          </a:r>
        </a:p>
      </dgm:t>
    </dgm:pt>
    <dgm:pt modelId="{91B5B9A0-FABA-4FEA-91CC-963C150DA07D}" type="parTrans" cxnId="{EFEDD66C-832F-4F67-B4A7-69E75667439E}">
      <dgm:prSet/>
      <dgm:spPr/>
      <dgm:t>
        <a:bodyPr/>
        <a:lstStyle/>
        <a:p>
          <a:endParaRPr lang="en-US" b="1"/>
        </a:p>
      </dgm:t>
    </dgm:pt>
    <dgm:pt modelId="{CF94F545-2DDB-4F93-A992-A14AC03A5B46}" type="sibTrans" cxnId="{EFEDD66C-832F-4F67-B4A7-69E75667439E}">
      <dgm:prSet custT="1"/>
      <dgm:spPr>
        <a:solidFill>
          <a:schemeClr val="bg2">
            <a:lumMod val="25000"/>
          </a:schemeClr>
        </a:solidFill>
      </dgm:spPr>
      <dgm:t>
        <a:bodyPr/>
        <a:lstStyle/>
        <a:p>
          <a:pPr>
            <a:lnSpc>
              <a:spcPct val="50000"/>
            </a:lnSpc>
          </a:pPr>
          <a:endParaRPr lang="en-US" sz="1600" b="1"/>
        </a:p>
      </dgm:t>
    </dgm:pt>
    <dgm:pt modelId="{F3ACBE7E-3A72-4E86-AF07-B92A45134E6A}">
      <dgm:prSet phldrT="[Text]" custT="1"/>
      <dgm:spPr>
        <a:solidFill>
          <a:srgbClr val="D5F4FF"/>
        </a:solidFill>
      </dgm:spPr>
      <dgm:t>
        <a:bodyPr/>
        <a:lstStyle/>
        <a:p>
          <a:pPr>
            <a:lnSpc>
              <a:spcPct val="50000"/>
            </a:lnSpc>
          </a:pPr>
          <a:r>
            <a:rPr lang="en-US" sz="2000" b="1" dirty="0"/>
            <a:t>Translate requirements into</a:t>
          </a:r>
        </a:p>
        <a:p>
          <a:pPr>
            <a:lnSpc>
              <a:spcPct val="50000"/>
            </a:lnSpc>
          </a:pPr>
          <a:r>
            <a:rPr lang="en-US" sz="2000" b="1" dirty="0">
              <a:solidFill>
                <a:srgbClr val="FF0000"/>
              </a:solidFill>
            </a:rPr>
            <a:t>conceptual model </a:t>
          </a:r>
          <a:r>
            <a:rPr lang="en-US" sz="2000" b="1" dirty="0"/>
            <a:t>(E-R diagrams)</a:t>
          </a:r>
        </a:p>
      </dgm:t>
    </dgm:pt>
    <dgm:pt modelId="{E6698A12-77C3-452C-B900-E1FC11A1BD5A}" type="parTrans" cxnId="{835B8CEF-4197-4E10-9A56-C31750DFC751}">
      <dgm:prSet/>
      <dgm:spPr/>
      <dgm:t>
        <a:bodyPr/>
        <a:lstStyle/>
        <a:p>
          <a:endParaRPr lang="en-US" b="1"/>
        </a:p>
      </dgm:t>
    </dgm:pt>
    <dgm:pt modelId="{3E1965FC-34BB-4676-BC6C-2BBF3A1BF67C}" type="sibTrans" cxnId="{835B8CEF-4197-4E10-9A56-C31750DFC751}">
      <dgm:prSet custT="1"/>
      <dgm:spPr>
        <a:solidFill>
          <a:schemeClr val="bg2">
            <a:lumMod val="25000"/>
          </a:schemeClr>
        </a:solidFill>
      </dgm:spPr>
      <dgm:t>
        <a:bodyPr/>
        <a:lstStyle/>
        <a:p>
          <a:pPr>
            <a:lnSpc>
              <a:spcPct val="50000"/>
            </a:lnSpc>
          </a:pPr>
          <a:endParaRPr lang="en-US" sz="1600" b="1"/>
        </a:p>
      </dgm:t>
    </dgm:pt>
    <dgm:pt modelId="{1C73600E-DAD0-4749-A64B-F9DA487E0E3D}">
      <dgm:prSet phldrT="[Text]" custT="1"/>
      <dgm:spPr>
        <a:solidFill>
          <a:srgbClr val="D5F4FF"/>
        </a:solidFill>
      </dgm:spPr>
      <dgm:t>
        <a:bodyPr/>
        <a:lstStyle/>
        <a:p>
          <a:pPr>
            <a:lnSpc>
              <a:spcPct val="50000"/>
            </a:lnSpc>
          </a:pPr>
          <a:r>
            <a:rPr lang="en-US" sz="2000" b="1" dirty="0"/>
            <a:t>Convert the model to </a:t>
          </a:r>
          <a:r>
            <a:rPr lang="en-US" sz="2000" b="1" dirty="0">
              <a:solidFill>
                <a:srgbClr val="FF0000"/>
              </a:solidFill>
            </a:rPr>
            <a:t>relational model</a:t>
          </a:r>
        </a:p>
        <a:p>
          <a:pPr>
            <a:lnSpc>
              <a:spcPct val="50000"/>
            </a:lnSpc>
          </a:pPr>
          <a:r>
            <a:rPr lang="en-US" sz="2000" b="1" dirty="0"/>
            <a:t>(schema and constraints)</a:t>
          </a:r>
        </a:p>
      </dgm:t>
    </dgm:pt>
    <dgm:pt modelId="{D9410D31-D628-4FA6-A1A9-286CF317960D}" type="parTrans" cxnId="{869581BE-EF3C-4AAA-A736-675E747EB9D4}">
      <dgm:prSet/>
      <dgm:spPr/>
      <dgm:t>
        <a:bodyPr/>
        <a:lstStyle/>
        <a:p>
          <a:endParaRPr lang="en-US" b="1"/>
        </a:p>
      </dgm:t>
    </dgm:pt>
    <dgm:pt modelId="{EFF489AF-F7D4-4AA0-9EDA-7C2A79C1BFA3}" type="sibTrans" cxnId="{869581BE-EF3C-4AAA-A736-675E747EB9D4}">
      <dgm:prSet custT="1"/>
      <dgm:spPr>
        <a:solidFill>
          <a:schemeClr val="bg2">
            <a:lumMod val="25000"/>
          </a:schemeClr>
        </a:solidFill>
      </dgm:spPr>
      <dgm:t>
        <a:bodyPr/>
        <a:lstStyle/>
        <a:p>
          <a:pPr>
            <a:lnSpc>
              <a:spcPct val="50000"/>
            </a:lnSpc>
          </a:pPr>
          <a:endParaRPr lang="en-US" sz="1600" b="1"/>
        </a:p>
      </dgm:t>
    </dgm:pt>
    <dgm:pt modelId="{9CE2C700-8EB6-4788-8ED9-0275F794816B}">
      <dgm:prSet phldrT="[Text]" custT="1"/>
      <dgm:spPr>
        <a:solidFill>
          <a:srgbClr val="D5F4FF"/>
        </a:solidFill>
      </dgm:spPr>
      <dgm:t>
        <a:bodyPr/>
        <a:lstStyle/>
        <a:p>
          <a:pPr>
            <a:lnSpc>
              <a:spcPct val="50000"/>
            </a:lnSpc>
          </a:pPr>
          <a:r>
            <a:rPr lang="en-US" sz="2000" b="1" dirty="0"/>
            <a:t>Normalize and develop</a:t>
          </a:r>
        </a:p>
        <a:p>
          <a:pPr>
            <a:lnSpc>
              <a:spcPct val="50000"/>
            </a:lnSpc>
          </a:pPr>
          <a:r>
            <a:rPr lang="en-US" sz="2000" b="1" dirty="0">
              <a:solidFill>
                <a:srgbClr val="FF0000"/>
              </a:solidFill>
            </a:rPr>
            <a:t>conceptual (logical) schema</a:t>
          </a:r>
          <a:r>
            <a:rPr lang="en-US" sz="2000" b="1" dirty="0"/>
            <a:t> of the database</a:t>
          </a:r>
        </a:p>
      </dgm:t>
    </dgm:pt>
    <dgm:pt modelId="{069A2FFE-E321-48E9-8A06-255ECCDF764A}" type="parTrans" cxnId="{48CCDBE9-C544-40C0-AAC3-B156A44130DB}">
      <dgm:prSet/>
      <dgm:spPr/>
      <dgm:t>
        <a:bodyPr/>
        <a:lstStyle/>
        <a:p>
          <a:endParaRPr lang="en-US" b="1"/>
        </a:p>
      </dgm:t>
    </dgm:pt>
    <dgm:pt modelId="{FDBD9410-72A7-40F2-A7AF-BEF8F0D0F03C}" type="sibTrans" cxnId="{48CCDBE9-C544-40C0-AAC3-B156A44130DB}">
      <dgm:prSet custT="1"/>
      <dgm:spPr>
        <a:solidFill>
          <a:schemeClr val="bg2">
            <a:lumMod val="25000"/>
          </a:schemeClr>
        </a:solidFill>
      </dgm:spPr>
      <dgm:t>
        <a:bodyPr/>
        <a:lstStyle/>
        <a:p>
          <a:pPr>
            <a:lnSpc>
              <a:spcPct val="50000"/>
            </a:lnSpc>
          </a:pPr>
          <a:endParaRPr lang="en-US" sz="1600" b="1"/>
        </a:p>
      </dgm:t>
    </dgm:pt>
    <dgm:pt modelId="{69792CC4-887A-4A29-BA6B-8FFE24FC6EA4}">
      <dgm:prSet phldrT="[Text]" custT="1"/>
      <dgm:spPr>
        <a:solidFill>
          <a:srgbClr val="D5F4FF"/>
        </a:solidFill>
      </dgm:spPr>
      <dgm:t>
        <a:bodyPr/>
        <a:lstStyle/>
        <a:p>
          <a:pPr>
            <a:lnSpc>
              <a:spcPct val="50000"/>
            </a:lnSpc>
          </a:pPr>
          <a:r>
            <a:rPr lang="en-US" sz="2000" b="1" dirty="0"/>
            <a:t>Implement </a:t>
          </a:r>
          <a:r>
            <a:rPr lang="en-US" sz="2000" b="1" dirty="0">
              <a:solidFill>
                <a:srgbClr val="FF0000"/>
              </a:solidFill>
            </a:rPr>
            <a:t>physical schema</a:t>
          </a:r>
        </a:p>
        <a:p>
          <a:pPr>
            <a:lnSpc>
              <a:spcPct val="50000"/>
            </a:lnSpc>
          </a:pPr>
          <a:r>
            <a:rPr lang="en-US" sz="2000" b="1" dirty="0"/>
            <a:t>(</a:t>
          </a:r>
          <a:r>
            <a:rPr lang="en-US" sz="2000" b="1" i="0" dirty="0"/>
            <a:t>SQL clauses</a:t>
          </a:r>
          <a:r>
            <a:rPr lang="en-US" sz="2000" b="0" i="0" dirty="0"/>
            <a:t>, </a:t>
          </a:r>
          <a:r>
            <a:rPr lang="en-US" sz="2000" b="1" dirty="0"/>
            <a:t>partitioning and indexing)</a:t>
          </a:r>
        </a:p>
      </dgm:t>
    </dgm:pt>
    <dgm:pt modelId="{598A6228-FE0E-484D-9923-282AB93FA52C}" type="parTrans" cxnId="{79A27FDE-B3B0-4F07-B81A-2B52E72F6474}">
      <dgm:prSet/>
      <dgm:spPr/>
      <dgm:t>
        <a:bodyPr/>
        <a:lstStyle/>
        <a:p>
          <a:endParaRPr lang="en-US" b="1"/>
        </a:p>
      </dgm:t>
    </dgm:pt>
    <dgm:pt modelId="{AE8482D9-DDCD-4C21-8384-524237981B64}" type="sibTrans" cxnId="{79A27FDE-B3B0-4F07-B81A-2B52E72F6474}">
      <dgm:prSet/>
      <dgm:spPr/>
      <dgm:t>
        <a:bodyPr/>
        <a:lstStyle/>
        <a:p>
          <a:endParaRPr lang="en-US" b="1"/>
        </a:p>
      </dgm:t>
    </dgm:pt>
    <dgm:pt modelId="{96EB36ED-7E94-4FD0-85B2-FB4CD6B9954C}" type="pres">
      <dgm:prSet presAssocID="{357780B3-6FCE-4751-ADEF-B6E9C7F9C0C3}" presName="linearFlow" presStyleCnt="0">
        <dgm:presLayoutVars>
          <dgm:resizeHandles val="exact"/>
        </dgm:presLayoutVars>
      </dgm:prSet>
      <dgm:spPr/>
    </dgm:pt>
    <dgm:pt modelId="{B261B6F1-8E4C-4EE5-AE8F-783655A3EE4C}" type="pres">
      <dgm:prSet presAssocID="{99CB3192-CBCA-4D2E-840F-51CA98345F68}" presName="node" presStyleLbl="node1" presStyleIdx="0" presStyleCnt="5" custScaleX="196175" custLinFactX="-100000" custLinFactNeighborX="-126084" custLinFactNeighborY="8248">
        <dgm:presLayoutVars>
          <dgm:bulletEnabled val="1"/>
        </dgm:presLayoutVars>
      </dgm:prSet>
      <dgm:spPr/>
    </dgm:pt>
    <dgm:pt modelId="{BA2807B3-A0A3-4D8A-BA16-279C937364BC}" type="pres">
      <dgm:prSet presAssocID="{CF94F545-2DDB-4F93-A992-A14AC03A5B46}" presName="sibTrans" presStyleLbl="sibTrans2D1" presStyleIdx="0" presStyleCnt="4" custScaleX="85884"/>
      <dgm:spPr/>
    </dgm:pt>
    <dgm:pt modelId="{88BB11DD-A826-4126-AA9E-22888D601044}" type="pres">
      <dgm:prSet presAssocID="{CF94F545-2DDB-4F93-A992-A14AC03A5B46}" presName="connectorText" presStyleLbl="sibTrans2D1" presStyleIdx="0" presStyleCnt="4"/>
      <dgm:spPr/>
    </dgm:pt>
    <dgm:pt modelId="{A99C539A-4DA2-4322-8E75-68415B7D66E2}" type="pres">
      <dgm:prSet presAssocID="{F3ACBE7E-3A72-4E86-AF07-B92A45134E6A}" presName="node" presStyleLbl="node1" presStyleIdx="1" presStyleCnt="5" custScaleX="196175" custLinFactX="-100000" custLinFactNeighborX="-126084" custLinFactNeighborY="8248">
        <dgm:presLayoutVars>
          <dgm:bulletEnabled val="1"/>
        </dgm:presLayoutVars>
      </dgm:prSet>
      <dgm:spPr/>
    </dgm:pt>
    <dgm:pt modelId="{591F8339-CA6A-409A-9AB5-0268A032EC03}" type="pres">
      <dgm:prSet presAssocID="{3E1965FC-34BB-4676-BC6C-2BBF3A1BF67C}" presName="sibTrans" presStyleLbl="sibTrans2D1" presStyleIdx="1" presStyleCnt="4" custScaleX="85884"/>
      <dgm:spPr/>
    </dgm:pt>
    <dgm:pt modelId="{C1875A13-A97E-43B0-9AA2-5110E5EFD5E9}" type="pres">
      <dgm:prSet presAssocID="{3E1965FC-34BB-4676-BC6C-2BBF3A1BF67C}" presName="connectorText" presStyleLbl="sibTrans2D1" presStyleIdx="1" presStyleCnt="4"/>
      <dgm:spPr/>
    </dgm:pt>
    <dgm:pt modelId="{EF7CBAB3-4F84-4719-B560-44464A264980}" type="pres">
      <dgm:prSet presAssocID="{1C73600E-DAD0-4749-A64B-F9DA487E0E3D}" presName="node" presStyleLbl="node1" presStyleIdx="2" presStyleCnt="5" custScaleX="196175" custLinFactX="-100000" custLinFactNeighborX="-126084" custLinFactNeighborY="8248">
        <dgm:presLayoutVars>
          <dgm:bulletEnabled val="1"/>
        </dgm:presLayoutVars>
      </dgm:prSet>
      <dgm:spPr/>
    </dgm:pt>
    <dgm:pt modelId="{B1942FDF-7904-46F4-937D-89B3DFA2D8CF}" type="pres">
      <dgm:prSet presAssocID="{EFF489AF-F7D4-4AA0-9EDA-7C2A79C1BFA3}" presName="sibTrans" presStyleLbl="sibTrans2D1" presStyleIdx="2" presStyleCnt="4" custScaleX="85884"/>
      <dgm:spPr/>
    </dgm:pt>
    <dgm:pt modelId="{241DB4CA-D903-4648-8800-5549FFF8D77E}" type="pres">
      <dgm:prSet presAssocID="{EFF489AF-F7D4-4AA0-9EDA-7C2A79C1BFA3}" presName="connectorText" presStyleLbl="sibTrans2D1" presStyleIdx="2" presStyleCnt="4"/>
      <dgm:spPr/>
    </dgm:pt>
    <dgm:pt modelId="{788657F8-0660-4848-BA9F-771D01B67C6F}" type="pres">
      <dgm:prSet presAssocID="{9CE2C700-8EB6-4788-8ED9-0275F794816B}" presName="node" presStyleLbl="node1" presStyleIdx="3" presStyleCnt="5" custScaleX="196175" custLinFactX="-100000" custLinFactNeighborX="-126084" custLinFactNeighborY="8248">
        <dgm:presLayoutVars>
          <dgm:bulletEnabled val="1"/>
        </dgm:presLayoutVars>
      </dgm:prSet>
      <dgm:spPr/>
    </dgm:pt>
    <dgm:pt modelId="{B215E204-CAC0-4677-853E-2E76AAD5A816}" type="pres">
      <dgm:prSet presAssocID="{FDBD9410-72A7-40F2-A7AF-BEF8F0D0F03C}" presName="sibTrans" presStyleLbl="sibTrans2D1" presStyleIdx="3" presStyleCnt="4" custScaleX="85884"/>
      <dgm:spPr/>
    </dgm:pt>
    <dgm:pt modelId="{587CF00D-1CA7-4CBC-AC64-B15B9D0D2D1E}" type="pres">
      <dgm:prSet presAssocID="{FDBD9410-72A7-40F2-A7AF-BEF8F0D0F03C}" presName="connectorText" presStyleLbl="sibTrans2D1" presStyleIdx="3" presStyleCnt="4"/>
      <dgm:spPr/>
    </dgm:pt>
    <dgm:pt modelId="{47F2A169-64B9-47FB-BDF0-78713D7BCEB1}" type="pres">
      <dgm:prSet presAssocID="{69792CC4-887A-4A29-BA6B-8FFE24FC6EA4}" presName="node" presStyleLbl="node1" presStyleIdx="4" presStyleCnt="5" custScaleX="196175" custLinFactX="-100000" custLinFactNeighborX="-126084" custLinFactNeighborY="171">
        <dgm:presLayoutVars>
          <dgm:bulletEnabled val="1"/>
        </dgm:presLayoutVars>
      </dgm:prSet>
      <dgm:spPr/>
    </dgm:pt>
  </dgm:ptLst>
  <dgm:cxnLst>
    <dgm:cxn modelId="{5343AA00-5D57-4E25-A5DD-7033FCAB4EAB}" type="presOf" srcId="{EFF489AF-F7D4-4AA0-9EDA-7C2A79C1BFA3}" destId="{241DB4CA-D903-4648-8800-5549FFF8D77E}" srcOrd="1" destOrd="0" presId="urn:microsoft.com/office/officeart/2005/8/layout/process2"/>
    <dgm:cxn modelId="{400C9502-0B26-4951-AE19-731022AB46C0}" type="presOf" srcId="{CF94F545-2DDB-4F93-A992-A14AC03A5B46}" destId="{88BB11DD-A826-4126-AA9E-22888D601044}" srcOrd="1" destOrd="0" presId="urn:microsoft.com/office/officeart/2005/8/layout/process2"/>
    <dgm:cxn modelId="{AC25C40B-81F9-4E24-82B8-62E8328FAE5D}" type="presOf" srcId="{99CB3192-CBCA-4D2E-840F-51CA98345F68}" destId="{B261B6F1-8E4C-4EE5-AE8F-783655A3EE4C}" srcOrd="0" destOrd="0" presId="urn:microsoft.com/office/officeart/2005/8/layout/process2"/>
    <dgm:cxn modelId="{91030827-F919-4ABA-A8CE-434A19FE1453}" type="presOf" srcId="{357780B3-6FCE-4751-ADEF-B6E9C7F9C0C3}" destId="{96EB36ED-7E94-4FD0-85B2-FB4CD6B9954C}" srcOrd="0" destOrd="0" presId="urn:microsoft.com/office/officeart/2005/8/layout/process2"/>
    <dgm:cxn modelId="{C1C5242A-5E6E-4036-979A-CAD7FBD35F15}" type="presOf" srcId="{69792CC4-887A-4A29-BA6B-8FFE24FC6EA4}" destId="{47F2A169-64B9-47FB-BDF0-78713D7BCEB1}" srcOrd="0" destOrd="0" presId="urn:microsoft.com/office/officeart/2005/8/layout/process2"/>
    <dgm:cxn modelId="{DDD29639-67CD-442A-B6D1-2229B0F202BD}" type="presOf" srcId="{3E1965FC-34BB-4676-BC6C-2BBF3A1BF67C}" destId="{591F8339-CA6A-409A-9AB5-0268A032EC03}" srcOrd="0" destOrd="0" presId="urn:microsoft.com/office/officeart/2005/8/layout/process2"/>
    <dgm:cxn modelId="{13417A5E-64A3-4316-BBE8-4EF889757C33}" type="presOf" srcId="{EFF489AF-F7D4-4AA0-9EDA-7C2A79C1BFA3}" destId="{B1942FDF-7904-46F4-937D-89B3DFA2D8CF}" srcOrd="0" destOrd="0" presId="urn:microsoft.com/office/officeart/2005/8/layout/process2"/>
    <dgm:cxn modelId="{05231244-ADE5-4073-BC38-3EC7C555620B}" type="presOf" srcId="{FDBD9410-72A7-40F2-A7AF-BEF8F0D0F03C}" destId="{587CF00D-1CA7-4CBC-AC64-B15B9D0D2D1E}" srcOrd="1" destOrd="0" presId="urn:microsoft.com/office/officeart/2005/8/layout/process2"/>
    <dgm:cxn modelId="{3F9E844A-59AB-41CA-8EC2-8E30CDCD0BE5}" type="presOf" srcId="{3E1965FC-34BB-4676-BC6C-2BBF3A1BF67C}" destId="{C1875A13-A97E-43B0-9AA2-5110E5EFD5E9}" srcOrd="1" destOrd="0" presId="urn:microsoft.com/office/officeart/2005/8/layout/process2"/>
    <dgm:cxn modelId="{86E2744C-028B-4960-9763-6D08A1EBEA2D}" type="presOf" srcId="{9CE2C700-8EB6-4788-8ED9-0275F794816B}" destId="{788657F8-0660-4848-BA9F-771D01B67C6F}" srcOrd="0" destOrd="0" presId="urn:microsoft.com/office/officeart/2005/8/layout/process2"/>
    <dgm:cxn modelId="{EFEDD66C-832F-4F67-B4A7-69E75667439E}" srcId="{357780B3-6FCE-4751-ADEF-B6E9C7F9C0C3}" destId="{99CB3192-CBCA-4D2E-840F-51CA98345F68}" srcOrd="0" destOrd="0" parTransId="{91B5B9A0-FABA-4FEA-91CC-963C150DA07D}" sibTransId="{CF94F545-2DDB-4F93-A992-A14AC03A5B46}"/>
    <dgm:cxn modelId="{94128691-7B5E-4F97-A93F-B4F74E983FB0}" type="presOf" srcId="{FDBD9410-72A7-40F2-A7AF-BEF8F0D0F03C}" destId="{B215E204-CAC0-4677-853E-2E76AAD5A816}" srcOrd="0" destOrd="0" presId="urn:microsoft.com/office/officeart/2005/8/layout/process2"/>
    <dgm:cxn modelId="{848064A2-D73B-4CAA-9EE4-47ED242EF3A8}" type="presOf" srcId="{CF94F545-2DDB-4F93-A992-A14AC03A5B46}" destId="{BA2807B3-A0A3-4D8A-BA16-279C937364BC}" srcOrd="0" destOrd="0" presId="urn:microsoft.com/office/officeart/2005/8/layout/process2"/>
    <dgm:cxn modelId="{869581BE-EF3C-4AAA-A736-675E747EB9D4}" srcId="{357780B3-6FCE-4751-ADEF-B6E9C7F9C0C3}" destId="{1C73600E-DAD0-4749-A64B-F9DA487E0E3D}" srcOrd="2" destOrd="0" parTransId="{D9410D31-D628-4FA6-A1A9-286CF317960D}" sibTransId="{EFF489AF-F7D4-4AA0-9EDA-7C2A79C1BFA3}"/>
    <dgm:cxn modelId="{F3EB12C3-F761-4298-AB6A-0C8D0A2B3604}" type="presOf" srcId="{F3ACBE7E-3A72-4E86-AF07-B92A45134E6A}" destId="{A99C539A-4DA2-4322-8E75-68415B7D66E2}" srcOrd="0" destOrd="0" presId="urn:microsoft.com/office/officeart/2005/8/layout/process2"/>
    <dgm:cxn modelId="{79A27FDE-B3B0-4F07-B81A-2B52E72F6474}" srcId="{357780B3-6FCE-4751-ADEF-B6E9C7F9C0C3}" destId="{69792CC4-887A-4A29-BA6B-8FFE24FC6EA4}" srcOrd="4" destOrd="0" parTransId="{598A6228-FE0E-484D-9923-282AB93FA52C}" sibTransId="{AE8482D9-DDCD-4C21-8384-524237981B64}"/>
    <dgm:cxn modelId="{48CCDBE9-C544-40C0-AAC3-B156A44130DB}" srcId="{357780B3-6FCE-4751-ADEF-B6E9C7F9C0C3}" destId="{9CE2C700-8EB6-4788-8ED9-0275F794816B}" srcOrd="3" destOrd="0" parTransId="{069A2FFE-E321-48E9-8A06-255ECCDF764A}" sibTransId="{FDBD9410-72A7-40F2-A7AF-BEF8F0D0F03C}"/>
    <dgm:cxn modelId="{835B8CEF-4197-4E10-9A56-C31750DFC751}" srcId="{357780B3-6FCE-4751-ADEF-B6E9C7F9C0C3}" destId="{F3ACBE7E-3A72-4E86-AF07-B92A45134E6A}" srcOrd="1" destOrd="0" parTransId="{E6698A12-77C3-452C-B900-E1FC11A1BD5A}" sibTransId="{3E1965FC-34BB-4676-BC6C-2BBF3A1BF67C}"/>
    <dgm:cxn modelId="{23B4EFFB-E0CC-4833-8B09-ECF5F5378CC8}" type="presOf" srcId="{1C73600E-DAD0-4749-A64B-F9DA487E0E3D}" destId="{EF7CBAB3-4F84-4719-B560-44464A264980}" srcOrd="0" destOrd="0" presId="urn:microsoft.com/office/officeart/2005/8/layout/process2"/>
    <dgm:cxn modelId="{2F803855-0501-4FBD-8BA0-C68ED5734677}" type="presParOf" srcId="{96EB36ED-7E94-4FD0-85B2-FB4CD6B9954C}" destId="{B261B6F1-8E4C-4EE5-AE8F-783655A3EE4C}" srcOrd="0" destOrd="0" presId="urn:microsoft.com/office/officeart/2005/8/layout/process2"/>
    <dgm:cxn modelId="{F8426D83-F12D-49E2-8C86-297CD78CA25B}" type="presParOf" srcId="{96EB36ED-7E94-4FD0-85B2-FB4CD6B9954C}" destId="{BA2807B3-A0A3-4D8A-BA16-279C937364BC}" srcOrd="1" destOrd="0" presId="urn:microsoft.com/office/officeart/2005/8/layout/process2"/>
    <dgm:cxn modelId="{5A0E5B63-7EFA-45D6-8F03-E68AF81DA500}" type="presParOf" srcId="{BA2807B3-A0A3-4D8A-BA16-279C937364BC}" destId="{88BB11DD-A826-4126-AA9E-22888D601044}" srcOrd="0" destOrd="0" presId="urn:microsoft.com/office/officeart/2005/8/layout/process2"/>
    <dgm:cxn modelId="{E1611E50-9CA5-4326-9385-CBFB58620E63}" type="presParOf" srcId="{96EB36ED-7E94-4FD0-85B2-FB4CD6B9954C}" destId="{A99C539A-4DA2-4322-8E75-68415B7D66E2}" srcOrd="2" destOrd="0" presId="urn:microsoft.com/office/officeart/2005/8/layout/process2"/>
    <dgm:cxn modelId="{FDBD2720-C4DD-4C95-822D-FD02078326B3}" type="presParOf" srcId="{96EB36ED-7E94-4FD0-85B2-FB4CD6B9954C}" destId="{591F8339-CA6A-409A-9AB5-0268A032EC03}" srcOrd="3" destOrd="0" presId="urn:microsoft.com/office/officeart/2005/8/layout/process2"/>
    <dgm:cxn modelId="{6730A0EA-0057-4D5F-AB9C-F96E5313F075}" type="presParOf" srcId="{591F8339-CA6A-409A-9AB5-0268A032EC03}" destId="{C1875A13-A97E-43B0-9AA2-5110E5EFD5E9}" srcOrd="0" destOrd="0" presId="urn:microsoft.com/office/officeart/2005/8/layout/process2"/>
    <dgm:cxn modelId="{993BDABE-442B-449D-811D-1DDEEA9419E3}" type="presParOf" srcId="{96EB36ED-7E94-4FD0-85B2-FB4CD6B9954C}" destId="{EF7CBAB3-4F84-4719-B560-44464A264980}" srcOrd="4" destOrd="0" presId="urn:microsoft.com/office/officeart/2005/8/layout/process2"/>
    <dgm:cxn modelId="{5D983CCB-87F4-46EB-9920-1E31F2B7A9AE}" type="presParOf" srcId="{96EB36ED-7E94-4FD0-85B2-FB4CD6B9954C}" destId="{B1942FDF-7904-46F4-937D-89B3DFA2D8CF}" srcOrd="5" destOrd="0" presId="urn:microsoft.com/office/officeart/2005/8/layout/process2"/>
    <dgm:cxn modelId="{CC4D651D-025D-4C80-9680-7BB58959EF55}" type="presParOf" srcId="{B1942FDF-7904-46F4-937D-89B3DFA2D8CF}" destId="{241DB4CA-D903-4648-8800-5549FFF8D77E}" srcOrd="0" destOrd="0" presId="urn:microsoft.com/office/officeart/2005/8/layout/process2"/>
    <dgm:cxn modelId="{E254BF27-D08A-4D4B-A83E-0900B3718524}" type="presParOf" srcId="{96EB36ED-7E94-4FD0-85B2-FB4CD6B9954C}" destId="{788657F8-0660-4848-BA9F-771D01B67C6F}" srcOrd="6" destOrd="0" presId="urn:microsoft.com/office/officeart/2005/8/layout/process2"/>
    <dgm:cxn modelId="{9A1DEAF2-3C39-45BC-9EFB-D2B2A1AF1957}" type="presParOf" srcId="{96EB36ED-7E94-4FD0-85B2-FB4CD6B9954C}" destId="{B215E204-CAC0-4677-853E-2E76AAD5A816}" srcOrd="7" destOrd="0" presId="urn:microsoft.com/office/officeart/2005/8/layout/process2"/>
    <dgm:cxn modelId="{3E160B25-D845-453D-925F-C429B9BCBB4C}" type="presParOf" srcId="{B215E204-CAC0-4677-853E-2E76AAD5A816}" destId="{587CF00D-1CA7-4CBC-AC64-B15B9D0D2D1E}" srcOrd="0" destOrd="0" presId="urn:microsoft.com/office/officeart/2005/8/layout/process2"/>
    <dgm:cxn modelId="{31C64CD8-9D84-49E7-B8A7-F91CD1D2DC59}" type="presParOf" srcId="{96EB36ED-7E94-4FD0-85B2-FB4CD6B9954C}" destId="{47F2A169-64B9-47FB-BDF0-78713D7BCEB1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61B6F1-8E4C-4EE5-AE8F-783655A3EE4C}">
      <dsp:nvSpPr>
        <dsp:cNvPr id="0" name=""/>
        <dsp:cNvSpPr/>
      </dsp:nvSpPr>
      <dsp:spPr>
        <a:xfrm>
          <a:off x="0" y="34089"/>
          <a:ext cx="5876912" cy="748937"/>
        </a:xfrm>
        <a:prstGeom prst="roundRect">
          <a:avLst>
            <a:gd name="adj" fmla="val 10000"/>
          </a:avLst>
        </a:prstGeom>
        <a:solidFill>
          <a:srgbClr val="D5F4FF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Interact with stakeholders to characterize the data (</a:t>
          </a:r>
          <a:r>
            <a:rPr lang="en-US" sz="2000" b="1" kern="1200" dirty="0">
              <a:solidFill>
                <a:srgbClr val="FF0000"/>
              </a:solidFill>
            </a:rPr>
            <a:t>requirement specification</a:t>
          </a:r>
          <a:r>
            <a:rPr lang="en-US" sz="2000" b="1" kern="1200" dirty="0"/>
            <a:t>)</a:t>
          </a:r>
        </a:p>
      </dsp:txBody>
      <dsp:txXfrm>
        <a:off x="21936" y="56025"/>
        <a:ext cx="5833040" cy="705065"/>
      </dsp:txXfrm>
    </dsp:sp>
    <dsp:sp modelId="{BA2807B3-A0A3-4D8A-BA16-279C937364BC}">
      <dsp:nvSpPr>
        <dsp:cNvPr id="0" name=""/>
        <dsp:cNvSpPr/>
      </dsp:nvSpPr>
      <dsp:spPr>
        <a:xfrm rot="5400000">
          <a:off x="2817853" y="801750"/>
          <a:ext cx="241206" cy="33702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/>
        </a:p>
      </dsp:txBody>
      <dsp:txXfrm rot="-5400000">
        <a:off x="2837350" y="849657"/>
        <a:ext cx="202213" cy="168844"/>
      </dsp:txXfrm>
    </dsp:sp>
    <dsp:sp modelId="{A99C539A-4DA2-4322-8E75-68415B7D66E2}">
      <dsp:nvSpPr>
        <dsp:cNvPr id="0" name=""/>
        <dsp:cNvSpPr/>
      </dsp:nvSpPr>
      <dsp:spPr>
        <a:xfrm>
          <a:off x="0" y="1157495"/>
          <a:ext cx="5876912" cy="748937"/>
        </a:xfrm>
        <a:prstGeom prst="roundRect">
          <a:avLst>
            <a:gd name="adj" fmla="val 10000"/>
          </a:avLst>
        </a:prstGeom>
        <a:solidFill>
          <a:srgbClr val="D5F4FF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Translate requirements into</a:t>
          </a:r>
        </a:p>
        <a:p>
          <a:pPr marL="0" lvl="0" indent="0" algn="ctr" defTabSz="889000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FF0000"/>
              </a:solidFill>
            </a:rPr>
            <a:t>conceptual model </a:t>
          </a:r>
          <a:r>
            <a:rPr lang="en-US" sz="2000" b="1" kern="1200" dirty="0"/>
            <a:t>(E-R diagrams)</a:t>
          </a:r>
        </a:p>
      </dsp:txBody>
      <dsp:txXfrm>
        <a:off x="21936" y="1179431"/>
        <a:ext cx="5833040" cy="705065"/>
      </dsp:txXfrm>
    </dsp:sp>
    <dsp:sp modelId="{591F8339-CA6A-409A-9AB5-0268A032EC03}">
      <dsp:nvSpPr>
        <dsp:cNvPr id="0" name=""/>
        <dsp:cNvSpPr/>
      </dsp:nvSpPr>
      <dsp:spPr>
        <a:xfrm rot="5400000">
          <a:off x="2817853" y="1925156"/>
          <a:ext cx="241206" cy="33702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/>
        </a:p>
      </dsp:txBody>
      <dsp:txXfrm rot="-5400000">
        <a:off x="2837350" y="1973063"/>
        <a:ext cx="202213" cy="168844"/>
      </dsp:txXfrm>
    </dsp:sp>
    <dsp:sp modelId="{EF7CBAB3-4F84-4719-B560-44464A264980}">
      <dsp:nvSpPr>
        <dsp:cNvPr id="0" name=""/>
        <dsp:cNvSpPr/>
      </dsp:nvSpPr>
      <dsp:spPr>
        <a:xfrm>
          <a:off x="0" y="2280901"/>
          <a:ext cx="5876912" cy="748937"/>
        </a:xfrm>
        <a:prstGeom prst="roundRect">
          <a:avLst>
            <a:gd name="adj" fmla="val 10000"/>
          </a:avLst>
        </a:prstGeom>
        <a:solidFill>
          <a:srgbClr val="D5F4FF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Convert the model to </a:t>
          </a:r>
          <a:r>
            <a:rPr lang="en-US" sz="2000" b="1" kern="1200" dirty="0">
              <a:solidFill>
                <a:srgbClr val="FF0000"/>
              </a:solidFill>
            </a:rPr>
            <a:t>relational model</a:t>
          </a:r>
        </a:p>
        <a:p>
          <a:pPr marL="0" lvl="0" indent="0" algn="ctr" defTabSz="889000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(schema and constraints)</a:t>
          </a:r>
        </a:p>
      </dsp:txBody>
      <dsp:txXfrm>
        <a:off x="21936" y="2302837"/>
        <a:ext cx="5833040" cy="705065"/>
      </dsp:txXfrm>
    </dsp:sp>
    <dsp:sp modelId="{B1942FDF-7904-46F4-937D-89B3DFA2D8CF}">
      <dsp:nvSpPr>
        <dsp:cNvPr id="0" name=""/>
        <dsp:cNvSpPr/>
      </dsp:nvSpPr>
      <dsp:spPr>
        <a:xfrm rot="5400000">
          <a:off x="2817853" y="3048562"/>
          <a:ext cx="241206" cy="33702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/>
        </a:p>
      </dsp:txBody>
      <dsp:txXfrm rot="-5400000">
        <a:off x="2837350" y="3096469"/>
        <a:ext cx="202213" cy="168844"/>
      </dsp:txXfrm>
    </dsp:sp>
    <dsp:sp modelId="{788657F8-0660-4848-BA9F-771D01B67C6F}">
      <dsp:nvSpPr>
        <dsp:cNvPr id="0" name=""/>
        <dsp:cNvSpPr/>
      </dsp:nvSpPr>
      <dsp:spPr>
        <a:xfrm>
          <a:off x="0" y="3404308"/>
          <a:ext cx="5876912" cy="748937"/>
        </a:xfrm>
        <a:prstGeom prst="roundRect">
          <a:avLst>
            <a:gd name="adj" fmla="val 10000"/>
          </a:avLst>
        </a:prstGeom>
        <a:solidFill>
          <a:srgbClr val="D5F4FF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Normalize and develop</a:t>
          </a:r>
        </a:p>
        <a:p>
          <a:pPr marL="0" lvl="0" indent="0" algn="ctr" defTabSz="889000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FF0000"/>
              </a:solidFill>
            </a:rPr>
            <a:t>conceptual (logical) schema</a:t>
          </a:r>
          <a:r>
            <a:rPr lang="en-US" sz="2000" b="1" kern="1200" dirty="0"/>
            <a:t> of the database</a:t>
          </a:r>
        </a:p>
      </dsp:txBody>
      <dsp:txXfrm>
        <a:off x="21936" y="3426244"/>
        <a:ext cx="5833040" cy="705065"/>
      </dsp:txXfrm>
    </dsp:sp>
    <dsp:sp modelId="{B215E204-CAC0-4677-853E-2E76AAD5A816}">
      <dsp:nvSpPr>
        <dsp:cNvPr id="0" name=""/>
        <dsp:cNvSpPr/>
      </dsp:nvSpPr>
      <dsp:spPr>
        <a:xfrm rot="5400000">
          <a:off x="2827594" y="4156846"/>
          <a:ext cx="221724" cy="33702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/>
        </a:p>
      </dsp:txBody>
      <dsp:txXfrm rot="-5400000">
        <a:off x="2837350" y="4214495"/>
        <a:ext cx="202213" cy="155207"/>
      </dsp:txXfrm>
    </dsp:sp>
    <dsp:sp modelId="{47F2A169-64B9-47FB-BDF0-78713D7BCEB1}">
      <dsp:nvSpPr>
        <dsp:cNvPr id="0" name=""/>
        <dsp:cNvSpPr/>
      </dsp:nvSpPr>
      <dsp:spPr>
        <a:xfrm>
          <a:off x="0" y="4497468"/>
          <a:ext cx="5876912" cy="748937"/>
        </a:xfrm>
        <a:prstGeom prst="roundRect">
          <a:avLst>
            <a:gd name="adj" fmla="val 10000"/>
          </a:avLst>
        </a:prstGeom>
        <a:solidFill>
          <a:srgbClr val="D5F4FF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Implement </a:t>
          </a:r>
          <a:r>
            <a:rPr lang="en-US" sz="2000" b="1" kern="1200" dirty="0">
              <a:solidFill>
                <a:srgbClr val="FF0000"/>
              </a:solidFill>
            </a:rPr>
            <a:t>physical schema</a:t>
          </a:r>
        </a:p>
        <a:p>
          <a:pPr marL="0" lvl="0" indent="0" algn="ctr" defTabSz="889000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(</a:t>
          </a:r>
          <a:r>
            <a:rPr lang="en-US" sz="2000" b="1" i="0" kern="1200" dirty="0"/>
            <a:t>SQL clauses</a:t>
          </a:r>
          <a:r>
            <a:rPr lang="en-US" sz="2000" b="0" i="0" kern="1200" dirty="0"/>
            <a:t>, </a:t>
          </a:r>
          <a:r>
            <a:rPr lang="en-US" sz="2000" b="1" kern="1200" dirty="0"/>
            <a:t>partitioning and indexing)</a:t>
          </a:r>
        </a:p>
      </dsp:txBody>
      <dsp:txXfrm>
        <a:off x="21936" y="4519404"/>
        <a:ext cx="5833040" cy="705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B0186-48FD-45CC-B605-3849A48EF690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4EEB3-D779-4694-B935-E69991A1D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20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EB8729-09C7-41C5-B0F1-08DC565E997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0489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March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8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March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1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March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39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March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87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March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63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March 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88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March 6,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07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March 6,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0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March 6,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6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March 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93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March 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8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78" y="169164"/>
            <a:ext cx="11990277" cy="76216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1" y="1117600"/>
            <a:ext cx="11155679" cy="495401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March 6, 2023</a:t>
            </a:fld>
            <a:endParaRPr lang="en-US" cap="al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9422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7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pic>
        <p:nvPicPr>
          <p:cNvPr id="4" name="Picture 3" descr="Connected sticks shaping polygons background">
            <a:extLst>
              <a:ext uri="{FF2B5EF4-FFF2-40B4-BE49-F238E27FC236}">
                <a16:creationId xmlns:a16="http://schemas.microsoft.com/office/drawing/2014/main" id="{43BFFE7F-34F6-E2E7-861A-A6A4CB852A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804" b="17379"/>
          <a:stretch/>
        </p:blipFill>
        <p:spPr>
          <a:xfrm>
            <a:off x="-2" y="10"/>
            <a:ext cx="12192002" cy="4461036"/>
          </a:xfrm>
          <a:prstGeom prst="rect">
            <a:avLst/>
          </a:prstGeom>
        </p:spPr>
      </p:pic>
      <p:sp>
        <p:nvSpPr>
          <p:cNvPr id="25" name="Rectangle 19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463553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11214-7F14-B08E-A809-EA7D436C2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" y="4611270"/>
            <a:ext cx="11155679" cy="1512025"/>
          </a:xfrm>
          <a:noFill/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SQL</a:t>
            </a:r>
            <a:r>
              <a:rPr lang="en-US" sz="8800" dirty="0">
                <a:solidFill>
                  <a:schemeClr val="bg1"/>
                </a:solidFill>
              </a:rPr>
              <a:t> </a:t>
            </a:r>
            <a:r>
              <a:rPr lang="en-US" sz="6600" dirty="0">
                <a:solidFill>
                  <a:schemeClr val="bg1"/>
                </a:solidFill>
              </a:rPr>
              <a:t>Aggregates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3834A-825D-0D09-7835-5A802E28D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981034"/>
            <a:ext cx="12192000" cy="1482386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endParaRPr lang="en-US" sz="1800" b="1" dirty="0">
              <a:solidFill>
                <a:schemeClr val="bg1"/>
              </a:solidFill>
            </a:endParaRPr>
          </a:p>
          <a:p>
            <a:endParaRPr lang="en-US" sz="1800" b="1" dirty="0">
              <a:solidFill>
                <a:schemeClr val="bg1"/>
              </a:solidFill>
            </a:endParaRPr>
          </a:p>
          <a:p>
            <a:pPr algn="l"/>
            <a:r>
              <a:rPr lang="en-US" sz="2400" b="1" dirty="0"/>
              <a:t>CS3083-B Prof. Arfaoui</a:t>
            </a:r>
          </a:p>
        </p:txBody>
      </p:sp>
      <p:pic>
        <p:nvPicPr>
          <p:cNvPr id="2050" name="Picture 2" descr="Identity Style Guide | NYU Tandon School of Engineering">
            <a:extLst>
              <a:ext uri="{FF2B5EF4-FFF2-40B4-BE49-F238E27FC236}">
                <a16:creationId xmlns:a16="http://schemas.microsoft.com/office/drawing/2014/main" id="{F97205A7-05B9-995D-F50A-8D8DF1CE0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" y="2981034"/>
            <a:ext cx="5830081" cy="90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420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BF076-3FFD-8786-A90A-AF829E1DD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sz="4400" dirty="0">
                <a:latin typeface="Consolas" panose="020B0609020204030204" pitchFamily="49" charset="0"/>
              </a:rPr>
              <a:t>COUNT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BB4D9-CAFB-14E4-8154-B0834AE2F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051" y="951349"/>
            <a:ext cx="11430829" cy="49540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the loan schema;   </a:t>
            </a:r>
            <a:r>
              <a:rPr lang="en-US" b="1" dirty="0">
                <a:latin typeface="Consolas" panose="020B0609020204030204" pitchFamily="49" charset="0"/>
              </a:rPr>
              <a:t>loan(</a:t>
            </a:r>
            <a:r>
              <a:rPr lang="en-US" b="1" u="sng" dirty="0">
                <a:latin typeface="Consolas" panose="020B0609020204030204" pitchFamily="49" charset="0"/>
              </a:rPr>
              <a:t>loan_number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branch_name</a:t>
            </a:r>
            <a:r>
              <a:rPr lang="en-US" b="1" dirty="0">
                <a:latin typeface="Consolas" panose="020B0609020204030204" pitchFamily="49" charset="0"/>
              </a:rPr>
              <a:t>, amount)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225F91-C23B-995D-CB84-F2EE27F43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995" y="1404654"/>
            <a:ext cx="6113734" cy="28415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2D82F3-6F80-AD79-E82C-38762FABFAFC}"/>
              </a:ext>
            </a:extLst>
          </p:cNvPr>
          <p:cNvSpPr txBox="1"/>
          <p:nvPr/>
        </p:nvSpPr>
        <p:spPr>
          <a:xfrm>
            <a:off x="182051" y="4246249"/>
            <a:ext cx="79265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Count the number of tuples in the loan 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BFA3B6-E435-A582-AC8E-656524248736}"/>
              </a:ext>
            </a:extLst>
          </p:cNvPr>
          <p:cNvSpPr txBox="1"/>
          <p:nvPr/>
        </p:nvSpPr>
        <p:spPr>
          <a:xfrm>
            <a:off x="182052" y="5005865"/>
            <a:ext cx="511608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SELECT COUNT(*) FROM loan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23852C-E1B3-4919-40E4-133AA4826F24}"/>
              </a:ext>
            </a:extLst>
          </p:cNvPr>
          <p:cNvSpPr txBox="1"/>
          <p:nvPr/>
        </p:nvSpPr>
        <p:spPr>
          <a:xfrm>
            <a:off x="5392271" y="5012757"/>
            <a:ext cx="636942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SELECT COUNT(loan_number) FROM loan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8C8B92-D59E-19A8-029A-AA1D6579C4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2" r="4177"/>
          <a:stretch/>
        </p:blipFill>
        <p:spPr>
          <a:xfrm>
            <a:off x="252918" y="5696058"/>
            <a:ext cx="2237511" cy="8930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668856-7539-579D-1B6D-8F5AFD174D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02" r="2891"/>
          <a:stretch/>
        </p:blipFill>
        <p:spPr>
          <a:xfrm>
            <a:off x="5476672" y="5710973"/>
            <a:ext cx="3292057" cy="893002"/>
          </a:xfrm>
          <a:prstGeom prst="rect">
            <a:avLst/>
          </a:prstGeom>
        </p:spPr>
      </p:pic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9D66A8C9-F0A4-5085-E31B-72EF338292C7}"/>
              </a:ext>
            </a:extLst>
          </p:cNvPr>
          <p:cNvSpPr/>
          <p:nvPr/>
        </p:nvSpPr>
        <p:spPr>
          <a:xfrm>
            <a:off x="3002313" y="5821362"/>
            <a:ext cx="1556239" cy="782064"/>
          </a:xfrm>
          <a:prstGeom prst="wedgeRoundRectCallout">
            <a:avLst>
              <a:gd name="adj1" fmla="val -52009"/>
              <a:gd name="adj2" fmla="val -1214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Count rows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A2ACAF5F-89A3-9E60-40BB-36A185E4A92A}"/>
              </a:ext>
            </a:extLst>
          </p:cNvPr>
          <p:cNvSpPr/>
          <p:nvPr/>
        </p:nvSpPr>
        <p:spPr>
          <a:xfrm>
            <a:off x="9133214" y="5779438"/>
            <a:ext cx="2479666" cy="756072"/>
          </a:xfrm>
          <a:prstGeom prst="wedgeRoundRectCallout">
            <a:avLst>
              <a:gd name="adj1" fmla="val -54843"/>
              <a:gd name="adj2" fmla="val -1036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Count values of a specified column</a:t>
            </a:r>
          </a:p>
        </p:txBody>
      </p:sp>
    </p:spTree>
    <p:extLst>
      <p:ext uri="{BB962C8B-B14F-4D97-AF65-F5344CB8AC3E}">
        <p14:creationId xmlns:p14="http://schemas.microsoft.com/office/powerpoint/2010/main" val="229737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BF076-3FFD-8786-A90A-AF829E1DD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sz="4400" dirty="0">
                <a:latin typeface="Consolas" panose="020B0609020204030204" pitchFamily="49" charset="0"/>
              </a:rPr>
              <a:t>COUNT..DISTINCT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BB4D9-CAFB-14E4-8154-B0834AE2F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051" y="951349"/>
            <a:ext cx="11430829" cy="49540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the loan schema;   </a:t>
            </a:r>
            <a:r>
              <a:rPr lang="en-US" b="1" dirty="0">
                <a:latin typeface="Consolas" panose="020B0609020204030204" pitchFamily="49" charset="0"/>
              </a:rPr>
              <a:t>loan(</a:t>
            </a:r>
            <a:r>
              <a:rPr lang="en-US" b="1" u="sng" dirty="0">
                <a:latin typeface="Consolas" panose="020B0609020204030204" pitchFamily="49" charset="0"/>
              </a:rPr>
              <a:t>loan_number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branch_name</a:t>
            </a:r>
            <a:r>
              <a:rPr lang="en-US" b="1" dirty="0">
                <a:latin typeface="Consolas" panose="020B0609020204030204" pitchFamily="49" charset="0"/>
              </a:rPr>
              <a:t>, amount)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225F91-C23B-995D-CB84-F2EE27F43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995" y="1404654"/>
            <a:ext cx="6113734" cy="28415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2D82F3-6F80-AD79-E82C-38762FABFAFC}"/>
              </a:ext>
            </a:extLst>
          </p:cNvPr>
          <p:cNvSpPr txBox="1"/>
          <p:nvPr/>
        </p:nvSpPr>
        <p:spPr>
          <a:xfrm>
            <a:off x="182051" y="4246249"/>
            <a:ext cx="103263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Count the number of values in the </a:t>
            </a:r>
            <a:r>
              <a:rPr lang="en-US" sz="3200" b="1" dirty="0" err="1">
                <a:latin typeface="Consolas" panose="020B0609020204030204" pitchFamily="49" charset="0"/>
              </a:rPr>
              <a:t>branch_name</a:t>
            </a:r>
            <a:r>
              <a:rPr lang="en-US" sz="3200" b="1" dirty="0">
                <a:latin typeface="Consolas" panose="020B0609020204030204" pitchFamily="49" charset="0"/>
              </a:rPr>
              <a:t> </a:t>
            </a:r>
            <a:r>
              <a:rPr lang="en-US" sz="3200" dirty="0"/>
              <a:t>column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BFA3B6-E435-A582-AC8E-656524248736}"/>
              </a:ext>
            </a:extLst>
          </p:cNvPr>
          <p:cNvSpPr txBox="1"/>
          <p:nvPr/>
        </p:nvSpPr>
        <p:spPr>
          <a:xfrm>
            <a:off x="182052" y="5005865"/>
            <a:ext cx="5116089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SELECT COUNT(</a:t>
            </a:r>
            <a:r>
              <a:rPr lang="en-US" sz="2400" b="1" dirty="0" err="1">
                <a:latin typeface="Consolas" panose="020B0609020204030204" pitchFamily="49" charset="0"/>
              </a:rPr>
              <a:t>branch_name</a:t>
            </a:r>
            <a:r>
              <a:rPr lang="en-US" sz="2400" b="1" dirty="0">
                <a:latin typeface="Consolas" panose="020B0609020204030204" pitchFamily="49" charset="0"/>
              </a:rPr>
              <a:t>)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FROM loan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23852C-E1B3-4919-40E4-133AA4826F24}"/>
              </a:ext>
            </a:extLst>
          </p:cNvPr>
          <p:cNvSpPr txBox="1"/>
          <p:nvPr/>
        </p:nvSpPr>
        <p:spPr>
          <a:xfrm>
            <a:off x="5392271" y="5012757"/>
            <a:ext cx="6220609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SELECT COUNT(DISTINCT </a:t>
            </a:r>
            <a:r>
              <a:rPr lang="en-US" sz="2400" b="1" dirty="0" err="1">
                <a:latin typeface="Consolas" panose="020B0609020204030204" pitchFamily="49" charset="0"/>
              </a:rPr>
              <a:t>branch_name</a:t>
            </a:r>
            <a:r>
              <a:rPr lang="en-US" sz="2400" b="1" dirty="0">
                <a:latin typeface="Consolas" panose="020B0609020204030204" pitchFamily="49" charset="0"/>
              </a:rPr>
              <a:t>)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FROM loan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9B807B-5619-B90A-40F1-77AA6CE64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51" y="5962433"/>
            <a:ext cx="3977573" cy="8792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BFEFFF-D7D0-E007-3FB2-CAFD4B0C2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2270" y="6001207"/>
            <a:ext cx="5252969" cy="87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97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09609-2D33-529F-ED34-992554BA0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863"/>
            <a:ext cx="11990277" cy="489383"/>
          </a:xfrm>
        </p:spPr>
        <p:txBody>
          <a:bodyPr>
            <a:normAutofit fontScale="90000"/>
          </a:bodyPr>
          <a:lstStyle/>
          <a:p>
            <a:r>
              <a:rPr lang="en-US" dirty="0"/>
              <a:t>Aggregation: Order of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DAF16-238F-4B0B-246F-782326534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048000"/>
            <a:ext cx="12192000" cy="3785785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b="1" dirty="0"/>
              <a:t>1.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/>
              <a:t> clause generates the data set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b="1" dirty="0"/>
              <a:t>2.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WHERE</a:t>
            </a:r>
            <a:r>
              <a:rPr lang="en-US" sz="2400" dirty="0"/>
              <a:t> clause filters the data set generated by the FROM clause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b="1" dirty="0"/>
              <a:t>3.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GROUP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BY</a:t>
            </a:r>
            <a:r>
              <a:rPr lang="en-US" sz="2400" dirty="0"/>
              <a:t> clause aggregates the data set that was filtered by the WHERE clause </a:t>
            </a:r>
          </a:p>
          <a:p>
            <a:pPr marL="0" indent="0">
              <a:buNone/>
            </a:pPr>
            <a:r>
              <a:rPr lang="en-US" sz="2400" dirty="0"/>
              <a:t>     (note:  </a:t>
            </a:r>
            <a:r>
              <a:rPr lang="en-US" sz="2400" dirty="0">
                <a:latin typeface="Consolas" panose="020B0609020204030204" pitchFamily="49" charset="0"/>
              </a:rPr>
              <a:t>GROUP</a:t>
            </a:r>
            <a:r>
              <a:rPr lang="en-US" sz="2400" dirty="0"/>
              <a:t> </a:t>
            </a:r>
            <a:r>
              <a:rPr lang="en-US" sz="2400" dirty="0">
                <a:latin typeface="Consolas" panose="020B0609020204030204" pitchFamily="49" charset="0"/>
              </a:rPr>
              <a:t>BY</a:t>
            </a:r>
            <a:r>
              <a:rPr lang="en-US" sz="2400" dirty="0"/>
              <a:t> does not sort the result set)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b="1" dirty="0"/>
              <a:t>4.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HAVING</a:t>
            </a:r>
            <a:r>
              <a:rPr lang="en-US" sz="2400" dirty="0"/>
              <a:t> clause filters the data set that was aggregated by the GROUP BY clause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b="1" dirty="0"/>
              <a:t> 5.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/>
              <a:t> clause transforms the filtered aggregated data set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b="1" dirty="0"/>
              <a:t>6.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BY</a:t>
            </a:r>
            <a:r>
              <a:rPr lang="en-US" sz="2400" dirty="0"/>
              <a:t> clause sorts the transformed data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295FA7-3D95-1E16-1DFF-A095B1E62687}"/>
              </a:ext>
            </a:extLst>
          </p:cNvPr>
          <p:cNvSpPr txBox="1"/>
          <p:nvPr/>
        </p:nvSpPr>
        <p:spPr>
          <a:xfrm>
            <a:off x="116378" y="667960"/>
            <a:ext cx="11510682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SELECT </a:t>
            </a:r>
            <a:r>
              <a:rPr lang="en-US" sz="2400" b="1" dirty="0" err="1">
                <a:latin typeface="Consolas" panose="020B0609020204030204" pitchFamily="49" charset="0"/>
              </a:rPr>
              <a:t>select_list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FROM </a:t>
            </a:r>
            <a:r>
              <a:rPr lang="en-US" sz="2400" b="1" dirty="0" err="1">
                <a:latin typeface="Consolas" panose="020B0609020204030204" pitchFamily="49" charset="0"/>
              </a:rPr>
              <a:t>table_source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[WHERE </a:t>
            </a:r>
            <a:r>
              <a:rPr lang="en-US" sz="2400" b="1" dirty="0" err="1">
                <a:latin typeface="Consolas" panose="020B0609020204030204" pitchFamily="49" charset="0"/>
              </a:rPr>
              <a:t>search_condition</a:t>
            </a:r>
            <a:r>
              <a:rPr lang="en-US" sz="2400" b="1" dirty="0">
                <a:latin typeface="Consolas" panose="020B0609020204030204" pitchFamily="49" charset="0"/>
              </a:rPr>
              <a:t>]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[GROUP BY </a:t>
            </a:r>
            <a:r>
              <a:rPr lang="en-US" sz="2400" b="1" dirty="0" err="1">
                <a:latin typeface="Consolas" panose="020B0609020204030204" pitchFamily="49" charset="0"/>
              </a:rPr>
              <a:t>group_by_expression</a:t>
            </a:r>
            <a:r>
              <a:rPr lang="en-US" sz="2400" b="1" dirty="0">
                <a:latin typeface="Consolas" panose="020B0609020204030204" pitchFamily="49" charset="0"/>
              </a:rPr>
              <a:t>]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[HAVING </a:t>
            </a:r>
            <a:r>
              <a:rPr lang="en-US" sz="2400" b="1" dirty="0" err="1">
                <a:latin typeface="Consolas" panose="020B0609020204030204" pitchFamily="49" charset="0"/>
              </a:rPr>
              <a:t>search_condition</a:t>
            </a:r>
            <a:r>
              <a:rPr lang="en-US" sz="2400" b="1" dirty="0">
                <a:latin typeface="Consolas" panose="020B0609020204030204" pitchFamily="49" charset="0"/>
              </a:rPr>
              <a:t>]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[ORDER BY </a:t>
            </a:r>
            <a:r>
              <a:rPr lang="en-US" sz="2400" b="1" dirty="0" err="1">
                <a:latin typeface="Consolas" panose="020B0609020204030204" pitchFamily="49" charset="0"/>
              </a:rPr>
              <a:t>order_expression</a:t>
            </a:r>
            <a:r>
              <a:rPr lang="en-US" sz="2400" b="1" dirty="0">
                <a:latin typeface="Consolas" panose="020B0609020204030204" pitchFamily="49" charset="0"/>
              </a:rPr>
              <a:t> [ASC | DESC]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818287-BE74-18E7-2B8D-3CD7987902C3}"/>
              </a:ext>
            </a:extLst>
          </p:cNvPr>
          <p:cNvSpPr txBox="1"/>
          <p:nvPr/>
        </p:nvSpPr>
        <p:spPr>
          <a:xfrm>
            <a:off x="7422777" y="1435668"/>
            <a:ext cx="2940424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b="1" dirty="0"/>
              <a:t>Order matter</a:t>
            </a:r>
          </a:p>
        </p:txBody>
      </p:sp>
    </p:spTree>
    <p:extLst>
      <p:ext uri="{BB962C8B-B14F-4D97-AF65-F5344CB8AC3E}">
        <p14:creationId xmlns:p14="http://schemas.microsoft.com/office/powerpoint/2010/main" val="1954897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3F8BA-1591-D796-DEFE-8169EB5EB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39275-CE70-310B-62ED-B896C2B5A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117600"/>
            <a:ext cx="11155679" cy="1625600"/>
          </a:xfrm>
        </p:spPr>
        <p:txBody>
          <a:bodyPr/>
          <a:lstStyle/>
          <a:p>
            <a:r>
              <a:rPr lang="en-US" dirty="0"/>
              <a:t>Most DBMSs require that the columns appearing in the SELECT clause that are not used in an aggregation function must appear in the GROUP BY clause.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998511-99E3-1AC8-2CB4-4680AB3E6161}"/>
              </a:ext>
            </a:extLst>
          </p:cNvPr>
          <p:cNvSpPr txBox="1"/>
          <p:nvPr/>
        </p:nvSpPr>
        <p:spPr>
          <a:xfrm>
            <a:off x="1362635" y="3110317"/>
            <a:ext cx="10385835" cy="13849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SELECT </a:t>
            </a:r>
            <a:r>
              <a:rPr lang="en-US" sz="2800" b="1" dirty="0" err="1">
                <a:solidFill>
                  <a:srgbClr val="008A3E"/>
                </a:solidFill>
                <a:latin typeface="Consolas" panose="020B0609020204030204" pitchFamily="49" charset="0"/>
              </a:rPr>
              <a:t>column_A</a:t>
            </a:r>
            <a:r>
              <a:rPr lang="en-US" sz="2800" b="1" dirty="0">
                <a:solidFill>
                  <a:srgbClr val="008A3E"/>
                </a:solidFill>
                <a:latin typeface="Consolas" panose="020B0609020204030204" pitchFamily="49" charset="0"/>
              </a:rPr>
              <a:t>, </a:t>
            </a:r>
            <a:r>
              <a:rPr lang="en-US" sz="2800" b="1" dirty="0" err="1">
                <a:solidFill>
                  <a:srgbClr val="008A3E"/>
                </a:solidFill>
                <a:latin typeface="Consolas" panose="020B0609020204030204" pitchFamily="49" charset="0"/>
              </a:rPr>
              <a:t>column_B</a:t>
            </a:r>
            <a:r>
              <a:rPr lang="en-US" sz="2800" b="1" dirty="0">
                <a:latin typeface="Consolas" panose="020B0609020204030204" pitchFamily="49" charset="0"/>
              </a:rPr>
              <a:t>, </a:t>
            </a:r>
            <a:r>
              <a:rPr lang="en-US" sz="2800" b="1" dirty="0" err="1">
                <a:latin typeface="Consolas" panose="020B0609020204030204" pitchFamily="49" charset="0"/>
              </a:rPr>
              <a:t>some_aggregation_func</a:t>
            </a:r>
            <a:r>
              <a:rPr lang="en-US" sz="28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FROM </a:t>
            </a:r>
            <a:r>
              <a:rPr lang="en-US" sz="2800" b="1" dirty="0" err="1">
                <a:latin typeface="Consolas" panose="020B0609020204030204" pitchFamily="49" charset="0"/>
              </a:rPr>
              <a:t>table_source</a:t>
            </a:r>
            <a:endParaRPr lang="en-US" sz="2800" b="1" dirty="0">
              <a:latin typeface="Consolas" panose="020B0609020204030204" pitchFamily="49" charset="0"/>
            </a:endParaRPr>
          </a:p>
          <a:p>
            <a:r>
              <a:rPr lang="en-US" sz="2800" b="1" dirty="0">
                <a:latin typeface="Consolas" panose="020B0609020204030204" pitchFamily="49" charset="0"/>
              </a:rPr>
              <a:t>GROUP BY </a:t>
            </a:r>
            <a:r>
              <a:rPr lang="en-US" sz="2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column_A</a:t>
            </a:r>
            <a:r>
              <a:rPr lang="en-US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sz="2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column_B</a:t>
            </a:r>
            <a:endParaRPr lang="en-US" sz="28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4F93BA-ECFC-91C8-DAEA-58AB3784DA1B}"/>
              </a:ext>
            </a:extLst>
          </p:cNvPr>
          <p:cNvSpPr txBox="1"/>
          <p:nvPr/>
        </p:nvSpPr>
        <p:spPr>
          <a:xfrm>
            <a:off x="1362635" y="4730513"/>
            <a:ext cx="10385836" cy="13849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SELECT </a:t>
            </a:r>
            <a:r>
              <a:rPr lang="en-US" sz="2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column_A</a:t>
            </a:r>
            <a:r>
              <a:rPr lang="en-US" sz="2800" b="1" dirty="0">
                <a:latin typeface="Consolas" panose="020B0609020204030204" pitchFamily="49" charset="0"/>
              </a:rPr>
              <a:t>, </a:t>
            </a:r>
            <a:r>
              <a:rPr lang="en-US" sz="2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column_B</a:t>
            </a:r>
            <a:r>
              <a:rPr lang="en-US" sz="2800" b="1" dirty="0">
                <a:latin typeface="Consolas" panose="020B0609020204030204" pitchFamily="49" charset="0"/>
              </a:rPr>
              <a:t>, </a:t>
            </a:r>
            <a:r>
              <a:rPr lang="en-US" sz="2800" b="1" dirty="0" err="1">
                <a:latin typeface="Consolas" panose="020B0609020204030204" pitchFamily="49" charset="0"/>
              </a:rPr>
              <a:t>some_aggregation_func</a:t>
            </a:r>
            <a:r>
              <a:rPr lang="en-US" sz="28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FROM </a:t>
            </a:r>
            <a:r>
              <a:rPr lang="en-US" sz="2800" b="1" dirty="0" err="1">
                <a:latin typeface="Consolas" panose="020B0609020204030204" pitchFamily="49" charset="0"/>
              </a:rPr>
              <a:t>table_source</a:t>
            </a:r>
            <a:r>
              <a:rPr lang="en-US" sz="28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GROUP BY </a:t>
            </a:r>
            <a:r>
              <a:rPr lang="en-US" sz="2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column_B</a:t>
            </a:r>
            <a:endParaRPr lang="en-US" sz="28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4DA55C-C9DE-E8D5-475A-DA06742E9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3469433"/>
            <a:ext cx="704862" cy="6667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0FCEE5-EE58-78B0-262E-3FA71EA94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29" y="5044834"/>
            <a:ext cx="718534" cy="75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28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BF076-3FFD-8786-A90A-AF829E1DD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SUM</a:t>
            </a:r>
            <a:r>
              <a:rPr lang="en-US" dirty="0"/>
              <a:t> with </a:t>
            </a:r>
            <a:r>
              <a:rPr lang="en-US" dirty="0">
                <a:latin typeface="Consolas" panose="020B0609020204030204" pitchFamily="49" charset="0"/>
              </a:rPr>
              <a:t>GROUP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BB4D9-CAFB-14E4-8154-B0834AE2F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051" y="951349"/>
            <a:ext cx="11430829" cy="49540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the loan schema;   </a:t>
            </a:r>
            <a:r>
              <a:rPr lang="en-US" b="1" dirty="0">
                <a:latin typeface="Consolas" panose="020B0609020204030204" pitchFamily="49" charset="0"/>
              </a:rPr>
              <a:t>loan(</a:t>
            </a:r>
            <a:r>
              <a:rPr lang="en-US" b="1" u="sng" dirty="0">
                <a:latin typeface="Consolas" panose="020B0609020204030204" pitchFamily="49" charset="0"/>
              </a:rPr>
              <a:t>loan_number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branch_name</a:t>
            </a:r>
            <a:r>
              <a:rPr lang="en-US" b="1" dirty="0">
                <a:latin typeface="Consolas" panose="020B0609020204030204" pitchFamily="49" charset="0"/>
              </a:rPr>
              <a:t>, amount)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225F91-C23B-995D-CB84-F2EE27F43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995" y="1404654"/>
            <a:ext cx="5718040" cy="26576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2D82F3-6F80-AD79-E82C-38762FABFAFC}"/>
              </a:ext>
            </a:extLst>
          </p:cNvPr>
          <p:cNvSpPr txBox="1"/>
          <p:nvPr/>
        </p:nvSpPr>
        <p:spPr>
          <a:xfrm>
            <a:off x="182051" y="4084888"/>
            <a:ext cx="119246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The sum of the amounts of all loans </a:t>
            </a:r>
            <a:r>
              <a:rPr lang="en-US" sz="3200" b="1" dirty="0"/>
              <a:t>for each </a:t>
            </a:r>
            <a:r>
              <a:rPr lang="en-US" sz="3200" dirty="0"/>
              <a:t>branch is expressed by: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BFA3B6-E435-A582-AC8E-656524248736}"/>
              </a:ext>
            </a:extLst>
          </p:cNvPr>
          <p:cNvSpPr txBox="1"/>
          <p:nvPr/>
        </p:nvSpPr>
        <p:spPr>
          <a:xfrm>
            <a:off x="182051" y="4797932"/>
            <a:ext cx="6631125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SELECT </a:t>
            </a:r>
            <a:r>
              <a:rPr lang="en-US" sz="2800" b="1" dirty="0" err="1">
                <a:latin typeface="Consolas" panose="020B0609020204030204" pitchFamily="49" charset="0"/>
              </a:rPr>
              <a:t>branch_name</a:t>
            </a:r>
            <a:r>
              <a:rPr lang="en-US" sz="2800" b="1" dirty="0">
                <a:latin typeface="Consolas" panose="020B0609020204030204" pitchFamily="49" charset="0"/>
              </a:rPr>
              <a:t>, SUM(amount)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FROM loan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GROUP BY </a:t>
            </a:r>
            <a:r>
              <a:rPr lang="en-US" sz="2800" b="1" dirty="0" err="1">
                <a:latin typeface="Consolas" panose="020B0609020204030204" pitchFamily="49" charset="0"/>
              </a:rPr>
              <a:t>branch_name</a:t>
            </a:r>
            <a:r>
              <a:rPr lang="en-US" sz="2800" b="1" dirty="0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E46447-C64F-02D4-08C1-4A9BAC589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7862" y="4653820"/>
            <a:ext cx="4305018" cy="218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3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C4910-F821-D97C-D1F2-A1A688776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78" y="169164"/>
            <a:ext cx="11990277" cy="760476"/>
          </a:xfrm>
        </p:spPr>
        <p:txBody>
          <a:bodyPr>
            <a:noAutofit/>
          </a:bodyPr>
          <a:lstStyle/>
          <a:p>
            <a:r>
              <a:rPr lang="en-US" sz="4800" dirty="0"/>
              <a:t>Let’s Try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7CC89-775F-2ACB-CEE4-9E9FEDC3C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545454"/>
            <a:ext cx="11155679" cy="3251842"/>
          </a:xfrm>
        </p:spPr>
        <p:txBody>
          <a:bodyPr>
            <a:normAutofit/>
          </a:bodyPr>
          <a:lstStyle/>
          <a:p>
            <a:r>
              <a:rPr lang="en-US" sz="2400" dirty="0"/>
              <a:t>Open your MySQL terminal (use phpMyAdmin or MySQL shell)</a:t>
            </a:r>
          </a:p>
          <a:p>
            <a:r>
              <a:rPr lang="en-US" sz="2400" dirty="0"/>
              <a:t>Create and Select the bank DB: </a:t>
            </a:r>
          </a:p>
          <a:p>
            <a:pPr lvl="2"/>
            <a:r>
              <a:rPr lang="en-US" sz="2400" dirty="0"/>
              <a:t>Create a DB: </a:t>
            </a:r>
          </a:p>
          <a:p>
            <a:pPr lvl="2"/>
            <a:r>
              <a:rPr lang="en-US" sz="2400" dirty="0"/>
              <a:t>Use the DB: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CB88D0-3E8A-BC61-867A-5441CDCF80AD}"/>
              </a:ext>
            </a:extLst>
          </p:cNvPr>
          <p:cNvSpPr txBox="1"/>
          <p:nvPr/>
        </p:nvSpPr>
        <p:spPr>
          <a:xfrm>
            <a:off x="3409950" y="3566815"/>
            <a:ext cx="3935730" cy="458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CREATE DATABASE </a:t>
            </a:r>
            <a:r>
              <a:rPr lang="en-US" sz="2400" b="1" i="1" dirty="0">
                <a:latin typeface="Consolas" panose="020B0609020204030204" pitchFamily="49" charset="0"/>
              </a:rPr>
              <a:t>bank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A28358-B15E-D1B0-56CC-9E0EDD017AD7}"/>
              </a:ext>
            </a:extLst>
          </p:cNvPr>
          <p:cNvSpPr txBox="1"/>
          <p:nvPr/>
        </p:nvSpPr>
        <p:spPr>
          <a:xfrm>
            <a:off x="3409950" y="4163379"/>
            <a:ext cx="3935730" cy="458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USE </a:t>
            </a:r>
            <a:r>
              <a:rPr lang="en-US" sz="2400" b="1" i="1" dirty="0">
                <a:latin typeface="Consolas" panose="020B0609020204030204" pitchFamily="49" charset="0"/>
              </a:rPr>
              <a:t>bank</a:t>
            </a:r>
          </a:p>
        </p:txBody>
      </p:sp>
      <p:pic>
        <p:nvPicPr>
          <p:cNvPr id="1026" name="Picture 2" descr="Let's Try – Let's Try">
            <a:extLst>
              <a:ext uri="{FF2B5EF4-FFF2-40B4-BE49-F238E27FC236}">
                <a16:creationId xmlns:a16="http://schemas.microsoft.com/office/drawing/2014/main" id="{9AB6B78F-2830-51D1-DAD6-7D8C6E2B7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291" y="-54864"/>
            <a:ext cx="2141332" cy="214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261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C4910-F821-D97C-D1F2-A1A688776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78" y="169164"/>
            <a:ext cx="11990277" cy="760476"/>
          </a:xfrm>
        </p:spPr>
        <p:txBody>
          <a:bodyPr>
            <a:noAutofit/>
          </a:bodyPr>
          <a:lstStyle/>
          <a:p>
            <a:r>
              <a:rPr lang="en-US" sz="4800" dirty="0"/>
              <a:t>Let’s Try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7CC89-775F-2ACB-CEE4-9E9FEDC3C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021080"/>
            <a:ext cx="11155679" cy="4776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Create </a:t>
            </a:r>
            <a:r>
              <a:rPr lang="en-US" sz="2400" b="1" i="1" dirty="0">
                <a:latin typeface="Consolas" panose="020B0609020204030204" pitchFamily="49" charset="0"/>
              </a:rPr>
              <a:t>account </a:t>
            </a:r>
            <a:r>
              <a:rPr lang="en-US" sz="2400" dirty="0"/>
              <a:t>table: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Create </a:t>
            </a:r>
            <a:r>
              <a:rPr lang="en-US" sz="2400" b="1" i="1" dirty="0">
                <a:latin typeface="Consolas" panose="020B0609020204030204" pitchFamily="49" charset="0"/>
              </a:rPr>
              <a:t>loan </a:t>
            </a:r>
            <a:r>
              <a:rPr lang="en-US" sz="2400" dirty="0"/>
              <a:t>table: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2B5AAB-0720-3E13-FC2C-555BA6449C28}"/>
              </a:ext>
            </a:extLst>
          </p:cNvPr>
          <p:cNvSpPr txBox="1"/>
          <p:nvPr/>
        </p:nvSpPr>
        <p:spPr>
          <a:xfrm>
            <a:off x="938407" y="1526394"/>
            <a:ext cx="8514678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CREATE TABLE account(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 err="1">
                <a:latin typeface="Consolas" panose="020B0609020204030204" pitchFamily="49" charset="0"/>
              </a:rPr>
              <a:t>account_number</a:t>
            </a:r>
            <a:r>
              <a:rPr lang="en-US" sz="2000" b="1" dirty="0">
                <a:latin typeface="Consolas" panose="020B0609020204030204" pitchFamily="49" charset="0"/>
              </a:rPr>
              <a:t> varchar(11) NOT NULL DEFAULT '',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 err="1">
                <a:latin typeface="Consolas" panose="020B0609020204030204" pitchFamily="49" charset="0"/>
              </a:rPr>
              <a:t>branch_name</a:t>
            </a:r>
            <a:r>
              <a:rPr lang="en-US" sz="2000" b="1" dirty="0">
                <a:latin typeface="Consolas" panose="020B0609020204030204" pitchFamily="49" charset="0"/>
              </a:rPr>
              <a:t> varchar(20) DEFAULT NULL,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balance float DEFAULT NULL,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PRIMARY KEY (</a:t>
            </a:r>
            <a:r>
              <a:rPr lang="en-US" sz="2000" b="1" dirty="0" err="1">
                <a:latin typeface="Consolas" panose="020B0609020204030204" pitchFamily="49" charset="0"/>
              </a:rPr>
              <a:t>account_number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1026" name="Picture 2" descr="Let's Try – Let's Try">
            <a:extLst>
              <a:ext uri="{FF2B5EF4-FFF2-40B4-BE49-F238E27FC236}">
                <a16:creationId xmlns:a16="http://schemas.microsoft.com/office/drawing/2014/main" id="{9AB6B78F-2830-51D1-DAD6-7D8C6E2B7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291" y="-54864"/>
            <a:ext cx="2141332" cy="214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2757F1-2874-106C-7521-AB6B3EA5B81C}"/>
              </a:ext>
            </a:extLst>
          </p:cNvPr>
          <p:cNvSpPr txBox="1"/>
          <p:nvPr/>
        </p:nvSpPr>
        <p:spPr>
          <a:xfrm>
            <a:off x="938407" y="4363618"/>
            <a:ext cx="8514678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CREATE TABLE loan  (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loan_number varchar(11) NOT NULL DEFAULT '',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 err="1">
                <a:latin typeface="Consolas" panose="020B0609020204030204" pitchFamily="49" charset="0"/>
              </a:rPr>
              <a:t>branch_name</a:t>
            </a:r>
            <a:r>
              <a:rPr lang="en-US" sz="2000" b="1" dirty="0">
                <a:latin typeface="Consolas" panose="020B0609020204030204" pitchFamily="49" charset="0"/>
              </a:rPr>
              <a:t> varchar(20) DEFAULT NULL,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amount float DEFAULT NULL,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PRIMARY KEY (loan_number)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) ;</a:t>
            </a:r>
          </a:p>
        </p:txBody>
      </p:sp>
    </p:spTree>
    <p:extLst>
      <p:ext uri="{BB962C8B-B14F-4D97-AF65-F5344CB8AC3E}">
        <p14:creationId xmlns:p14="http://schemas.microsoft.com/office/powerpoint/2010/main" val="2623001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C4910-F821-D97C-D1F2-A1A688776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78" y="169164"/>
            <a:ext cx="11990277" cy="760476"/>
          </a:xfrm>
        </p:spPr>
        <p:txBody>
          <a:bodyPr>
            <a:noAutofit/>
          </a:bodyPr>
          <a:lstStyle/>
          <a:p>
            <a:r>
              <a:rPr lang="en-US" sz="4800" dirty="0"/>
              <a:t>Let’s Try (</a:t>
            </a:r>
            <a:r>
              <a:rPr lang="en-US" sz="4400" dirty="0"/>
              <a:t>cont.</a:t>
            </a:r>
            <a:r>
              <a:rPr lang="en-US" sz="48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7CC89-775F-2ACB-CEE4-9E9FEDC3C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021080"/>
            <a:ext cx="11155679" cy="4776216"/>
          </a:xfrm>
        </p:spPr>
        <p:txBody>
          <a:bodyPr>
            <a:normAutofit/>
          </a:bodyPr>
          <a:lstStyle/>
          <a:p>
            <a:r>
              <a:rPr lang="en-US" sz="2400" dirty="0"/>
              <a:t>Insert records into </a:t>
            </a:r>
            <a:r>
              <a:rPr lang="en-US" sz="2400" b="1" i="1" dirty="0">
                <a:latin typeface="Consolas" panose="020B0609020204030204" pitchFamily="49" charset="0"/>
              </a:rPr>
              <a:t>account </a:t>
            </a:r>
            <a:r>
              <a:rPr lang="en-US" sz="2400" dirty="0"/>
              <a:t>table: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2B5AAB-0720-3E13-FC2C-555BA6449C28}"/>
              </a:ext>
            </a:extLst>
          </p:cNvPr>
          <p:cNvSpPr txBox="1"/>
          <p:nvPr/>
        </p:nvSpPr>
        <p:spPr>
          <a:xfrm>
            <a:off x="1111623" y="1843950"/>
            <a:ext cx="8514678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INSERT INTO account (</a:t>
            </a:r>
            <a:r>
              <a:rPr lang="en-US" sz="2000" b="1" dirty="0" err="1">
                <a:latin typeface="Consolas" panose="020B0609020204030204" pitchFamily="49" charset="0"/>
              </a:rPr>
              <a:t>account_number</a:t>
            </a:r>
            <a:r>
              <a:rPr lang="en-US" sz="2000" b="1" dirty="0"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latin typeface="Consolas" panose="020B0609020204030204" pitchFamily="49" charset="0"/>
              </a:rPr>
              <a:t>branch_name</a:t>
            </a:r>
            <a:r>
              <a:rPr lang="en-US" sz="2000" b="1" dirty="0">
                <a:latin typeface="Consolas" panose="020B0609020204030204" pitchFamily="49" charset="0"/>
              </a:rPr>
              <a:t>, balance) VALUES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('A-101', 'Downtown', 500),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('A-102', '</a:t>
            </a:r>
            <a:r>
              <a:rPr lang="en-US" sz="2000" b="1" dirty="0" err="1">
                <a:latin typeface="Consolas" panose="020B0609020204030204" pitchFamily="49" charset="0"/>
              </a:rPr>
              <a:t>Perryridge</a:t>
            </a:r>
            <a:r>
              <a:rPr lang="en-US" sz="2000" b="1" dirty="0">
                <a:latin typeface="Consolas" panose="020B0609020204030204" pitchFamily="49" charset="0"/>
              </a:rPr>
              <a:t>', 400),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('A-201', 'Brighton', 900),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('A-215', '</a:t>
            </a:r>
            <a:r>
              <a:rPr lang="en-US" sz="2000" b="1" dirty="0" err="1">
                <a:latin typeface="Consolas" panose="020B0609020204030204" pitchFamily="49" charset="0"/>
              </a:rPr>
              <a:t>Mianus</a:t>
            </a:r>
            <a:r>
              <a:rPr lang="en-US" sz="2000" b="1" dirty="0">
                <a:latin typeface="Consolas" panose="020B0609020204030204" pitchFamily="49" charset="0"/>
              </a:rPr>
              <a:t>', 700),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('A-217', 'Brighton', 750),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('A-222', 'Redwood', 700),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('A-305', 'Round Hill', 350),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('A-408', '</a:t>
            </a:r>
            <a:r>
              <a:rPr lang="en-US" sz="2000" b="1" dirty="0" err="1">
                <a:latin typeface="Consolas" panose="020B0609020204030204" pitchFamily="49" charset="0"/>
              </a:rPr>
              <a:t>Perryridge</a:t>
            </a:r>
            <a:r>
              <a:rPr lang="en-US" sz="2000" b="1" dirty="0">
                <a:latin typeface="Consolas" panose="020B0609020204030204" pitchFamily="49" charset="0"/>
              </a:rPr>
              <a:t>', 1450),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('A-900', NULL, 1250),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('A-999', NULL, 2110);</a:t>
            </a:r>
          </a:p>
        </p:txBody>
      </p:sp>
      <p:pic>
        <p:nvPicPr>
          <p:cNvPr id="1026" name="Picture 2" descr="Let's Try – Let's Try">
            <a:extLst>
              <a:ext uri="{FF2B5EF4-FFF2-40B4-BE49-F238E27FC236}">
                <a16:creationId xmlns:a16="http://schemas.microsoft.com/office/drawing/2014/main" id="{9AB6B78F-2830-51D1-DAD6-7D8C6E2B7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3371" y="-54864"/>
            <a:ext cx="2242252" cy="22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592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C4910-F821-D97C-D1F2-A1A688776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78" y="169164"/>
            <a:ext cx="11990277" cy="760476"/>
          </a:xfrm>
        </p:spPr>
        <p:txBody>
          <a:bodyPr>
            <a:noAutofit/>
          </a:bodyPr>
          <a:lstStyle/>
          <a:p>
            <a:r>
              <a:rPr lang="en-US" sz="4800" dirty="0"/>
              <a:t>Let’s Try (</a:t>
            </a:r>
            <a:r>
              <a:rPr lang="en-US" sz="4400" dirty="0"/>
              <a:t>cont.</a:t>
            </a:r>
            <a:r>
              <a:rPr lang="en-US" sz="48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7CC89-775F-2ACB-CEE4-9E9FEDC3C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021080"/>
            <a:ext cx="11155679" cy="4776216"/>
          </a:xfrm>
        </p:spPr>
        <p:txBody>
          <a:bodyPr>
            <a:normAutofit/>
          </a:bodyPr>
          <a:lstStyle/>
          <a:p>
            <a:r>
              <a:rPr lang="en-US" sz="2400" dirty="0"/>
              <a:t>Insert records into </a:t>
            </a:r>
            <a:r>
              <a:rPr lang="en-US" sz="2400" b="1" i="1" dirty="0">
                <a:latin typeface="Consolas" panose="020B0609020204030204" pitchFamily="49" charset="0"/>
              </a:rPr>
              <a:t>loan </a:t>
            </a:r>
            <a:r>
              <a:rPr lang="en-US" sz="2400" dirty="0"/>
              <a:t>table: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2B5AAB-0720-3E13-FC2C-555BA6449C28}"/>
              </a:ext>
            </a:extLst>
          </p:cNvPr>
          <p:cNvSpPr txBox="1"/>
          <p:nvPr/>
        </p:nvSpPr>
        <p:spPr>
          <a:xfrm>
            <a:off x="1111623" y="1843950"/>
            <a:ext cx="8514678" cy="25545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INSERT INTO loan (loan_number, </a:t>
            </a:r>
            <a:r>
              <a:rPr lang="en-US" sz="2000" b="1" dirty="0" err="1">
                <a:latin typeface="Consolas" panose="020B0609020204030204" pitchFamily="49" charset="0"/>
              </a:rPr>
              <a:t>branch_name</a:t>
            </a:r>
            <a:r>
              <a:rPr lang="en-US" sz="2000" b="1" dirty="0">
                <a:latin typeface="Consolas" panose="020B0609020204030204" pitchFamily="49" charset="0"/>
              </a:rPr>
              <a:t>, amount) VALUES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('L-11', 'Round Hill', 900),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('L-14', 'Downtown', 1500),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('L-15', '</a:t>
            </a:r>
            <a:r>
              <a:rPr lang="en-US" sz="2000" b="1" dirty="0" err="1">
                <a:latin typeface="Consolas" panose="020B0609020204030204" pitchFamily="49" charset="0"/>
              </a:rPr>
              <a:t>Perryridge</a:t>
            </a:r>
            <a:r>
              <a:rPr lang="en-US" sz="2000" b="1" dirty="0">
                <a:latin typeface="Consolas" panose="020B0609020204030204" pitchFamily="49" charset="0"/>
              </a:rPr>
              <a:t>', 1500),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('L-16', '</a:t>
            </a:r>
            <a:r>
              <a:rPr lang="en-US" sz="2000" b="1" dirty="0" err="1">
                <a:latin typeface="Consolas" panose="020B0609020204030204" pitchFamily="49" charset="0"/>
              </a:rPr>
              <a:t>Perryridge</a:t>
            </a:r>
            <a:r>
              <a:rPr lang="en-US" sz="2000" b="1" dirty="0">
                <a:latin typeface="Consolas" panose="020B0609020204030204" pitchFamily="49" charset="0"/>
              </a:rPr>
              <a:t>', 1300),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('L-17', 'Downtown', 1000),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('L-23', 'Redwood', 2000),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('L-93', '</a:t>
            </a:r>
            <a:r>
              <a:rPr lang="en-US" sz="2000" b="1" dirty="0" err="1">
                <a:latin typeface="Consolas" panose="020B0609020204030204" pitchFamily="49" charset="0"/>
              </a:rPr>
              <a:t>Mianus</a:t>
            </a:r>
            <a:r>
              <a:rPr lang="en-US" sz="2000" b="1" dirty="0">
                <a:latin typeface="Consolas" panose="020B0609020204030204" pitchFamily="49" charset="0"/>
              </a:rPr>
              <a:t>', 500);`</a:t>
            </a:r>
          </a:p>
        </p:txBody>
      </p:sp>
      <p:pic>
        <p:nvPicPr>
          <p:cNvPr id="1026" name="Picture 2" descr="Let's Try – Let's Try">
            <a:extLst>
              <a:ext uri="{FF2B5EF4-FFF2-40B4-BE49-F238E27FC236}">
                <a16:creationId xmlns:a16="http://schemas.microsoft.com/office/drawing/2014/main" id="{9AB6B78F-2830-51D1-DAD6-7D8C6E2B7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3371" y="-54864"/>
            <a:ext cx="2242252" cy="22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551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917A5-778F-2E65-6FF6-B6B17A3AF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Let’s Try (</a:t>
            </a:r>
            <a:r>
              <a:rPr lang="en-US" sz="3200" dirty="0"/>
              <a:t>cont.</a:t>
            </a:r>
            <a:r>
              <a:rPr lang="en-US" sz="3600" dirty="0"/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DA267-9E2D-99DB-347F-AB9B299A2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Consider the table: </a:t>
            </a:r>
            <a:r>
              <a:rPr lang="en-US" b="1" i="1" dirty="0">
                <a:latin typeface="Consolas" panose="020B0609020204030204" pitchFamily="49" charset="0"/>
              </a:rPr>
              <a:t>account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Write SQL statement to solve the following problems </a:t>
            </a:r>
          </a:p>
          <a:p>
            <a:pPr lvl="2"/>
            <a:r>
              <a:rPr lang="en-US" dirty="0"/>
              <a:t>Count how many accounts are there. </a:t>
            </a:r>
          </a:p>
          <a:p>
            <a:pPr lvl="3"/>
            <a:r>
              <a:rPr lang="en-US" dirty="0"/>
              <a:t>Use </a:t>
            </a:r>
            <a:r>
              <a:rPr lang="en-US" b="1" dirty="0">
                <a:latin typeface="Consolas" panose="020B0609020204030204" pitchFamily="49" charset="0"/>
              </a:rPr>
              <a:t>COUNT(*)</a:t>
            </a:r>
            <a:r>
              <a:rPr lang="en-US" dirty="0"/>
              <a:t> and </a:t>
            </a:r>
            <a:r>
              <a:rPr lang="en-US" b="1" dirty="0">
                <a:latin typeface="Consolas" panose="020B0609020204030204" pitchFamily="49" charset="0"/>
              </a:rPr>
              <a:t>COUNT(</a:t>
            </a:r>
            <a:r>
              <a:rPr lang="en-US" b="1" dirty="0" err="1">
                <a:latin typeface="Consolas" panose="020B0609020204030204" pitchFamily="49" charset="0"/>
              </a:rPr>
              <a:t>branch_name</a:t>
            </a:r>
            <a:r>
              <a:rPr lang="en-US" b="1" dirty="0">
                <a:latin typeface="Consolas" panose="020B0609020204030204" pitchFamily="49" charset="0"/>
              </a:rPr>
              <a:t>) </a:t>
            </a:r>
          </a:p>
          <a:p>
            <a:pPr lvl="2"/>
            <a:r>
              <a:rPr lang="en-US" dirty="0"/>
              <a:t>Find the total balance each branch has in accounts.</a:t>
            </a:r>
          </a:p>
          <a:p>
            <a:pPr lvl="2"/>
            <a:r>
              <a:rPr lang="en-US" dirty="0"/>
              <a:t>Find the average amount each branch has in accounts.</a:t>
            </a:r>
          </a:p>
          <a:p>
            <a:pPr marL="0" indent="0">
              <a:buNone/>
            </a:pPr>
            <a:r>
              <a:rPr lang="en-US" dirty="0"/>
              <a:t>Consider the table: </a:t>
            </a:r>
            <a:r>
              <a:rPr lang="en-US" b="1" i="1" dirty="0">
                <a:latin typeface="Consolas" panose="020B0609020204030204" pitchFamily="49" charset="0"/>
              </a:rPr>
              <a:t>loan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Write SQL statement to solve the following problems:</a:t>
            </a:r>
          </a:p>
          <a:p>
            <a:pPr lvl="2"/>
            <a:r>
              <a:rPr lang="en-US" dirty="0"/>
              <a:t>Find the sum of the amounts of all loans for each branch.</a:t>
            </a:r>
          </a:p>
          <a:p>
            <a:pPr lvl="2"/>
            <a:r>
              <a:rPr lang="en-US" dirty="0">
                <a:solidFill>
                  <a:schemeClr val="accent5"/>
                </a:solidFill>
              </a:rPr>
              <a:t>Find the sum of the amounts of all loans for each branch that has two or more loans.</a:t>
            </a:r>
          </a:p>
        </p:txBody>
      </p:sp>
      <p:pic>
        <p:nvPicPr>
          <p:cNvPr id="4" name="Picture 2" descr="Let's Try – Let's Try">
            <a:extLst>
              <a:ext uri="{FF2B5EF4-FFF2-40B4-BE49-F238E27FC236}">
                <a16:creationId xmlns:a16="http://schemas.microsoft.com/office/drawing/2014/main" id="{00B9D1BB-1309-BC85-0127-B4C3C1753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582" y="-54863"/>
            <a:ext cx="2296040" cy="229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43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035BB9FC-A6DD-C901-1C9A-83DFA1091E3E}"/>
              </a:ext>
            </a:extLst>
          </p:cNvPr>
          <p:cNvSpPr txBox="1"/>
          <p:nvPr/>
        </p:nvSpPr>
        <p:spPr>
          <a:xfrm>
            <a:off x="415636" y="5365163"/>
            <a:ext cx="11521440" cy="921314"/>
          </a:xfrm>
          <a:prstGeom prst="rect">
            <a:avLst/>
          </a:prstGeom>
          <a:solidFill>
            <a:srgbClr val="F4FEB8"/>
          </a:solidFill>
          <a:ln w="38100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8C213-DBA4-19DE-4084-341A012D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 Process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C19040B-B770-FFBD-9A3D-8FA01C5621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2236708"/>
              </p:ext>
            </p:extLst>
          </p:nvPr>
        </p:nvGraphicFramePr>
        <p:xfrm>
          <a:off x="533834" y="959480"/>
          <a:ext cx="11155363" cy="5248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61D2B10D-A28F-B774-1219-C3A2102FD5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6723" y="2120770"/>
            <a:ext cx="2370653" cy="6746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C99629-951D-4329-438C-B7CBA3E877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49742" y="4395708"/>
            <a:ext cx="3085500" cy="6758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C45B49-EF0D-B614-7EEB-F49C09469B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49742" y="5431663"/>
            <a:ext cx="3281406" cy="7934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4A5714-11D5-A1AA-0E35-EA78F0492DE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9481" t="8443" r="24481" b="12870"/>
          <a:stretch/>
        </p:blipFill>
        <p:spPr>
          <a:xfrm>
            <a:off x="9568136" y="3543316"/>
            <a:ext cx="687972" cy="4554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89AAC4-37B9-9C1D-49AB-ACEEB0B450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9976" y="3395356"/>
            <a:ext cx="2370650" cy="674652"/>
          </a:xfrm>
          <a:prstGeom prst="rect">
            <a:avLst/>
          </a:prstGeom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F773D00-193D-1E25-706B-1AA5F4F40F77}"/>
              </a:ext>
            </a:extLst>
          </p:cNvPr>
          <p:cNvCxnSpPr>
            <a:cxnSpLocks/>
            <a:stCxn id="18" idx="0"/>
            <a:endCxn id="15" idx="0"/>
          </p:cNvCxnSpPr>
          <p:nvPr/>
        </p:nvCxnSpPr>
        <p:spPr>
          <a:xfrm rot="16200000" flipH="1">
            <a:off x="9004731" y="2635926"/>
            <a:ext cx="147960" cy="1666821"/>
          </a:xfrm>
          <a:prstGeom prst="bentConnector3">
            <a:avLst>
              <a:gd name="adj1" fmla="val -64609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CBF13BBB-BE5C-FDD5-3D74-C26E8B7A01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01058" y="2157645"/>
            <a:ext cx="1955401" cy="74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49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DF56-06CD-5A4F-0F5E-8B9DADA45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Grouping, Aggregation, and 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704EC-407E-F6AA-4C1E-7CBF31846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value NULL is ignored in any aggregation</a:t>
            </a:r>
          </a:p>
          <a:p>
            <a:pPr lvl="1"/>
            <a:r>
              <a:rPr lang="en-US" dirty="0"/>
              <a:t>Not contribute to a sum, average, or count of an attribute</a:t>
            </a:r>
          </a:p>
          <a:p>
            <a:pPr lvl="1"/>
            <a:r>
              <a:rPr lang="en-US" dirty="0"/>
              <a:t>Cannot be the minimum or maximum in its column</a:t>
            </a:r>
          </a:p>
          <a:p>
            <a:r>
              <a:rPr lang="en-US" dirty="0"/>
              <a:t>Null is treated as an ordinary value when forming groups</a:t>
            </a:r>
          </a:p>
          <a:p>
            <a:pPr marL="0" indent="0">
              <a:buNone/>
            </a:pPr>
            <a:r>
              <a:rPr lang="en-US" dirty="0"/>
              <a:t>	• Can have a group with NULL attribute(s)</a:t>
            </a:r>
          </a:p>
          <a:p>
            <a:r>
              <a:rPr lang="en-US" dirty="0"/>
              <a:t>When performing any aggregation except count over an empty bag of values, the result is NULL</a:t>
            </a:r>
          </a:p>
          <a:p>
            <a:pPr lvl="1"/>
            <a:r>
              <a:rPr lang="en-US" dirty="0"/>
              <a:t>The count of an empty bag is 0</a:t>
            </a:r>
          </a:p>
        </p:txBody>
      </p:sp>
    </p:spTree>
    <p:extLst>
      <p:ext uri="{BB962C8B-B14F-4D97-AF65-F5344CB8AC3E}">
        <p14:creationId xmlns:p14="http://schemas.microsoft.com/office/powerpoint/2010/main" val="2537295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A5AEC-8702-072A-12AE-4D8C28B7B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Clauses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206B8-7044-DF62-04E5-9907C2E7B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622" y="931333"/>
            <a:ext cx="11483787" cy="3454400"/>
          </a:xfrm>
        </p:spPr>
        <p:txBody>
          <a:bodyPr>
            <a:normAutofit/>
          </a:bodyPr>
          <a:lstStyle/>
          <a:p>
            <a:r>
              <a:rPr lang="en-US" dirty="0"/>
              <a:t>An aggregation in a HAVING clause applies only to the tuples of the group being tested – filter groups</a:t>
            </a:r>
          </a:p>
          <a:p>
            <a:r>
              <a:rPr lang="en-US" dirty="0"/>
              <a:t>Any attributes of relations in the FROM clause may be aggregated in the HAVING clause</a:t>
            </a:r>
          </a:p>
          <a:p>
            <a:r>
              <a:rPr lang="en-US" dirty="0"/>
              <a:t>But only those attributes that are in the GROUP BY list may appear unaggregated in the having clause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875540-FA30-58CD-6C45-C528099EEAD7}"/>
              </a:ext>
            </a:extLst>
          </p:cNvPr>
          <p:cNvSpPr txBox="1"/>
          <p:nvPr/>
        </p:nvSpPr>
        <p:spPr>
          <a:xfrm>
            <a:off x="338592" y="4385733"/>
            <a:ext cx="117680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Find the sum of the amounts of all loans for each branch that has two or more loans.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EE12E3-A51A-EB00-F8FA-F577249F87A3}"/>
              </a:ext>
            </a:extLst>
          </p:cNvPr>
          <p:cNvSpPr txBox="1"/>
          <p:nvPr/>
        </p:nvSpPr>
        <p:spPr>
          <a:xfrm>
            <a:off x="182051" y="4797932"/>
            <a:ext cx="6631125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SELECT </a:t>
            </a:r>
            <a:r>
              <a:rPr lang="en-US" sz="2800" b="1" dirty="0" err="1">
                <a:latin typeface="Consolas" panose="020B0609020204030204" pitchFamily="49" charset="0"/>
              </a:rPr>
              <a:t>branch_name</a:t>
            </a:r>
            <a:r>
              <a:rPr lang="en-US" sz="2800" b="1" dirty="0">
                <a:latin typeface="Consolas" panose="020B0609020204030204" pitchFamily="49" charset="0"/>
              </a:rPr>
              <a:t>, sum(amount)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FROM loan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GROUP BY </a:t>
            </a:r>
            <a:r>
              <a:rPr lang="en-US" sz="2800" b="1" dirty="0" err="1">
                <a:latin typeface="Consolas" panose="020B0609020204030204" pitchFamily="49" charset="0"/>
              </a:rPr>
              <a:t>branch_name</a:t>
            </a:r>
            <a:endParaRPr lang="en-US" sz="2800" b="1" dirty="0">
              <a:latin typeface="Consolas" panose="020B0609020204030204" pitchFamily="49" charset="0"/>
            </a:endParaRPr>
          </a:p>
          <a:p>
            <a:r>
              <a:rPr lang="en-US" sz="2800" b="1" dirty="0">
                <a:latin typeface="Consolas" panose="020B0609020204030204" pitchFamily="49" charset="0"/>
              </a:rPr>
              <a:t>HAVING COUNT(</a:t>
            </a:r>
            <a:r>
              <a:rPr lang="en-US" sz="2800" b="1" dirty="0" err="1">
                <a:latin typeface="Consolas" panose="020B0609020204030204" pitchFamily="49" charset="0"/>
              </a:rPr>
              <a:t>branch_name</a:t>
            </a:r>
            <a:r>
              <a:rPr lang="en-US" sz="2800" b="1" dirty="0">
                <a:latin typeface="Consolas" panose="020B0609020204030204" pitchFamily="49" charset="0"/>
              </a:rPr>
              <a:t>) &gt; 1;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939160-C0BA-358C-9D17-1FED01B1A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71" y="4892609"/>
            <a:ext cx="4917685" cy="127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26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C4910-F821-D97C-D1F2-A1A688776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78" y="169164"/>
            <a:ext cx="11990277" cy="760476"/>
          </a:xfrm>
        </p:spPr>
        <p:txBody>
          <a:bodyPr>
            <a:noAutofit/>
          </a:bodyPr>
          <a:lstStyle/>
          <a:p>
            <a:r>
              <a:rPr lang="en-US" sz="4800" dirty="0"/>
              <a:t>Let’s Try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7CC89-775F-2ACB-CEE4-9E9FEDC3C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021080"/>
            <a:ext cx="11155679" cy="4776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Create </a:t>
            </a:r>
            <a:r>
              <a:rPr lang="en-US" sz="2400" b="1" i="1" dirty="0">
                <a:latin typeface="Consolas" panose="020B0609020204030204" pitchFamily="49" charset="0"/>
              </a:rPr>
              <a:t>customer </a:t>
            </a:r>
            <a:r>
              <a:rPr lang="en-US" sz="2400" dirty="0"/>
              <a:t>table: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sz="2400" dirty="0"/>
              <a:t>Insert records into </a:t>
            </a:r>
            <a:r>
              <a:rPr lang="en-US" sz="2400" b="1" i="1" dirty="0">
                <a:latin typeface="Consolas" panose="020B0609020204030204" pitchFamily="49" charset="0"/>
              </a:rPr>
              <a:t>customer </a:t>
            </a:r>
            <a:r>
              <a:rPr lang="en-US" sz="2400" dirty="0"/>
              <a:t>table: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2B5AAB-0720-3E13-FC2C-555BA6449C28}"/>
              </a:ext>
            </a:extLst>
          </p:cNvPr>
          <p:cNvSpPr txBox="1"/>
          <p:nvPr/>
        </p:nvSpPr>
        <p:spPr>
          <a:xfrm>
            <a:off x="938407" y="1526394"/>
            <a:ext cx="8514678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</a:rPr>
              <a:t>CREATE TABLE customer (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latin typeface="Consolas" panose="020B0609020204030204" pitchFamily="49" charset="0"/>
              </a:rPr>
              <a:t>customer_name</a:t>
            </a:r>
            <a:r>
              <a:rPr lang="en-US" sz="1600" b="1" dirty="0">
                <a:latin typeface="Consolas" panose="020B0609020204030204" pitchFamily="49" charset="0"/>
              </a:rPr>
              <a:t> varchar(30) NOT NULL DEFAULT '',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latin typeface="Consolas" panose="020B0609020204030204" pitchFamily="49" charset="0"/>
              </a:rPr>
              <a:t>customer_street</a:t>
            </a:r>
            <a:r>
              <a:rPr lang="en-US" sz="1600" b="1" dirty="0">
                <a:latin typeface="Consolas" panose="020B0609020204030204" pitchFamily="49" charset="0"/>
              </a:rPr>
              <a:t> varchar(30) DEFAULT NULL,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latin typeface="Consolas" panose="020B0609020204030204" pitchFamily="49" charset="0"/>
              </a:rPr>
              <a:t>customer_city</a:t>
            </a:r>
            <a:r>
              <a:rPr lang="en-US" sz="1600" b="1" dirty="0">
                <a:latin typeface="Consolas" panose="020B0609020204030204" pitchFamily="49" charset="0"/>
              </a:rPr>
              <a:t> varchar(20) DEFAULT NULL,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PRIMARY KEY (</a:t>
            </a:r>
            <a:r>
              <a:rPr lang="en-US" sz="1600" b="1" dirty="0" err="1">
                <a:latin typeface="Consolas" panose="020B0609020204030204" pitchFamily="49" charset="0"/>
              </a:rPr>
              <a:t>customer_name</a:t>
            </a:r>
            <a:r>
              <a:rPr lang="en-US" sz="16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); </a:t>
            </a:r>
          </a:p>
        </p:txBody>
      </p:sp>
      <p:pic>
        <p:nvPicPr>
          <p:cNvPr id="1026" name="Picture 2" descr="Let's Try – Let's Try">
            <a:extLst>
              <a:ext uri="{FF2B5EF4-FFF2-40B4-BE49-F238E27FC236}">
                <a16:creationId xmlns:a16="http://schemas.microsoft.com/office/drawing/2014/main" id="{9AB6B78F-2830-51D1-DAD6-7D8C6E2B7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291" y="-54864"/>
            <a:ext cx="2141332" cy="214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2757F1-2874-106C-7521-AB6B3EA5B81C}"/>
              </a:ext>
            </a:extLst>
          </p:cNvPr>
          <p:cNvSpPr txBox="1"/>
          <p:nvPr/>
        </p:nvSpPr>
        <p:spPr>
          <a:xfrm>
            <a:off x="938407" y="3601368"/>
            <a:ext cx="8514678" cy="2492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INSERT INTO customer (</a:t>
            </a:r>
            <a:r>
              <a:rPr lang="en-US" sz="1200" b="1" dirty="0" err="1">
                <a:latin typeface="Consolas" panose="020B0609020204030204" pitchFamily="49" charset="0"/>
              </a:rPr>
              <a:t>customer_name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customer_street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customer_city</a:t>
            </a:r>
            <a:r>
              <a:rPr lang="en-US" sz="1200" b="1" dirty="0">
                <a:latin typeface="Consolas" panose="020B0609020204030204" pitchFamily="49" charset="0"/>
              </a:rPr>
              <a:t>) VALUES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('Adams', 'Spring', 'Pittsfield'),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('Brooks', 'Senator', 'Brooklyn'),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('Curry', 'North', 'Rye'),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('Glenn', 'Sand Hill', 'Woodside'),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('Green', 'Walnut', 'Stamford'),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('Hayes', 'Main', 'Harrison'),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('Johnson', 'Alma', 'Palo Alto'),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('Jones', 'Main', 'Harrison'),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('Lindsay', 'Park', 'Pittsfield'),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('Smith', 'North', 'Rye'),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('Turner', 'Putnam', 'Stamford'),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('Williams', 'Nassau', 'Princeton');</a:t>
            </a:r>
          </a:p>
        </p:txBody>
      </p:sp>
    </p:spTree>
    <p:extLst>
      <p:ext uri="{BB962C8B-B14F-4D97-AF65-F5344CB8AC3E}">
        <p14:creationId xmlns:p14="http://schemas.microsoft.com/office/powerpoint/2010/main" val="735411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917A5-778F-2E65-6FF6-B6B17A3AF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Let’s Try (</a:t>
            </a:r>
            <a:r>
              <a:rPr lang="en-US" sz="3200" dirty="0"/>
              <a:t>cont.</a:t>
            </a:r>
            <a:r>
              <a:rPr lang="en-US" sz="3600" dirty="0"/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DA267-9E2D-99DB-347F-AB9B299A2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Consider the table: </a:t>
            </a:r>
            <a:r>
              <a:rPr lang="en-US" b="1" i="1" dirty="0">
                <a:latin typeface="Consolas" panose="020B0609020204030204" pitchFamily="49" charset="0"/>
              </a:rPr>
              <a:t>customer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Write SQL statement to solve the following problems </a:t>
            </a:r>
          </a:p>
          <a:p>
            <a:pPr lvl="2"/>
            <a:r>
              <a:rPr lang="en-US" dirty="0"/>
              <a:t>List the number of customers in each country. Only include countries with more than 10 customers</a:t>
            </a:r>
          </a:p>
          <a:p>
            <a:pPr lvl="2"/>
            <a:r>
              <a:rPr lang="en-US" dirty="0"/>
              <a:t>List the number of customers in each country, except USA, sorted high to low. Only include countries with 9 or more customers</a:t>
            </a:r>
          </a:p>
        </p:txBody>
      </p:sp>
      <p:pic>
        <p:nvPicPr>
          <p:cNvPr id="4" name="Picture 2" descr="Let's Try – Let's Try">
            <a:extLst>
              <a:ext uri="{FF2B5EF4-FFF2-40B4-BE49-F238E27FC236}">
                <a16:creationId xmlns:a16="http://schemas.microsoft.com/office/drawing/2014/main" id="{00B9D1BB-1309-BC85-0127-B4C3C1753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582" y="-54863"/>
            <a:ext cx="2296040" cy="229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693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09F90-C99B-14E6-9B7E-BEC91E276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</a:t>
            </a:r>
          </a:p>
        </p:txBody>
      </p:sp>
      <p:pic>
        <p:nvPicPr>
          <p:cNvPr id="4" name="Picture 2" descr="Let's Try – Let's Try">
            <a:extLst>
              <a:ext uri="{FF2B5EF4-FFF2-40B4-BE49-F238E27FC236}">
                <a16:creationId xmlns:a16="http://schemas.microsoft.com/office/drawing/2014/main" id="{841A6800-80E5-371D-39DD-424E52CD7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3570" y="-54863"/>
            <a:ext cx="1782051" cy="178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41A932-03DB-4BAA-7E43-A95403635B10}"/>
              </a:ext>
            </a:extLst>
          </p:cNvPr>
          <p:cNvSpPr txBox="1"/>
          <p:nvPr/>
        </p:nvSpPr>
        <p:spPr>
          <a:xfrm>
            <a:off x="528919" y="1456347"/>
            <a:ext cx="46885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Consolas" panose="020B0609020204030204" pitchFamily="49" charset="0"/>
              </a:rPr>
              <a:t>SELECT count(id), country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Consolas" panose="020B0609020204030204" pitchFamily="49" charset="0"/>
              </a:rPr>
              <a:t>FROM Customer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Consolas" panose="020B0609020204030204" pitchFamily="49" charset="0"/>
              </a:rPr>
              <a:t>GROUP BY country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Consolas" panose="020B0609020204030204" pitchFamily="49" charset="0"/>
              </a:rPr>
              <a:t>HAVING COUNT(id) &gt; 10;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D9F633-709D-9FE1-1E9C-26171D0AA5E9}"/>
              </a:ext>
            </a:extLst>
          </p:cNvPr>
          <p:cNvSpPr txBox="1"/>
          <p:nvPr/>
        </p:nvSpPr>
        <p:spPr>
          <a:xfrm>
            <a:off x="528919" y="3809463"/>
            <a:ext cx="46885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Consolas" panose="020B0609020204030204" pitchFamily="49" charset="0"/>
              </a:rPr>
              <a:t>SELECT COUNT(id), country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Consolas" panose="020B0609020204030204" pitchFamily="49" charset="0"/>
              </a:rPr>
              <a:t>FROM Customer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Consolas" panose="020B0609020204030204" pitchFamily="49" charset="0"/>
              </a:rPr>
              <a:t>WHERE country &lt;&gt; “USA”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Consolas" panose="020B0609020204030204" pitchFamily="49" charset="0"/>
              </a:rPr>
              <a:t>GROUP BY country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Consolas" panose="020B0609020204030204" pitchFamily="49" charset="0"/>
              </a:rPr>
              <a:t>HAVING COUNT(id) &gt;= 9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Consolas" panose="020B0609020204030204" pitchFamily="49" charset="0"/>
              </a:rPr>
              <a:t>ORDER BY COUNT(id) DESC;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049A87-C240-309D-B2AB-C10D7FC4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516" y="1646949"/>
            <a:ext cx="4637167" cy="17820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234D46-3519-2463-A208-F56672F35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144616"/>
            <a:ext cx="4637167" cy="164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97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A9F84-FD09-66BA-0464-A23A453BC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495032" cy="6410528"/>
          </a:xfrm>
          <a:solidFill>
            <a:schemeClr val="accent5">
              <a:lumMod val="60000"/>
              <a:lumOff val="40000"/>
            </a:schemeClr>
          </a:solidFill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5400" spc="750" dirty="0">
                <a:solidFill>
                  <a:schemeClr val="bg1"/>
                </a:solidFill>
              </a:rPr>
              <a:t>Next Time</a:t>
            </a:r>
            <a:br>
              <a:rPr lang="en-US" sz="5400" spc="750" dirty="0">
                <a:solidFill>
                  <a:schemeClr val="bg1"/>
                </a:solidFill>
              </a:rPr>
            </a:br>
            <a:r>
              <a:rPr lang="en-US" sz="1400" b="0" i="1" cap="none" dirty="0">
                <a:effectLst/>
                <a:latin typeface="Helvetica" panose="020B0604020202020204" pitchFamily="34" charset="0"/>
              </a:rPr>
              <a:t>.</a:t>
            </a:r>
            <a:endParaRPr lang="en-US" sz="5400" spc="75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99B49D-C03D-2660-C9EC-0766B6727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8232" y="1001486"/>
            <a:ext cx="7211040" cy="4818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i="1" cap="none" dirty="0">
                <a:effectLst/>
                <a:latin typeface="Helvetica" panose="020B0604020202020204" pitchFamily="34" charset="0"/>
              </a:rPr>
              <a:t>What if we need data from multiple tables? </a:t>
            </a:r>
          </a:p>
          <a:p>
            <a:pPr marL="0" indent="0">
              <a:buNone/>
            </a:pPr>
            <a:r>
              <a:rPr lang="en-US" sz="2600" i="1" cap="none" dirty="0">
                <a:effectLst/>
                <a:latin typeface="Helvetica" panose="020B0604020202020204" pitchFamily="34" charset="0"/>
              </a:rPr>
              <a:t>How do we describe a relationship between tables? </a:t>
            </a:r>
          </a:p>
          <a:p>
            <a:pPr marL="0" indent="0">
              <a:buNone/>
            </a:pPr>
            <a:r>
              <a:rPr lang="en-US" sz="2600" i="1" cap="none" dirty="0">
                <a:effectLst/>
                <a:latin typeface="Helvetica" panose="020B0604020202020204" pitchFamily="34" charset="0"/>
              </a:rPr>
              <a:t>How do we realize combinations of data?</a:t>
            </a:r>
          </a:p>
          <a:p>
            <a:r>
              <a:rPr lang="en-US" sz="3200" b="1" i="1" dirty="0">
                <a:latin typeface="Helvetica" panose="020B0604020202020204" pitchFamily="34" charset="0"/>
              </a:rPr>
              <a:t>Multiple table queries</a:t>
            </a:r>
          </a:p>
          <a:p>
            <a:pPr lvl="1"/>
            <a:r>
              <a:rPr lang="en-US" sz="3200" b="1" i="1" dirty="0">
                <a:latin typeface="Helvetica" panose="020B0604020202020204" pitchFamily="34" charset="0"/>
              </a:rPr>
              <a:t>SQL Joins</a:t>
            </a:r>
          </a:p>
          <a:p>
            <a:pPr lvl="1"/>
            <a:r>
              <a:rPr lang="en-US" sz="3200" b="1" i="1" dirty="0">
                <a:latin typeface="Helvetica" panose="020B0604020202020204" pitchFamily="34" charset="0"/>
              </a:rPr>
              <a:t>Subqueries</a:t>
            </a:r>
            <a:endParaRPr lang="en-US" sz="6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7686AE-9CF9-822C-DA66-99EFF68C9065}"/>
              </a:ext>
            </a:extLst>
          </p:cNvPr>
          <p:cNvSpPr txBox="1"/>
          <p:nvPr/>
        </p:nvSpPr>
        <p:spPr>
          <a:xfrm>
            <a:off x="4805082" y="5497063"/>
            <a:ext cx="7064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[A. </a:t>
            </a:r>
            <a:r>
              <a:rPr lang="en-US" dirty="0" err="1"/>
              <a:t>Silberschatz</a:t>
            </a:r>
            <a:r>
              <a:rPr lang="en-US" dirty="0"/>
              <a:t>, H. F. </a:t>
            </a:r>
            <a:r>
              <a:rPr lang="en-US" dirty="0" err="1"/>
              <a:t>Korth</a:t>
            </a:r>
            <a:r>
              <a:rPr lang="en-US" dirty="0"/>
              <a:t>, S. Sudarshan, Database System Concepts, Ch.4.1]</a:t>
            </a:r>
          </a:p>
        </p:txBody>
      </p:sp>
    </p:spTree>
    <p:extLst>
      <p:ext uri="{BB962C8B-B14F-4D97-AF65-F5344CB8AC3E}">
        <p14:creationId xmlns:p14="http://schemas.microsoft.com/office/powerpoint/2010/main" val="4149427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A9F84-FD09-66BA-0464-A23A453BC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4036978" cy="6410528"/>
          </a:xfrm>
          <a:solidFill>
            <a:schemeClr val="accent5">
              <a:lumMod val="60000"/>
              <a:lumOff val="40000"/>
            </a:schemeClr>
          </a:solidFill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5400" spc="750" dirty="0">
                <a:solidFill>
                  <a:schemeClr val="bg1"/>
                </a:solidFill>
              </a:rPr>
              <a:t>LAST Time: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99B49D-C03D-2660-C9EC-0766B6727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032" y="1580749"/>
            <a:ext cx="7696967" cy="36965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Overview of The SQL Query Language</a:t>
            </a:r>
          </a:p>
          <a:p>
            <a:r>
              <a:rPr lang="en-US" dirty="0"/>
              <a:t>Parts of the query language: </a:t>
            </a:r>
          </a:p>
          <a:p>
            <a:pPr lvl="1"/>
            <a:r>
              <a:rPr lang="en-US" dirty="0"/>
              <a:t>SQL Data Definition Language </a:t>
            </a:r>
            <a:r>
              <a:rPr lang="en-US" b="1" dirty="0"/>
              <a:t>DDL</a:t>
            </a:r>
          </a:p>
          <a:p>
            <a:pPr lvl="1"/>
            <a:r>
              <a:rPr lang="en-US" dirty="0"/>
              <a:t>SQL Data Manipulation Language </a:t>
            </a:r>
            <a:r>
              <a:rPr lang="en-US" b="1" dirty="0"/>
              <a:t>DML</a:t>
            </a:r>
          </a:p>
          <a:p>
            <a:pPr lvl="1"/>
            <a:r>
              <a:rPr lang="en-US" dirty="0"/>
              <a:t>SQL Data Query language </a:t>
            </a:r>
            <a:r>
              <a:rPr lang="en-US" b="1" dirty="0"/>
              <a:t>DQL</a:t>
            </a:r>
          </a:p>
          <a:p>
            <a:r>
              <a:rPr lang="en-US" dirty="0"/>
              <a:t>Additional Basic Operations</a:t>
            </a:r>
          </a:p>
          <a:p>
            <a:r>
              <a:rPr lang="en-US" dirty="0"/>
              <a:t>Set Operations</a:t>
            </a:r>
          </a:p>
          <a:p>
            <a:pPr lvl="1"/>
            <a:endParaRPr lang="en-US" sz="3600" dirty="0"/>
          </a:p>
          <a:p>
            <a:pPr marL="0" indent="0">
              <a:buNone/>
            </a:pPr>
            <a:endParaRPr 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9A0B1D-7365-0B72-E6E3-579D3CC143BB}"/>
              </a:ext>
            </a:extLst>
          </p:cNvPr>
          <p:cNvSpPr txBox="1"/>
          <p:nvPr/>
        </p:nvSpPr>
        <p:spPr>
          <a:xfrm>
            <a:off x="4354152" y="5599724"/>
            <a:ext cx="79787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[A. </a:t>
            </a:r>
            <a:r>
              <a:rPr lang="en-US" dirty="0" err="1"/>
              <a:t>Silberschatz</a:t>
            </a:r>
            <a:r>
              <a:rPr lang="en-US" dirty="0"/>
              <a:t>, H. F. </a:t>
            </a:r>
            <a:r>
              <a:rPr lang="en-US" dirty="0" err="1"/>
              <a:t>Korth</a:t>
            </a:r>
            <a:r>
              <a:rPr lang="en-US" dirty="0"/>
              <a:t>, S. Sudarshan, Database System Concepts, Ch.3]</a:t>
            </a:r>
          </a:p>
        </p:txBody>
      </p:sp>
    </p:spTree>
    <p:extLst>
      <p:ext uri="{BB962C8B-B14F-4D97-AF65-F5344CB8AC3E}">
        <p14:creationId xmlns:p14="http://schemas.microsoft.com/office/powerpoint/2010/main" val="4062031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A9F84-FD09-66BA-0464-A23A453BC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495032" cy="6410528"/>
          </a:xfrm>
          <a:solidFill>
            <a:schemeClr val="accent5">
              <a:lumMod val="60000"/>
              <a:lumOff val="40000"/>
            </a:schemeClr>
          </a:solidFill>
        </p:spPr>
        <p:txBody>
          <a:bodyPr vert="horz" lIns="0" tIns="0" rIns="0" bIns="0" rtlCol="0" anchor="ctr">
            <a:normAutofit/>
          </a:bodyPr>
          <a:lstStyle/>
          <a:p>
            <a:r>
              <a:rPr lang="en-US" sz="5400" spc="750" dirty="0">
                <a:solidFill>
                  <a:schemeClr val="bg1"/>
                </a:solidFill>
              </a:rPr>
              <a:t>TODAY</a:t>
            </a:r>
            <a:br>
              <a:rPr lang="en-US" sz="5400" spc="750" dirty="0">
                <a:solidFill>
                  <a:schemeClr val="bg1"/>
                </a:solidFill>
              </a:rPr>
            </a:br>
            <a:r>
              <a:rPr lang="en-US" sz="1400" i="1" cap="none" dirty="0">
                <a:effectLst/>
                <a:latin typeface="Helvetica" panose="020B0604020202020204" pitchFamily="34" charset="0"/>
              </a:rPr>
              <a:t>- How do we effectively summarize the results? </a:t>
            </a:r>
            <a:br>
              <a:rPr lang="en-US" sz="1400" i="1" cap="none" dirty="0">
                <a:effectLst/>
                <a:latin typeface="Helvetica" panose="020B0604020202020204" pitchFamily="34" charset="0"/>
              </a:rPr>
            </a:br>
            <a:br>
              <a:rPr lang="en-US" sz="1400" i="1" cap="none" dirty="0">
                <a:effectLst/>
                <a:latin typeface="Helvetica" panose="020B0604020202020204" pitchFamily="34" charset="0"/>
              </a:rPr>
            </a:br>
            <a:r>
              <a:rPr lang="en-US" sz="1400" i="1" cap="none" dirty="0">
                <a:effectLst/>
                <a:latin typeface="Helvetica" panose="020B0604020202020204" pitchFamily="34" charset="0"/>
              </a:rPr>
              <a:t>- What is the order of actions? </a:t>
            </a:r>
            <a:br>
              <a:rPr lang="en-US" sz="1400" i="1" cap="none" dirty="0">
                <a:effectLst/>
                <a:latin typeface="Helvetica" panose="020B0604020202020204" pitchFamily="34" charset="0"/>
              </a:rPr>
            </a:br>
            <a:br>
              <a:rPr lang="en-US" sz="1400" i="1" cap="none" dirty="0">
                <a:effectLst/>
                <a:latin typeface="Helvetica" panose="020B0604020202020204" pitchFamily="34" charset="0"/>
              </a:rPr>
            </a:br>
            <a:r>
              <a:rPr lang="en-US" sz="1400" i="1" cap="none" dirty="0">
                <a:effectLst/>
                <a:latin typeface="Helvetica" panose="020B0604020202020204" pitchFamily="34" charset="0"/>
              </a:rPr>
              <a:t>- How do we handle "for-each" semantics? </a:t>
            </a:r>
            <a:br>
              <a:rPr lang="en-US" sz="1400" i="1" cap="none" dirty="0">
                <a:effectLst/>
                <a:latin typeface="Helvetica" panose="020B0604020202020204" pitchFamily="34" charset="0"/>
              </a:rPr>
            </a:br>
            <a:br>
              <a:rPr lang="en-US" sz="1400" i="1" cap="none" dirty="0">
                <a:effectLst/>
                <a:latin typeface="Helvetica" panose="020B0604020202020204" pitchFamily="34" charset="0"/>
              </a:rPr>
            </a:br>
            <a:r>
              <a:rPr lang="en-US" sz="1400" i="1" cap="none" dirty="0">
                <a:effectLst/>
                <a:latin typeface="Helvetica" panose="020B0604020202020204" pitchFamily="34" charset="0"/>
              </a:rPr>
              <a:t>- Applying the predicates on groups vs. individuals</a:t>
            </a:r>
            <a:r>
              <a:rPr lang="en-US" sz="1400" b="0" i="1" cap="none" dirty="0">
                <a:effectLst/>
                <a:latin typeface="Helvetica" panose="020B0604020202020204" pitchFamily="34" charset="0"/>
              </a:rPr>
              <a:t>.</a:t>
            </a:r>
            <a:endParaRPr lang="en-US" sz="5400" spc="75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99B49D-C03D-2660-C9EC-0766B6727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8231" y="1580749"/>
            <a:ext cx="7696967" cy="36965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800" b="1" dirty="0"/>
              <a:t>More SQL</a:t>
            </a:r>
          </a:p>
          <a:p>
            <a:pPr lvl="1"/>
            <a:r>
              <a:rPr lang="en-US" sz="3600" dirty="0"/>
              <a:t>Aggregate Functions</a:t>
            </a:r>
          </a:p>
          <a:p>
            <a:pPr lvl="2"/>
            <a:r>
              <a:rPr lang="fr-FR" sz="3600" dirty="0"/>
              <a:t>Group by</a:t>
            </a:r>
          </a:p>
          <a:p>
            <a:pPr lvl="2"/>
            <a:r>
              <a:rPr lang="fr-FR" sz="3600" dirty="0" err="1"/>
              <a:t>Having</a:t>
            </a:r>
            <a:endParaRPr lang="fr-FR" sz="3600" dirty="0"/>
          </a:p>
          <a:p>
            <a:pPr lvl="1"/>
            <a:r>
              <a:rPr lang="en-US" sz="3600" dirty="0"/>
              <a:t>Null Values</a:t>
            </a:r>
          </a:p>
          <a:p>
            <a:pPr marL="457200" lvl="1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00732E-C1A0-FE6F-C6D0-D275377881EF}"/>
              </a:ext>
            </a:extLst>
          </p:cNvPr>
          <p:cNvSpPr txBox="1"/>
          <p:nvPr/>
        </p:nvSpPr>
        <p:spPr>
          <a:xfrm>
            <a:off x="4658231" y="5464820"/>
            <a:ext cx="6993583" cy="654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[A. </a:t>
            </a:r>
            <a:r>
              <a:rPr lang="en-US" dirty="0" err="1"/>
              <a:t>Silberschatz</a:t>
            </a:r>
            <a:r>
              <a:rPr lang="en-US" dirty="0"/>
              <a:t>, H. F. </a:t>
            </a:r>
            <a:r>
              <a:rPr lang="en-US" dirty="0" err="1"/>
              <a:t>Korth</a:t>
            </a:r>
            <a:r>
              <a:rPr lang="en-US" dirty="0"/>
              <a:t>, S. Sudarshan, Database System Concepts, Ch.3.7 and Ch. 5.5]</a:t>
            </a:r>
          </a:p>
        </p:txBody>
      </p:sp>
    </p:spTree>
    <p:extLst>
      <p:ext uri="{BB962C8B-B14F-4D97-AF65-F5344CB8AC3E}">
        <p14:creationId xmlns:p14="http://schemas.microsoft.com/office/powerpoint/2010/main" val="1743911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1013-C235-F0D8-6F38-3CD16A95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79ADC-3AA6-E115-8551-EA2017D0F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Calculate a value across an entire set or across groups of rows within the set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SQL </a:t>
            </a:r>
            <a:r>
              <a:rPr lang="en-US" dirty="0"/>
              <a:t>uses five aggregation operators: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• </a:t>
            </a:r>
            <a:r>
              <a:rPr lang="en-US" b="1" dirty="0">
                <a:latin typeface="Consolas" panose="020B0609020204030204" pitchFamily="49" charset="0"/>
              </a:rPr>
              <a:t>SUM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– produces the sum of a column with numerical values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• </a:t>
            </a:r>
            <a:r>
              <a:rPr lang="en-US" b="1" dirty="0">
                <a:latin typeface="Consolas" panose="020B0609020204030204" pitchFamily="49" charset="0"/>
              </a:rPr>
              <a:t>AVG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– produces the average of a column with numerical values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•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– applied to a column with numerical values, produces the smallest value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•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– applied to a column with numerical values, produces the largest value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• </a:t>
            </a:r>
            <a:r>
              <a:rPr lang="en-US" b="1" dirty="0">
                <a:latin typeface="Consolas" panose="020B0609020204030204" pitchFamily="49" charset="0"/>
              </a:rPr>
              <a:t>COUNT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– produces the number of (not necessarily distinct) values in a column</a:t>
            </a:r>
          </a:p>
        </p:txBody>
      </p:sp>
    </p:spTree>
    <p:extLst>
      <p:ext uri="{BB962C8B-B14F-4D97-AF65-F5344CB8AC3E}">
        <p14:creationId xmlns:p14="http://schemas.microsoft.com/office/powerpoint/2010/main" val="1723830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BF076-3FFD-8786-A90A-AF829E1DD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sz="4400" dirty="0">
                <a:latin typeface="Consolas" panose="020B0609020204030204" pitchFamily="49" charset="0"/>
              </a:rPr>
              <a:t>SUM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BB4D9-CAFB-14E4-8154-B0834AE2F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051" y="951349"/>
            <a:ext cx="11430829" cy="49540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the loan schema;   </a:t>
            </a:r>
            <a:r>
              <a:rPr lang="en-US" b="1" dirty="0">
                <a:latin typeface="Consolas" panose="020B0609020204030204" pitchFamily="49" charset="0"/>
              </a:rPr>
              <a:t>loan(</a:t>
            </a:r>
            <a:r>
              <a:rPr lang="en-US" b="1" u="sng" dirty="0">
                <a:latin typeface="Consolas" panose="020B0609020204030204" pitchFamily="49" charset="0"/>
              </a:rPr>
              <a:t>loan_number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branch_name</a:t>
            </a:r>
            <a:r>
              <a:rPr lang="en-US" b="1" dirty="0">
                <a:latin typeface="Consolas" panose="020B0609020204030204" pitchFamily="49" charset="0"/>
              </a:rPr>
              <a:t>, amount)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225F91-C23B-995D-CB84-F2EE27F43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120" y="1409847"/>
            <a:ext cx="6715760" cy="31214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2D82F3-6F80-AD79-E82C-38762FABFAFC}"/>
              </a:ext>
            </a:extLst>
          </p:cNvPr>
          <p:cNvSpPr txBox="1"/>
          <p:nvPr/>
        </p:nvSpPr>
        <p:spPr>
          <a:xfrm>
            <a:off x="182052" y="2290021"/>
            <a:ext cx="458372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The sum of the amounts of all loans is expressed by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BFA3B6-E435-A582-AC8E-656524248736}"/>
              </a:ext>
            </a:extLst>
          </p:cNvPr>
          <p:cNvSpPr txBox="1"/>
          <p:nvPr/>
        </p:nvSpPr>
        <p:spPr>
          <a:xfrm>
            <a:off x="182052" y="5261358"/>
            <a:ext cx="581308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SELECT SUM(amount) FROM loan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23852C-E1B3-4919-40E4-133AA4826F24}"/>
              </a:ext>
            </a:extLst>
          </p:cNvPr>
          <p:cNvSpPr txBox="1"/>
          <p:nvPr/>
        </p:nvSpPr>
        <p:spPr>
          <a:xfrm>
            <a:off x="6294401" y="5277978"/>
            <a:ext cx="5786211" cy="523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SELECT SUM(amount) FROM loan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59B4F9-1543-2E47-7243-BDB67EAED7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166" b="379"/>
          <a:stretch/>
        </p:blipFill>
        <p:spPr>
          <a:xfrm>
            <a:off x="0" y="5889945"/>
            <a:ext cx="6096000" cy="9680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74EAF8-209C-C7E9-E836-ECE6F523AF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834" t="379" r="2189" b="-981"/>
          <a:stretch/>
        </p:blipFill>
        <p:spPr>
          <a:xfrm>
            <a:off x="6078266" y="5897655"/>
            <a:ext cx="6113734" cy="97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3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BF076-3FFD-8786-A90A-AF829E1DD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sz="4400" dirty="0">
                <a:latin typeface="Consolas" panose="020B0609020204030204" pitchFamily="49" charset="0"/>
              </a:rPr>
              <a:t>avg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BB4D9-CAFB-14E4-8154-B0834AE2F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051" y="951349"/>
            <a:ext cx="11430829" cy="49540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the loan schema;   </a:t>
            </a:r>
            <a:r>
              <a:rPr lang="en-US" b="1" dirty="0">
                <a:latin typeface="Consolas" panose="020B0609020204030204" pitchFamily="49" charset="0"/>
              </a:rPr>
              <a:t>loan(</a:t>
            </a:r>
            <a:r>
              <a:rPr lang="en-US" b="1" u="sng" dirty="0">
                <a:latin typeface="Consolas" panose="020B0609020204030204" pitchFamily="49" charset="0"/>
              </a:rPr>
              <a:t>loan_number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branch_name</a:t>
            </a:r>
            <a:r>
              <a:rPr lang="en-US" b="1" dirty="0">
                <a:latin typeface="Consolas" panose="020B0609020204030204" pitchFamily="49" charset="0"/>
              </a:rPr>
              <a:t>, amount)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225F91-C23B-995D-CB84-F2EE27F43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120" y="1476563"/>
            <a:ext cx="6715760" cy="31214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2D82F3-6F80-AD79-E82C-38762FABFAFC}"/>
              </a:ext>
            </a:extLst>
          </p:cNvPr>
          <p:cNvSpPr txBox="1"/>
          <p:nvPr/>
        </p:nvSpPr>
        <p:spPr>
          <a:xfrm>
            <a:off x="398766" y="4557632"/>
            <a:ext cx="105471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The </a:t>
            </a:r>
            <a:r>
              <a:rPr lang="en-US" sz="3200" b="1" dirty="0"/>
              <a:t>average</a:t>
            </a:r>
            <a:r>
              <a:rPr lang="en-US" sz="3200" dirty="0"/>
              <a:t> of the amounts of all loans is expressed by: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BFA3B6-E435-A582-AC8E-656524248736}"/>
              </a:ext>
            </a:extLst>
          </p:cNvPr>
          <p:cNvSpPr txBox="1"/>
          <p:nvPr/>
        </p:nvSpPr>
        <p:spPr>
          <a:xfrm>
            <a:off x="518228" y="5261358"/>
            <a:ext cx="3811724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SELECT AVG(amount) 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FROM loan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93CA8F-7931-8D07-F3B4-479268554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181" y="5330699"/>
            <a:ext cx="4834699" cy="92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3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BF076-3FFD-8786-A90A-AF829E1DD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sz="4400" dirty="0">
                <a:latin typeface="Consolas" panose="020B0609020204030204" pitchFamily="49" charset="0"/>
              </a:rPr>
              <a:t>MIN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BB4D9-CAFB-14E4-8154-B0834AE2F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051" y="951349"/>
            <a:ext cx="11430829" cy="49540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the loan schema;   </a:t>
            </a:r>
            <a:r>
              <a:rPr lang="en-US" b="1" dirty="0">
                <a:latin typeface="Consolas" panose="020B0609020204030204" pitchFamily="49" charset="0"/>
              </a:rPr>
              <a:t>loan(</a:t>
            </a:r>
            <a:r>
              <a:rPr lang="en-US" b="1" u="sng" dirty="0">
                <a:latin typeface="Consolas" panose="020B0609020204030204" pitchFamily="49" charset="0"/>
              </a:rPr>
              <a:t>loan_number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branch_name</a:t>
            </a:r>
            <a:r>
              <a:rPr lang="en-US" b="1" dirty="0">
                <a:latin typeface="Consolas" panose="020B0609020204030204" pitchFamily="49" charset="0"/>
              </a:rPr>
              <a:t>, amount)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225F91-C23B-995D-CB84-F2EE27F43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120" y="1476563"/>
            <a:ext cx="6715760" cy="31214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2D82F3-6F80-AD79-E82C-38762FABFAFC}"/>
              </a:ext>
            </a:extLst>
          </p:cNvPr>
          <p:cNvSpPr txBox="1"/>
          <p:nvPr/>
        </p:nvSpPr>
        <p:spPr>
          <a:xfrm>
            <a:off x="398766" y="4557632"/>
            <a:ext cx="105471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The </a:t>
            </a:r>
            <a:r>
              <a:rPr lang="en-US" sz="3200" b="1" dirty="0"/>
              <a:t>smallest</a:t>
            </a:r>
            <a:r>
              <a:rPr lang="en-US" sz="3200" dirty="0"/>
              <a:t> amount of loans is expressed by: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BFA3B6-E435-A582-AC8E-656524248736}"/>
              </a:ext>
            </a:extLst>
          </p:cNvPr>
          <p:cNvSpPr txBox="1"/>
          <p:nvPr/>
        </p:nvSpPr>
        <p:spPr>
          <a:xfrm>
            <a:off x="585463" y="5261358"/>
            <a:ext cx="3811724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SELECT MIN(amount) 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FROM loan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F8B97D-E789-F9A1-B199-31B6CC528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268" y="5261358"/>
            <a:ext cx="4476962" cy="95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BF076-3FFD-8786-A90A-AF829E1DD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sz="4400" dirty="0">
                <a:latin typeface="Consolas" panose="020B0609020204030204" pitchFamily="49" charset="0"/>
              </a:rPr>
              <a:t>MAX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BB4D9-CAFB-14E4-8154-B0834AE2F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051" y="951349"/>
            <a:ext cx="11430829" cy="49540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the loan schema;   </a:t>
            </a:r>
            <a:r>
              <a:rPr lang="en-US" b="1" dirty="0">
                <a:latin typeface="Consolas" panose="020B0609020204030204" pitchFamily="49" charset="0"/>
              </a:rPr>
              <a:t>loan(</a:t>
            </a:r>
            <a:r>
              <a:rPr lang="en-US" b="1" u="sng" dirty="0">
                <a:latin typeface="Consolas" panose="020B0609020204030204" pitchFamily="49" charset="0"/>
              </a:rPr>
              <a:t>loan_number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branch_name</a:t>
            </a:r>
            <a:r>
              <a:rPr lang="en-US" b="1" dirty="0">
                <a:latin typeface="Consolas" panose="020B0609020204030204" pitchFamily="49" charset="0"/>
              </a:rPr>
              <a:t>, amount)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225F91-C23B-995D-CB84-F2EE27F43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120" y="1476563"/>
            <a:ext cx="6715760" cy="31214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2D82F3-6F80-AD79-E82C-38762FABFAFC}"/>
              </a:ext>
            </a:extLst>
          </p:cNvPr>
          <p:cNvSpPr txBox="1"/>
          <p:nvPr/>
        </p:nvSpPr>
        <p:spPr>
          <a:xfrm>
            <a:off x="398766" y="4557632"/>
            <a:ext cx="105471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The </a:t>
            </a:r>
            <a:r>
              <a:rPr lang="en-US" sz="3200" b="1" dirty="0"/>
              <a:t>largest</a:t>
            </a:r>
            <a:r>
              <a:rPr lang="en-US" sz="3200" dirty="0"/>
              <a:t> amount of loans is expressed by: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BFA3B6-E435-A582-AC8E-656524248736}"/>
              </a:ext>
            </a:extLst>
          </p:cNvPr>
          <p:cNvSpPr txBox="1"/>
          <p:nvPr/>
        </p:nvSpPr>
        <p:spPr>
          <a:xfrm>
            <a:off x="585463" y="5261358"/>
            <a:ext cx="3811724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SELECT MAX(amount) 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FROM loan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7D6A20-4AEA-1466-53BE-91A512752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554" y="5261357"/>
            <a:ext cx="4830161" cy="95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54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6175</TotalTime>
  <Words>1751</Words>
  <Application>Microsoft Office PowerPoint</Application>
  <PresentationFormat>Widescreen</PresentationFormat>
  <Paragraphs>228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Gill Sans Nova</vt:lpstr>
      <vt:lpstr>Helvetica</vt:lpstr>
      <vt:lpstr>GradientRiseVTI</vt:lpstr>
      <vt:lpstr>SQL Aggregates</vt:lpstr>
      <vt:lpstr>Database Design Process</vt:lpstr>
      <vt:lpstr>LAST Time:</vt:lpstr>
      <vt:lpstr>TODAY - How do we effectively summarize the results?   - What is the order of actions?   - How do we handle "for-each" semantics?   - Applying the predicates on groups vs. individuals.</vt:lpstr>
      <vt:lpstr>Aggregation Functions </vt:lpstr>
      <vt:lpstr>Example: SUM</vt:lpstr>
      <vt:lpstr>Example: avg</vt:lpstr>
      <vt:lpstr>Example: MIN</vt:lpstr>
      <vt:lpstr>Example: MAX</vt:lpstr>
      <vt:lpstr>Example: COUNT</vt:lpstr>
      <vt:lpstr>Example: COUNT..DISTINCT</vt:lpstr>
      <vt:lpstr>Aggregation: Order of Actions</vt:lpstr>
      <vt:lpstr>Grouping Requirement</vt:lpstr>
      <vt:lpstr>Example: SUM with GROUP BY</vt:lpstr>
      <vt:lpstr>Let’s Try</vt:lpstr>
      <vt:lpstr>Let’s Try</vt:lpstr>
      <vt:lpstr>Let’s Try (cont.)</vt:lpstr>
      <vt:lpstr>Let’s Try (cont.)</vt:lpstr>
      <vt:lpstr>Let’s Try (cont.)</vt:lpstr>
      <vt:lpstr>Grouping, Aggregation, and Null</vt:lpstr>
      <vt:lpstr>HAVING Clauses</vt:lpstr>
      <vt:lpstr>Let’s Try</vt:lpstr>
      <vt:lpstr>Let’s Try (cont.)</vt:lpstr>
      <vt:lpstr>Solution </vt:lpstr>
      <vt:lpstr>Next Time 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 Arfa</dc:creator>
  <cp:lastModifiedBy>Sal Arfa</cp:lastModifiedBy>
  <cp:revision>22</cp:revision>
  <dcterms:created xsi:type="dcterms:W3CDTF">2023-02-13T17:22:51Z</dcterms:created>
  <dcterms:modified xsi:type="dcterms:W3CDTF">2023-03-06T15:56:18Z</dcterms:modified>
</cp:coreProperties>
</file>