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4"/>
  </p:notesMasterIdLst>
  <p:sldIdLst>
    <p:sldId id="256" r:id="rId2"/>
    <p:sldId id="316" r:id="rId3"/>
    <p:sldId id="257" r:id="rId4"/>
    <p:sldId id="265" r:id="rId5"/>
    <p:sldId id="259" r:id="rId6"/>
    <p:sldId id="260" r:id="rId7"/>
    <p:sldId id="261" r:id="rId8"/>
    <p:sldId id="263" r:id="rId9"/>
    <p:sldId id="264" r:id="rId10"/>
    <p:sldId id="287" r:id="rId11"/>
    <p:sldId id="288" r:id="rId12"/>
    <p:sldId id="289" r:id="rId13"/>
    <p:sldId id="290" r:id="rId14"/>
    <p:sldId id="291" r:id="rId15"/>
    <p:sldId id="258" r:id="rId16"/>
    <p:sldId id="266" r:id="rId17"/>
    <p:sldId id="267" r:id="rId18"/>
    <p:sldId id="268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307" r:id="rId27"/>
    <p:sldId id="308" r:id="rId28"/>
    <p:sldId id="309" r:id="rId29"/>
    <p:sldId id="310" r:id="rId30"/>
    <p:sldId id="312" r:id="rId31"/>
    <p:sldId id="313" r:id="rId32"/>
    <p:sldId id="31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 autoAdjust="0"/>
    <p:restoredTop sz="74862" autoAdjust="0"/>
  </p:normalViewPr>
  <p:slideViewPr>
    <p:cSldViewPr snapToGrid="0">
      <p:cViewPr varScale="1">
        <p:scale>
          <a:sx n="92" d="100"/>
          <a:sy n="92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07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07C7-434E-490A-B604-204CBBB66BC6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B8729-09C7-41C5-B0F1-08DC565E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8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4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people unfamiliar with database design principles often ask, “Why not just put all the data in one big table?” This single-table approach leads to problems of data redundancy (duplication) and data anomalies (data inconsistencies). For example, review the order data recorded in Table 1-1. The customer information is repeated for each order a customer places (redundancy). Also, the city data in the last row is different from the first two rows. Under these circumstances, it isn’t clear whether the last row actually represents a different customer, whether the previous customer had an address change, or whether the city information is incorrect (data anomaly).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1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B8729-09C7-41C5-B0F1-08DC565E9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4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8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February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4"/>
            <a:ext cx="11155679" cy="76216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117600"/>
            <a:ext cx="11155679" cy="49540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February 7, 2024</a:t>
            </a:fld>
            <a:endParaRPr lang="en-US" cap="al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01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43BFFE7F-34F6-E2E7-861A-A6A4CB852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04" b="17379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1214-7F14-B08E-A809-EA7D436C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4611270"/>
            <a:ext cx="11155679" cy="1512025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chemeClr val="bg1"/>
                </a:solidFill>
              </a:rPr>
              <a:t>DB Design fine tuning</a:t>
            </a:r>
            <a:br>
              <a:rPr lang="en-US" sz="49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Part1: Functional Dependency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834A-825D-0D09-7835-5A802E28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6275696"/>
            <a:ext cx="9448800" cy="42990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CS3083-B Prof. Arfaoui</a:t>
            </a:r>
          </a:p>
        </p:txBody>
      </p:sp>
    </p:spTree>
    <p:extLst>
      <p:ext uri="{BB962C8B-B14F-4D97-AF65-F5344CB8AC3E}">
        <p14:creationId xmlns:p14="http://schemas.microsoft.com/office/powerpoint/2010/main" val="207842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FA41-9F4C-7527-FD40-5E4FB24B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anomalies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AD57-DC50-B1C1-3C65-A7CF0A59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Consider info about TAs</a:t>
            </a:r>
          </a:p>
          <a:p>
            <a:r>
              <a:rPr lang="en-US" sz="2600" dirty="0"/>
              <a:t>Associate </a:t>
            </a:r>
            <a:r>
              <a:rPr lang="en-US" sz="2600" b="1" dirty="0"/>
              <a:t>year</a:t>
            </a:r>
            <a:r>
              <a:rPr lang="en-US" sz="2600" dirty="0"/>
              <a:t> with the </a:t>
            </a:r>
            <a:r>
              <a:rPr lang="en-US" sz="2600" b="1" dirty="0" err="1"/>
              <a:t>hourly_rate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400" dirty="0"/>
              <a:t>The </a:t>
            </a:r>
            <a:r>
              <a:rPr lang="en-US" sz="2400" b="1" dirty="0" err="1"/>
              <a:t>hourly_rate</a:t>
            </a:r>
            <a:r>
              <a:rPr lang="en-US" sz="2400" b="1" dirty="0"/>
              <a:t> </a:t>
            </a:r>
            <a:r>
              <a:rPr lang="en-US" sz="2400" dirty="0"/>
              <a:t>of </a:t>
            </a:r>
            <a:r>
              <a:rPr lang="en-US" sz="2400" b="1" dirty="0" err="1"/>
              <a:t>Humpty</a:t>
            </a:r>
            <a:r>
              <a:rPr lang="en-US" sz="2400" dirty="0"/>
              <a:t> can be derived from the </a:t>
            </a:r>
            <a:r>
              <a:rPr lang="en-US" sz="2400" b="1" dirty="0" err="1"/>
              <a:t>hourly_rate</a:t>
            </a:r>
            <a:r>
              <a:rPr lang="en-US" sz="2400" b="1" dirty="0"/>
              <a:t> </a:t>
            </a:r>
            <a:r>
              <a:rPr lang="en-US" sz="2400" dirty="0"/>
              <a:t>of </a:t>
            </a:r>
            <a:r>
              <a:rPr lang="en-US" sz="2400" b="1" dirty="0"/>
              <a:t>Mickey</a:t>
            </a:r>
            <a:r>
              <a:rPr lang="en-US" sz="2400" dirty="0"/>
              <a:t> (or </a:t>
            </a:r>
            <a:r>
              <a:rPr lang="en-US" sz="2400" b="1" dirty="0"/>
              <a:t>Minnie</a:t>
            </a:r>
            <a:r>
              <a:rPr lang="en-US" sz="2400" dirty="0"/>
              <a:t>) since they are all 4th year and we know year determines </a:t>
            </a:r>
            <a:r>
              <a:rPr lang="en-US" sz="2400" b="1" dirty="0" err="1"/>
              <a:t>hourly_rate</a:t>
            </a:r>
            <a:r>
              <a:rPr lang="en-US" sz="2400" dirty="0"/>
              <a:t>.</a:t>
            </a:r>
          </a:p>
          <a:p>
            <a:r>
              <a:rPr lang="en-US" sz="2400" b="1" dirty="0"/>
              <a:t>Redundancy</a:t>
            </a:r>
            <a:r>
              <a:rPr lang="en-US" sz="2400" dirty="0"/>
              <a:t> exists because of the existence of integrity constraints, in particular Functional Dependencies (FD). 	</a:t>
            </a:r>
            <a:r>
              <a:rPr lang="en-US" sz="2000" b="1" dirty="0"/>
              <a:t>[More functional dependencies later]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665DA-F7FA-C9F0-D308-12A0643E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78" y="2150534"/>
            <a:ext cx="9299190" cy="20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2B4D-B998-E16A-D95E-6674A426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Info: Update Anomaly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3C477-E480-36A1-1422-476E7746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598333"/>
            <a:ext cx="11612880" cy="2666999"/>
          </a:xfrm>
        </p:spPr>
        <p:txBody>
          <a:bodyPr>
            <a:normAutofit/>
          </a:bodyPr>
          <a:lstStyle/>
          <a:p>
            <a:r>
              <a:rPr lang="en-US" sz="2800" dirty="0"/>
              <a:t>What if we attempt to update </a:t>
            </a:r>
            <a:r>
              <a:rPr lang="en-US" sz="2800" b="1" dirty="0" err="1"/>
              <a:t>hourly_rate</a:t>
            </a:r>
            <a:r>
              <a:rPr lang="en-US" sz="2800" b="1" dirty="0"/>
              <a:t> </a:t>
            </a:r>
            <a:r>
              <a:rPr lang="en-US" sz="2800" dirty="0"/>
              <a:t>of </a:t>
            </a:r>
            <a:r>
              <a:rPr lang="en-US" sz="2800" b="1" dirty="0" err="1"/>
              <a:t>Humpty</a:t>
            </a:r>
            <a:r>
              <a:rPr lang="en-US" sz="2800" dirty="0"/>
              <a:t>?</a:t>
            </a:r>
          </a:p>
          <a:p>
            <a:pPr lvl="1"/>
            <a:r>
              <a:rPr lang="en-US" sz="2800" dirty="0"/>
              <a:t>Only one copy of </a:t>
            </a:r>
            <a:r>
              <a:rPr lang="en-US" sz="2800" b="1" dirty="0" err="1"/>
              <a:t>hourly_rate</a:t>
            </a:r>
            <a:r>
              <a:rPr lang="en-US" sz="2800" dirty="0"/>
              <a:t> has been updated</a:t>
            </a:r>
          </a:p>
          <a:p>
            <a:r>
              <a:rPr lang="en-US" sz="2800" b="1" dirty="0" err="1"/>
              <a:t>Hourly_rate</a:t>
            </a:r>
            <a:r>
              <a:rPr lang="en-US" sz="2800" b="1" dirty="0"/>
              <a:t> </a:t>
            </a:r>
            <a:r>
              <a:rPr lang="en-US" sz="2800" dirty="0"/>
              <a:t>determined by </a:t>
            </a:r>
            <a:r>
              <a:rPr lang="en-US" sz="2800" b="1" dirty="0"/>
              <a:t>year=4 </a:t>
            </a:r>
            <a:r>
              <a:rPr lang="en-US" sz="2800" dirty="0"/>
              <a:t>appears in multiple tuples in the table.</a:t>
            </a:r>
          </a:p>
          <a:p>
            <a:r>
              <a:rPr lang="en-US" sz="2800" dirty="0"/>
              <a:t>Cannot change </a:t>
            </a:r>
            <a:r>
              <a:rPr lang="en-US" sz="2800" b="1" dirty="0" err="1"/>
              <a:t>hourly_rate</a:t>
            </a:r>
            <a:r>
              <a:rPr lang="en-US" sz="2800" b="1" dirty="0"/>
              <a:t> </a:t>
            </a:r>
            <a:r>
              <a:rPr lang="en-US" sz="2800" dirty="0"/>
              <a:t>in just the 1st tuple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6B51490-9E70-5BF5-1CE4-AF26D267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89" y="1100666"/>
            <a:ext cx="9993693" cy="232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0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2B4D-B998-E16A-D95E-6674A426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Info: INSERT Anomaly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3C477-E480-36A1-1422-476E7746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284133"/>
            <a:ext cx="11612880" cy="1981199"/>
          </a:xfrm>
        </p:spPr>
        <p:txBody>
          <a:bodyPr>
            <a:normAutofit/>
          </a:bodyPr>
          <a:lstStyle/>
          <a:p>
            <a:r>
              <a:rPr lang="en-US" sz="2800" dirty="0"/>
              <a:t>What if we want to insert a new employee, who is in 2nd year, but we don’t know the hourly rate for the 2nd year?</a:t>
            </a:r>
          </a:p>
          <a:p>
            <a:r>
              <a:rPr lang="en-US" sz="2800" dirty="0"/>
              <a:t>Cannot insert a new employee into the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F564D-A500-732B-55C4-0AD8ADA0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2" y="1075266"/>
            <a:ext cx="10735376" cy="30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2B4D-B998-E16A-D95E-6674A426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Info: Delete Anomaly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3C477-E480-36A1-1422-476E7746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538133"/>
            <a:ext cx="11612880" cy="1727199"/>
          </a:xfrm>
        </p:spPr>
        <p:txBody>
          <a:bodyPr>
            <a:normAutofit/>
          </a:bodyPr>
          <a:lstStyle/>
          <a:p>
            <a:r>
              <a:rPr lang="en-US" sz="2800" dirty="0"/>
              <a:t>What if we delete all employees who are in 3rd year?</a:t>
            </a:r>
          </a:p>
          <a:p>
            <a:r>
              <a:rPr lang="en-US" sz="2800" dirty="0"/>
              <a:t>Lose information about the </a:t>
            </a:r>
            <a:r>
              <a:rPr lang="en-US" sz="2800" b="1" dirty="0" err="1"/>
              <a:t>hourly_rate</a:t>
            </a:r>
            <a:r>
              <a:rPr lang="en-US" sz="2800" b="1" dirty="0"/>
              <a:t> </a:t>
            </a:r>
            <a:r>
              <a:rPr lang="en-US" sz="2800" dirty="0"/>
              <a:t>for 3rd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2B57F-2139-2086-0F45-ED1A72F7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62062"/>
            <a:ext cx="11042386" cy="26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4CC-C710-B96B-40DD-594BB410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Info: Potential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BC6C-CE48-424F-EE42-81B1D38D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599"/>
            <a:ext cx="11155679" cy="54525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Decompose the relation, separate unrelated attributes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5"/>
                </a:solidFill>
              </a:rPr>
              <a:t>Functional Dependencies – to the rescue!!</a:t>
            </a:r>
            <a:endParaRPr 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33363-4E7E-27D5-CC35-8EDFA034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1" y="1636162"/>
            <a:ext cx="7777102" cy="41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8CFD-4380-0142-3C73-D27D0734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is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AD47-8F7D-01C5-B4FE-664A9820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b="1" dirty="0"/>
          </a:p>
          <a:p>
            <a:r>
              <a:rPr lang="en-US" sz="2800" b="1" dirty="0"/>
              <a:t>Normalization</a:t>
            </a:r>
            <a:r>
              <a:rPr lang="en-US" sz="2800" dirty="0"/>
              <a:t> is the process of efficiently organizing data in a database.</a:t>
            </a:r>
          </a:p>
          <a:p>
            <a:r>
              <a:rPr lang="en-US" sz="2800" dirty="0"/>
              <a:t>It is a </a:t>
            </a:r>
            <a:r>
              <a:rPr lang="en-US" sz="2800" b="1" dirty="0"/>
              <a:t>multistep</a:t>
            </a:r>
            <a:r>
              <a:rPr lang="en-US" sz="2800" dirty="0"/>
              <a:t> strategy implemented to eliminate data </a:t>
            </a:r>
            <a:r>
              <a:rPr lang="en-US" sz="2800" b="1" dirty="0"/>
              <a:t>redundancy</a:t>
            </a:r>
            <a:r>
              <a:rPr lang="en-US" sz="2800" dirty="0"/>
              <a:t> and protect the </a:t>
            </a:r>
            <a:r>
              <a:rPr lang="en-US" sz="2800" b="1" dirty="0"/>
              <a:t>integrity</a:t>
            </a:r>
            <a:r>
              <a:rPr lang="en-US" sz="2800" dirty="0"/>
              <a:t> of relational databases. </a:t>
            </a:r>
          </a:p>
          <a:p>
            <a:r>
              <a:rPr lang="en-US" sz="2800" dirty="0"/>
              <a:t>It often results in </a:t>
            </a:r>
            <a:r>
              <a:rPr lang="en-US" sz="2800" b="1" dirty="0"/>
              <a:t>dividing</a:t>
            </a:r>
            <a:r>
              <a:rPr lang="en-US" sz="2800" dirty="0"/>
              <a:t> a table into several and connecting them to each other by </a:t>
            </a:r>
            <a:r>
              <a:rPr lang="en-US" sz="2800" b="1" dirty="0"/>
              <a:t>primary</a:t>
            </a:r>
            <a:r>
              <a:rPr lang="en-US" sz="2800" dirty="0"/>
              <a:t> and </a:t>
            </a:r>
            <a:r>
              <a:rPr lang="en-US" sz="2800" b="1" dirty="0"/>
              <a:t>foreign</a:t>
            </a:r>
            <a:r>
              <a:rPr lang="en-US" sz="2800" dirty="0"/>
              <a:t> </a:t>
            </a:r>
            <a:r>
              <a:rPr lang="en-US" sz="2800" b="1" dirty="0"/>
              <a:t>keys</a:t>
            </a:r>
            <a:r>
              <a:rPr lang="en-US" sz="2800" dirty="0"/>
              <a:t>. </a:t>
            </a:r>
          </a:p>
          <a:p>
            <a:r>
              <a:rPr lang="en-US" sz="2800" dirty="0"/>
              <a:t>The goal is to </a:t>
            </a:r>
            <a:r>
              <a:rPr lang="en-US" sz="2800" b="1" dirty="0"/>
              <a:t>isolate</a:t>
            </a:r>
            <a:r>
              <a:rPr lang="en-US" sz="2800" dirty="0"/>
              <a:t> data so that manipulating (adding, deleting or modifying) data across a column can be done in a single table, and </a:t>
            </a:r>
            <a:r>
              <a:rPr lang="en-US" sz="2800" b="1" dirty="0"/>
              <a:t>propagates</a:t>
            </a:r>
            <a:r>
              <a:rPr lang="en-US" sz="2800" dirty="0"/>
              <a:t> to the rest of the database through relationships. </a:t>
            </a:r>
          </a:p>
          <a:p>
            <a:r>
              <a:rPr lang="en-US" sz="2800" dirty="0"/>
              <a:t>It also ensures data </a:t>
            </a:r>
            <a:r>
              <a:rPr lang="en-US" sz="2800" b="1" dirty="0"/>
              <a:t>dependencies</a:t>
            </a:r>
            <a:r>
              <a:rPr lang="en-US" sz="2800" dirty="0"/>
              <a:t> and the logical storage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3703-DA5D-5F2C-6393-2C818C24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FE7D-518C-F2E4-5AD3-298D2513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database is </a:t>
            </a:r>
            <a:r>
              <a:rPr lang="en-US" sz="2800" b="1" dirty="0"/>
              <a:t>normalized</a:t>
            </a:r>
            <a:r>
              <a:rPr lang="en-US" sz="2800" dirty="0"/>
              <a:t> if it is at least in 3rd normal form. </a:t>
            </a:r>
          </a:p>
          <a:p>
            <a:r>
              <a:rPr lang="en-US" sz="2800" dirty="0"/>
              <a:t>The normalization process is composed of the following normal forms:</a:t>
            </a:r>
          </a:p>
          <a:p>
            <a:pPr lvl="1"/>
            <a:r>
              <a:rPr lang="en-US" sz="2800" dirty="0"/>
              <a:t>First Normal Form (1NF)</a:t>
            </a:r>
          </a:p>
          <a:p>
            <a:pPr lvl="1"/>
            <a:r>
              <a:rPr lang="en-US" sz="2800" dirty="0"/>
              <a:t>Second Normal Form (2NF)</a:t>
            </a:r>
          </a:p>
          <a:p>
            <a:pPr lvl="1"/>
            <a:r>
              <a:rPr lang="en-US" sz="2800" dirty="0"/>
              <a:t>Third Normal Form (3NF)</a:t>
            </a:r>
          </a:p>
          <a:p>
            <a:pPr lvl="1"/>
            <a:r>
              <a:rPr lang="en-US" sz="2800" dirty="0"/>
              <a:t>Additional: Boyce-Codd normal form (BCNF)</a:t>
            </a:r>
          </a:p>
        </p:txBody>
      </p:sp>
    </p:spTree>
    <p:extLst>
      <p:ext uri="{BB962C8B-B14F-4D97-AF65-F5344CB8AC3E}">
        <p14:creationId xmlns:p14="http://schemas.microsoft.com/office/powerpoint/2010/main" val="341245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F983-2034-EBFA-3879-BECCC6CD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E904-7562-C938-C65F-6798371A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480799" cy="4954016"/>
          </a:xfrm>
        </p:spPr>
        <p:txBody>
          <a:bodyPr>
            <a:normAutofit fontScale="92500"/>
          </a:bodyPr>
          <a:lstStyle/>
          <a:p>
            <a:r>
              <a:rPr lang="en-US" sz="2600" b="1" dirty="0"/>
              <a:t>A functional dependency </a:t>
            </a:r>
            <a:r>
              <a:rPr lang="en-US" sz="2600" dirty="0"/>
              <a:t>is a description of a relationship between two attributes, typically between the </a:t>
            </a:r>
            <a:r>
              <a:rPr lang="en-US" sz="2600" b="1" dirty="0"/>
              <a:t>PK and other non-key attributes </a:t>
            </a:r>
            <a:r>
              <a:rPr lang="en-US" sz="2600" dirty="0"/>
              <a:t>within a table. </a:t>
            </a:r>
          </a:p>
          <a:p>
            <a:r>
              <a:rPr lang="en-US" sz="2800" i="1" dirty="0"/>
              <a:t>Let </a:t>
            </a:r>
            <a:r>
              <a:rPr lang="en-US" sz="2800" b="1" i="1" dirty="0"/>
              <a:t>X</a:t>
            </a:r>
            <a:r>
              <a:rPr lang="en-US" sz="2800" i="1" dirty="0"/>
              <a:t> and </a:t>
            </a:r>
            <a:r>
              <a:rPr lang="en-US" sz="2800" b="1" i="1" dirty="0"/>
              <a:t>Y</a:t>
            </a:r>
            <a:r>
              <a:rPr lang="en-US" sz="2800" i="1" dirty="0"/>
              <a:t> be two sets of attributes. There is a functional dependency between X and Y when, knowing the value of X, we determine one and only one value for Y. </a:t>
            </a:r>
          </a:p>
          <a:p>
            <a:r>
              <a:rPr lang="en-US" sz="2800" dirty="0"/>
              <a:t>We represent the functional dependency by </a:t>
            </a:r>
            <a:r>
              <a:rPr lang="en-US" sz="2800" b="1" dirty="0"/>
              <a:t>X          Y  </a:t>
            </a:r>
            <a:r>
              <a:rPr lang="en-US" sz="2800" dirty="0"/>
              <a:t>where:</a:t>
            </a:r>
          </a:p>
          <a:p>
            <a:pPr lvl="1"/>
            <a:r>
              <a:rPr lang="en-US" sz="2800" b="1" dirty="0"/>
              <a:t>X</a:t>
            </a:r>
            <a:r>
              <a:rPr lang="en-US" sz="2800" dirty="0"/>
              <a:t>: (the left part) is called the </a:t>
            </a:r>
            <a:r>
              <a:rPr lang="en-US" sz="2800" b="1" dirty="0"/>
              <a:t>determinant</a:t>
            </a:r>
            <a:r>
              <a:rPr lang="en-US" sz="2800" dirty="0"/>
              <a:t> of the FD (also known as </a:t>
            </a:r>
            <a:r>
              <a:rPr lang="en-US" sz="2800" b="1" dirty="0"/>
              <a:t>source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/>
              <a:t>Y</a:t>
            </a:r>
            <a:r>
              <a:rPr lang="en-US" sz="2800" dirty="0"/>
              <a:t>: (the right part) is called the </a:t>
            </a:r>
            <a:r>
              <a:rPr lang="en-US" sz="2800" b="1" dirty="0"/>
              <a:t>determined</a:t>
            </a:r>
            <a:r>
              <a:rPr lang="en-US" sz="2800" dirty="0"/>
              <a:t> of the FD (also known as the </a:t>
            </a:r>
            <a:r>
              <a:rPr lang="en-US" sz="2800" b="1" dirty="0"/>
              <a:t>dependent</a:t>
            </a:r>
            <a:r>
              <a:rPr lang="en-US" sz="2800" dirty="0"/>
              <a:t>, </a:t>
            </a:r>
            <a:r>
              <a:rPr lang="en-US" sz="2800" b="1" dirty="0"/>
              <a:t>goal</a:t>
            </a:r>
            <a:r>
              <a:rPr lang="en-US" sz="2800" dirty="0"/>
              <a:t>, or </a:t>
            </a:r>
            <a:r>
              <a:rPr lang="en-US" sz="2800" b="1" dirty="0"/>
              <a:t>target</a:t>
            </a:r>
            <a:r>
              <a:rPr lang="en-US" sz="2800" dirty="0"/>
              <a:t>).</a:t>
            </a: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DEC91-BAFF-A8F9-9EDA-3DAE7E574F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6" t="33543" r="31906" b="60996"/>
          <a:stretch/>
        </p:blipFill>
        <p:spPr bwMode="auto">
          <a:xfrm>
            <a:off x="7018654" y="3329413"/>
            <a:ext cx="753745" cy="2794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75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6A4-015C-426B-7771-B3D6DA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D203-2E39-2278-937A-D771C013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</a:rPr>
              <a:t>Student_ID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</a:rPr>
              <a:t>Course_Number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</a:rPr>
              <a:t>Enrollement_Date</a:t>
            </a: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600" dirty="0" err="1"/>
              <a:t>Student_ID</a:t>
            </a:r>
            <a:r>
              <a:rPr lang="en-US" sz="2600" dirty="0"/>
              <a:t> and </a:t>
            </a:r>
            <a:r>
              <a:rPr lang="en-US" sz="2600" dirty="0" err="1"/>
              <a:t>Course_Number</a:t>
            </a:r>
            <a:r>
              <a:rPr lang="en-US" sz="2600" dirty="0"/>
              <a:t> determine the </a:t>
            </a:r>
            <a:r>
              <a:rPr lang="en-US" sz="2600" dirty="0" err="1"/>
              <a:t>Enrollement_Date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Given a unique combination </a:t>
            </a:r>
            <a:r>
              <a:rPr lang="en-US" sz="2600" dirty="0" err="1"/>
              <a:t>Student_ID</a:t>
            </a:r>
            <a:r>
              <a:rPr lang="en-US" sz="2600" dirty="0"/>
              <a:t> and </a:t>
            </a:r>
            <a:r>
              <a:rPr lang="en-US" sz="2600" dirty="0" err="1"/>
              <a:t>Course_Number</a:t>
            </a:r>
            <a:r>
              <a:rPr lang="en-US" sz="2600" dirty="0"/>
              <a:t>, we can determine one single for </a:t>
            </a:r>
            <a:r>
              <a:rPr lang="en-US" sz="2600" dirty="0" err="1"/>
              <a:t>Enrollement_Date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Astronaut_ID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 A_Rank</a:t>
            </a:r>
          </a:p>
          <a:p>
            <a:pPr lvl="1"/>
            <a:r>
              <a:rPr lang="en-US" sz="2600" dirty="0"/>
              <a:t>Astronaut_ID determines A_Rank.</a:t>
            </a:r>
          </a:p>
          <a:p>
            <a:pPr lvl="1"/>
            <a:r>
              <a:rPr lang="en-US" sz="2600" dirty="0"/>
              <a:t>Astronaut_ID is the determinant.</a:t>
            </a:r>
          </a:p>
          <a:p>
            <a:pPr lvl="1"/>
            <a:r>
              <a:rPr lang="en-US" sz="2600" dirty="0"/>
              <a:t>A_Rank is the determined.</a:t>
            </a:r>
          </a:p>
          <a:p>
            <a:pPr lvl="1"/>
            <a:r>
              <a:rPr lang="en-US" sz="2600" dirty="0"/>
              <a:t>This means that an Astronaut_ID only corresponds to one and only one Rank.</a:t>
            </a:r>
          </a:p>
          <a:p>
            <a:pPr marL="0" indent="0">
              <a:buNone/>
            </a:pP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8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700F-6485-7D4A-7A5D-944EDA6E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more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AB792-EBDE-F4A9-9734-927AC132A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67" y="1024209"/>
            <a:ext cx="7336366" cy="2035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C5D69-1853-B101-4C28-DDDEBB4F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67" y="3629050"/>
            <a:ext cx="7336366" cy="1974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C9BAE-41C4-57E8-DFF1-92D798C40F4E}"/>
              </a:ext>
            </a:extLst>
          </p:cNvPr>
          <p:cNvSpPr txBox="1"/>
          <p:nvPr/>
        </p:nvSpPr>
        <p:spPr>
          <a:xfrm>
            <a:off x="457201" y="31595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year</a:t>
            </a:r>
            <a:r>
              <a:rPr lang="es-ES" sz="1800" b="1" dirty="0"/>
              <a:t> → </a:t>
            </a:r>
            <a:r>
              <a:rPr lang="es-ES" sz="1800" b="1" dirty="0" err="1"/>
              <a:t>houtly_rate</a:t>
            </a:r>
            <a:r>
              <a:rPr lang="es-ES" sz="1800" b="1" dirty="0"/>
              <a:t>      </a:t>
            </a:r>
            <a:r>
              <a:rPr lang="es-ES" sz="1800" b="1" dirty="0" err="1"/>
              <a:t>holds</a:t>
            </a:r>
            <a:r>
              <a:rPr lang="es-ES" sz="1800" b="1" dirty="0"/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09CA9-962B-F73D-705B-1E25B360ED0D}"/>
              </a:ext>
            </a:extLst>
          </p:cNvPr>
          <p:cNvSpPr txBox="1"/>
          <p:nvPr/>
        </p:nvSpPr>
        <p:spPr>
          <a:xfrm>
            <a:off x="457201" y="5698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year</a:t>
            </a:r>
            <a:r>
              <a:rPr lang="es-ES" sz="1800" b="1" dirty="0"/>
              <a:t> → </a:t>
            </a:r>
            <a:r>
              <a:rPr lang="es-ES" sz="1800" b="1" dirty="0" err="1"/>
              <a:t>houtly_rate</a:t>
            </a:r>
            <a:r>
              <a:rPr lang="es-ES" sz="1800" b="1" dirty="0"/>
              <a:t>      </a:t>
            </a:r>
            <a:r>
              <a:rPr lang="es-ES" sz="1800" b="1" dirty="0" err="1"/>
              <a:t>does</a:t>
            </a:r>
            <a:r>
              <a:rPr lang="es-ES" sz="1800" b="1" dirty="0"/>
              <a:t> </a:t>
            </a:r>
            <a:r>
              <a:rPr lang="es-ES" sz="1800" b="1" dirty="0" err="1"/>
              <a:t>not</a:t>
            </a:r>
            <a:r>
              <a:rPr lang="es-ES" sz="1800" b="1" dirty="0"/>
              <a:t> </a:t>
            </a:r>
            <a:r>
              <a:rPr lang="es-ES" sz="1800" b="1" dirty="0" err="1"/>
              <a:t>hold</a:t>
            </a:r>
            <a:r>
              <a:rPr lang="es-ES" sz="1800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7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C174-DADD-2AFF-F38B-5E937A6E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82833"/>
                </a:solidFill>
                <a:effectLst/>
                <a:latin typeface="Verdana" panose="020B0604030504040204" pitchFamily="34" charset="0"/>
              </a:rPr>
              <a:t>Database Design Process </a:t>
            </a:r>
            <a:endParaRPr lang="en-US" sz="2000" dirty="0">
              <a:effectLst/>
            </a:endParaRPr>
          </a:p>
        </p:txBody>
      </p:sp>
      <p:pic>
        <p:nvPicPr>
          <p:cNvPr id="5" name="Content Placeholder 4" descr="A diagram of a model&#10;&#10;Description automatically generated">
            <a:extLst>
              <a:ext uri="{FF2B5EF4-FFF2-40B4-BE49-F238E27FC236}">
                <a16:creationId xmlns:a16="http://schemas.microsoft.com/office/drawing/2014/main" id="{F39AB142-E4BF-0E86-5E5F-C0EBE1AFA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5" y="875678"/>
            <a:ext cx="9519890" cy="5982322"/>
          </a:xfrm>
        </p:spPr>
      </p:pic>
    </p:spTree>
    <p:extLst>
      <p:ext uri="{BB962C8B-B14F-4D97-AF65-F5344CB8AC3E}">
        <p14:creationId xmlns:p14="http://schemas.microsoft.com/office/powerpoint/2010/main" val="319029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65ED-16DC-7122-9B6F-CD2AAA67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Try: FDs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4BF9-E652-2AB7-358C-75D9C345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1853"/>
            <a:ext cx="8610600" cy="498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Which of the following is functional dependency? </a:t>
            </a:r>
          </a:p>
          <a:p>
            <a:pPr marL="457200" indent="-457200">
              <a:buAutoNum type="alphaLcParenBoth"/>
            </a:pPr>
            <a:r>
              <a:rPr lang="es-ES" sz="2400" b="1" dirty="0"/>
              <a:t>  A → B </a:t>
            </a:r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s-ES" sz="2400" b="1" dirty="0"/>
              <a:t>  B → C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s-ES" sz="2400" b="1" dirty="0"/>
              <a:t>  AB → C 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s-ES" sz="2400" b="1" dirty="0"/>
              <a:t>  A → C</a:t>
            </a:r>
          </a:p>
          <a:p>
            <a:pPr marL="457200" indent="-457200">
              <a:buFont typeface="Arial" panose="020B0604020202020204" pitchFamily="34" charset="0"/>
              <a:buAutoNum type="alphaLcParenBoth"/>
            </a:pPr>
            <a:r>
              <a:rPr lang="es-ES" sz="2400" b="1" dirty="0"/>
              <a:t>  C → B</a:t>
            </a:r>
            <a:endParaRPr lang="en-US" sz="2400" dirty="0"/>
          </a:p>
          <a:p>
            <a:pPr marL="457200" indent="-457200">
              <a:buAutoNum type="alphaLcParenBoth"/>
            </a:pPr>
            <a:endParaRPr lang="en-US" dirty="0"/>
          </a:p>
          <a:p>
            <a:pPr marL="457200" indent="-457200">
              <a:buAutoNum type="alphaLcParenBoth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3E075-BC0C-9C44-E94C-151D115D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11" y="2149686"/>
            <a:ext cx="4279609" cy="2558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F209E-7E15-7FDA-A1C1-78703B04350F}"/>
              </a:ext>
            </a:extLst>
          </p:cNvPr>
          <p:cNvSpPr txBox="1"/>
          <p:nvPr/>
        </p:nvSpPr>
        <p:spPr>
          <a:xfrm>
            <a:off x="2563150" y="2967334"/>
            <a:ext cx="4450081" cy="923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Possible </a:t>
            </a:r>
          </a:p>
          <a:p>
            <a:r>
              <a:rPr lang="en-US" dirty="0"/>
              <a:t>Not enough information </a:t>
            </a:r>
          </a:p>
          <a:p>
            <a:r>
              <a:rPr lang="en-US" dirty="0"/>
              <a:t>(cannot prove non-existence of violation)</a:t>
            </a:r>
          </a:p>
        </p:txBody>
      </p:sp>
    </p:spTree>
    <p:extLst>
      <p:ext uri="{BB962C8B-B14F-4D97-AF65-F5344CB8AC3E}">
        <p14:creationId xmlns:p14="http://schemas.microsoft.com/office/powerpoint/2010/main" val="114446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65ED-16DC-7122-9B6F-CD2AAA67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Try: FDs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4BF9-E652-2AB7-358C-75D9C345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104294"/>
            <a:ext cx="11155679" cy="2159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List all the possible FDs</a:t>
            </a:r>
            <a:r>
              <a:rPr lang="es-ES" sz="3600" b="1" dirty="0"/>
              <a:t> </a:t>
            </a:r>
          </a:p>
          <a:p>
            <a:pPr marL="0" indent="0">
              <a:buNone/>
            </a:pPr>
            <a:r>
              <a:rPr lang="es-ES" sz="3600" b="1" dirty="0" err="1">
                <a:latin typeface="Consolas" panose="020B0609020204030204" pitchFamily="49" charset="0"/>
              </a:rPr>
              <a:t>EmpID</a:t>
            </a:r>
            <a:r>
              <a:rPr lang="es-ES" sz="3600" b="1" dirty="0">
                <a:latin typeface="Consolas" panose="020B0609020204030204" pitchFamily="49" charset="0"/>
              </a:rPr>
              <a:t> </a:t>
            </a:r>
            <a:r>
              <a:rPr lang="es-ES" sz="3600" b="1" dirty="0">
                <a:latin typeface="+mj-lt"/>
              </a:rPr>
              <a:t>→</a:t>
            </a:r>
            <a:r>
              <a:rPr lang="es-ES" sz="3600" b="1" dirty="0">
                <a:latin typeface="Consolas" panose="020B0609020204030204" pitchFamily="49" charset="0"/>
              </a:rPr>
              <a:t> </a:t>
            </a:r>
            <a:r>
              <a:rPr lang="es-ES" sz="3600" b="1" dirty="0" err="1">
                <a:latin typeface="Consolas" panose="020B0609020204030204" pitchFamily="49" charset="0"/>
              </a:rPr>
              <a:t>Name</a:t>
            </a:r>
            <a:r>
              <a:rPr lang="es-ES" sz="3600" b="1" dirty="0">
                <a:latin typeface="Consolas" panose="020B0609020204030204" pitchFamily="49" charset="0"/>
              </a:rPr>
              <a:t>, </a:t>
            </a:r>
            <a:r>
              <a:rPr lang="es-ES" sz="3600" b="1" dirty="0" err="1">
                <a:latin typeface="Consolas" panose="020B0609020204030204" pitchFamily="49" charset="0"/>
              </a:rPr>
              <a:t>xPhone</a:t>
            </a:r>
            <a:r>
              <a:rPr lang="es-ES" sz="3600" b="1" dirty="0">
                <a:latin typeface="Consolas" panose="020B0609020204030204" pitchFamily="49" charset="0"/>
              </a:rPr>
              <a:t>, Position</a:t>
            </a:r>
          </a:p>
          <a:p>
            <a:pPr marL="457200" indent="-457200">
              <a:buAutoNum type="alphaLcParenBoth"/>
            </a:pPr>
            <a:endParaRPr lang="en-US" dirty="0"/>
          </a:p>
          <a:p>
            <a:pPr marL="457200" indent="-457200">
              <a:buAutoNum type="alphaLcParenBoth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24040-F531-C5FB-C4F6-C2EF350C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10" y="1155356"/>
            <a:ext cx="8455493" cy="27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65ED-16DC-7122-9B6F-CD2AAA67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Try: FDs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4BF9-E652-2AB7-358C-75D9C345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81729"/>
            <a:ext cx="11155679" cy="2406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Do all the following FDs hold on this instance?</a:t>
            </a:r>
          </a:p>
          <a:p>
            <a:pPr marL="0" indent="0">
              <a:buNone/>
            </a:pPr>
            <a:r>
              <a:rPr lang="es-ES" sz="2400" b="1" dirty="0" err="1">
                <a:latin typeface="Consolas" panose="020B0609020204030204" pitchFamily="49" charset="0"/>
              </a:rPr>
              <a:t>ProductName</a:t>
            </a:r>
            <a:r>
              <a:rPr lang="es-ES" sz="2400" b="1" dirty="0">
                <a:latin typeface="Consolas" panose="020B0609020204030204" pitchFamily="49" charset="0"/>
              </a:rPr>
              <a:t> </a:t>
            </a:r>
            <a:r>
              <a:rPr lang="es-ES" sz="2400" b="1" dirty="0">
                <a:latin typeface="+mj-lt"/>
              </a:rPr>
              <a:t>→</a:t>
            </a:r>
            <a:r>
              <a:rPr lang="es-ES" sz="2400" b="1" dirty="0">
                <a:latin typeface="Consolas" panose="020B0609020204030204" pitchFamily="49" charset="0"/>
              </a:rPr>
              <a:t> Color</a:t>
            </a:r>
          </a:p>
          <a:p>
            <a:pPr marL="0" indent="0">
              <a:buNone/>
            </a:pPr>
            <a:r>
              <a:rPr lang="es-ES" sz="2400" b="1" dirty="0" err="1">
                <a:latin typeface="Consolas" panose="020B0609020204030204" pitchFamily="49" charset="0"/>
              </a:rPr>
              <a:t>Category</a:t>
            </a:r>
            <a:r>
              <a:rPr lang="es-ES" sz="2400" b="1" dirty="0">
                <a:latin typeface="Consolas" panose="020B0609020204030204" pitchFamily="49" charset="0"/>
              </a:rPr>
              <a:t> </a:t>
            </a:r>
            <a:r>
              <a:rPr lang="es-ES" sz="2400" b="1" dirty="0"/>
              <a:t>→</a:t>
            </a:r>
            <a:r>
              <a:rPr lang="es-ES" sz="2400" b="1" dirty="0"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latin typeface="Consolas" panose="020B0609020204030204" pitchFamily="49" charset="0"/>
              </a:rPr>
              <a:t>Department</a:t>
            </a:r>
            <a:endParaRPr lang="es-E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b="1" dirty="0">
                <a:latin typeface="Consolas" panose="020B0609020204030204" pitchFamily="49" charset="0"/>
              </a:rPr>
              <a:t>Color, </a:t>
            </a:r>
            <a:r>
              <a:rPr lang="es-ES" sz="2400" b="1" dirty="0" err="1">
                <a:latin typeface="Consolas" panose="020B0609020204030204" pitchFamily="49" charset="0"/>
              </a:rPr>
              <a:t>Category</a:t>
            </a:r>
            <a:r>
              <a:rPr lang="es-ES" sz="2400" b="1" dirty="0">
                <a:latin typeface="Consolas" panose="020B0609020204030204" pitchFamily="49" charset="0"/>
              </a:rPr>
              <a:t> </a:t>
            </a:r>
            <a:r>
              <a:rPr lang="es-ES" sz="2400" b="1" dirty="0"/>
              <a:t>→</a:t>
            </a:r>
            <a:r>
              <a:rPr lang="es-ES" sz="2400" b="1" dirty="0">
                <a:latin typeface="Consolas" panose="020B0609020204030204" pitchFamily="49" charset="0"/>
              </a:rPr>
              <a:t> Price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A14-3DC2-CC76-883F-C2616971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33" y="1038568"/>
            <a:ext cx="8629848" cy="1243161"/>
          </a:xfrm>
          <a:prstGeom prst="rect">
            <a:avLst/>
          </a:prstGeom>
        </p:spPr>
      </p:pic>
      <p:sp>
        <p:nvSpPr>
          <p:cNvPr id="7" name="Right Bracket 6">
            <a:extLst>
              <a:ext uri="{FF2B5EF4-FFF2-40B4-BE49-F238E27FC236}">
                <a16:creationId xmlns:a16="http://schemas.microsoft.com/office/drawing/2014/main" id="{3591B1D4-7335-916D-5691-15E917531242}"/>
              </a:ext>
            </a:extLst>
          </p:cNvPr>
          <p:cNvSpPr/>
          <p:nvPr/>
        </p:nvSpPr>
        <p:spPr>
          <a:xfrm>
            <a:off x="4305205" y="2806525"/>
            <a:ext cx="1943195" cy="919679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Possible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9795F39-C4E6-A51D-4D5B-0588129B4275}"/>
              </a:ext>
            </a:extLst>
          </p:cNvPr>
          <p:cNvSpPr/>
          <p:nvPr/>
        </p:nvSpPr>
        <p:spPr>
          <a:xfrm>
            <a:off x="4541520" y="3952742"/>
            <a:ext cx="3276600" cy="553035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accent5"/>
                </a:solidFill>
              </a:rPr>
              <a:t>Does not hold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FCB08-EF63-D3E0-518D-284275013F98}"/>
              </a:ext>
            </a:extLst>
          </p:cNvPr>
          <p:cNvSpPr txBox="1"/>
          <p:nvPr/>
        </p:nvSpPr>
        <p:spPr>
          <a:xfrm>
            <a:off x="308507" y="4652472"/>
            <a:ext cx="107785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If we can be sure that every instance of R will be one in which a given FD is true, then we say that </a:t>
            </a:r>
            <a:r>
              <a:rPr lang="en-US" sz="2800" b="1" dirty="0">
                <a:solidFill>
                  <a:schemeClr val="accent5"/>
                </a:solidFill>
              </a:rPr>
              <a:t>R satisfies the FD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62555-971C-F891-E290-FFBA1BD2F317}"/>
              </a:ext>
            </a:extLst>
          </p:cNvPr>
          <p:cNvSpPr txBox="1"/>
          <p:nvPr/>
        </p:nvSpPr>
        <p:spPr>
          <a:xfrm>
            <a:off x="308507" y="5703945"/>
            <a:ext cx="107785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If we say that R satisfies an FD, we are stating a constraint on R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ECB4-389C-5EA5-4B88-7DD0CEAA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FD</a:t>
            </a:r>
            <a:r>
              <a:rPr lang="en-US" sz="2000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FE9E-F899-9ED4-EC32-A276B32E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9171"/>
            <a:ext cx="11155679" cy="1079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To use FDs to break a relation, focus on a key and list all possible FDs</a:t>
            </a:r>
          </a:p>
          <a:p>
            <a:pPr marL="0" indent="0">
              <a:buNone/>
            </a:pPr>
            <a:r>
              <a:rPr lang="en-US" sz="2800" dirty="0"/>
              <a:t>Given some FDs, infer additional FDs using the following </a:t>
            </a:r>
            <a:r>
              <a:rPr lang="en-US" sz="2800" b="1" dirty="0"/>
              <a:t>inference axioms 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34959-16F0-2B6A-C103-D25BF63B986B}"/>
              </a:ext>
            </a:extLst>
          </p:cNvPr>
          <p:cNvSpPr txBox="1"/>
          <p:nvPr/>
        </p:nvSpPr>
        <p:spPr>
          <a:xfrm>
            <a:off x="457200" y="5140235"/>
            <a:ext cx="108965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There are many rules that let us infer that one FD </a:t>
            </a:r>
            <a:r>
              <a:rPr lang="en-US" sz="2400" b="1" dirty="0"/>
              <a:t>X </a:t>
            </a:r>
            <a:r>
              <a:rPr lang="es-ES" sz="2400" b="1" dirty="0">
                <a:latin typeface="+mj-lt"/>
              </a:rPr>
              <a:t>→</a:t>
            </a:r>
            <a:r>
              <a:rPr lang="en-US" sz="2400" b="1" dirty="0"/>
              <a:t> A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5"/>
                </a:solidFill>
              </a:rPr>
              <a:t>holds in any relation instance </a:t>
            </a:r>
            <a:r>
              <a:rPr lang="en-US" sz="2400" dirty="0"/>
              <a:t>that satisfies some other given set of FDs. To verify that X </a:t>
            </a:r>
            <a:r>
              <a:rPr lang="es-ES" sz="2400" b="1" dirty="0">
                <a:latin typeface="+mj-lt"/>
              </a:rPr>
              <a:t>→</a:t>
            </a:r>
            <a:r>
              <a:rPr lang="en-US" sz="2400" dirty="0"/>
              <a:t> A holds, compute the closure of X, using the given FDs to expand X until it includes 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F83E3-E60E-C8BC-84F4-599A229B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8840"/>
            <a:ext cx="9067800" cy="29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C29-8C04-9D3C-10B4-0D9291D5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B734-7518-2C8E-D00E-5A14B2D3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0774679" cy="263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Supposed we know: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err="1">
                <a:latin typeface="Consolas" panose="020B0609020204030204" pitchFamily="49" charset="0"/>
              </a:rPr>
              <a:t>custID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800" b="1" dirty="0"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2800" dirty="0"/>
              <a:t>Can we conclude the following?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err="1">
                <a:latin typeface="Consolas" panose="020B0609020204030204" pitchFamily="49" charset="0"/>
              </a:rPr>
              <a:t>custID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hair_color</a:t>
            </a:r>
            <a:r>
              <a:rPr lang="en-US" sz="28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5D137-A2A5-A25B-C3A1-127F3F938598}"/>
              </a:ext>
            </a:extLst>
          </p:cNvPr>
          <p:cNvSpPr txBox="1"/>
          <p:nvPr/>
        </p:nvSpPr>
        <p:spPr>
          <a:xfrm>
            <a:off x="457201" y="4203115"/>
            <a:ext cx="10774678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YES!</a:t>
            </a:r>
          </a:p>
          <a:p>
            <a:endParaRPr lang="en-US" sz="2800" dirty="0"/>
          </a:p>
          <a:p>
            <a:r>
              <a:rPr lang="en-US" sz="2800" dirty="0"/>
              <a:t>Adding more attributes to the antecedent can never remove attributes in the consequent</a:t>
            </a:r>
          </a:p>
        </p:txBody>
      </p:sp>
    </p:spTree>
    <p:extLst>
      <p:ext uri="{BB962C8B-B14F-4D97-AF65-F5344CB8AC3E}">
        <p14:creationId xmlns:p14="http://schemas.microsoft.com/office/powerpoint/2010/main" val="24432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C29-8C04-9D3C-10B4-0D9291D5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Reasoning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B734-7518-2C8E-D00E-5A14B2D3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0774679" cy="263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Supposed we know: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err="1">
                <a:latin typeface="Consolas" panose="020B0609020204030204" pitchFamily="49" charset="0"/>
              </a:rPr>
              <a:t>custID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800" b="1" dirty="0"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2800" dirty="0"/>
              <a:t>Can we conclude the following?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err="1">
                <a:latin typeface="Consolas" panose="020B0609020204030204" pitchFamily="49" charset="0"/>
              </a:rPr>
              <a:t>custID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latin typeface="Consolas" panose="020B0609020204030204" pitchFamily="49" charset="0"/>
              </a:rPr>
              <a:t>name, </a:t>
            </a:r>
            <a:r>
              <a:rPr lang="en-US" sz="2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hair_color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5D137-A2A5-A25B-C3A1-127F3F938598}"/>
              </a:ext>
            </a:extLst>
          </p:cNvPr>
          <p:cNvSpPr txBox="1"/>
          <p:nvPr/>
        </p:nvSpPr>
        <p:spPr>
          <a:xfrm>
            <a:off x="457201" y="4203115"/>
            <a:ext cx="10774678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NO! </a:t>
            </a:r>
          </a:p>
          <a:p>
            <a:endParaRPr lang="en-US" sz="2800" dirty="0"/>
          </a:p>
          <a:p>
            <a:r>
              <a:rPr lang="en-US" sz="2800" dirty="0"/>
              <a:t>Impossible to introduce </a:t>
            </a:r>
            <a:r>
              <a:rPr lang="en-US" sz="2800" b="1" dirty="0" err="1"/>
              <a:t>hair_color</a:t>
            </a:r>
            <a:r>
              <a:rPr lang="en-US" sz="2800" b="1" dirty="0"/>
              <a:t> </a:t>
            </a:r>
            <a:r>
              <a:rPr lang="en-US" sz="2800" dirty="0"/>
              <a:t>to the consequent without also introducing it to the antecedent</a:t>
            </a:r>
          </a:p>
        </p:txBody>
      </p:sp>
    </p:spTree>
    <p:extLst>
      <p:ext uri="{BB962C8B-B14F-4D97-AF65-F5344CB8AC3E}">
        <p14:creationId xmlns:p14="http://schemas.microsoft.com/office/powerpoint/2010/main" val="28004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2E55-606C-7530-CC8B-31D8C36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Attribute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B328-3572-DC6C-5C18-13B24845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19151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Attribute Closure </a:t>
            </a:r>
            <a:r>
              <a:rPr lang="en-US" sz="2400" b="1" dirty="0"/>
              <a:t>(</a:t>
            </a:r>
            <a:r>
              <a:rPr lang="en-US" sz="2400" b="1" i="1" dirty="0"/>
              <a:t>X</a:t>
            </a:r>
            <a:r>
              <a:rPr lang="en-US" sz="2400" b="1" dirty="0"/>
              <a:t>+) </a:t>
            </a:r>
            <a:r>
              <a:rPr lang="en-US" sz="2400" dirty="0"/>
              <a:t>= all FDs a particular X attribute can imply</a:t>
            </a:r>
          </a:p>
          <a:p>
            <a:r>
              <a:rPr lang="en-US" sz="2400" dirty="0"/>
              <a:t>Closure of F </a:t>
            </a:r>
            <a:r>
              <a:rPr lang="en-US" sz="2400" b="1" dirty="0"/>
              <a:t>(F+) </a:t>
            </a:r>
            <a:r>
              <a:rPr lang="en-US" sz="2400" dirty="0"/>
              <a:t>= a set of all FDs that are implied by F</a:t>
            </a:r>
          </a:p>
          <a:p>
            <a:r>
              <a:rPr lang="en-US" sz="2400" dirty="0"/>
              <a:t>An FD </a:t>
            </a:r>
            <a:r>
              <a:rPr lang="en-US" sz="2400" b="1" i="1" dirty="0"/>
              <a:t>f</a:t>
            </a:r>
            <a:r>
              <a:rPr lang="en-US" sz="2400" b="1" dirty="0"/>
              <a:t>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5"/>
                </a:solidFill>
              </a:rPr>
              <a:t>logically implied </a:t>
            </a:r>
            <a:r>
              <a:rPr lang="en-US" sz="2400" dirty="0"/>
              <a:t>by a set of FDs </a:t>
            </a:r>
            <a:r>
              <a:rPr lang="en-US" sz="2400" b="1" i="1" dirty="0"/>
              <a:t>F</a:t>
            </a:r>
            <a:r>
              <a:rPr lang="en-US" sz="2400" dirty="0"/>
              <a:t> if </a:t>
            </a:r>
            <a:r>
              <a:rPr lang="en-US" sz="2400" b="1" i="1" dirty="0"/>
              <a:t>f</a:t>
            </a:r>
            <a:r>
              <a:rPr lang="en-US" sz="2400" dirty="0"/>
              <a:t> holds whenever all FDs in </a:t>
            </a:r>
            <a:r>
              <a:rPr lang="en-US" sz="2400" b="1" i="1" dirty="0"/>
              <a:t>F</a:t>
            </a:r>
            <a:r>
              <a:rPr lang="en-US" sz="2400" dirty="0"/>
              <a:t> hold.</a:t>
            </a:r>
          </a:p>
          <a:p>
            <a:r>
              <a:rPr lang="en-US" sz="2400" dirty="0"/>
              <a:t>To compute the closure of a set of functional dependencies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87150-B699-AF97-B98F-6FD59D60A15C}"/>
              </a:ext>
            </a:extLst>
          </p:cNvPr>
          <p:cNvSpPr txBox="1"/>
          <p:nvPr/>
        </p:nvSpPr>
        <p:spPr>
          <a:xfrm>
            <a:off x="762000" y="3032760"/>
            <a:ext cx="926592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sz="2400" i="1" dirty="0"/>
              <a:t>F+ = F</a:t>
            </a:r>
          </a:p>
          <a:p>
            <a:pPr marL="914400" lvl="2" indent="0">
              <a:buNone/>
            </a:pPr>
            <a:r>
              <a:rPr lang="en-US" sz="2400" b="1" dirty="0"/>
              <a:t>repeat</a:t>
            </a:r>
          </a:p>
          <a:p>
            <a:pPr marL="914400" lvl="2" indent="0">
              <a:buNone/>
            </a:pPr>
            <a:r>
              <a:rPr lang="en-US" sz="2400" b="1" dirty="0"/>
              <a:t>for each </a:t>
            </a:r>
            <a:r>
              <a:rPr lang="en-US" sz="2400" dirty="0"/>
              <a:t>functional dependency </a:t>
            </a:r>
            <a:r>
              <a:rPr lang="en-US" sz="2400" i="1" dirty="0"/>
              <a:t>f</a:t>
            </a:r>
            <a:r>
              <a:rPr lang="en-US" sz="2400" dirty="0"/>
              <a:t> in </a:t>
            </a:r>
            <a:r>
              <a:rPr lang="en-US" sz="2400" i="1" dirty="0"/>
              <a:t>F+</a:t>
            </a:r>
          </a:p>
          <a:p>
            <a:pPr marL="1371600" lvl="3" indent="0">
              <a:buNone/>
            </a:pPr>
            <a:r>
              <a:rPr lang="en-US" sz="2400" dirty="0"/>
              <a:t>apply reflexivity and augmentation rules on</a:t>
            </a:r>
            <a:r>
              <a:rPr lang="en-US" sz="2400" i="1" dirty="0"/>
              <a:t> f</a:t>
            </a:r>
          </a:p>
          <a:p>
            <a:pPr marL="1371600" lvl="3" indent="0">
              <a:buNone/>
            </a:pPr>
            <a:r>
              <a:rPr lang="en-US" sz="2400" dirty="0"/>
              <a:t>add the resulting functional dependencies to </a:t>
            </a:r>
            <a:r>
              <a:rPr lang="en-US" sz="2400" i="1" dirty="0"/>
              <a:t>F+</a:t>
            </a:r>
          </a:p>
          <a:p>
            <a:pPr marL="914400" lvl="2" indent="0">
              <a:buNone/>
            </a:pPr>
            <a:r>
              <a:rPr lang="en-US" sz="2400" b="1" dirty="0"/>
              <a:t>for each </a:t>
            </a:r>
            <a:r>
              <a:rPr lang="en-US" sz="2400" dirty="0"/>
              <a:t>pair of functional dependencies </a:t>
            </a:r>
            <a:r>
              <a:rPr lang="en-US" sz="2400" i="1" dirty="0"/>
              <a:t>f1</a:t>
            </a:r>
            <a:r>
              <a:rPr lang="en-US" sz="2400" dirty="0"/>
              <a:t> and </a:t>
            </a:r>
            <a:r>
              <a:rPr lang="en-US" sz="2400" i="1" dirty="0"/>
              <a:t>f2</a:t>
            </a:r>
            <a:r>
              <a:rPr lang="en-US" sz="2400" dirty="0"/>
              <a:t> in </a:t>
            </a:r>
            <a:r>
              <a:rPr lang="en-US" sz="2400" i="1" dirty="0"/>
              <a:t>F+</a:t>
            </a:r>
          </a:p>
          <a:p>
            <a:pPr lvl="3"/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/>
              <a:t>f1</a:t>
            </a:r>
            <a:r>
              <a:rPr lang="en-US" sz="2400" dirty="0"/>
              <a:t> and </a:t>
            </a:r>
            <a:r>
              <a:rPr lang="en-US" sz="2400" i="1" dirty="0"/>
              <a:t>f2</a:t>
            </a:r>
            <a:r>
              <a:rPr lang="en-US" sz="2400" dirty="0"/>
              <a:t> can be combined using transitivity</a:t>
            </a:r>
          </a:p>
          <a:p>
            <a:pPr lvl="4"/>
            <a:r>
              <a:rPr lang="en-US" sz="2400" b="1" dirty="0"/>
              <a:t>then</a:t>
            </a:r>
            <a:r>
              <a:rPr lang="en-US" sz="2400" dirty="0"/>
              <a:t> add the resulting functional dependency to </a:t>
            </a:r>
            <a:r>
              <a:rPr lang="en-US" sz="2400" i="1" dirty="0"/>
              <a:t>F+</a:t>
            </a:r>
          </a:p>
          <a:p>
            <a:pPr marL="914400" lvl="2" indent="0">
              <a:buNone/>
            </a:pPr>
            <a:r>
              <a:rPr lang="en-US" sz="2400" b="1" dirty="0"/>
              <a:t>until</a:t>
            </a:r>
            <a:r>
              <a:rPr lang="en-US" sz="2400" dirty="0"/>
              <a:t> </a:t>
            </a:r>
            <a:r>
              <a:rPr lang="en-US" sz="2400" i="1" dirty="0"/>
              <a:t>F+ </a:t>
            </a:r>
            <a:r>
              <a:rPr lang="en-US" sz="2400" dirty="0"/>
              <a:t>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151983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9F2B-B3C1-CD98-ADEC-8781DD5E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Attribute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3421-92D1-D31B-277E-67509768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25095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Given R(A,B,C)</a:t>
            </a:r>
          </a:p>
          <a:p>
            <a:pPr marL="0" indent="0">
              <a:buNone/>
            </a:pPr>
            <a:r>
              <a:rPr lang="en-US" sz="2800" dirty="0"/>
              <a:t>	FDs = {A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B, 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 }</a:t>
            </a:r>
          </a:p>
          <a:p>
            <a:pPr marL="0" indent="0">
              <a:buNone/>
            </a:pPr>
            <a:r>
              <a:rPr lang="en-US" sz="2800" dirty="0"/>
              <a:t>Compute the attribute closures for all attribute and combination of attributes. Then, think about what can be inferred.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D8A12-07B3-BD05-FEB3-F872D7C2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428999"/>
            <a:ext cx="9479279" cy="29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9F2B-B3C1-CD98-ADEC-8781DD5E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Attribute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3421-92D1-D31B-277E-67509768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25095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Given R(A,B,C)</a:t>
            </a:r>
          </a:p>
          <a:p>
            <a:pPr marL="0" indent="0">
              <a:buNone/>
            </a:pPr>
            <a:r>
              <a:rPr lang="en-US" sz="2800" dirty="0"/>
              <a:t>	FDs = {A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B, 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 }</a:t>
            </a:r>
          </a:p>
          <a:p>
            <a:pPr marL="0" indent="0">
              <a:buNone/>
            </a:pPr>
            <a:r>
              <a:rPr lang="en-US" sz="2800" dirty="0"/>
              <a:t>Compute the attribute closures for all attribute and combination of attributes. Then, think about what can be inferred.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5AE16-32C8-588C-1D57-80C194FD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3429000"/>
            <a:ext cx="9480175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9F2B-B3C1-CD98-ADEC-8781DD5E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Example1: Computing F+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3421-92D1-D31B-277E-67509768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189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Given R(A,B,C,D,E)</a:t>
            </a:r>
          </a:p>
          <a:p>
            <a:pPr marL="0" indent="0">
              <a:buNone/>
            </a:pPr>
            <a:r>
              <a:rPr lang="pt-BR" sz="2800" dirty="0"/>
              <a:t>	FDs = { A </a:t>
            </a:r>
            <a:r>
              <a:rPr lang="pt-BR" sz="2800" dirty="0">
                <a:sym typeface="Wingdings" panose="05000000000000000000" pitchFamily="2" charset="2"/>
              </a:rPr>
              <a:t></a:t>
            </a:r>
            <a:r>
              <a:rPr lang="pt-BR" sz="2800" dirty="0"/>
              <a:t> C, B </a:t>
            </a:r>
            <a:r>
              <a:rPr lang="pt-BR" sz="2800" dirty="0">
                <a:sym typeface="Wingdings" panose="05000000000000000000" pitchFamily="2" charset="2"/>
              </a:rPr>
              <a:t></a:t>
            </a:r>
            <a:r>
              <a:rPr lang="pt-BR" sz="2800" dirty="0"/>
              <a:t> B, C </a:t>
            </a:r>
            <a:r>
              <a:rPr lang="pt-BR" sz="2800" dirty="0">
                <a:sym typeface="Wingdings" panose="05000000000000000000" pitchFamily="2" charset="2"/>
              </a:rPr>
              <a:t></a:t>
            </a:r>
            <a:r>
              <a:rPr lang="pt-BR" sz="2800" dirty="0"/>
              <a:t> BD, D </a:t>
            </a:r>
            <a:r>
              <a:rPr lang="pt-BR" sz="2800" dirty="0">
                <a:sym typeface="Wingdings" panose="05000000000000000000" pitchFamily="2" charset="2"/>
              </a:rPr>
              <a:t></a:t>
            </a:r>
            <a:r>
              <a:rPr lang="pt-BR" sz="2800" dirty="0"/>
              <a:t> E }</a:t>
            </a:r>
          </a:p>
          <a:p>
            <a:pPr marL="0" indent="0">
              <a:buNone/>
            </a:pPr>
            <a:r>
              <a:rPr lang="pt-BR" sz="2800" dirty="0"/>
              <a:t>Compute F+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88DAC-25DC-3629-13C7-2DCDF01C0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5"/>
          <a:stretch/>
        </p:blipFill>
        <p:spPr>
          <a:xfrm>
            <a:off x="457201" y="3028880"/>
            <a:ext cx="1889759" cy="27115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3510A-0F1C-0A4C-2C4A-6DB06EA2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00" y="3028880"/>
            <a:ext cx="2322243" cy="27115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6EF599-BE6F-31AC-AAB7-5BD04B739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405" y="3043520"/>
            <a:ext cx="2308868" cy="26980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28533B-B88C-9620-4B8B-D07F69C72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935" y="3043520"/>
            <a:ext cx="2437565" cy="269688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59C331-C071-C317-7E62-24355F216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24" y="5943589"/>
            <a:ext cx="10185456" cy="55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37FC-1C95-2888-DE68-9417DB8E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A8BB-027D-E64C-A0FF-B1310D48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599"/>
            <a:ext cx="11155679" cy="524933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“Why not just put all the data in one big table?” </a:t>
            </a:r>
          </a:p>
          <a:p>
            <a:r>
              <a:rPr lang="en-US" sz="2600" dirty="0"/>
              <a:t>This single-table approach leads to problems of:</a:t>
            </a:r>
          </a:p>
          <a:p>
            <a:pPr lvl="1"/>
            <a:r>
              <a:rPr lang="en-US" sz="2600" dirty="0"/>
              <a:t>data redundancy (duplication) </a:t>
            </a:r>
          </a:p>
          <a:p>
            <a:pPr lvl="1"/>
            <a:r>
              <a:rPr lang="en-US" sz="2600" dirty="0"/>
              <a:t>data anomalies (data inconsistencies).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600" dirty="0"/>
              <a:t>The customer information is repeated for each order a customer places (redundancy). </a:t>
            </a:r>
          </a:p>
          <a:p>
            <a:r>
              <a:rPr lang="en-US" sz="2600" dirty="0"/>
              <a:t>The city data in the last row is different from the first two rows (data anomaly).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FB74F-FF6A-F6D7-34DF-EB010305E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61"/>
          <a:stretch/>
        </p:blipFill>
        <p:spPr>
          <a:xfrm>
            <a:off x="1014307" y="3148605"/>
            <a:ext cx="10163386" cy="21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1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9F2B-B3C1-CD98-ADEC-8781DD5E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Example2: Computing F+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3421-92D1-D31B-277E-67509768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189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Given R(A,B,C,D,E)</a:t>
            </a:r>
          </a:p>
          <a:p>
            <a:pPr marL="0" indent="0">
              <a:buNone/>
            </a:pPr>
            <a:r>
              <a:rPr lang="pt-BR" sz="2800" dirty="0"/>
              <a:t>	FDs = {A -&gt; BC, </a:t>
            </a:r>
            <a:r>
              <a:rPr lang="pt-BR" sz="2800" dirty="0" err="1"/>
              <a:t>B</a:t>
            </a:r>
            <a:r>
              <a:rPr lang="pt-BR" sz="2800" dirty="0"/>
              <a:t> -&gt; D, CD -&gt; E }</a:t>
            </a:r>
          </a:p>
          <a:p>
            <a:pPr marL="0" indent="0">
              <a:buNone/>
            </a:pPr>
            <a:r>
              <a:rPr lang="pt-BR" sz="2800" dirty="0"/>
              <a:t>Compute F+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8BD41-6188-586F-AEBB-197B1BD1D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3" r="78300"/>
          <a:stretch/>
        </p:blipFill>
        <p:spPr>
          <a:xfrm>
            <a:off x="1615441" y="3169920"/>
            <a:ext cx="1828800" cy="2745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A1E17-0D40-C0D3-9BB9-9462030F0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28"/>
          <a:stretch/>
        </p:blipFill>
        <p:spPr>
          <a:xfrm>
            <a:off x="7802882" y="2758440"/>
            <a:ext cx="1691640" cy="3157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15931D-EA6E-5C64-07AC-4CD63A8B7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85" r="24548"/>
          <a:stretch/>
        </p:blipFill>
        <p:spPr>
          <a:xfrm>
            <a:off x="5471160" y="2758440"/>
            <a:ext cx="2331722" cy="3157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BB76AF-2BA1-358C-5C49-A3F4DD54A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6" r="52306"/>
          <a:stretch/>
        </p:blipFill>
        <p:spPr>
          <a:xfrm>
            <a:off x="3429000" y="2758440"/>
            <a:ext cx="2164080" cy="31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9F2B-B3C1-CD98-ADEC-8781DD5E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Example2: Computing F+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4E010-16B2-4311-C2A9-2C426CEC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47" y="931333"/>
            <a:ext cx="6959544" cy="4402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0E9A49-5D2E-CAA1-1E9E-A59454CE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5671471"/>
            <a:ext cx="10849946" cy="5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A9F84-FD09-66BA-0464-A23A45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43" y="1659640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5400" spc="750" dirty="0">
                <a:solidFill>
                  <a:schemeClr val="bg1"/>
                </a:solidFill>
              </a:rPr>
              <a:t>Next Time:</a:t>
            </a:r>
            <a:br>
              <a:rPr lang="en-US" sz="5400" spc="750" dirty="0">
                <a:solidFill>
                  <a:schemeClr val="bg1"/>
                </a:solidFill>
              </a:rPr>
            </a:br>
            <a:endParaRPr lang="en-US" sz="5400" spc="75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B49D-C03D-2660-C9EC-0766B67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055" y="1910296"/>
            <a:ext cx="7696967" cy="369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Normalization </a:t>
            </a:r>
          </a:p>
          <a:p>
            <a:pPr marL="0" indent="0">
              <a:buNone/>
            </a:pPr>
            <a:r>
              <a:rPr lang="en-US" sz="2400" b="0" i="1" dirty="0">
                <a:solidFill>
                  <a:srgbClr val="006400"/>
                </a:solidFill>
                <a:effectLst/>
                <a:latin typeface="Helvetica" panose="020B0604020202020204" pitchFamily="34" charset="0"/>
              </a:rPr>
              <a:t>Fine-tuning part 2: figure out the fundamentals of what makes good database schemas and how to organize the data (i.e., refine the schemas) to promote ease of use and efficiency</a:t>
            </a:r>
            <a:endParaRPr lang="en-US" sz="28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5708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75D1-DAAC-64A5-821B-3F652AA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un-normalized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FE4A-5A3B-2050-546B-3816D821B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5006621" cy="4954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database is an example of poor database design. </a:t>
            </a:r>
          </a:p>
          <a:p>
            <a:r>
              <a:rPr lang="en-US" dirty="0"/>
              <a:t>At first glance, it is obvious that the table shows many redundancies. </a:t>
            </a:r>
          </a:p>
          <a:p>
            <a:r>
              <a:rPr lang="en-US" dirty="0"/>
              <a:t>In addition, the values ​​in the born column contain multivalued data. </a:t>
            </a:r>
          </a:p>
          <a:p>
            <a:r>
              <a:rPr lang="en-US" dirty="0"/>
              <a:t>This is called an un-normalized database.</a:t>
            </a:r>
          </a:p>
          <a:p>
            <a:r>
              <a:rPr lang="en-US" dirty="0"/>
              <a:t>The main disadvantage of an un-normalized database is the increase in memory demand due to redundant values. </a:t>
            </a:r>
          </a:p>
          <a:p>
            <a:r>
              <a:rPr lang="en-US" dirty="0"/>
              <a:t>In addition, attributes that contain multivalued data are difficult to read and retrieve.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D055EE-214E-99A5-A62B-C3FC2F1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2" y="1000486"/>
            <a:ext cx="6536267" cy="56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DF94-32CD-F9E6-495B-94D724CF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Redundancy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B607-E1BE-4AB6-5430-159824BC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Redundancy: </a:t>
            </a:r>
            <a:r>
              <a:rPr lang="en-US" sz="2800" dirty="0"/>
              <a:t>storing the same data in different places can cause problems when updates or changes to data are required</a:t>
            </a:r>
          </a:p>
          <a:p>
            <a:endParaRPr lang="en-US" dirty="0"/>
          </a:p>
          <a:p>
            <a:r>
              <a:rPr lang="en-US" sz="2800" dirty="0"/>
              <a:t>Data </a:t>
            </a:r>
            <a:r>
              <a:rPr lang="en-US" sz="2800" b="1" dirty="0"/>
              <a:t>redundancy</a:t>
            </a:r>
            <a:r>
              <a:rPr lang="en-US" sz="2800" dirty="0"/>
              <a:t> leads to semantic anomalies which, in turn, make automatic data processing and database maintenance difficult.</a:t>
            </a:r>
          </a:p>
          <a:p>
            <a:endParaRPr lang="en-US" sz="2800" dirty="0"/>
          </a:p>
          <a:p>
            <a:r>
              <a:rPr lang="en-US" sz="2800" b="1" dirty="0"/>
              <a:t>Redundancy</a:t>
            </a:r>
            <a:r>
              <a:rPr lang="en-US" sz="2800" dirty="0"/>
              <a:t> results in inefficient use of memory and data anomalies. Any data that is redundant in the database is an error waiting to happen. </a:t>
            </a:r>
          </a:p>
        </p:txBody>
      </p:sp>
    </p:spTree>
    <p:extLst>
      <p:ext uri="{BB962C8B-B14F-4D97-AF65-F5344CB8AC3E}">
        <p14:creationId xmlns:p14="http://schemas.microsoft.com/office/powerpoint/2010/main" val="130706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C97B-595C-C054-681F-1C37E8AB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7D00-F94B-D0A7-6C51-7426D48E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b="1" dirty="0"/>
          </a:p>
          <a:p>
            <a:r>
              <a:rPr lang="en-US" sz="2800" b="1" dirty="0"/>
              <a:t>INSERTION ANOMALY:</a:t>
            </a:r>
            <a:r>
              <a:rPr lang="en-US" sz="2800" dirty="0"/>
              <a:t>  occurs when the insertion of certain data necessitates the presence of other data.</a:t>
            </a:r>
          </a:p>
          <a:p>
            <a:r>
              <a:rPr lang="en-US" sz="2800" b="1" dirty="0"/>
              <a:t>UPDATE ANOMALY: </a:t>
            </a:r>
            <a:r>
              <a:rPr lang="en-US" sz="2800" dirty="0"/>
              <a:t>occurs when performing an update to a record. If data is stored redundantly in the same table, and the update misses any of them, then there will be data inconsistency.</a:t>
            </a:r>
          </a:p>
          <a:p>
            <a:r>
              <a:rPr lang="en-US" sz="2800" b="1" dirty="0"/>
              <a:t>DELETION ANOMALY: </a:t>
            </a:r>
            <a:r>
              <a:rPr lang="en-US" sz="2800" dirty="0"/>
              <a:t>occurs when the deletion of a certain data (undesired) causes other data (desired) to be deleted as well.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4B34-BBFF-A61D-59E6-F7EECE1E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4"/>
            <a:ext cx="11155679" cy="609769"/>
          </a:xfrm>
        </p:spPr>
        <p:txBody>
          <a:bodyPr/>
          <a:lstStyle/>
          <a:p>
            <a:r>
              <a:rPr lang="en-US" sz="3600" b="1" dirty="0"/>
              <a:t>INSERTION ANOMALY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F883-2B67-9B2F-93B8-97A87416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1117599"/>
            <a:ext cx="4820356" cy="5249333"/>
          </a:xfrm>
        </p:spPr>
        <p:txBody>
          <a:bodyPr/>
          <a:lstStyle/>
          <a:p>
            <a:pPr algn="just"/>
            <a:r>
              <a:rPr lang="en-US" dirty="0"/>
              <a:t>Suppose for a new mission, until and unless an astronaut opts for a mission, mission’s data cannot be inserted, or else astronaut’s data will be set as NULL (see Row 14). </a:t>
            </a:r>
          </a:p>
          <a:p>
            <a:pPr algn="just"/>
            <a:r>
              <a:rPr lang="en-US" dirty="0"/>
              <a:t>Also, if we want to insert data for 10 astronauts who took parts of the same mission, then the same mission data will be repeated 10 times (see Rows 1 and 2). </a:t>
            </a:r>
          </a:p>
          <a:p>
            <a:pPr algn="just"/>
            <a:r>
              <a:rPr lang="en-US" dirty="0"/>
              <a:t>An astronaut who has not taken part of a mission cannot have his data inserted, or else mission data will be left NULL (see the last three rows).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4AB8D7-21BE-FEDC-5DB1-FD14AA8A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56" y="804004"/>
            <a:ext cx="6762044" cy="58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0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4B34-BBFF-A61D-59E6-F7EECE1E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4"/>
            <a:ext cx="11155679" cy="609769"/>
          </a:xfrm>
        </p:spPr>
        <p:txBody>
          <a:bodyPr/>
          <a:lstStyle/>
          <a:p>
            <a:r>
              <a:rPr lang="en-US" sz="3600" b="1" dirty="0"/>
              <a:t>Update ANOMALY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F883-2B67-9B2F-93B8-97A87416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1117599"/>
            <a:ext cx="4820356" cy="524933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instance, Jerry Ross’s data is redundant and is listed six times. </a:t>
            </a:r>
          </a:p>
          <a:p>
            <a:pPr algn="just"/>
            <a:r>
              <a:rPr lang="en-US" dirty="0"/>
              <a:t>If we were to change Jerry Ross’s rank due to a promotion, updating one record and missing the other ones will result in multiple ranks associated with Jerry Ross. </a:t>
            </a:r>
          </a:p>
          <a:p>
            <a:pPr algn="just"/>
            <a:r>
              <a:rPr lang="en-US" dirty="0"/>
              <a:t>It becomes difficult later to determine the correct information.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4AB8D7-21BE-FEDC-5DB1-FD14AA8A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56" y="804004"/>
            <a:ext cx="6762044" cy="58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4B34-BBFF-A61D-59E6-F7EECE1E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9164"/>
            <a:ext cx="11155679" cy="609769"/>
          </a:xfrm>
        </p:spPr>
        <p:txBody>
          <a:bodyPr/>
          <a:lstStyle/>
          <a:p>
            <a:r>
              <a:rPr lang="en-US" sz="3600" b="1" dirty="0"/>
              <a:t>Delete ANOMALY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F883-2B67-9B2F-93B8-97A87416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1117599"/>
            <a:ext cx="5068712" cy="524933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sz="2800" dirty="0"/>
              <a:t>For example, the deletion of </a:t>
            </a:r>
            <a:r>
              <a:rPr lang="en-US" sz="2800" b="1" dirty="0"/>
              <a:t>Michael Collins </a:t>
            </a:r>
            <a:r>
              <a:rPr lang="en-US" sz="2800" dirty="0"/>
              <a:t>data, who is the sole astronaut of Gemini10, causes the deletion of data concerning this mission.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44AB8D7-21BE-FEDC-5DB1-FD14AA8A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56" y="804004"/>
            <a:ext cx="6762044" cy="58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70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1906</Words>
  <Application>Microsoft Macintosh PowerPoint</Application>
  <PresentationFormat>Widescreen</PresentationFormat>
  <Paragraphs>199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Gill Sans Nova</vt:lpstr>
      <vt:lpstr>Helvetica</vt:lpstr>
      <vt:lpstr>Verdana</vt:lpstr>
      <vt:lpstr>Wingdings</vt:lpstr>
      <vt:lpstr>GradientRiseVTI</vt:lpstr>
      <vt:lpstr>DB Design fine tuning Part1: Functional Dependency</vt:lpstr>
      <vt:lpstr>Database Design Process </vt:lpstr>
      <vt:lpstr>Motivating Example</vt:lpstr>
      <vt:lpstr>un-normalized database</vt:lpstr>
      <vt:lpstr>Problem: Redundancy </vt:lpstr>
      <vt:lpstr>Database anomalies</vt:lpstr>
      <vt:lpstr>INSERTION ANOMALY</vt:lpstr>
      <vt:lpstr>Update ANOMALY</vt:lpstr>
      <vt:lpstr>Delete ANOMALY</vt:lpstr>
      <vt:lpstr>DB anomalies Example 2</vt:lpstr>
      <vt:lpstr>TA Info: Update Anomaly</vt:lpstr>
      <vt:lpstr>TA Info: INSERT Anomaly</vt:lpstr>
      <vt:lpstr>TA Info: Delete Anomaly</vt:lpstr>
      <vt:lpstr>TA Info: Potential Solution</vt:lpstr>
      <vt:lpstr>Normalization is the Solution</vt:lpstr>
      <vt:lpstr>normalized database</vt:lpstr>
      <vt:lpstr>FUNCTIONAL DEPENDENCY</vt:lpstr>
      <vt:lpstr>FD - Examples</vt:lpstr>
      <vt:lpstr>FD more Examples</vt:lpstr>
      <vt:lpstr>Let’s Try: FDs</vt:lpstr>
      <vt:lpstr>Let’s Try: FDs (2)</vt:lpstr>
      <vt:lpstr>Let’s Try: FDs (2)</vt:lpstr>
      <vt:lpstr>Reasoning about FDs</vt:lpstr>
      <vt:lpstr>Example: Reasoning</vt:lpstr>
      <vt:lpstr>Example: Reasoning (2)</vt:lpstr>
      <vt:lpstr>Example: Attribute Closure </vt:lpstr>
      <vt:lpstr>Example: Attribute Closure</vt:lpstr>
      <vt:lpstr>Example: Attribute Closure</vt:lpstr>
      <vt:lpstr>Example1: Computing F+</vt:lpstr>
      <vt:lpstr>Example2: Computing F+</vt:lpstr>
      <vt:lpstr>Example2: Computing F+ (cont.)</vt:lpstr>
      <vt:lpstr>Next Time: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 &amp; Normalization</dc:title>
  <dc:creator>Sal Arfa</dc:creator>
  <cp:lastModifiedBy>Salim Arfaoui</cp:lastModifiedBy>
  <cp:revision>8</cp:revision>
  <dcterms:created xsi:type="dcterms:W3CDTF">2023-02-06T15:52:03Z</dcterms:created>
  <dcterms:modified xsi:type="dcterms:W3CDTF">2024-02-07T19:12:24Z</dcterms:modified>
</cp:coreProperties>
</file>