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74" r:id="rId3"/>
    <p:sldId id="276" r:id="rId4"/>
    <p:sldId id="277" r:id="rId5"/>
    <p:sldId id="278" r:id="rId6"/>
    <p:sldId id="273" r:id="rId7"/>
    <p:sldId id="275" r:id="rId8"/>
    <p:sldId id="279" r:id="rId9"/>
    <p:sldId id="280" r:id="rId10"/>
    <p:sldId id="281" r:id="rId11"/>
    <p:sldId id="282" r:id="rId12"/>
    <p:sldId id="283" r:id="rId13"/>
    <p:sldId id="285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06397-BE07-4B76-A5B8-8DAA786C3272}" type="datetimeFigureOut">
              <a:rPr lang="en-US" smtClean="0"/>
              <a:t>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18BC3-47D6-4A26-9CEC-992B66F4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9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B8729-09C7-41C5-B0F1-08DC565E99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48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B8729-09C7-41C5-B0F1-08DC565E99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73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February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February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5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February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February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9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February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2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February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February 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2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February 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February 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4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February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6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February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9164"/>
            <a:ext cx="11155679" cy="76216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117600"/>
            <a:ext cx="11155679" cy="49540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February 4, 2024</a:t>
            </a:fld>
            <a:endParaRPr lang="en-US" cap="al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2098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43BFFE7F-34F6-E2E7-861A-A6A4CB852A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04" b="17379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11214-7F14-B08E-A809-EA7D436C2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0"/>
            <a:ext cx="9436593" cy="1512025"/>
          </a:xfrm>
        </p:spPr>
        <p:txBody>
          <a:bodyPr>
            <a:normAutofit/>
          </a:bodyPr>
          <a:lstStyle/>
          <a:p>
            <a:r>
              <a:rPr lang="en-US" sz="4900" dirty="0">
                <a:solidFill>
                  <a:schemeClr val="bg1"/>
                </a:solidFill>
              </a:rPr>
              <a:t>Schema Refinement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ERM to 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834A-825D-0D09-7835-5A802E28D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6275696"/>
            <a:ext cx="9448800" cy="42990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CS3083-B Prof. Arfaoui</a:t>
            </a:r>
          </a:p>
        </p:txBody>
      </p:sp>
    </p:spTree>
    <p:extLst>
      <p:ext uri="{BB962C8B-B14F-4D97-AF65-F5344CB8AC3E}">
        <p14:creationId xmlns:p14="http://schemas.microsoft.com/office/powerpoint/2010/main" val="207842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24E3-22B0-07BC-D462-4AC36006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Let’s try: E-R-D to 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ECDFE-C379-5230-1139-ADB9C776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17600"/>
            <a:ext cx="11155679" cy="5154863"/>
          </a:xfrm>
        </p:spPr>
        <p:txBody>
          <a:bodyPr>
            <a:normAutofit/>
          </a:bodyPr>
          <a:lstStyle/>
          <a:p>
            <a:r>
              <a:rPr lang="en-US" sz="2800" b="1" dirty="0"/>
              <a:t>Convert the following E-R diagram into relational schemas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instructor (</a:t>
            </a:r>
            <a:r>
              <a:rPr lang="en-US" sz="2800" b="1" u="sng" dirty="0" err="1">
                <a:latin typeface="Consolas" panose="020B0609020204030204" pitchFamily="49" charset="0"/>
              </a:rPr>
              <a:t>instr_ID</a:t>
            </a:r>
            <a:r>
              <a:rPr lang="en-US" sz="2800" b="1" dirty="0">
                <a:latin typeface="Consolas" panose="020B0609020204030204" pitchFamily="49" charset="0"/>
              </a:rPr>
              <a:t>, name, salary)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department (</a:t>
            </a:r>
            <a:r>
              <a:rPr lang="en-US" sz="2800" b="1" u="sng" dirty="0" err="1">
                <a:latin typeface="Consolas" panose="020B0609020204030204" pitchFamily="49" charset="0"/>
              </a:rPr>
              <a:t>dept_id</a:t>
            </a:r>
            <a:r>
              <a:rPr lang="en-US" sz="2800" b="1" dirty="0">
                <a:latin typeface="Consolas" panose="020B0609020204030204" pitchFamily="49" charset="0"/>
              </a:rPr>
              <a:t>, name)</a:t>
            </a:r>
          </a:p>
          <a:p>
            <a:pPr marL="0" indent="0">
              <a:buNone/>
            </a:pPr>
            <a:r>
              <a:rPr lang="en-US" sz="2800" b="1" dirty="0" err="1">
                <a:latin typeface="Consolas" panose="020B0609020204030204" pitchFamily="49" charset="0"/>
              </a:rPr>
              <a:t>work_for</a:t>
            </a:r>
            <a:r>
              <a:rPr lang="en-US" sz="2800" b="1" dirty="0">
                <a:latin typeface="Consolas" panose="020B0609020204030204" pitchFamily="49" charset="0"/>
              </a:rPr>
              <a:t> (@</a:t>
            </a:r>
            <a:r>
              <a:rPr lang="en-US" sz="2800" b="1" u="sng" dirty="0" err="1">
                <a:latin typeface="Consolas" panose="020B0609020204030204" pitchFamily="49" charset="0"/>
              </a:rPr>
              <a:t>instr_ID</a:t>
            </a:r>
            <a:r>
              <a:rPr lang="en-US" sz="2800" b="1" dirty="0">
                <a:latin typeface="Consolas" panose="020B0609020204030204" pitchFamily="49" charset="0"/>
              </a:rPr>
              <a:t>, @</a:t>
            </a:r>
            <a:r>
              <a:rPr lang="en-US" sz="2800" b="1" u="sng" dirty="0" err="1">
                <a:latin typeface="Consolas" panose="020B0609020204030204" pitchFamily="49" charset="0"/>
              </a:rPr>
              <a:t>dept_id</a:t>
            </a:r>
            <a:r>
              <a:rPr lang="en-US" sz="2800" b="1" dirty="0">
                <a:latin typeface="Consolas" panose="020B0609020204030204" pitchFamily="49" charset="0"/>
              </a:rPr>
              <a:t>)</a:t>
            </a:r>
            <a:endParaRPr lang="en-US" sz="2800" b="1" i="1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43F44B-8FF0-D98D-88FA-316E21605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13" y="1613067"/>
            <a:ext cx="7383655" cy="26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9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24E3-22B0-07BC-D462-4AC36006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Let’s try: E-R-D to 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ECDFE-C379-5230-1139-ADB9C776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17600"/>
            <a:ext cx="11155679" cy="5154863"/>
          </a:xfrm>
        </p:spPr>
        <p:txBody>
          <a:bodyPr>
            <a:normAutofit/>
          </a:bodyPr>
          <a:lstStyle/>
          <a:p>
            <a:r>
              <a:rPr lang="en-US" sz="2800" b="1" dirty="0"/>
              <a:t>Convert the following E-R diagram into relational schemas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instructor (</a:t>
            </a:r>
            <a:r>
              <a:rPr lang="en-US" sz="2800" b="1" u="sng" dirty="0" err="1">
                <a:latin typeface="Consolas" panose="020B0609020204030204" pitchFamily="49" charset="0"/>
              </a:rPr>
              <a:t>instr_ID</a:t>
            </a:r>
            <a:r>
              <a:rPr lang="en-US" sz="2800" b="1" dirty="0">
                <a:latin typeface="Consolas" panose="020B0609020204030204" pitchFamily="49" charset="0"/>
              </a:rPr>
              <a:t>, name, salary)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student (</a:t>
            </a:r>
            <a:r>
              <a:rPr lang="en-US" sz="2800" b="1" u="sng" dirty="0">
                <a:latin typeface="Consolas" panose="020B0609020204030204" pitchFamily="49" charset="0"/>
              </a:rPr>
              <a:t>S_ID</a:t>
            </a:r>
            <a:r>
              <a:rPr lang="en-US" sz="2800" b="1" dirty="0">
                <a:latin typeface="Consolas" panose="020B0609020204030204" pitchFamily="49" charset="0"/>
              </a:rPr>
              <a:t>, name, </a:t>
            </a:r>
            <a:r>
              <a:rPr lang="en-US" sz="2800" b="1" dirty="0" err="1">
                <a:latin typeface="Consolas" panose="020B0609020204030204" pitchFamily="49" charset="0"/>
              </a:rPr>
              <a:t>total_cred</a:t>
            </a:r>
            <a:r>
              <a:rPr lang="en-US" sz="28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advisor (@</a:t>
            </a:r>
            <a:r>
              <a:rPr lang="en-US" sz="2800" b="1" u="sng" dirty="0" err="1">
                <a:latin typeface="Consolas" panose="020B0609020204030204" pitchFamily="49" charset="0"/>
              </a:rPr>
              <a:t>instr_ID</a:t>
            </a:r>
            <a:r>
              <a:rPr lang="en-US" sz="2800" b="1" dirty="0">
                <a:latin typeface="Consolas" panose="020B0609020204030204" pitchFamily="49" charset="0"/>
              </a:rPr>
              <a:t>, @</a:t>
            </a:r>
            <a:r>
              <a:rPr lang="en-US" sz="2800" b="1" u="sng" dirty="0">
                <a:latin typeface="Consolas" panose="020B0609020204030204" pitchFamily="49" charset="0"/>
              </a:rPr>
              <a:t>S_ID</a:t>
            </a:r>
            <a:r>
              <a:rPr lang="en-US" sz="2800" b="1" dirty="0">
                <a:latin typeface="Consolas" panose="020B0609020204030204" pitchFamily="49" charset="0"/>
              </a:rPr>
              <a:t>, date)</a:t>
            </a:r>
            <a:endParaRPr lang="en-US" sz="2800" b="1" i="1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BB6B0-4A85-8742-4A40-71092D19A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29" y="1806964"/>
            <a:ext cx="7339542" cy="24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1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24E3-22B0-07BC-D462-4AC36006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164"/>
            <a:ext cx="12344400" cy="7621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Relationship Set: Total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ECDFE-C379-5230-1139-ADB9C776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17600"/>
            <a:ext cx="11155679" cy="51548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Because the total participation requires all entity to be participated in the relationship.</a:t>
            </a:r>
          </a:p>
          <a:p>
            <a:pPr lvl="1"/>
            <a:r>
              <a:rPr lang="en-US" sz="2800" dirty="0"/>
              <a:t>add the primary key of the “one” side to the “many” side entity set, no table for relationship needed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instructor (</a:t>
            </a:r>
            <a:r>
              <a:rPr lang="en-US" sz="2800" b="1" u="sng" dirty="0" err="1">
                <a:latin typeface="Consolas" panose="020B0609020204030204" pitchFamily="49" charset="0"/>
              </a:rPr>
              <a:t>instr_ID</a:t>
            </a:r>
            <a:r>
              <a:rPr lang="en-US" sz="2800" b="1" dirty="0">
                <a:latin typeface="Consolas" panose="020B0609020204030204" pitchFamily="49" charset="0"/>
              </a:rPr>
              <a:t>, name, salary, @</a:t>
            </a:r>
            <a:r>
              <a:rPr lang="en-US" sz="2800" b="1" dirty="0" err="1">
                <a:highlight>
                  <a:srgbClr val="C0C0C0"/>
                </a:highlight>
                <a:latin typeface="Consolas" panose="020B0609020204030204" pitchFamily="49" charset="0"/>
              </a:rPr>
              <a:t>dept_id</a:t>
            </a:r>
            <a:r>
              <a:rPr lang="en-US" sz="28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department (</a:t>
            </a:r>
            <a:r>
              <a:rPr lang="en-US" sz="2800" b="1" u="sng" dirty="0" err="1">
                <a:latin typeface="Consolas" panose="020B0609020204030204" pitchFamily="49" charset="0"/>
              </a:rPr>
              <a:t>dept_id</a:t>
            </a:r>
            <a:r>
              <a:rPr lang="en-US" sz="2800" b="1" dirty="0">
                <a:latin typeface="Consolas" panose="020B0609020204030204" pitchFamily="49" charset="0"/>
              </a:rPr>
              <a:t>, name)</a:t>
            </a:r>
            <a:endParaRPr lang="en-US" sz="2800" b="1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0FF64C-8825-A3F9-D063-16C65BFB3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58" y="2239962"/>
            <a:ext cx="5572398" cy="19425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3D3322-09EB-0DF6-4E44-AC189C3C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56" y="2767012"/>
            <a:ext cx="52006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8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2DB7-CD73-EA0F-2B83-630804F6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try: E-R-D to 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1C84-D29F-39AC-2E2C-B935923A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17600"/>
            <a:ext cx="11155679" cy="3556000"/>
          </a:xfrm>
        </p:spPr>
        <p:txBody>
          <a:bodyPr/>
          <a:lstStyle/>
          <a:p>
            <a:r>
              <a:rPr lang="en-US" sz="2400" b="1" dirty="0"/>
              <a:t>Convert the following E-R diagram into relational schemas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B0645-BF00-E834-D8A4-75511322D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30" y="1993718"/>
            <a:ext cx="4762970" cy="1924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2CEEF7-CF44-0725-3C71-BA69B86D7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474864"/>
            <a:ext cx="9040139" cy="1707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F99196-CC65-7676-18AA-045FB87F5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334" y="2301465"/>
            <a:ext cx="59912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6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A9F84-FD09-66BA-0464-A23A453B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5400" spc="750" dirty="0">
                <a:solidFill>
                  <a:schemeClr val="bg1"/>
                </a:solidFill>
              </a:rPr>
              <a:t>Next Time:</a:t>
            </a:r>
            <a:br>
              <a:rPr lang="en-US" sz="5400" spc="750" dirty="0">
                <a:solidFill>
                  <a:schemeClr val="bg1"/>
                </a:solidFill>
              </a:rPr>
            </a:br>
            <a:endParaRPr lang="en-US" sz="5400" spc="750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9B49D-C03D-2660-C9EC-0766B6727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6815" y="1580748"/>
            <a:ext cx="7696967" cy="3696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Functional dependency Normalization </a:t>
            </a:r>
          </a:p>
        </p:txBody>
      </p:sp>
    </p:spTree>
    <p:extLst>
      <p:ext uri="{BB962C8B-B14F-4D97-AF65-F5344CB8AC3E}">
        <p14:creationId xmlns:p14="http://schemas.microsoft.com/office/powerpoint/2010/main" val="3084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7019-27D1-2F2E-B168-98EE74F7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9164"/>
            <a:ext cx="11155679" cy="10064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Translating from ERD to ERM </a:t>
            </a:r>
            <a:br>
              <a:rPr lang="en-US" dirty="0"/>
            </a:br>
            <a:r>
              <a:rPr lang="en-US" dirty="0"/>
              <a:t>(schema constraints)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E54B-2690-D7FC-52FA-5A7DD561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89958"/>
            <a:ext cx="11155679" cy="4781658"/>
          </a:xfrm>
        </p:spPr>
        <p:txBody>
          <a:bodyPr>
            <a:normAutofit/>
          </a:bodyPr>
          <a:lstStyle/>
          <a:p>
            <a:r>
              <a:rPr lang="en-US" sz="2800" b="1" dirty="0"/>
              <a:t>There is a unique table which is assigned the name of the corresponding entity set or relationship set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product(</a:t>
            </a:r>
            <a:r>
              <a:rPr lang="en-US" sz="2400" b="1" u="sng" dirty="0" err="1">
                <a:latin typeface="Consolas" panose="020B0609020204030204" pitchFamily="49" charset="0"/>
              </a:rPr>
              <a:t>pid</a:t>
            </a:r>
            <a:r>
              <a:rPr lang="en-US" sz="2400" b="1" dirty="0">
                <a:latin typeface="Consolas" panose="020B0609020204030204" pitchFamily="49" charset="0"/>
              </a:rPr>
              <a:t>, name, description)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company(</a:t>
            </a:r>
            <a:r>
              <a:rPr lang="en-US" sz="2400" b="1" u="sng" dirty="0" err="1">
                <a:latin typeface="Consolas" panose="020B0609020204030204" pitchFamily="49" charset="0"/>
              </a:rPr>
              <a:t>cname</a:t>
            </a:r>
            <a:r>
              <a:rPr lang="en-US" sz="2400" b="1" dirty="0">
                <a:latin typeface="Consolas" panose="020B0609020204030204" pitchFamily="49" charset="0"/>
              </a:rPr>
              <a:t>, address)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makes(</a:t>
            </a:r>
            <a:r>
              <a:rPr lang="en-US" sz="2400" b="1" u="sng" dirty="0" err="1">
                <a:latin typeface="Consolas" panose="020B0609020204030204" pitchFamily="49" charset="0"/>
              </a:rPr>
              <a:t>cname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u="sng" dirty="0" err="1">
                <a:latin typeface="Consolas" panose="020B0609020204030204" pitchFamily="49" charset="0"/>
              </a:rPr>
              <a:t>pid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9885DC-1795-C009-F68B-6184DF9D9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155" y="2546698"/>
            <a:ext cx="5744947" cy="16010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3CC42B-85CA-2F79-2822-F398E3FC8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93" y="2546698"/>
            <a:ext cx="5557840" cy="15605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99E227-6B69-5BC7-73E6-C411B5494CE0}"/>
              </a:ext>
            </a:extLst>
          </p:cNvPr>
          <p:cNvSpPr txBox="1"/>
          <p:nvPr/>
        </p:nvSpPr>
        <p:spPr>
          <a:xfrm>
            <a:off x="6828682" y="4934015"/>
            <a:ext cx="3436289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Schema statement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D38B79B-4277-513E-1DB8-B3F19A039BD3}"/>
              </a:ext>
            </a:extLst>
          </p:cNvPr>
          <p:cNvSpPr/>
          <p:nvPr/>
        </p:nvSpPr>
        <p:spPr>
          <a:xfrm>
            <a:off x="5867933" y="4511040"/>
            <a:ext cx="700507" cy="15605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8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C53F8DC-E65E-42A4-ABA3-AB41274F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D7019-27D1-2F2E-B168-98EE74F7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153156"/>
            <a:ext cx="10849536" cy="103344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Strong Entity 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3CC42B-85CA-2F79-2822-F398E3FC8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487" y="3671326"/>
            <a:ext cx="5016948" cy="1404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935A55-0196-764C-9E0C-FBC05B00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60" y="1866798"/>
            <a:ext cx="5710677" cy="1584713"/>
          </a:xfrm>
          <a:prstGeom prst="rect">
            <a:avLst/>
          </a:prstGeom>
        </p:spPr>
      </p:pic>
      <p:sp>
        <p:nvSpPr>
          <p:cNvPr id="12" name="Rectangle 16">
            <a:extLst>
              <a:ext uri="{FF2B5EF4-FFF2-40B4-BE49-F238E27FC236}">
                <a16:creationId xmlns:a16="http://schemas.microsoft.com/office/drawing/2014/main" id="{3808F57C-E98A-4053-BD3D-4D04986CB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D8121B-71ED-41BD-AA7C-9E5609999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3B2A5C-D863-CE00-8BA6-E3588A2BDAE9}"/>
              </a:ext>
            </a:extLst>
          </p:cNvPr>
          <p:cNvSpPr txBox="1">
            <a:spLocks/>
          </p:cNvSpPr>
          <p:nvPr/>
        </p:nvSpPr>
        <p:spPr>
          <a:xfrm>
            <a:off x="56637" y="1406843"/>
            <a:ext cx="6661213" cy="47816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Direct map: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Entity name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 relation name (table)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Attributes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columns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Primary key: same as entity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product(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name, description)</a:t>
            </a:r>
          </a:p>
          <a:p>
            <a: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company(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address)</a:t>
            </a:r>
          </a:p>
          <a:p>
            <a: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makes(@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57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7019-27D1-2F2E-B168-98EE74F7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153156"/>
            <a:ext cx="10849536" cy="103344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Strong Entity Set</a:t>
            </a:r>
            <a:br>
              <a:rPr lang="en-US" dirty="0"/>
            </a:br>
            <a:r>
              <a:rPr lang="en-US" dirty="0"/>
              <a:t>with composite attributes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3B2A5C-D863-CE00-8BA6-E3588A2BDAE9}"/>
              </a:ext>
            </a:extLst>
          </p:cNvPr>
          <p:cNvSpPr txBox="1">
            <a:spLocks/>
          </p:cNvSpPr>
          <p:nvPr/>
        </p:nvSpPr>
        <p:spPr>
          <a:xfrm>
            <a:off x="381000" y="1630681"/>
            <a:ext cx="11399520" cy="45578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Create separate attributes for each component</a:t>
            </a:r>
          </a:p>
          <a:p>
            <a: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Don’t include the higher-level attribute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person(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middle_name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last_name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A5F21-C17F-81E1-7276-FDBC8C14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15" y="2819573"/>
            <a:ext cx="4006776" cy="2180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84A3E-BC65-CCFC-3E84-B1FFAF46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202" y="3187175"/>
            <a:ext cx="2902219" cy="14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5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99EF-FF86-3CBA-3E33-2D449B0F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9164"/>
            <a:ext cx="11155679" cy="9484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Strong Entity Set with Multivalued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07C5-D4BE-50A3-629D-8771B281B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 separate table for the multivalued attribute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Name the table with the concatenation, separated by </a:t>
            </a:r>
            <a:r>
              <a:rPr lang="en-US" sz="2800" b="1" dirty="0"/>
              <a:t>“_”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	</a:t>
            </a:r>
            <a:r>
              <a:rPr lang="en-US" sz="2800" b="1" i="1" dirty="0" err="1">
                <a:latin typeface="Consolas" panose="020B0609020204030204" pitchFamily="49" charset="0"/>
              </a:rPr>
              <a:t>entityname_attributename</a:t>
            </a:r>
            <a:endParaRPr lang="en-US" sz="2800" b="1" i="1" dirty="0">
              <a:latin typeface="Consolas" panose="020B0609020204030204" pitchFamily="49" charset="0"/>
            </a:endParaRPr>
          </a:p>
          <a:p>
            <a:r>
              <a:rPr lang="en-US" sz="2800" dirty="0"/>
              <a:t>Primary key: all attributes</a:t>
            </a:r>
          </a:p>
          <a:p>
            <a:endParaRPr lang="en-US" sz="2800" dirty="0"/>
          </a:p>
          <a:p>
            <a:r>
              <a:rPr lang="en-US" sz="2400" b="1" dirty="0">
                <a:latin typeface="Consolas" panose="020B0609020204030204" pitchFamily="49" charset="0"/>
              </a:rPr>
              <a:t>person(</a:t>
            </a:r>
            <a:r>
              <a:rPr lang="en-US" sz="2400" b="1" u="sng" dirty="0" err="1">
                <a:latin typeface="Consolas" panose="020B0609020204030204" pitchFamily="49" charset="0"/>
              </a:rPr>
              <a:t>pid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first_name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middle_name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last_name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 err="1">
                <a:highlight>
                  <a:srgbClr val="C0C0C0"/>
                </a:highlight>
                <a:latin typeface="Consolas" panose="020B0609020204030204" pitchFamily="49" charset="0"/>
              </a:rPr>
              <a:t>person_phone</a:t>
            </a:r>
            <a:r>
              <a:rPr lang="en-US" sz="2400" b="1" dirty="0">
                <a:highlight>
                  <a:srgbClr val="C0C0C0"/>
                </a:highlight>
                <a:latin typeface="Consolas" panose="020B0609020204030204" pitchFamily="49" charset="0"/>
              </a:rPr>
              <a:t>(@</a:t>
            </a:r>
            <a:r>
              <a:rPr lang="en-US" sz="2400" b="1" u="sng" dirty="0" err="1">
                <a:highlight>
                  <a:srgbClr val="C0C0C0"/>
                </a:highlight>
                <a:latin typeface="Consolas" panose="020B0609020204030204" pitchFamily="49" charset="0"/>
              </a:rPr>
              <a:t>pid</a:t>
            </a:r>
            <a:r>
              <a:rPr lang="en-US" sz="2400" b="1" dirty="0">
                <a:highlight>
                  <a:srgbClr val="C0C0C0"/>
                </a:highlight>
                <a:latin typeface="Consolas" panose="020B0609020204030204" pitchFamily="49" charset="0"/>
              </a:rPr>
              <a:t>, </a:t>
            </a:r>
            <a:r>
              <a:rPr lang="en-US" sz="2400" b="1" u="sng" dirty="0" err="1">
                <a:highlight>
                  <a:srgbClr val="C0C0C0"/>
                </a:highlight>
                <a:latin typeface="Consolas" panose="020B0609020204030204" pitchFamily="49" charset="0"/>
              </a:rPr>
              <a:t>phone_number</a:t>
            </a:r>
            <a:r>
              <a:rPr lang="en-US" sz="2400" b="1" dirty="0"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17614-C7AB-E28A-C843-D7CE48FC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308" y="2066036"/>
            <a:ext cx="4377690" cy="201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EB0E3D-4DB4-806D-69C0-C0821B8EE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425" y="4311943"/>
            <a:ext cx="2878455" cy="192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3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7019-27D1-2F2E-B168-98EE74F7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9165"/>
            <a:ext cx="11155679" cy="76711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try: E-R-D to 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E54B-2690-D7FC-52FA-5A7DD561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74718"/>
            <a:ext cx="11155679" cy="4781658"/>
          </a:xfrm>
        </p:spPr>
        <p:txBody>
          <a:bodyPr>
            <a:normAutofit/>
          </a:bodyPr>
          <a:lstStyle/>
          <a:p>
            <a:r>
              <a:rPr lang="en-US" sz="2400" b="1" dirty="0"/>
              <a:t>Convert the following E-R diagram into relational schemas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student (</a:t>
            </a:r>
            <a:r>
              <a:rPr lang="en-US" sz="1800" b="1" u="sng" dirty="0" err="1">
                <a:latin typeface="Consolas" panose="020B0609020204030204" pitchFamily="49" charset="0"/>
              </a:rPr>
              <a:t>sid</a:t>
            </a:r>
            <a:r>
              <a:rPr lang="en-US" sz="1800" b="1" dirty="0">
                <a:latin typeface="Consolas" panose="020B0609020204030204" pitchFamily="49" charset="0"/>
              </a:rPr>
              <a:t>, name, </a:t>
            </a:r>
            <a:r>
              <a:rPr lang="en-US" sz="1800" b="1" dirty="0" err="1">
                <a:latin typeface="Consolas" panose="020B0609020204030204" pitchFamily="49" charset="0"/>
              </a:rPr>
              <a:t>street_address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</a:rPr>
              <a:t>city_address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</a:rPr>
              <a:t>state_address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</a:rPr>
              <a:t>zip_address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student_phone</a:t>
            </a:r>
            <a:r>
              <a:rPr lang="en-US" sz="2400" b="1" dirty="0">
                <a:latin typeface="Consolas" panose="020B0609020204030204" pitchFamily="49" charset="0"/>
              </a:rPr>
              <a:t> (@</a:t>
            </a:r>
            <a:r>
              <a:rPr lang="en-US" sz="2400" b="1" u="sng" dirty="0" err="1">
                <a:latin typeface="Consolas" panose="020B0609020204030204" pitchFamily="49" charset="0"/>
              </a:rPr>
              <a:t>sid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u="sng" dirty="0">
                <a:latin typeface="Consolas" panose="020B0609020204030204" pitchFamily="49" charset="0"/>
              </a:rPr>
              <a:t>phone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FFA04B-E022-0360-66DE-69298D17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000249"/>
            <a:ext cx="4810125" cy="2371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2C142B-C4D9-B73A-B024-4227CB9FF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342" y="2243137"/>
            <a:ext cx="2752725" cy="1885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CB3346-BB32-B0A6-6EE6-E208C55609CA}"/>
              </a:ext>
            </a:extLst>
          </p:cNvPr>
          <p:cNvSpPr txBox="1"/>
          <p:nvPr/>
        </p:nvSpPr>
        <p:spPr>
          <a:xfrm>
            <a:off x="5044441" y="5856321"/>
            <a:ext cx="609600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PK of this table is a combination of all attributes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4F0E2C-8020-73FC-9489-F3B11774641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2575560" y="5583282"/>
            <a:ext cx="2468881" cy="4730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3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4B0D-1ABB-5073-DCCC-82B1943D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Weak Entity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5E374-C66C-0449-BCD0-CA12CFBC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Let A be a weak entity set and B be the identifying strong entity set on which A depends.</a:t>
            </a:r>
          </a:p>
          <a:p>
            <a:pPr lvl="2"/>
            <a:r>
              <a:rPr lang="en-US" sz="2600" dirty="0"/>
              <a:t>Create a table with primary key of B and all A’s attributes</a:t>
            </a:r>
          </a:p>
          <a:p>
            <a:pPr lvl="2"/>
            <a:r>
              <a:rPr lang="en-US" sz="2600" dirty="0"/>
              <a:t>Primary key: primary key of B (strong entity) and discriminator of A</a:t>
            </a:r>
          </a:p>
          <a:p>
            <a:pPr lvl="2"/>
            <a:endParaRPr lang="en-US" sz="2600" dirty="0"/>
          </a:p>
          <a:p>
            <a:pPr lvl="2"/>
            <a:endParaRPr lang="en-US" sz="2600" dirty="0"/>
          </a:p>
          <a:p>
            <a:pPr marL="914400" lvl="2" indent="0">
              <a:buNone/>
            </a:pPr>
            <a:endParaRPr lang="en-US" sz="2600" dirty="0"/>
          </a:p>
          <a:p>
            <a:pPr marL="914400" lvl="2" indent="0">
              <a:buNone/>
            </a:pPr>
            <a:endParaRPr lang="en-US" sz="2600" dirty="0"/>
          </a:p>
          <a:p>
            <a:pPr marL="914400" lvl="2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course(</a:t>
            </a:r>
            <a:r>
              <a:rPr lang="en-US" sz="2800" b="1" u="sng" dirty="0" err="1">
                <a:latin typeface="Consolas" panose="020B0609020204030204" pitchFamily="49" charset="0"/>
              </a:rPr>
              <a:t>c_number</a:t>
            </a:r>
            <a:r>
              <a:rPr lang="en-US" sz="2800" b="1" dirty="0">
                <a:latin typeface="Consolas" panose="020B0609020204030204" pitchFamily="49" charset="0"/>
              </a:rPr>
              <a:t>, title) </a:t>
            </a:r>
          </a:p>
          <a:p>
            <a:pPr marL="914400" lvl="2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homework(@</a:t>
            </a:r>
            <a:r>
              <a:rPr lang="en-US" sz="2800" b="1" u="sng" dirty="0" err="1">
                <a:highlight>
                  <a:srgbClr val="C0C0C0"/>
                </a:highlight>
                <a:latin typeface="Consolas" panose="020B0609020204030204" pitchFamily="49" charset="0"/>
              </a:rPr>
              <a:t>c_number</a:t>
            </a:r>
            <a:r>
              <a:rPr lang="en-US" sz="2800" b="1" dirty="0">
                <a:highlight>
                  <a:srgbClr val="C0C0C0"/>
                </a:highlight>
                <a:latin typeface="Consolas" panose="020B0609020204030204" pitchFamily="49" charset="0"/>
              </a:rPr>
              <a:t>, </a:t>
            </a:r>
            <a:r>
              <a:rPr lang="en-US" sz="2800" b="1" u="sng" dirty="0" err="1">
                <a:highlight>
                  <a:srgbClr val="C0C0C0"/>
                </a:highlight>
                <a:latin typeface="Consolas" panose="020B0609020204030204" pitchFamily="49" charset="0"/>
              </a:rPr>
              <a:t>hw_number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due_date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total_scores</a:t>
            </a:r>
            <a:r>
              <a:rPr lang="en-US" sz="2800" b="1" dirty="0">
                <a:latin typeface="Consolas" panose="020B0609020204030204" pitchFamily="49" charset="0"/>
              </a:rPr>
              <a:t>)</a:t>
            </a:r>
            <a:endParaRPr lang="en-US" sz="2600" b="1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72E7E-3570-8116-6EED-CAD366E0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" y="3246536"/>
            <a:ext cx="5877904" cy="1588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FF49BE-E5DC-A454-3469-421D09A60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943" y="3096454"/>
            <a:ext cx="42767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2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7019-27D1-2F2E-B168-98EE74F7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9165"/>
            <a:ext cx="11155679" cy="76711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try: E-R-D to 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E54B-2690-D7FC-52FA-5A7DD561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74718"/>
            <a:ext cx="11155679" cy="4781658"/>
          </a:xfrm>
        </p:spPr>
        <p:txBody>
          <a:bodyPr>
            <a:normAutofit/>
          </a:bodyPr>
          <a:lstStyle/>
          <a:p>
            <a:r>
              <a:rPr lang="en-US" sz="2400" b="1" dirty="0"/>
              <a:t>Convert the following E-R diagram into relational schemas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 marL="457200" lvl="1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course (</a:t>
            </a:r>
            <a:r>
              <a:rPr lang="en-US" sz="2400" b="1" u="sng" dirty="0" err="1">
                <a:latin typeface="Consolas" panose="020B0609020204030204" pitchFamily="49" charset="0"/>
              </a:rPr>
              <a:t>course_id</a:t>
            </a:r>
            <a:r>
              <a:rPr lang="en-US" sz="2400" b="1" dirty="0">
                <a:latin typeface="Consolas" panose="020B0609020204030204" pitchFamily="49" charset="0"/>
              </a:rPr>
              <a:t>, title, credits)</a:t>
            </a:r>
          </a:p>
          <a:p>
            <a:pPr marL="457200" lvl="1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section (@</a:t>
            </a:r>
            <a:r>
              <a:rPr lang="en-US" sz="2400" b="1" u="sng" dirty="0" err="1">
                <a:latin typeface="Consolas" panose="020B0609020204030204" pitchFamily="49" charset="0"/>
              </a:rPr>
              <a:t>course_id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u="sng" dirty="0" err="1">
                <a:latin typeface="Consolas" panose="020B0609020204030204" pitchFamily="49" charset="0"/>
              </a:rPr>
              <a:t>sec_id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u="sng" dirty="0">
                <a:latin typeface="Consolas" panose="020B0609020204030204" pitchFamily="49" charset="0"/>
              </a:rPr>
              <a:t>semester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u="sng" dirty="0">
                <a:latin typeface="Consolas" panose="020B0609020204030204" pitchFamily="49" charset="0"/>
              </a:rPr>
              <a:t>year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enroll_limit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39E80-5CAA-37CF-3682-7D4A81EB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98" y="2073450"/>
            <a:ext cx="6192577" cy="1652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A1F842-3A8B-E75A-41D1-6F64EA52B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778" y="2073450"/>
            <a:ext cx="3875634" cy="15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6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24E3-22B0-07BC-D462-4AC36006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Relationship Set: Many-to-Many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ECDFE-C379-5230-1139-ADB9C776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17600"/>
            <a:ext cx="11155679" cy="51548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Table: primary keys of both participating entity sets and any attributes on the relationship itself.</a:t>
            </a:r>
          </a:p>
          <a:p>
            <a:r>
              <a:rPr lang="en-US" sz="2800" dirty="0"/>
              <a:t>Primary key: primary keys of both participating entity sets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product(</a:t>
            </a:r>
            <a:r>
              <a:rPr lang="en-US" sz="2800" b="1" u="sng" dirty="0" err="1">
                <a:latin typeface="Consolas" panose="020B0609020204030204" pitchFamily="49" charset="0"/>
              </a:rPr>
              <a:t>pid</a:t>
            </a:r>
            <a:r>
              <a:rPr lang="en-US" sz="2800" b="1" dirty="0">
                <a:latin typeface="Consolas" panose="020B0609020204030204" pitchFamily="49" charset="0"/>
              </a:rPr>
              <a:t>, name, description)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company(</a:t>
            </a:r>
            <a:r>
              <a:rPr lang="en-US" sz="2800" b="1" u="sng" dirty="0" err="1">
                <a:latin typeface="Consolas" panose="020B0609020204030204" pitchFamily="49" charset="0"/>
              </a:rPr>
              <a:t>cname</a:t>
            </a:r>
            <a:r>
              <a:rPr lang="en-US" sz="2800" b="1" dirty="0">
                <a:latin typeface="Consolas" panose="020B0609020204030204" pitchFamily="49" charset="0"/>
              </a:rPr>
              <a:t>, address)</a:t>
            </a:r>
          </a:p>
          <a:p>
            <a:pPr marL="0" indent="0">
              <a:buNone/>
            </a:pPr>
            <a:r>
              <a:rPr lang="en-US" sz="2800" b="1" dirty="0">
                <a:highlight>
                  <a:srgbClr val="C0C0C0"/>
                </a:highlight>
                <a:latin typeface="Consolas" panose="020B0609020204030204" pitchFamily="49" charset="0"/>
              </a:rPr>
              <a:t>makes(@</a:t>
            </a:r>
            <a:r>
              <a:rPr lang="en-US" sz="2800" b="1" u="sng" dirty="0" err="1">
                <a:highlight>
                  <a:srgbClr val="C0C0C0"/>
                </a:highlight>
                <a:latin typeface="Consolas" panose="020B0609020204030204" pitchFamily="49" charset="0"/>
              </a:rPr>
              <a:t>pid</a:t>
            </a:r>
            <a:r>
              <a:rPr lang="en-US" sz="2800" b="1" dirty="0">
                <a:highlight>
                  <a:srgbClr val="C0C0C0"/>
                </a:highlight>
                <a:latin typeface="Consolas" panose="020B0609020204030204" pitchFamily="49" charset="0"/>
              </a:rPr>
              <a:t>, @</a:t>
            </a:r>
            <a:r>
              <a:rPr lang="en-US" sz="2800" b="1" u="sng" dirty="0" err="1">
                <a:highlight>
                  <a:srgbClr val="C0C0C0"/>
                </a:highlight>
                <a:latin typeface="Consolas" panose="020B0609020204030204" pitchFamily="49" charset="0"/>
              </a:rPr>
              <a:t>cname</a:t>
            </a:r>
            <a:r>
              <a:rPr lang="en-US" sz="2800" b="1" dirty="0">
                <a:highlight>
                  <a:srgbClr val="C0C0C0"/>
                </a:highlight>
                <a:latin typeface="Consolas" panose="020B0609020204030204" pitchFamily="49" charset="0"/>
              </a:rPr>
              <a:t>, quantity)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C1A3A-A42F-9A09-6E7B-B9248499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10" y="2541621"/>
            <a:ext cx="5775080" cy="2127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752A02-CF5A-55FE-36C8-A194AB3FB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09" y="2909336"/>
            <a:ext cx="5206804" cy="1436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A4D0CE-5E58-A6C8-CCAD-ADC79906F63E}"/>
              </a:ext>
            </a:extLst>
          </p:cNvPr>
          <p:cNvSpPr txBox="1"/>
          <p:nvPr/>
        </p:nvSpPr>
        <p:spPr>
          <a:xfrm>
            <a:off x="6882064" y="5740400"/>
            <a:ext cx="39624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Primary keys of both entities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13A176-33C1-4744-3468-F1195A7DEE26}"/>
              </a:ext>
            </a:extLst>
          </p:cNvPr>
          <p:cNvCxnSpPr>
            <a:cxnSpLocks/>
          </p:cNvCxnSpPr>
          <p:nvPr/>
        </p:nvCxnSpPr>
        <p:spPr>
          <a:xfrm flipH="1">
            <a:off x="5309937" y="5903495"/>
            <a:ext cx="15721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6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611</Words>
  <Application>Microsoft Macintosh PowerPoint</Application>
  <PresentationFormat>Widescreen</PresentationFormat>
  <Paragraphs>117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Gill Sans Nova</vt:lpstr>
      <vt:lpstr>GradientRiseVTI</vt:lpstr>
      <vt:lpstr>Schema Refinement ERM to RM</vt:lpstr>
      <vt:lpstr>Translating from ERD to ERM  (schema constraints)</vt:lpstr>
      <vt:lpstr>Strong Entity Set</vt:lpstr>
      <vt:lpstr>Strong Entity Set with composite attributes</vt:lpstr>
      <vt:lpstr>Strong Entity Set with Multivalued Attribute</vt:lpstr>
      <vt:lpstr>Let’s try: E-R-D to RM</vt:lpstr>
      <vt:lpstr>Weak Entity Set</vt:lpstr>
      <vt:lpstr>Let’s try: E-R-D to RM</vt:lpstr>
      <vt:lpstr>Relationship Set: Many-to-Many</vt:lpstr>
      <vt:lpstr>Let’s try: E-R-D to RM</vt:lpstr>
      <vt:lpstr>Let’s try: E-R-D to RM</vt:lpstr>
      <vt:lpstr>Relationship Set: Total Participation</vt:lpstr>
      <vt:lpstr>Let’s try: E-R-D to RM</vt:lpstr>
      <vt:lpstr>Next Time: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 Refinement ER to ERM</dc:title>
  <dc:creator>Sal Arfa</dc:creator>
  <cp:lastModifiedBy>Salim Arfaoui</cp:lastModifiedBy>
  <cp:revision>3</cp:revision>
  <dcterms:created xsi:type="dcterms:W3CDTF">2023-02-13T17:25:03Z</dcterms:created>
  <dcterms:modified xsi:type="dcterms:W3CDTF">2024-02-04T23:15:17Z</dcterms:modified>
</cp:coreProperties>
</file>