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8"/>
  </p:notesMasterIdLst>
  <p:sldIdLst>
    <p:sldId id="263" r:id="rId2"/>
    <p:sldId id="282" r:id="rId3"/>
    <p:sldId id="296" r:id="rId4"/>
    <p:sldId id="265" r:id="rId5"/>
    <p:sldId id="333" r:id="rId6"/>
    <p:sldId id="274" r:id="rId7"/>
    <p:sldId id="336" r:id="rId8"/>
    <p:sldId id="334" r:id="rId9"/>
    <p:sldId id="335" r:id="rId10"/>
    <p:sldId id="275" r:id="rId11"/>
    <p:sldId id="337" r:id="rId12"/>
    <p:sldId id="293" r:id="rId13"/>
    <p:sldId id="276" r:id="rId14"/>
    <p:sldId id="330" r:id="rId15"/>
    <p:sldId id="285" r:id="rId16"/>
    <p:sldId id="277" r:id="rId17"/>
    <p:sldId id="338" r:id="rId18"/>
    <p:sldId id="339" r:id="rId19"/>
    <p:sldId id="266" r:id="rId20"/>
    <p:sldId id="343" r:id="rId21"/>
    <p:sldId id="340" r:id="rId22"/>
    <p:sldId id="341" r:id="rId23"/>
    <p:sldId id="342" r:id="rId24"/>
    <p:sldId id="324" r:id="rId25"/>
    <p:sldId id="267" r:id="rId26"/>
    <p:sldId id="312" r:id="rId27"/>
  </p:sldIdLst>
  <p:sldSz cx="18288000" cy="10287000"/>
  <p:notesSz cx="6858000" cy="9144000"/>
  <p:embeddedFontLs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Proxima Nova Semibold" panose="020B0604020202020204" charset="0"/>
      <p:regular r:id="rId37"/>
      <p:bold r:id="rId38"/>
      <p:boldItalic r:id="rId39"/>
    </p:embeddedFont>
    <p:embeddedFont>
      <p:font typeface="Cambria Math" panose="02040503050406030204" pitchFamily="18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35BC20-AFE2-41AB-B863-D4421EE2AEB9}">
  <a:tblStyle styleId="{1935BC20-AFE2-41AB-B863-D4421EE2AEB9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a4b803e0d4_9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a4b803e0d4_9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91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47d01eb0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47d01eb0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a4b803e0d4_9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a4b803e0d4_9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99cbc9c2de_2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99cbc9c2de_2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86f911c6f3_2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86f911c6f3_2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4b803e0d4_9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4b803e0d4_9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22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4b803e0d4_9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4b803e0d4_9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5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264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4b803e0d4_9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4b803e0d4_9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2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99cbc9c2de_2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99cbc9c2de_2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834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53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872e1aa85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872e1aa85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6f911c6f3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6f911c6f3_2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9c383ea19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9c383ea19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a47d01eb0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a47d01eb0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42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a047d35a60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a047d35a60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48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99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b1f32a3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b1f32a3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38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/>
            </a: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/>
          <p:nvPr/>
        </p:nvSpPr>
        <p:spPr>
          <a:xfrm>
            <a:off x="144250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3"/>
          <p:cNvSpPr/>
          <p:nvPr/>
        </p:nvSpPr>
        <p:spPr>
          <a:xfrm>
            <a:off x="48549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53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Прогнозирование кредитного риска</a:t>
            </a:r>
            <a:endParaRPr sz="100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2" name="Google Shape;862;p53"/>
          <p:cNvSpPr txBox="1"/>
          <p:nvPr/>
        </p:nvSpPr>
        <p:spPr>
          <a:xfrm>
            <a:off x="551850" y="7905600"/>
            <a:ext cx="57168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Мира Терехова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63" name="Google Shape;863;p5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64" name="Google Shape;864;p5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623;p102"/>
          <p:cNvSpPr txBox="1"/>
          <p:nvPr/>
        </p:nvSpPr>
        <p:spPr>
          <a:xfrm>
            <a:off x="551850" y="8157600"/>
            <a:ext cx="57168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Мира Терехова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Студентка </a:t>
            </a:r>
            <a:r>
              <a:rPr lang="en-US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DS-20 </a:t>
            </a:r>
            <a:r>
              <a:rPr lang="ru-RU" sz="2400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Нетологии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5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65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65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65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5" name="Google Shape;1065;p65"/>
          <p:cNvSpPr txBox="1"/>
          <p:nvPr/>
        </p:nvSpPr>
        <p:spPr>
          <a:xfrm>
            <a:off x="551850" y="489600"/>
            <a:ext cx="142920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9600" b="1" dirty="0" err="1">
                <a:latin typeface="Proxima Nova"/>
                <a:ea typeface="Proxima Nova"/>
                <a:cs typeface="Proxima Nova"/>
                <a:sym typeface="Proxima Nova"/>
              </a:rPr>
              <a:t>Basemodel</a:t>
            </a: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en-US" sz="30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LogisticRegression</a:t>
            </a: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2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56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LogisticRegression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468800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4" y="1962300"/>
            <a:ext cx="9064353" cy="48023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546" y="2172983"/>
            <a:ext cx="7298474" cy="4591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95535" y="7235813"/>
                <a:ext cx="7151427" cy="1204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535" y="7235813"/>
                <a:ext cx="7151427" cy="12042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741;p46"/>
          <p:cNvSpPr txBox="1"/>
          <p:nvPr/>
        </p:nvSpPr>
        <p:spPr>
          <a:xfrm>
            <a:off x="10951445" y="7146395"/>
            <a:ext cx="5699700" cy="258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err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-US" sz="1800" dirty="0" err="1" smtClean="0">
                <a:latin typeface="Proxima Nova"/>
                <a:ea typeface="Proxima Nova"/>
                <a:cs typeface="Proxima Nova"/>
                <a:sym typeface="Proxima Nova"/>
              </a:rPr>
              <a:t>oc_auc_score</a:t>
            </a:r>
            <a:r>
              <a:rPr lang="en-US" sz="1800" dirty="0" smtClean="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0.5982723627664954</a:t>
            </a:r>
            <a:endParaRPr lang="en-US" sz="1800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3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83"/>
          <p:cNvSpPr/>
          <p:nvPr/>
        </p:nvSpPr>
        <p:spPr>
          <a:xfrm>
            <a:off x="3450988" y="2952000"/>
            <a:ext cx="5691600" cy="56916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83"/>
          <p:cNvSpPr/>
          <p:nvPr/>
        </p:nvSpPr>
        <p:spPr>
          <a:xfrm>
            <a:off x="9145408" y="2952000"/>
            <a:ext cx="5691600" cy="56916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83"/>
          <p:cNvSpPr txBox="1"/>
          <p:nvPr/>
        </p:nvSpPr>
        <p:spPr>
          <a:xfrm>
            <a:off x="551850" y="489600"/>
            <a:ext cx="142851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Дисбаланс: распределение данных 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1112;p71"/>
          <p:cNvSpPr txBox="1"/>
          <p:nvPr/>
        </p:nvSpPr>
        <p:spPr>
          <a:xfrm>
            <a:off x="2017888" y="4839550"/>
            <a:ext cx="85578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en-US" sz="16000" b="1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r>
              <a:rPr lang="ru-RU" sz="16000" b="1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-US" sz="16000" b="1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lang="en-US" sz="16000" b="1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1112;p71"/>
          <p:cNvSpPr txBox="1"/>
          <p:nvPr/>
        </p:nvSpPr>
        <p:spPr>
          <a:xfrm>
            <a:off x="7961900" y="4861440"/>
            <a:ext cx="85578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16000" b="1" dirty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r>
              <a:rPr lang="en-US" sz="16000" b="1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lang="en-US" sz="16000" b="1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6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66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2" name="Google Shape;1072;p66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66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66"/>
          <p:cNvSpPr txBox="1"/>
          <p:nvPr/>
        </p:nvSpPr>
        <p:spPr>
          <a:xfrm>
            <a:off x="551850" y="489600"/>
            <a:ext cx="142920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9600" b="1" dirty="0"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lt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Генерация новых признаков</a:t>
            </a:r>
            <a:endParaRPr sz="9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120"/>
          <p:cNvSpPr/>
          <p:nvPr/>
        </p:nvSpPr>
        <p:spPr>
          <a:xfrm>
            <a:off x="551852" y="4201142"/>
            <a:ext cx="4209408" cy="19799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7938" y="21600"/>
                </a:lnTo>
                <a:lnTo>
                  <a:pt x="21600" y="10800"/>
                </a:lnTo>
                <a:lnTo>
                  <a:pt x="17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79999" lvl="0">
              <a:buClr>
                <a:srgbClr val="303131"/>
              </a:buClr>
              <a:buSzPts val="2200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LGBM 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выявил важность признаков</a:t>
            </a:r>
            <a:endParaRPr sz="2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9" name="Google Shape;2369;p120"/>
          <p:cNvSpPr/>
          <p:nvPr/>
        </p:nvSpPr>
        <p:spPr>
          <a:xfrm>
            <a:off x="4893623" y="4201142"/>
            <a:ext cx="4209408" cy="19799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3652" y="10800"/>
                </a:lnTo>
                <a:lnTo>
                  <a:pt x="0" y="21600"/>
                </a:lnTo>
                <a:lnTo>
                  <a:pt x="17944" y="21600"/>
                </a:lnTo>
                <a:lnTo>
                  <a:pt x="21600" y="10800"/>
                </a:lnTo>
                <a:lnTo>
                  <a:pt x="17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899999" lvl="0">
              <a:buClr>
                <a:srgbClr val="303131"/>
              </a:buClr>
              <a:buSzPts val="2200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'EXT_SOURCE_1', 'EXT_SOURCE_2',                                                      'EXT_SOURCE_3'</a:t>
            </a:r>
          </a:p>
        </p:txBody>
      </p:sp>
      <p:sp>
        <p:nvSpPr>
          <p:cNvPr id="2370" name="Google Shape;2370;p120"/>
          <p:cNvSpPr/>
          <p:nvPr/>
        </p:nvSpPr>
        <p:spPr>
          <a:xfrm>
            <a:off x="9235395" y="4201142"/>
            <a:ext cx="4209408" cy="19799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3652" y="10800"/>
                </a:lnTo>
                <a:lnTo>
                  <a:pt x="0" y="21600"/>
                </a:lnTo>
                <a:lnTo>
                  <a:pt x="17944" y="21600"/>
                </a:lnTo>
                <a:lnTo>
                  <a:pt x="21600" y="10800"/>
                </a:lnTo>
                <a:lnTo>
                  <a:pt x="17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899999" lvl="0" indent="0" algn="l" rtl="0"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С</a:t>
            </a:r>
            <a:r>
              <a:rPr lang="ru" sz="2400" dirty="0" smtClean="0">
                <a:latin typeface="Proxima Nova"/>
                <a:ea typeface="Proxima Nova"/>
                <a:cs typeface="Proxima Nova"/>
                <a:sym typeface="Proxima Nova"/>
              </a:rPr>
              <a:t>оздается полинамиальная функция</a:t>
            </a:r>
            <a:endParaRPr sz="2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1" name="Google Shape;2371;p120"/>
          <p:cNvSpPr/>
          <p:nvPr/>
        </p:nvSpPr>
        <p:spPr>
          <a:xfrm>
            <a:off x="13577167" y="4201088"/>
            <a:ext cx="4209408" cy="19799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3652" y="10800"/>
                </a:lnTo>
                <a:lnTo>
                  <a:pt x="0" y="21600"/>
                </a:lnTo>
                <a:lnTo>
                  <a:pt x="17944" y="21600"/>
                </a:lnTo>
                <a:lnTo>
                  <a:pt x="21600" y="10800"/>
                </a:lnTo>
                <a:lnTo>
                  <a:pt x="17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899999" lvl="0" indent="0" algn="l" rtl="0">
              <a:spcBef>
                <a:spcPts val="0"/>
              </a:spcBef>
              <a:spcAft>
                <a:spcPts val="0"/>
              </a:spcAft>
              <a:buClr>
                <a:srgbClr val="303131"/>
              </a:buClr>
              <a:buSzPts val="2200"/>
              <a:buFont typeface="Arial"/>
              <a:buNone/>
            </a:pPr>
            <a:r>
              <a:rPr lang="ru-RU" sz="24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Выход:</a:t>
            </a:r>
            <a:r>
              <a:rPr lang="ru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" sz="24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10 полезных признаков и функций  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372" name="Google Shape;2372;p120"/>
          <p:cNvSpPr txBox="1"/>
          <p:nvPr/>
        </p:nvSpPr>
        <p:spPr>
          <a:xfrm>
            <a:off x="551850" y="489600"/>
            <a:ext cx="142881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5600" b="1" dirty="0" err="1">
                <a:latin typeface="Proxima Nova"/>
                <a:ea typeface="Proxima Nova"/>
                <a:cs typeface="Proxima Nova"/>
                <a:sym typeface="Proxima Nova"/>
              </a:rPr>
              <a:t>PolynomialFeatures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5"/>
          <p:cNvSpPr txBox="1"/>
          <p:nvPr/>
        </p:nvSpPr>
        <p:spPr>
          <a:xfrm>
            <a:off x="551850" y="489600"/>
            <a:ext cx="142917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Признаки из предметной области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1140" name="Google Shape;1140;p7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41" name="Google Shape;1141;p7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75"/>
          <p:cNvSpPr txBox="1"/>
          <p:nvPr/>
        </p:nvSpPr>
        <p:spPr>
          <a:xfrm>
            <a:off x="2178831" y="2331300"/>
            <a:ext cx="4305000" cy="2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sz="3000" dirty="0">
                <a:latin typeface="Proxima Nova"/>
                <a:ea typeface="Proxima Nova"/>
                <a:cs typeface="Proxima Nova"/>
                <a:sym typeface="Proxima Nova"/>
              </a:rPr>
              <a:t>CREDIT_INCOME_PERCENT: процент суммы кредита относительно дохода </a:t>
            </a:r>
            <a:r>
              <a:rPr lang="ru-RU" sz="3000" dirty="0" smtClean="0">
                <a:latin typeface="Proxima Nova"/>
                <a:ea typeface="Proxima Nova"/>
                <a:cs typeface="Proxima Nova"/>
                <a:sym typeface="Proxima Nova"/>
              </a:rPr>
              <a:t>клиента</a:t>
            </a:r>
            <a:endParaRPr lang="ru-RU"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48" name="Google Shape;1148;p75"/>
          <p:cNvGrpSpPr/>
          <p:nvPr/>
        </p:nvGrpSpPr>
        <p:grpSpPr>
          <a:xfrm>
            <a:off x="412552" y="2210216"/>
            <a:ext cx="17583986" cy="5718408"/>
            <a:chOff x="412552" y="2210216"/>
            <a:chExt cx="17583986" cy="5718408"/>
          </a:xfrm>
        </p:grpSpPr>
        <p:sp>
          <p:nvSpPr>
            <p:cNvPr id="1149" name="Google Shape;1149;p75"/>
            <p:cNvSpPr/>
            <p:nvPr/>
          </p:nvSpPr>
          <p:spPr>
            <a:xfrm>
              <a:off x="412552" y="2210216"/>
              <a:ext cx="1234800" cy="123480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 b="1" dirty="0" smtClean="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dirty="0"/>
            </a:p>
          </p:txBody>
        </p:sp>
        <p:sp>
          <p:nvSpPr>
            <p:cNvPr id="1150" name="Google Shape;1150;p75"/>
            <p:cNvSpPr txBox="1"/>
            <p:nvPr/>
          </p:nvSpPr>
          <p:spPr>
            <a:xfrm>
              <a:off x="13691538" y="5700224"/>
              <a:ext cx="43050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noAutofit/>
            </a:bodyPr>
            <a:lstStyle/>
            <a:p>
              <a:pPr lvl="0"/>
              <a:endParaRPr lang="ru-RU" sz="30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54" name="Google Shape;1154;p75"/>
          <p:cNvGrpSpPr/>
          <p:nvPr/>
        </p:nvGrpSpPr>
        <p:grpSpPr>
          <a:xfrm>
            <a:off x="9572346" y="6059613"/>
            <a:ext cx="5862259" cy="2228400"/>
            <a:chOff x="11985450" y="5920238"/>
            <a:chExt cx="5862259" cy="2228400"/>
          </a:xfrm>
        </p:grpSpPr>
        <p:sp>
          <p:nvSpPr>
            <p:cNvPr id="1155" name="Google Shape;1155;p75"/>
            <p:cNvSpPr/>
            <p:nvPr/>
          </p:nvSpPr>
          <p:spPr>
            <a:xfrm>
              <a:off x="11985450" y="5929200"/>
              <a:ext cx="1234800" cy="123480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 b="1" dirty="0">
                  <a:latin typeface="Proxima Nova"/>
                  <a:sym typeface="Proxima Nova"/>
                </a:rPr>
                <a:t>4</a:t>
              </a:r>
              <a:endParaRPr dirty="0"/>
            </a:p>
          </p:txBody>
        </p:sp>
        <p:sp>
          <p:nvSpPr>
            <p:cNvPr id="1156" name="Google Shape;1156;p75"/>
            <p:cNvSpPr txBox="1"/>
            <p:nvPr/>
          </p:nvSpPr>
          <p:spPr>
            <a:xfrm>
              <a:off x="13560109" y="5920238"/>
              <a:ext cx="42876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noAutofit/>
            </a:bodyPr>
            <a:lstStyle/>
            <a:p>
              <a:pPr lvl="0"/>
              <a:r>
                <a:rPr lang="ru-RU" sz="3000" dirty="0">
                  <a:latin typeface="Proxima Nova"/>
                  <a:ea typeface="Proxima Nova"/>
                  <a:cs typeface="Proxima Nova"/>
                  <a:sym typeface="Proxima Nova"/>
                </a:rPr>
                <a:t>DAYS_EMPLOYED_PERCENT: процент отработанных дней по отношению к возрасту клиента</a:t>
              </a:r>
            </a:p>
          </p:txBody>
        </p:sp>
      </p:grpSp>
      <p:grpSp>
        <p:nvGrpSpPr>
          <p:cNvPr id="1157" name="Google Shape;1157;p75"/>
          <p:cNvGrpSpPr/>
          <p:nvPr/>
        </p:nvGrpSpPr>
        <p:grpSpPr>
          <a:xfrm>
            <a:off x="551850" y="5972014"/>
            <a:ext cx="5931981" cy="2349000"/>
            <a:chOff x="551850" y="2217600"/>
            <a:chExt cx="5931981" cy="2349000"/>
          </a:xfrm>
        </p:grpSpPr>
        <p:sp>
          <p:nvSpPr>
            <p:cNvPr id="1158" name="Google Shape;1158;p75"/>
            <p:cNvSpPr/>
            <p:nvPr/>
          </p:nvSpPr>
          <p:spPr>
            <a:xfrm>
              <a:off x="551850" y="2217600"/>
              <a:ext cx="1234800" cy="123480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 b="1" dirty="0"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dirty="0"/>
            </a:p>
          </p:txBody>
        </p:sp>
        <p:sp>
          <p:nvSpPr>
            <p:cNvPr id="1159" name="Google Shape;1159;p75"/>
            <p:cNvSpPr txBox="1"/>
            <p:nvPr/>
          </p:nvSpPr>
          <p:spPr>
            <a:xfrm>
              <a:off x="2188731" y="2338200"/>
              <a:ext cx="42951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noAutofit/>
            </a:bodyPr>
            <a:lstStyle/>
            <a:p>
              <a:pPr lvl="0"/>
              <a:r>
                <a:rPr lang="ru-RU" sz="3000" dirty="0">
                  <a:latin typeface="Proxima Nova"/>
                  <a:ea typeface="Proxima Nova"/>
                  <a:cs typeface="Proxima Nova"/>
                  <a:sym typeface="Proxima Nova"/>
                </a:rPr>
                <a:t>ANNUITY_INCOME_PERCENT: процент аннуитета ссуды относительно дохода </a:t>
              </a:r>
              <a:r>
                <a:rPr lang="ru-RU" sz="3000" dirty="0" smtClean="0">
                  <a:latin typeface="Proxima Nova"/>
                  <a:ea typeface="Proxima Nova"/>
                  <a:cs typeface="Proxima Nova"/>
                  <a:sym typeface="Proxima Nova"/>
                </a:rPr>
                <a:t>клиента</a:t>
              </a:r>
              <a:endParaRPr lang="ru-RU" sz="30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60" name="Google Shape;1160;p75"/>
          <p:cNvGrpSpPr/>
          <p:nvPr/>
        </p:nvGrpSpPr>
        <p:grpSpPr>
          <a:xfrm>
            <a:off x="9572346" y="2119361"/>
            <a:ext cx="6028623" cy="2228400"/>
            <a:chOff x="551850" y="2062050"/>
            <a:chExt cx="6028623" cy="2228400"/>
          </a:xfrm>
        </p:grpSpPr>
        <p:sp>
          <p:nvSpPr>
            <p:cNvPr id="1161" name="Google Shape;1161;p75"/>
            <p:cNvSpPr/>
            <p:nvPr/>
          </p:nvSpPr>
          <p:spPr>
            <a:xfrm>
              <a:off x="551850" y="2217600"/>
              <a:ext cx="1234800" cy="123480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 b="1"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/>
            </a:p>
          </p:txBody>
        </p:sp>
        <p:sp>
          <p:nvSpPr>
            <p:cNvPr id="1162" name="Google Shape;1162;p75"/>
            <p:cNvSpPr txBox="1"/>
            <p:nvPr/>
          </p:nvSpPr>
          <p:spPr>
            <a:xfrm>
              <a:off x="2292873" y="2062050"/>
              <a:ext cx="4287600" cy="22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noAutofit/>
            </a:bodyPr>
            <a:lstStyle/>
            <a:p>
              <a:pPr lvl="0"/>
              <a:r>
                <a:rPr lang="ru-RU" sz="3000" dirty="0">
                  <a:latin typeface="Proxima Nova"/>
                  <a:ea typeface="Proxima Nova"/>
                  <a:cs typeface="Proxima Nova"/>
                  <a:sym typeface="Proxima Nova"/>
                </a:rPr>
                <a:t>CREDIT_TERM: продолжительность платежа в </a:t>
              </a:r>
              <a:r>
                <a:rPr lang="ru-RU" sz="3000" dirty="0" smtClean="0">
                  <a:latin typeface="Proxima Nova"/>
                  <a:ea typeface="Proxima Nova"/>
                  <a:cs typeface="Proxima Nova"/>
                  <a:sym typeface="Proxima Nova"/>
                </a:rPr>
                <a:t>месяцах</a:t>
              </a:r>
              <a:endParaRPr lang="ru-RU" sz="30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7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67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67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2" name="Google Shape;1082;p67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67"/>
          <p:cNvSpPr txBox="1"/>
          <p:nvPr/>
        </p:nvSpPr>
        <p:spPr>
          <a:xfrm>
            <a:off x="551850" y="489600"/>
            <a:ext cx="142920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96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LightGBM</a:t>
            </a: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2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5600" b="1" dirty="0" err="1">
                <a:latin typeface="Proxima Nova"/>
                <a:ea typeface="Proxima Nova"/>
                <a:cs typeface="Proxima Nova"/>
                <a:sym typeface="Proxima Nova"/>
              </a:rPr>
              <a:t>LightGBM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468800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11" name="Google Shape;741;p46"/>
          <p:cNvSpPr txBox="1"/>
          <p:nvPr/>
        </p:nvSpPr>
        <p:spPr>
          <a:xfrm>
            <a:off x="10842263" y="7119099"/>
            <a:ext cx="5699700" cy="258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err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-US" sz="1800" dirty="0" err="1" smtClean="0">
                <a:latin typeface="Proxima Nova"/>
                <a:ea typeface="Proxima Nova"/>
                <a:cs typeface="Proxima Nova"/>
                <a:sym typeface="Proxima Nova"/>
              </a:rPr>
              <a:t>oc_auc_score</a:t>
            </a:r>
            <a:r>
              <a:rPr lang="en-US" sz="1800" dirty="0" smtClean="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0.7622175982506064</a:t>
            </a:r>
            <a:endParaRPr lang="en-US" sz="18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endParaRPr lang="en-US"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5385" r="13233"/>
          <a:stretch/>
        </p:blipFill>
        <p:spPr>
          <a:xfrm>
            <a:off x="8797190" y="1962300"/>
            <a:ext cx="9490810" cy="478428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51850" y="2135774"/>
            <a:ext cx="9144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err="1" smtClean="0">
                <a:latin typeface="Proxima Nova Semibold" panose="020B0604020202020204" charset="0"/>
                <a:ea typeface="Calibri" panose="020F0502020204030204" pitchFamily="34" charset="0"/>
              </a:rPr>
              <a:t>LightGBM</a:t>
            </a:r>
            <a:r>
              <a:rPr lang="ru-RU" sz="2800" dirty="0" smtClean="0">
                <a:latin typeface="Proxima Nova Semibold" panose="020B0604020202020204" charset="0"/>
                <a:ea typeface="Calibri" panose="020F0502020204030204" pitchFamily="34" charset="0"/>
              </a:rPr>
              <a:t> расширяет алгоритм градиентного </a:t>
            </a:r>
            <a:r>
              <a:rPr lang="ru-RU" sz="2800" dirty="0" err="1" smtClean="0">
                <a:latin typeface="Proxima Nova Semibold" panose="020B0604020202020204" charset="0"/>
                <a:ea typeface="Calibri" panose="020F0502020204030204" pitchFamily="34" charset="0"/>
              </a:rPr>
              <a:t>бустинга</a:t>
            </a:r>
            <a:r>
              <a:rPr lang="ru-RU" sz="2800" dirty="0" smtClean="0">
                <a:latin typeface="Proxima Nova Semibold" panose="020B0604020202020204" charset="0"/>
                <a:ea typeface="Calibri" panose="020F0502020204030204" pitchFamily="34" charset="0"/>
              </a:rPr>
              <a:t>, добавляя тип автоматического выбора объектов, а также фокусируясь на примерах </a:t>
            </a:r>
            <a:r>
              <a:rPr lang="ru-RU" sz="2800" dirty="0" err="1" smtClean="0">
                <a:latin typeface="Proxima Nova Semibold" panose="020B0604020202020204" charset="0"/>
                <a:ea typeface="Calibri" panose="020F0502020204030204" pitchFamily="34" charset="0"/>
              </a:rPr>
              <a:t>бустинга</a:t>
            </a:r>
            <a:r>
              <a:rPr lang="ru-RU" sz="2800" dirty="0" smtClean="0">
                <a:latin typeface="Proxima Nova Semibold" panose="020B0604020202020204" charset="0"/>
                <a:ea typeface="Calibri" panose="020F0502020204030204" pitchFamily="34" charset="0"/>
              </a:rPr>
              <a:t> с большими градиентами.</a:t>
            </a:r>
            <a:endParaRPr lang="ru-RU" sz="2800" dirty="0">
              <a:latin typeface="Proxima Nova Semibold" panose="020B0604020202020204" charset="0"/>
            </a:endParaRPr>
          </a:p>
        </p:txBody>
      </p:sp>
      <p:sp>
        <p:nvSpPr>
          <p:cNvPr id="18" name="Google Shape;1352;p83"/>
          <p:cNvSpPr/>
          <p:nvPr/>
        </p:nvSpPr>
        <p:spPr>
          <a:xfrm>
            <a:off x="815561" y="5418162"/>
            <a:ext cx="3837310" cy="3792086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Прямоугольник 22"/>
          <p:cNvSpPr/>
          <p:nvPr/>
        </p:nvSpPr>
        <p:spPr>
          <a:xfrm>
            <a:off x="733272" y="6746585"/>
            <a:ext cx="40018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Proxima Nova Semibold" panose="020B0604020202020204" charset="0"/>
              </a:rPr>
              <a:t>Качество метрик </a:t>
            </a:r>
          </a:p>
          <a:p>
            <a:pPr algn="ctr"/>
            <a:r>
              <a:rPr lang="ru-RU" sz="2800" dirty="0" smtClean="0">
                <a:latin typeface="Proxima Nova Semibold" panose="020B0604020202020204" charset="0"/>
              </a:rPr>
              <a:t>улучшилось</a:t>
            </a:r>
            <a:endParaRPr lang="ru-RU" sz="2800" dirty="0">
              <a:latin typeface="Proxima Nova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7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67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67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96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2" name="Google Shape;1082;p67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67"/>
          <p:cNvSpPr txBox="1"/>
          <p:nvPr/>
        </p:nvSpPr>
        <p:spPr>
          <a:xfrm>
            <a:off x="551850" y="489600"/>
            <a:ext cx="142920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1083;p67"/>
          <p:cNvSpPr txBox="1"/>
          <p:nvPr/>
        </p:nvSpPr>
        <p:spPr>
          <a:xfrm>
            <a:off x="704250" y="642000"/>
            <a:ext cx="142920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9600" b="1" dirty="0" err="1">
                <a:latin typeface="Proxima Nova"/>
                <a:ea typeface="Proxima Nova"/>
                <a:cs typeface="Proxima Nova"/>
                <a:sym typeface="Proxima Nova"/>
              </a:rPr>
              <a:t>StackingClassifier</a:t>
            </a: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719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6"/>
          <p:cNvSpPr txBox="1"/>
          <p:nvPr/>
        </p:nvSpPr>
        <p:spPr>
          <a:xfrm>
            <a:off x="551843" y="587784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en-US" sz="6000" b="1" dirty="0" err="1">
                <a:latin typeface="Proxima Nova"/>
                <a:ea typeface="Proxima Nova"/>
                <a:cs typeface="Proxima Nova"/>
                <a:sym typeface="Proxima Nova"/>
              </a:rPr>
              <a:t>StackingClassifier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1693" y="1882236"/>
            <a:ext cx="158077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Proxima Nova" panose="020B0604020202020204" charset="0"/>
                <a:ea typeface="Calibri" panose="020F0502020204030204" pitchFamily="34" charset="0"/>
              </a:rPr>
              <a:t>Стекинг</a:t>
            </a:r>
            <a:r>
              <a:rPr lang="ru-RU" sz="2800" dirty="0">
                <a:latin typeface="Proxima Nova" panose="020B0604020202020204" charset="0"/>
                <a:ea typeface="Calibri" panose="020F0502020204030204" pitchFamily="34" charset="0"/>
              </a:rPr>
              <a:t> позволяет использовать силу каждого отдельного оценщика, используя их выходные данные в качестве входных данных для окончательного оценщика</a:t>
            </a:r>
            <a:endParaRPr lang="ru-RU" sz="2800" dirty="0">
              <a:latin typeface="Proxima Nova" panose="020B0604020202020204" charset="0"/>
            </a:endParaRPr>
          </a:p>
        </p:txBody>
      </p:sp>
      <p:sp>
        <p:nvSpPr>
          <p:cNvPr id="28" name="Google Shape;2384;p121"/>
          <p:cNvSpPr/>
          <p:nvPr/>
        </p:nvSpPr>
        <p:spPr>
          <a:xfrm>
            <a:off x="9535301" y="5462799"/>
            <a:ext cx="3965400" cy="996600"/>
          </a:xfrm>
          <a:prstGeom prst="roundRect">
            <a:avLst>
              <a:gd name="adj" fmla="val 26148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200" dirty="0" err="1" smtClean="0">
                <a:latin typeface="Proxima Nova"/>
                <a:sym typeface="Proxima Nova"/>
              </a:rPr>
              <a:t>RandomForest</a:t>
            </a:r>
            <a:endParaRPr sz="2800" dirty="0"/>
          </a:p>
        </p:txBody>
      </p:sp>
      <p:sp>
        <p:nvSpPr>
          <p:cNvPr id="29" name="Google Shape;2385;p121"/>
          <p:cNvSpPr/>
          <p:nvPr/>
        </p:nvSpPr>
        <p:spPr>
          <a:xfrm>
            <a:off x="5090473" y="5440151"/>
            <a:ext cx="3965400" cy="1005000"/>
          </a:xfrm>
          <a:prstGeom prst="roundRect">
            <a:avLst>
              <a:gd name="adj" fmla="val 28278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SVC </a:t>
            </a:r>
            <a:endParaRPr sz="2800" dirty="0"/>
          </a:p>
        </p:txBody>
      </p:sp>
      <p:sp>
        <p:nvSpPr>
          <p:cNvPr id="30" name="Google Shape;2386;p121"/>
          <p:cNvSpPr/>
          <p:nvPr/>
        </p:nvSpPr>
        <p:spPr>
          <a:xfrm>
            <a:off x="647228" y="5463419"/>
            <a:ext cx="3965400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400" dirty="0">
                <a:latin typeface="Proxima Nova"/>
                <a:sym typeface="Proxima Nova"/>
              </a:rPr>
              <a:t>LGBM</a:t>
            </a: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dirty="0"/>
          </a:p>
        </p:txBody>
      </p:sp>
      <p:cxnSp>
        <p:nvCxnSpPr>
          <p:cNvPr id="31" name="Google Shape;2388;p121"/>
          <p:cNvCxnSpPr/>
          <p:nvPr/>
        </p:nvCxnSpPr>
        <p:spPr>
          <a:xfrm flipH="1">
            <a:off x="8646631" y="4005918"/>
            <a:ext cx="900" cy="461557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32" name="Google Shape;2391;p121"/>
          <p:cNvSpPr/>
          <p:nvPr/>
        </p:nvSpPr>
        <p:spPr>
          <a:xfrm>
            <a:off x="6663931" y="3004059"/>
            <a:ext cx="3965400" cy="1005000"/>
          </a:xfrm>
          <a:prstGeom prst="roundRect">
            <a:avLst>
              <a:gd name="adj" fmla="val 28278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StackingClassifier</a:t>
            </a:r>
            <a:endParaRPr lang="en-US" sz="2800" dirty="0"/>
          </a:p>
        </p:txBody>
      </p:sp>
      <p:sp>
        <p:nvSpPr>
          <p:cNvPr id="33" name="Google Shape;2392;p121"/>
          <p:cNvSpPr/>
          <p:nvPr/>
        </p:nvSpPr>
        <p:spPr>
          <a:xfrm>
            <a:off x="6663931" y="8936974"/>
            <a:ext cx="3965400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400" dirty="0" err="1">
                <a:latin typeface="Proxima Nova"/>
                <a:sym typeface="Proxima Nova"/>
              </a:rPr>
              <a:t>LogisticRegression</a:t>
            </a:r>
            <a:endParaRPr sz="2800" dirty="0"/>
          </a:p>
        </p:txBody>
      </p:sp>
      <p:cxnSp>
        <p:nvCxnSpPr>
          <p:cNvPr id="34" name="Google Shape;2394;p121"/>
          <p:cNvCxnSpPr/>
          <p:nvPr/>
        </p:nvCxnSpPr>
        <p:spPr>
          <a:xfrm flipV="1">
            <a:off x="2525868" y="7864454"/>
            <a:ext cx="13436961" cy="1314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9" name="Google Shape;2381;p121"/>
          <p:cNvCxnSpPr/>
          <p:nvPr/>
        </p:nvCxnSpPr>
        <p:spPr>
          <a:xfrm flipH="1">
            <a:off x="7071361" y="6423125"/>
            <a:ext cx="1812" cy="1448399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3" name="Google Shape;2384;p121"/>
          <p:cNvSpPr/>
          <p:nvPr/>
        </p:nvSpPr>
        <p:spPr>
          <a:xfrm>
            <a:off x="13980129" y="5457964"/>
            <a:ext cx="3965400" cy="996600"/>
          </a:xfrm>
          <a:prstGeom prst="roundRect">
            <a:avLst>
              <a:gd name="adj" fmla="val 26148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200" dirty="0" err="1">
                <a:latin typeface="Proxima Nova"/>
                <a:sym typeface="Proxima Nova"/>
              </a:rPr>
              <a:t>KNeighbors</a:t>
            </a:r>
            <a:endParaRPr sz="2800" dirty="0"/>
          </a:p>
        </p:txBody>
      </p:sp>
      <p:cxnSp>
        <p:nvCxnSpPr>
          <p:cNvPr id="47" name="Google Shape;2381;p121"/>
          <p:cNvCxnSpPr/>
          <p:nvPr/>
        </p:nvCxnSpPr>
        <p:spPr>
          <a:xfrm flipH="1">
            <a:off x="2525868" y="6444711"/>
            <a:ext cx="1812" cy="1448399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9" name="Google Shape;2381;p121"/>
          <p:cNvCxnSpPr/>
          <p:nvPr/>
        </p:nvCxnSpPr>
        <p:spPr>
          <a:xfrm flipH="1">
            <a:off x="11616854" y="6480168"/>
            <a:ext cx="1812" cy="1397425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0" name="Google Shape;2381;p121"/>
          <p:cNvCxnSpPr/>
          <p:nvPr/>
        </p:nvCxnSpPr>
        <p:spPr>
          <a:xfrm>
            <a:off x="15962829" y="6454564"/>
            <a:ext cx="0" cy="1409890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0" name="Google Shape;2381;p121"/>
          <p:cNvCxnSpPr>
            <a:endCxn id="33" idx="0"/>
          </p:cNvCxnSpPr>
          <p:nvPr/>
        </p:nvCxnSpPr>
        <p:spPr>
          <a:xfrm flipH="1">
            <a:off x="8646631" y="7830238"/>
            <a:ext cx="1812" cy="1106736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2" name="Google Shape;2391;p121"/>
          <p:cNvSpPr/>
          <p:nvPr/>
        </p:nvSpPr>
        <p:spPr>
          <a:xfrm>
            <a:off x="483453" y="4467475"/>
            <a:ext cx="17632908" cy="5626802"/>
          </a:xfrm>
          <a:prstGeom prst="roundRect">
            <a:avLst>
              <a:gd name="adj" fmla="val 2827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72"/>
          <p:cNvSpPr txBox="1"/>
          <p:nvPr/>
        </p:nvSpPr>
        <p:spPr>
          <a:xfrm>
            <a:off x="551850" y="2094770"/>
            <a:ext cx="12862800" cy="6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3600" bIns="0" anchor="t" anchorCtr="0">
            <a:noAutofit/>
          </a:bodyPr>
          <a:lstStyle/>
          <a:p>
            <a:pPr marL="762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</a:pP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79500" lvl="0" indent="457200">
              <a:buClr>
                <a:schemeClr val="dk1"/>
              </a:buClr>
              <a:buSzPts val="3000"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Цель этого проекта - использовать исторические данные о заявках на получение ссуды, чтобы предсказать, сможет ли заявитель выплатить 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ссуду.</a:t>
            </a:r>
            <a:endParaRPr lang="en-US" sz="30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9500" lvl="0" indent="457200">
              <a:buClr>
                <a:schemeClr val="dk1"/>
              </a:buClr>
              <a:buSzPts val="3000"/>
            </a:pPr>
            <a:endParaRPr lang="en-US" sz="30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9500" lvl="0" indent="457200">
              <a:buClr>
                <a:schemeClr val="dk1"/>
              </a:buClr>
              <a:buSzPts val="3000"/>
            </a:pP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Актуальность: </a:t>
            </a:r>
          </a:p>
          <a:p>
            <a:pPr marL="536700" lvl="0" indent="-457200"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ссуда </a:t>
            </a: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более выгодна для 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заемщика;</a:t>
            </a:r>
          </a:p>
          <a:p>
            <a:pPr marL="536700" lvl="0" indent="-457200"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анк теряет прибыль;</a:t>
            </a:r>
          </a:p>
          <a:p>
            <a:pPr marL="536700" lvl="0" indent="-457200"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ет точных алгоритмов для определения надежных заемщиков; </a:t>
            </a:r>
          </a:p>
          <a:p>
            <a:pPr marL="536700" lvl="0" indent="-457200"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анк и клиент не находятся в безопасности;</a:t>
            </a:r>
          </a:p>
          <a:p>
            <a:pPr marL="536700" lvl="0" indent="-457200"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</a:t>
            </a:r>
            <a:r>
              <a:rPr lang="ru-RU" sz="30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иск оказаться в руках неблагонадежных заемщиков.</a:t>
            </a:r>
          </a:p>
        </p:txBody>
      </p:sp>
      <p:sp>
        <p:nvSpPr>
          <p:cNvPr id="1120" name="Google Shape;1120;p72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Задача 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26" name="Picture 2" descr="https://smallbizclub.com/wp-content/uploads/2020/11/bigstock-Credit-Score-Concept-Business-3844877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2" b="4297"/>
          <a:stretch/>
        </p:blipFill>
        <p:spPr bwMode="auto">
          <a:xfrm>
            <a:off x="11177517" y="6201832"/>
            <a:ext cx="6168787" cy="37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2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5400" b="1" dirty="0" err="1">
                <a:latin typeface="Proxima Nova"/>
                <a:ea typeface="Proxima Nova"/>
                <a:cs typeface="Proxima Nova"/>
                <a:sym typeface="Proxima Nova"/>
              </a:rPr>
              <a:t>StackingClassifier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468800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11" name="Google Shape;741;p46"/>
          <p:cNvSpPr txBox="1"/>
          <p:nvPr/>
        </p:nvSpPr>
        <p:spPr>
          <a:xfrm>
            <a:off x="2442509" y="6950384"/>
            <a:ext cx="5699700" cy="258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err="1" smtClean="0">
                <a:latin typeface="Proxima Nova"/>
                <a:ea typeface="Proxima Nova"/>
                <a:cs typeface="Proxima Nova"/>
                <a:sym typeface="Proxima Nova"/>
              </a:rPr>
              <a:t>roc_auc_score</a:t>
            </a:r>
            <a:r>
              <a:rPr lang="en-US" sz="1800" dirty="0" smtClean="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0.7432255532883378</a:t>
            </a:r>
            <a:endParaRPr lang="en-US"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0" y="1962300"/>
            <a:ext cx="7590359" cy="46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7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67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67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6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9600" b="1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2" name="Google Shape;1082;p67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67"/>
          <p:cNvSpPr txBox="1"/>
          <p:nvPr/>
        </p:nvSpPr>
        <p:spPr>
          <a:xfrm>
            <a:off x="551850" y="489600"/>
            <a:ext cx="142920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Подбор </a:t>
            </a:r>
            <a:r>
              <a:rPr lang="ru-RU" sz="96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гиперпараметров</a:t>
            </a: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406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7" name="Google Shape;2377;p121"/>
          <p:cNvCxnSpPr/>
          <p:nvPr/>
        </p:nvCxnSpPr>
        <p:spPr>
          <a:xfrm>
            <a:off x="1047124" y="3438883"/>
            <a:ext cx="9630795" cy="1785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381" name="Google Shape;2381;p121"/>
          <p:cNvCxnSpPr/>
          <p:nvPr/>
        </p:nvCxnSpPr>
        <p:spPr>
          <a:xfrm>
            <a:off x="5896435" y="2436283"/>
            <a:ext cx="0" cy="2163013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382" name="Google Shape;2382;p121"/>
          <p:cNvCxnSpPr/>
          <p:nvPr/>
        </p:nvCxnSpPr>
        <p:spPr>
          <a:xfrm>
            <a:off x="10677919" y="3484003"/>
            <a:ext cx="0" cy="98070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383" name="Google Shape;2383;p121"/>
          <p:cNvSpPr/>
          <p:nvPr/>
        </p:nvSpPr>
        <p:spPr>
          <a:xfrm>
            <a:off x="200461" y="4464703"/>
            <a:ext cx="3965400" cy="996600"/>
          </a:xfrm>
          <a:prstGeom prst="roundRect">
            <a:avLst>
              <a:gd name="adj" fmla="val 27974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400" dirty="0" smtClean="0">
                <a:latin typeface="Proxima Nova"/>
                <a:ea typeface="Proxima Nova"/>
                <a:cs typeface="Proxima Nova"/>
                <a:sym typeface="Proxima Nova"/>
              </a:rPr>
              <a:t>LGBM, </a:t>
            </a:r>
            <a:r>
              <a:rPr lang="en-US" sz="2400" dirty="0" err="1" smtClean="0">
                <a:latin typeface="Proxima Nova"/>
                <a:ea typeface="Proxima Nova"/>
                <a:cs typeface="Proxima Nova"/>
                <a:sym typeface="Proxima Nova"/>
              </a:rPr>
              <a:t>RandomForest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KNeighbors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dirty="0"/>
          </a:p>
        </p:txBody>
      </p:sp>
      <p:sp>
        <p:nvSpPr>
          <p:cNvPr id="2384" name="Google Shape;2384;p121"/>
          <p:cNvSpPr/>
          <p:nvPr/>
        </p:nvSpPr>
        <p:spPr>
          <a:xfrm>
            <a:off x="13412121" y="4410409"/>
            <a:ext cx="3965400" cy="996600"/>
          </a:xfrm>
          <a:prstGeom prst="roundRect">
            <a:avLst>
              <a:gd name="adj" fmla="val 26148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200" dirty="0" err="1">
                <a:latin typeface="Proxima Nova"/>
                <a:sym typeface="Proxima Nova"/>
              </a:rPr>
              <a:t>LogisticRegression</a:t>
            </a:r>
            <a:r>
              <a:rPr lang="en-US" sz="2200" dirty="0">
                <a:latin typeface="Proxima Nova"/>
                <a:sym typeface="Proxima Nova"/>
              </a:rPr>
              <a:t>, SVC, LGBM, </a:t>
            </a:r>
            <a:r>
              <a:rPr lang="en-US" sz="2200" dirty="0" err="1">
                <a:latin typeface="Proxima Nova"/>
                <a:sym typeface="Proxima Nova"/>
              </a:rPr>
              <a:t>RandomForest</a:t>
            </a:r>
            <a:r>
              <a:rPr lang="en-US" sz="2200" dirty="0">
                <a:latin typeface="Proxima Nova"/>
                <a:sym typeface="Proxima Nova"/>
              </a:rPr>
              <a:t>, </a:t>
            </a:r>
            <a:r>
              <a:rPr lang="en-US" sz="2200" dirty="0" err="1">
                <a:latin typeface="Proxima Nova"/>
                <a:sym typeface="Proxima Nova"/>
              </a:rPr>
              <a:t>KNeighbors</a:t>
            </a:r>
            <a:r>
              <a:rPr lang="en-US" sz="2200" dirty="0">
                <a:latin typeface="Proxima Nova"/>
                <a:sym typeface="Proxima Nova"/>
              </a:rPr>
              <a:t>  </a:t>
            </a:r>
            <a:endParaRPr sz="2800" dirty="0"/>
          </a:p>
        </p:txBody>
      </p:sp>
      <p:sp>
        <p:nvSpPr>
          <p:cNvPr id="2385" name="Google Shape;2385;p121"/>
          <p:cNvSpPr/>
          <p:nvPr/>
        </p:nvSpPr>
        <p:spPr>
          <a:xfrm>
            <a:off x="8543133" y="4412927"/>
            <a:ext cx="3965400" cy="1005000"/>
          </a:xfrm>
          <a:prstGeom prst="roundRect">
            <a:avLst>
              <a:gd name="adj" fmla="val 28278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SVC </a:t>
            </a:r>
            <a:endParaRPr sz="2800" dirty="0"/>
          </a:p>
        </p:txBody>
      </p:sp>
      <p:sp>
        <p:nvSpPr>
          <p:cNvPr id="2386" name="Google Shape;2386;p121"/>
          <p:cNvSpPr/>
          <p:nvPr/>
        </p:nvSpPr>
        <p:spPr>
          <a:xfrm>
            <a:off x="4371797" y="4451586"/>
            <a:ext cx="3965400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LogisticRegression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dirty="0"/>
          </a:p>
        </p:txBody>
      </p:sp>
      <p:sp>
        <p:nvSpPr>
          <p:cNvPr id="2387" name="Google Shape;2387;p121"/>
          <p:cNvSpPr/>
          <p:nvPr/>
        </p:nvSpPr>
        <p:spPr>
          <a:xfrm>
            <a:off x="3913735" y="1444033"/>
            <a:ext cx="3965400" cy="996600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chemeClr val="lt1"/>
              </a:buClr>
              <a:buSzPts val="2200"/>
            </a:pPr>
            <a:r>
              <a:rPr lang="en-US" sz="2400" dirty="0" err="1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Hyperopt</a:t>
            </a:r>
            <a:r>
              <a:rPr lang="en-US" sz="24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2400" dirty="0" err="1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GridSearchCV</a:t>
            </a:r>
            <a:r>
              <a:rPr lang="en-US" sz="24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RandomizedSearchCV</a:t>
            </a:r>
            <a:endParaRPr sz="2800" dirty="0"/>
          </a:p>
        </p:txBody>
      </p:sp>
      <p:cxnSp>
        <p:nvCxnSpPr>
          <p:cNvPr id="2388" name="Google Shape;2388;p121"/>
          <p:cNvCxnSpPr/>
          <p:nvPr/>
        </p:nvCxnSpPr>
        <p:spPr>
          <a:xfrm flipH="1">
            <a:off x="5890040" y="6904985"/>
            <a:ext cx="900" cy="1005000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2391" name="Google Shape;2391;p121"/>
          <p:cNvSpPr/>
          <p:nvPr/>
        </p:nvSpPr>
        <p:spPr>
          <a:xfrm>
            <a:off x="13412121" y="7802171"/>
            <a:ext cx="3965400" cy="1005000"/>
          </a:xfrm>
          <a:prstGeom prst="roundRect">
            <a:avLst>
              <a:gd name="adj" fmla="val 28278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StackingClassifier</a:t>
            </a:r>
            <a:endParaRPr lang="en-US" sz="2800" dirty="0"/>
          </a:p>
        </p:txBody>
      </p:sp>
      <p:sp>
        <p:nvSpPr>
          <p:cNvPr id="2392" name="Google Shape;2392;p121"/>
          <p:cNvSpPr/>
          <p:nvPr/>
        </p:nvSpPr>
        <p:spPr>
          <a:xfrm>
            <a:off x="3913735" y="7940089"/>
            <a:ext cx="3965400" cy="1005000"/>
          </a:xfrm>
          <a:prstGeom prst="roundRect">
            <a:avLst>
              <a:gd name="adj" fmla="val 27232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rgbClr val="303131"/>
              </a:buClr>
              <a:buSzPts val="2200"/>
            </a:pP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StackingClassifier</a:t>
            </a:r>
            <a:endParaRPr sz="2800" dirty="0"/>
          </a:p>
        </p:txBody>
      </p:sp>
      <p:cxnSp>
        <p:nvCxnSpPr>
          <p:cNvPr id="2394" name="Google Shape;2394;p121"/>
          <p:cNvCxnSpPr/>
          <p:nvPr/>
        </p:nvCxnSpPr>
        <p:spPr>
          <a:xfrm flipV="1">
            <a:off x="1045312" y="6874658"/>
            <a:ext cx="9630795" cy="16174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395" name="Google Shape;2395;p121"/>
          <p:cNvCxnSpPr>
            <a:endCxn id="2391" idx="0"/>
          </p:cNvCxnSpPr>
          <p:nvPr/>
        </p:nvCxnSpPr>
        <p:spPr>
          <a:xfrm>
            <a:off x="15394821" y="5456586"/>
            <a:ext cx="0" cy="2345585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stealth" w="med" len="med"/>
          </a:ln>
        </p:spPr>
      </p:cxnSp>
      <p:sp>
        <p:nvSpPr>
          <p:cNvPr id="2396" name="Google Shape;2396;p121"/>
          <p:cNvSpPr txBox="1"/>
          <p:nvPr/>
        </p:nvSpPr>
        <p:spPr>
          <a:xfrm>
            <a:off x="551850" y="489600"/>
            <a:ext cx="142977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П</a:t>
            </a: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одбор гиперпараметров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387;p121"/>
          <p:cNvSpPr/>
          <p:nvPr/>
        </p:nvSpPr>
        <p:spPr>
          <a:xfrm>
            <a:off x="13412121" y="1343913"/>
            <a:ext cx="3965400" cy="996600"/>
          </a:xfrm>
          <a:prstGeom prst="roundRect">
            <a:avLst>
              <a:gd name="adj" fmla="val 26126"/>
            </a:avLst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chemeClr val="lt1"/>
              </a:buClr>
              <a:buSzPts val="2200"/>
            </a:pPr>
            <a:r>
              <a:rPr lang="en-US" sz="2400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optuna</a:t>
            </a:r>
            <a:endParaRPr lang="en-US" sz="24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" name="Google Shape;2381;p121"/>
          <p:cNvCxnSpPr>
            <a:stCxn id="22" idx="2"/>
            <a:endCxn id="2384" idx="0"/>
          </p:cNvCxnSpPr>
          <p:nvPr/>
        </p:nvCxnSpPr>
        <p:spPr>
          <a:xfrm>
            <a:off x="15394821" y="2279925"/>
            <a:ext cx="0" cy="2130484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" name="Прямоугольник 2"/>
          <p:cNvSpPr/>
          <p:nvPr/>
        </p:nvSpPr>
        <p:spPr>
          <a:xfrm>
            <a:off x="1204425" y="2937583"/>
            <a:ext cx="1447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Proxima Nova" panose="020B0604020202020204" charset="0"/>
              </a:rPr>
              <a:t>Hyperopt</a:t>
            </a:r>
            <a:endParaRPr lang="ru-RU" sz="2400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46048" y="2957400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Proxima Nova" panose="020B0604020202020204" charset="0"/>
              </a:rPr>
              <a:t>GridSearch</a:t>
            </a:r>
            <a:endParaRPr lang="ru-RU" sz="2000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637851" y="2946099"/>
            <a:ext cx="3320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Proxima Nova" panose="020B0604020202020204" charset="0"/>
              </a:rPr>
              <a:t>RandomizedSearchCV</a:t>
            </a:r>
            <a:endParaRPr lang="ru-RU" sz="1800" dirty="0">
              <a:solidFill>
                <a:schemeClr val="tx1"/>
              </a:solidFill>
              <a:latin typeface="Proxima Nova" panose="020B0604020202020204" charset="0"/>
            </a:endParaRPr>
          </a:p>
        </p:txBody>
      </p:sp>
      <p:cxnSp>
        <p:nvCxnSpPr>
          <p:cNvPr id="34" name="Google Shape;2381;p121"/>
          <p:cNvCxnSpPr/>
          <p:nvPr/>
        </p:nvCxnSpPr>
        <p:spPr>
          <a:xfrm flipH="1">
            <a:off x="5896435" y="5456586"/>
            <a:ext cx="1812" cy="1448399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8" name="Google Shape;2381;p121"/>
          <p:cNvCxnSpPr/>
          <p:nvPr/>
        </p:nvCxnSpPr>
        <p:spPr>
          <a:xfrm flipH="1">
            <a:off x="1045312" y="5456586"/>
            <a:ext cx="1812" cy="1448399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0" name="Google Shape;2381;p121"/>
          <p:cNvCxnSpPr/>
          <p:nvPr/>
        </p:nvCxnSpPr>
        <p:spPr>
          <a:xfrm flipH="1">
            <a:off x="10676107" y="5426259"/>
            <a:ext cx="1812" cy="1448399"/>
          </a:xfrm>
          <a:prstGeom prst="straightConnector1">
            <a:avLst/>
          </a:prstGeom>
          <a:noFill/>
          <a:ln w="25400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8" name="Google Shape;2382;p121"/>
          <p:cNvCxnSpPr/>
          <p:nvPr/>
        </p:nvCxnSpPr>
        <p:spPr>
          <a:xfrm>
            <a:off x="1051252" y="3445875"/>
            <a:ext cx="0" cy="980700"/>
          </a:xfrm>
          <a:prstGeom prst="straightConnector1">
            <a:avLst/>
          </a:prstGeom>
          <a:noFill/>
          <a:ln w="28575" cap="flat" cmpd="sng">
            <a:solidFill>
              <a:srgbClr val="4BD0A0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327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2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5400" b="1" dirty="0" err="1">
                <a:latin typeface="Proxima Nova"/>
                <a:ea typeface="Proxima Nova"/>
                <a:cs typeface="Proxima Nova"/>
                <a:sym typeface="Proxima Nova"/>
              </a:rPr>
              <a:t>StackingClassifier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468800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11" name="Google Shape;741;p46"/>
          <p:cNvSpPr txBox="1"/>
          <p:nvPr/>
        </p:nvSpPr>
        <p:spPr>
          <a:xfrm>
            <a:off x="1208946" y="7878432"/>
            <a:ext cx="5699700" cy="258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err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-US" sz="1800" dirty="0" err="1" smtClean="0">
                <a:latin typeface="Proxima Nova"/>
                <a:ea typeface="Proxima Nova"/>
                <a:cs typeface="Proxima Nova"/>
                <a:sym typeface="Proxima Nova"/>
              </a:rPr>
              <a:t>oc_auc_score</a:t>
            </a:r>
            <a:r>
              <a:rPr lang="en-US" sz="1800" dirty="0" smtClean="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0.7420430107526882</a:t>
            </a:r>
            <a:endParaRPr lang="en-US" sz="18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endParaRPr lang="en-US"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15" t="-954" r="13572" b="954"/>
          <a:stretch/>
        </p:blipFill>
        <p:spPr>
          <a:xfrm>
            <a:off x="9430471" y="2827774"/>
            <a:ext cx="7219798" cy="4537515"/>
          </a:xfrm>
          <a:prstGeom prst="rect">
            <a:avLst/>
          </a:prstGeom>
        </p:spPr>
      </p:pic>
      <p:sp>
        <p:nvSpPr>
          <p:cNvPr id="17" name="Google Shape;2383;p121"/>
          <p:cNvSpPr/>
          <p:nvPr/>
        </p:nvSpPr>
        <p:spPr>
          <a:xfrm>
            <a:off x="11203543" y="1677255"/>
            <a:ext cx="3965400" cy="996600"/>
          </a:xfrm>
          <a:prstGeom prst="roundRect">
            <a:avLst>
              <a:gd name="adj" fmla="val 27974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chemeClr val="lt1"/>
              </a:buClr>
              <a:buSzPts val="2200"/>
            </a:pPr>
            <a:r>
              <a:rPr lang="en-US" sz="2400" dirty="0" err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optuna</a:t>
            </a:r>
            <a:endParaRPr lang="en-US" sz="24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2383;p121"/>
          <p:cNvSpPr/>
          <p:nvPr/>
        </p:nvSpPr>
        <p:spPr>
          <a:xfrm>
            <a:off x="2076096" y="1734530"/>
            <a:ext cx="3965400" cy="996600"/>
          </a:xfrm>
          <a:prstGeom prst="roundRect">
            <a:avLst>
              <a:gd name="adj" fmla="val 27974"/>
            </a:avLst>
          </a:prstGeom>
          <a:solidFill>
            <a:srgbClr val="FFFFFF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lvl="0" algn="ctr">
              <a:lnSpc>
                <a:spcPct val="80000"/>
              </a:lnSpc>
              <a:buClr>
                <a:schemeClr val="lt1"/>
              </a:buClr>
              <a:buSzPts val="2200"/>
            </a:pPr>
            <a:r>
              <a:rPr lang="en-US" sz="2400" dirty="0" err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Hyperopt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GridSearchCV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RandomizedSearchCV</a:t>
            </a:r>
            <a:endParaRPr lang="en-US" sz="24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741;p46"/>
          <p:cNvSpPr txBox="1"/>
          <p:nvPr/>
        </p:nvSpPr>
        <p:spPr>
          <a:xfrm>
            <a:off x="11176248" y="7878432"/>
            <a:ext cx="5699700" cy="258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 err="1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-US" sz="1800" dirty="0" err="1" smtClean="0">
                <a:latin typeface="Proxima Nova"/>
                <a:ea typeface="Proxima Nova"/>
                <a:cs typeface="Proxima Nova"/>
                <a:sym typeface="Proxima Nova"/>
              </a:rPr>
              <a:t>oc_auc_score</a:t>
            </a:r>
            <a:r>
              <a:rPr lang="en-US" sz="1800" dirty="0" smtClean="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0.7361120655558457</a:t>
            </a:r>
            <a:endParaRPr lang="en-US" sz="1800" dirty="0" smtClean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86" y="3189851"/>
            <a:ext cx="7890681" cy="42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" name="Google Shape;2253;p114"/>
          <p:cNvGraphicFramePr/>
          <p:nvPr>
            <p:extLst>
              <p:ext uri="{D42A27DB-BD31-4B8C-83A1-F6EECF244321}">
                <p14:modId xmlns:p14="http://schemas.microsoft.com/office/powerpoint/2010/main" val="1905033935"/>
              </p:ext>
            </p:extLst>
          </p:nvPr>
        </p:nvGraphicFramePr>
        <p:xfrm>
          <a:off x="1084116" y="2436769"/>
          <a:ext cx="6190142" cy="3014744"/>
        </p:xfrm>
        <a:graphic>
          <a:graphicData uri="http://schemas.openxmlformats.org/drawingml/2006/table">
            <a:tbl>
              <a:tblPr>
                <a:noFill/>
                <a:tableStyleId>{1935BC20-AFE2-41AB-B863-D4421EE2AEB9}</a:tableStyleId>
              </a:tblPr>
              <a:tblGrid>
                <a:gridCol w="251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0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solidFill>
                            <a:srgbClr val="4BD0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 sz="1800" b="1" u="none" strike="noStrike" cap="none" dirty="0">
                        <a:solidFill>
                          <a:srgbClr val="4BD0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08000" marR="0" marT="0" marB="0">
                    <a:lnL w="952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>
                        <a:solidFill>
                          <a:srgbClr val="4BD0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dirty="0" smtClean="0">
                          <a:solidFill>
                            <a:srgbClr val="4BD0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ROC_AUC</a:t>
                      </a:r>
                      <a:endParaRPr sz="1800" b="1" dirty="0">
                        <a:solidFill>
                          <a:srgbClr val="4BD0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endParaRPr sz="1800" b="1" dirty="0">
                        <a:solidFill>
                          <a:srgbClr val="4BD0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0" marB="0">
                    <a:lnL w="952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strike="noStrike" cap="none" dirty="0" err="1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LogisticRegression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08000" marR="0" marT="36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1800" dirty="0" smtClean="0"/>
                        <a:t>0.</a:t>
                      </a:r>
                      <a:r>
                        <a:rPr lang="en-US" sz="1800" dirty="0" smtClean="0"/>
                        <a:t>60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strike="noStrike" cap="none" dirty="0" err="1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LightGBM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08000" marR="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" sz="1800" u="none" strike="noStrike" cap="none" dirty="0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</a:t>
                      </a:r>
                      <a:r>
                        <a:rPr lang="en-US" sz="1800" u="none" strike="noStrike" cap="none" dirty="0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strike="noStrike" cap="none" dirty="0" err="1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StackingClassifier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08000" marR="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dirty="0" smtClean="0"/>
                        <a:t>-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>
                    <a:lnL w="28575" cap="flat" cmpd="sng" algn="ctr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dirty="0" smtClean="0"/>
                        <a:t>0.74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>
                    <a:lnL w="28575" cap="flat" cmpd="sng" algn="ctr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38294"/>
                  </a:ext>
                </a:extLst>
              </a:tr>
              <a:tr h="49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StackingClassifier1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08000" marR="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1800" u="none" strike="noStrike" cap="none" dirty="0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</a:t>
                      </a:r>
                      <a:r>
                        <a:rPr lang="en-US" sz="1800" u="none" strike="noStrike" cap="none" dirty="0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74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StackingClassifier2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08000" marR="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</a:t>
                      </a:r>
                      <a:r>
                        <a:rPr lang="ru-RU" sz="1800" u="none" strike="noStrike" cap="none" dirty="0" smtClean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800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>
                    <a:lnL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DDDD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3F4F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" name="Google Shape;2257;p114"/>
          <p:cNvSpPr txBox="1"/>
          <p:nvPr/>
        </p:nvSpPr>
        <p:spPr>
          <a:xfrm>
            <a:off x="551850" y="489600"/>
            <a:ext cx="14309100" cy="1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Результаты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57"/>
          <p:cNvGrpSpPr/>
          <p:nvPr/>
        </p:nvGrpSpPr>
        <p:grpSpPr>
          <a:xfrm>
            <a:off x="551850" y="2952000"/>
            <a:ext cx="9411016" cy="1245600"/>
            <a:chOff x="551850" y="2952000"/>
            <a:chExt cx="9411016" cy="1245600"/>
          </a:xfrm>
        </p:grpSpPr>
        <p:sp>
          <p:nvSpPr>
            <p:cNvPr id="933" name="Google Shape;933;p57"/>
            <p:cNvSpPr/>
            <p:nvPr/>
          </p:nvSpPr>
          <p:spPr>
            <a:xfrm>
              <a:off x="551850" y="2952000"/>
              <a:ext cx="1245600" cy="1245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32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  <p:sp>
          <p:nvSpPr>
            <p:cNvPr id="934" name="Google Shape;934;p57"/>
            <p:cNvSpPr txBox="1"/>
            <p:nvPr/>
          </p:nvSpPr>
          <p:spPr>
            <a:xfrm>
              <a:off x="1981050" y="2952000"/>
              <a:ext cx="7981816" cy="12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Выбрать более подходящую метрику качества для бизнес задачи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35" name="Google Shape;935;p57"/>
          <p:cNvGrpSpPr/>
          <p:nvPr/>
        </p:nvGrpSpPr>
        <p:grpSpPr>
          <a:xfrm>
            <a:off x="551850" y="5312741"/>
            <a:ext cx="9411016" cy="1245602"/>
            <a:chOff x="4856930" y="2952298"/>
            <a:chExt cx="9411016" cy="1245602"/>
          </a:xfrm>
        </p:grpSpPr>
        <p:sp>
          <p:nvSpPr>
            <p:cNvPr id="936" name="Google Shape;936;p57"/>
            <p:cNvSpPr/>
            <p:nvPr/>
          </p:nvSpPr>
          <p:spPr>
            <a:xfrm>
              <a:off x="4856930" y="2952298"/>
              <a:ext cx="1245600" cy="1245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b="1"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  <p:sp>
          <p:nvSpPr>
            <p:cNvPr id="937" name="Google Shape;937;p57"/>
            <p:cNvSpPr txBox="1"/>
            <p:nvPr/>
          </p:nvSpPr>
          <p:spPr>
            <a:xfrm>
              <a:off x="6268650" y="2952300"/>
              <a:ext cx="7999296" cy="124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Генерация новых признаков</a:t>
              </a:r>
              <a:r>
                <a:rPr lang="en-US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, </a:t>
              </a: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повысить порог важности признаков или взять всю выборку целиком 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41" name="Google Shape;941;p57"/>
          <p:cNvGrpSpPr/>
          <p:nvPr/>
        </p:nvGrpSpPr>
        <p:grpSpPr>
          <a:xfrm>
            <a:off x="551850" y="7680682"/>
            <a:ext cx="9711266" cy="1245600"/>
            <a:chOff x="551850" y="5428801"/>
            <a:chExt cx="9711266" cy="1245600"/>
          </a:xfrm>
        </p:grpSpPr>
        <p:sp>
          <p:nvSpPr>
            <p:cNvPr id="942" name="Google Shape;942;p57"/>
            <p:cNvSpPr/>
            <p:nvPr/>
          </p:nvSpPr>
          <p:spPr>
            <a:xfrm>
              <a:off x="551850" y="5428801"/>
              <a:ext cx="1245600" cy="12456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3200" b="1" dirty="0">
                  <a:latin typeface="Proxima Nova"/>
                  <a:sym typeface="Proxima Nova"/>
                </a:rPr>
                <a:t>3</a:t>
              </a:r>
              <a:endParaRPr b="1" dirty="0"/>
            </a:p>
          </p:txBody>
        </p:sp>
        <p:sp>
          <p:nvSpPr>
            <p:cNvPr id="943" name="Google Shape;943;p57"/>
            <p:cNvSpPr txBox="1"/>
            <p:nvPr/>
          </p:nvSpPr>
          <p:spPr>
            <a:xfrm>
              <a:off x="1981050" y="5436000"/>
              <a:ext cx="8282066" cy="12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Попробовать </a:t>
              </a:r>
              <a:r>
                <a:rPr lang="en-US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NN</a:t>
              </a: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, т.к. данных достаточно много, алгоритм </a:t>
              </a:r>
              <a:r>
                <a:rPr lang="en-US" sz="2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Tabnet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959" name="Google Shape;959;p57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Пути улучшения модели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9" name="Google Shape;1609;p102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1610" name="Google Shape;1610;p102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2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102"/>
          <p:cNvSpPr txBox="1"/>
          <p:nvPr/>
        </p:nvSpPr>
        <p:spPr>
          <a:xfrm>
            <a:off x="551850" y="489600"/>
            <a:ext cx="12862500" cy="27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Прогнозирование </a:t>
            </a:r>
            <a:r>
              <a:rPr lang="ru-RU" sz="9600" b="1" dirty="0" smtClean="0">
                <a:latin typeface="Proxima Nova"/>
                <a:ea typeface="Proxima Nova"/>
                <a:cs typeface="Proxima Nova"/>
                <a:sym typeface="Proxima Nova"/>
              </a:rPr>
              <a:t>кредитного </a:t>
            </a: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риска</a:t>
            </a:r>
            <a:endParaRPr lang="ru-RU" sz="100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endParaRPr lang="ru-RU"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endParaRPr lang="ru-RU"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endParaRPr lang="ru-RU"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endParaRPr lang="ru-RU"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13" name="Google Shape;1613;p102"/>
          <p:cNvGrpSpPr/>
          <p:nvPr/>
        </p:nvGrpSpPr>
        <p:grpSpPr>
          <a:xfrm>
            <a:off x="551887" y="3195650"/>
            <a:ext cx="5715713" cy="1247700"/>
            <a:chOff x="551887" y="3195650"/>
            <a:chExt cx="5715713" cy="1247700"/>
          </a:xfrm>
        </p:grpSpPr>
        <p:grpSp>
          <p:nvGrpSpPr>
            <p:cNvPr id="1614" name="Google Shape;1614;p102"/>
            <p:cNvGrpSpPr/>
            <p:nvPr/>
          </p:nvGrpSpPr>
          <p:grpSpPr>
            <a:xfrm rot="5400000">
              <a:off x="552037" y="3450675"/>
              <a:ext cx="749700" cy="750000"/>
              <a:chOff x="5876925" y="1459913"/>
              <a:chExt cx="749700" cy="750000"/>
            </a:xfrm>
          </p:grpSpPr>
          <p:sp>
            <p:nvSpPr>
              <p:cNvPr id="1615" name="Google Shape;1615;p102"/>
              <p:cNvSpPr/>
              <p:nvPr/>
            </p:nvSpPr>
            <p:spPr>
              <a:xfrm>
                <a:off x="5876925" y="1459913"/>
                <a:ext cx="749700" cy="750000"/>
              </a:xfrm>
              <a:prstGeom prst="ellipse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02"/>
              <p:cNvSpPr/>
              <p:nvPr/>
            </p:nvSpPr>
            <p:spPr>
              <a:xfrm rot="-5400000">
                <a:off x="6138588" y="1652025"/>
                <a:ext cx="232789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0414" h="204454" extrusionOk="0">
                    <a:moveTo>
                      <a:pt x="65106" y="0"/>
                    </a:moveTo>
                    <a:cubicBezTo>
                      <a:pt x="62885" y="0"/>
                      <a:pt x="60665" y="858"/>
                      <a:pt x="58949" y="2574"/>
                    </a:cubicBezTo>
                    <a:lnTo>
                      <a:pt x="3432" y="58899"/>
                    </a:lnTo>
                    <a:cubicBezTo>
                      <a:pt x="0" y="62532"/>
                      <a:pt x="0" y="67983"/>
                      <a:pt x="3432" y="71415"/>
                    </a:cubicBezTo>
                    <a:cubicBezTo>
                      <a:pt x="5148" y="73232"/>
                      <a:pt x="7369" y="74140"/>
                      <a:pt x="9590" y="74140"/>
                    </a:cubicBezTo>
                    <a:cubicBezTo>
                      <a:pt x="11810" y="74140"/>
                      <a:pt x="14031" y="73232"/>
                      <a:pt x="15747" y="71415"/>
                    </a:cubicBezTo>
                    <a:lnTo>
                      <a:pt x="56324" y="30232"/>
                    </a:lnTo>
                    <a:lnTo>
                      <a:pt x="56324" y="194157"/>
                    </a:lnTo>
                    <a:cubicBezTo>
                      <a:pt x="56324" y="194561"/>
                      <a:pt x="56324" y="195167"/>
                      <a:pt x="56324" y="195570"/>
                    </a:cubicBezTo>
                    <a:cubicBezTo>
                      <a:pt x="56324" y="200415"/>
                      <a:pt x="60362" y="204453"/>
                      <a:pt x="65207" y="204453"/>
                    </a:cubicBezTo>
                    <a:cubicBezTo>
                      <a:pt x="70052" y="204453"/>
                      <a:pt x="74089" y="200415"/>
                      <a:pt x="74089" y="195570"/>
                    </a:cubicBezTo>
                    <a:cubicBezTo>
                      <a:pt x="74089" y="195167"/>
                      <a:pt x="73888" y="194561"/>
                      <a:pt x="73888" y="194157"/>
                    </a:cubicBezTo>
                    <a:lnTo>
                      <a:pt x="73888" y="30232"/>
                    </a:lnTo>
                    <a:lnTo>
                      <a:pt x="114667" y="71415"/>
                    </a:lnTo>
                    <a:cubicBezTo>
                      <a:pt x="116383" y="73232"/>
                      <a:pt x="118603" y="74140"/>
                      <a:pt x="120824" y="74140"/>
                    </a:cubicBezTo>
                    <a:cubicBezTo>
                      <a:pt x="123045" y="74140"/>
                      <a:pt x="125265" y="73232"/>
                      <a:pt x="126981" y="71415"/>
                    </a:cubicBezTo>
                    <a:cubicBezTo>
                      <a:pt x="130413" y="67983"/>
                      <a:pt x="130413" y="62532"/>
                      <a:pt x="126981" y="58899"/>
                    </a:cubicBezTo>
                    <a:lnTo>
                      <a:pt x="71263" y="2574"/>
                    </a:lnTo>
                    <a:cubicBezTo>
                      <a:pt x="69547" y="858"/>
                      <a:pt x="67327" y="0"/>
                      <a:pt x="65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102"/>
            <p:cNvSpPr txBox="1"/>
            <p:nvPr/>
          </p:nvSpPr>
          <p:spPr>
            <a:xfrm>
              <a:off x="1390200" y="3195650"/>
              <a:ext cx="4877400" cy="12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dirty="0" smtClean="0">
                  <a:latin typeface="Proxima Nova"/>
                  <a:ea typeface="Proxima Nova"/>
                  <a:cs typeface="Proxima Nova"/>
                  <a:sym typeface="Proxima Nova"/>
                </a:rPr>
                <a:t>Итоги и применение</a:t>
              </a: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623" name="Google Shape;1623;p102"/>
          <p:cNvSpPr txBox="1"/>
          <p:nvPr/>
        </p:nvSpPr>
        <p:spPr>
          <a:xfrm>
            <a:off x="551850" y="8157600"/>
            <a:ext cx="57168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Мира Терехова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Студентка </a:t>
            </a:r>
            <a:r>
              <a:rPr lang="en-US" sz="24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DS-20 </a:t>
            </a:r>
            <a:r>
              <a:rPr lang="ru-RU" sz="2400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Нетологии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24" name="Google Shape;1624;p102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1625" name="Google Shape;1625;p10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86"/>
          <p:cNvSpPr/>
          <p:nvPr/>
        </p:nvSpPr>
        <p:spPr>
          <a:xfrm>
            <a:off x="540000" y="2729265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86"/>
          <p:cNvSpPr/>
          <p:nvPr/>
        </p:nvSpPr>
        <p:spPr>
          <a:xfrm>
            <a:off x="3977472" y="2729265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86"/>
          <p:cNvSpPr/>
          <p:nvPr/>
        </p:nvSpPr>
        <p:spPr>
          <a:xfrm>
            <a:off x="7414944" y="2729265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86"/>
          <p:cNvSpPr/>
          <p:nvPr/>
        </p:nvSpPr>
        <p:spPr>
          <a:xfrm>
            <a:off x="10868042" y="2729265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86"/>
          <p:cNvSpPr/>
          <p:nvPr/>
        </p:nvSpPr>
        <p:spPr>
          <a:xfrm>
            <a:off x="14300305" y="2729265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86"/>
          <p:cNvSpPr/>
          <p:nvPr/>
        </p:nvSpPr>
        <p:spPr>
          <a:xfrm>
            <a:off x="540000" y="6193547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86"/>
          <p:cNvSpPr/>
          <p:nvPr/>
        </p:nvSpPr>
        <p:spPr>
          <a:xfrm>
            <a:off x="3977472" y="6193547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86"/>
          <p:cNvSpPr/>
          <p:nvPr/>
        </p:nvSpPr>
        <p:spPr>
          <a:xfrm>
            <a:off x="7414944" y="6193547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86"/>
          <p:cNvSpPr/>
          <p:nvPr/>
        </p:nvSpPr>
        <p:spPr>
          <a:xfrm>
            <a:off x="10868042" y="6193547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86"/>
          <p:cNvSpPr/>
          <p:nvPr/>
        </p:nvSpPr>
        <p:spPr>
          <a:xfrm>
            <a:off x="14300305" y="6193547"/>
            <a:ext cx="3435900" cy="3435900"/>
          </a:xfrm>
          <a:prstGeom prst="ellipse">
            <a:avLst/>
          </a:prstGeom>
          <a:noFill/>
          <a:ln w="28575" cap="flat" cmpd="sng">
            <a:solidFill>
              <a:srgbClr val="9E9F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86"/>
          <p:cNvSpPr txBox="1"/>
          <p:nvPr/>
        </p:nvSpPr>
        <p:spPr>
          <a:xfrm>
            <a:off x="551850" y="489600"/>
            <a:ext cx="14292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Описание данных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05" name="Google Shape;1405;p86"/>
          <p:cNvGrpSpPr/>
          <p:nvPr/>
        </p:nvGrpSpPr>
        <p:grpSpPr>
          <a:xfrm>
            <a:off x="551850" y="1496096"/>
            <a:ext cx="17014202" cy="993600"/>
            <a:chOff x="551850" y="1468800"/>
            <a:chExt cx="17014202" cy="993600"/>
          </a:xfrm>
        </p:grpSpPr>
        <p:sp>
          <p:nvSpPr>
            <p:cNvPr id="1406" name="Google Shape;1406;p86"/>
            <p:cNvSpPr txBox="1"/>
            <p:nvPr/>
          </p:nvSpPr>
          <p:spPr>
            <a:xfrm>
              <a:off x="1226924" y="1468800"/>
              <a:ext cx="16339128" cy="9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91425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ru-RU" sz="1800" dirty="0" smtClean="0">
                  <a:latin typeface="Proxima Nova"/>
                  <a:ea typeface="Proxima Nova"/>
                  <a:cs typeface="Proxima Nova"/>
                  <a:sym typeface="Proxima Nova"/>
                </a:rPr>
                <a:t>Выборка состоит из 219 признаков, поэтому данные разделены </a:t>
              </a:r>
              <a:r>
                <a:rPr lang="ru-RU" sz="1800" dirty="0">
                  <a:latin typeface="Proxima Nova"/>
                  <a:ea typeface="Proxima Nova"/>
                  <a:cs typeface="Proxima Nova"/>
                  <a:sym typeface="Proxima Nova"/>
                </a:rPr>
                <a:t>по </a:t>
              </a:r>
              <a:r>
                <a:rPr lang="ru-RU" sz="1800" dirty="0" smtClean="0">
                  <a:latin typeface="Proxima Nova"/>
                  <a:ea typeface="Proxima Nova"/>
                  <a:cs typeface="Proxima Nova"/>
                  <a:sym typeface="Proxima Nova"/>
                </a:rPr>
                <a:t>группам. </a:t>
              </a: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407" name="Google Shape;1407;p86"/>
            <p:cNvGrpSpPr/>
            <p:nvPr/>
          </p:nvGrpSpPr>
          <p:grpSpPr>
            <a:xfrm>
              <a:off x="551850" y="1469250"/>
              <a:ext cx="488400" cy="488700"/>
              <a:chOff x="551850" y="1469250"/>
              <a:chExt cx="488400" cy="488700"/>
            </a:xfrm>
          </p:grpSpPr>
          <p:sp>
            <p:nvSpPr>
              <p:cNvPr id="1408" name="Google Shape;1408;p86"/>
              <p:cNvSpPr/>
              <p:nvPr/>
            </p:nvSpPr>
            <p:spPr>
              <a:xfrm>
                <a:off x="551850" y="1469250"/>
                <a:ext cx="488400" cy="488700"/>
              </a:xfrm>
              <a:prstGeom prst="ellipse">
                <a:avLst/>
              </a:prstGeom>
              <a:noFill/>
              <a:ln w="28575" cap="flat" cmpd="sng">
                <a:solidFill>
                  <a:srgbClr val="4BD0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86"/>
              <p:cNvSpPr/>
              <p:nvPr/>
            </p:nvSpPr>
            <p:spPr>
              <a:xfrm rot="5400000">
                <a:off x="748682" y="1639520"/>
                <a:ext cx="94550" cy="148229"/>
              </a:xfrm>
              <a:custGeom>
                <a:avLst/>
                <a:gdLst/>
                <a:ahLst/>
                <a:cxnLst/>
                <a:rect l="l" t="t" r="r" b="b"/>
                <a:pathLst>
                  <a:path w="130414" h="204454" extrusionOk="0">
                    <a:moveTo>
                      <a:pt x="65106" y="0"/>
                    </a:moveTo>
                    <a:cubicBezTo>
                      <a:pt x="62885" y="0"/>
                      <a:pt x="60665" y="858"/>
                      <a:pt x="58949" y="2574"/>
                    </a:cubicBezTo>
                    <a:lnTo>
                      <a:pt x="3432" y="58899"/>
                    </a:lnTo>
                    <a:cubicBezTo>
                      <a:pt x="0" y="62532"/>
                      <a:pt x="0" y="67983"/>
                      <a:pt x="3432" y="71415"/>
                    </a:cubicBezTo>
                    <a:cubicBezTo>
                      <a:pt x="5148" y="73232"/>
                      <a:pt x="7369" y="74140"/>
                      <a:pt x="9590" y="74140"/>
                    </a:cubicBezTo>
                    <a:cubicBezTo>
                      <a:pt x="11810" y="74140"/>
                      <a:pt x="14031" y="73232"/>
                      <a:pt x="15747" y="71415"/>
                    </a:cubicBezTo>
                    <a:lnTo>
                      <a:pt x="56324" y="30232"/>
                    </a:lnTo>
                    <a:lnTo>
                      <a:pt x="56324" y="194157"/>
                    </a:lnTo>
                    <a:cubicBezTo>
                      <a:pt x="56324" y="194561"/>
                      <a:pt x="56324" y="195167"/>
                      <a:pt x="56324" y="195570"/>
                    </a:cubicBezTo>
                    <a:cubicBezTo>
                      <a:pt x="56324" y="200415"/>
                      <a:pt x="60362" y="204453"/>
                      <a:pt x="65207" y="204453"/>
                    </a:cubicBezTo>
                    <a:cubicBezTo>
                      <a:pt x="70052" y="204453"/>
                      <a:pt x="74089" y="200415"/>
                      <a:pt x="74089" y="195570"/>
                    </a:cubicBezTo>
                    <a:cubicBezTo>
                      <a:pt x="74089" y="195167"/>
                      <a:pt x="73888" y="194561"/>
                      <a:pt x="73888" y="194157"/>
                    </a:cubicBezTo>
                    <a:lnTo>
                      <a:pt x="73888" y="30232"/>
                    </a:lnTo>
                    <a:lnTo>
                      <a:pt x="114667" y="71415"/>
                    </a:lnTo>
                    <a:cubicBezTo>
                      <a:pt x="116383" y="73232"/>
                      <a:pt x="118603" y="74140"/>
                      <a:pt x="120824" y="74140"/>
                    </a:cubicBezTo>
                    <a:cubicBezTo>
                      <a:pt x="123045" y="74140"/>
                      <a:pt x="125265" y="73232"/>
                      <a:pt x="126981" y="71415"/>
                    </a:cubicBezTo>
                    <a:cubicBezTo>
                      <a:pt x="130413" y="67983"/>
                      <a:pt x="130413" y="62532"/>
                      <a:pt x="126981" y="58899"/>
                    </a:cubicBezTo>
                    <a:lnTo>
                      <a:pt x="71263" y="2574"/>
                    </a:lnTo>
                    <a:cubicBezTo>
                      <a:pt x="69547" y="858"/>
                      <a:pt x="67327" y="0"/>
                      <a:pt x="65106" y="0"/>
                    </a:cubicBezTo>
                    <a:close/>
                  </a:path>
                </a:pathLst>
              </a:custGeom>
              <a:solidFill>
                <a:srgbClr val="4BD0A0"/>
              </a:solidFill>
              <a:ln w="9525" cap="flat" cmpd="sng">
                <a:solidFill>
                  <a:srgbClr val="4BD0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1406;p86"/>
          <p:cNvSpPr txBox="1"/>
          <p:nvPr/>
        </p:nvSpPr>
        <p:spPr>
          <a:xfrm>
            <a:off x="-680701" y="3997619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Социальная информация о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 клиенте: пол, возраст, 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образование и пр.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1406;p86"/>
          <p:cNvSpPr txBox="1"/>
          <p:nvPr/>
        </p:nvSpPr>
        <p:spPr>
          <a:xfrm>
            <a:off x="2828068" y="4026001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Финансовая информация: 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работа, имущество и пр.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1406;p86"/>
          <p:cNvSpPr txBox="1"/>
          <p:nvPr/>
        </p:nvSpPr>
        <p:spPr>
          <a:xfrm>
            <a:off x="6162131" y="3870390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Внешняя оценка: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к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редитная история,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 оценка сторонних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к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редиторов и пр.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1406;p86"/>
          <p:cNvSpPr txBox="1"/>
          <p:nvPr/>
        </p:nvSpPr>
        <p:spPr>
          <a:xfrm>
            <a:off x="9643950" y="3842008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Документальная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 информация: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с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писок подаваемых 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Документов и пр.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1406;p86"/>
          <p:cNvSpPr txBox="1"/>
          <p:nvPr/>
        </p:nvSpPr>
        <p:spPr>
          <a:xfrm>
            <a:off x="13198038" y="3950415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Внешние факторы: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к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то встречал клиента, 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д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ень недели и пр.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1406;p86"/>
          <p:cNvSpPr txBox="1"/>
          <p:nvPr/>
        </p:nvSpPr>
        <p:spPr>
          <a:xfrm>
            <a:off x="-684092" y="7487978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Контактная информация: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т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елефон, адрес и пр.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1406;p86"/>
          <p:cNvSpPr txBox="1"/>
          <p:nvPr/>
        </p:nvSpPr>
        <p:spPr>
          <a:xfrm>
            <a:off x="2788120" y="7405137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Нормализированная 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и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нформация: о доме,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п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лощади и пр.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1406;p86"/>
          <p:cNvSpPr txBox="1"/>
          <p:nvPr/>
        </p:nvSpPr>
        <p:spPr>
          <a:xfrm>
            <a:off x="6260331" y="7405137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Информация по кредитной 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з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аявке: сумма, кол-во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з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апросов и пр.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1406;p86"/>
          <p:cNvSpPr txBox="1"/>
          <p:nvPr/>
        </p:nvSpPr>
        <p:spPr>
          <a:xfrm>
            <a:off x="9692594" y="7386315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Текущая и историческая 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информация и кредитной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и</a:t>
            </a: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стории: сумма долга, 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просрочки и пр.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1406;p86"/>
          <p:cNvSpPr txBox="1"/>
          <p:nvPr/>
        </p:nvSpPr>
        <p:spPr>
          <a:xfrm>
            <a:off x="13131957" y="7386315"/>
            <a:ext cx="5884084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TARGET - 1 - у клиента </a:t>
            </a:r>
            <a:endParaRPr lang="ru-RU" sz="18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будут </a:t>
            </a: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трудности </a:t>
            </a:r>
            <a:endParaRPr lang="ru-RU" sz="18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при </a:t>
            </a: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оплате, </a:t>
            </a:r>
            <a:endParaRPr lang="ru-RU" sz="1800" dirty="0" smtClean="0">
              <a:latin typeface="Proxima Nova"/>
              <a:ea typeface="Proxima Nova"/>
              <a:cs typeface="Proxima Nova"/>
              <a:sym typeface="Proxima Nova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ru-RU" sz="1800" dirty="0" smtClean="0"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lang="ru-RU" sz="1800" dirty="0">
                <a:latin typeface="Proxima Nova"/>
                <a:ea typeface="Proxima Nova"/>
                <a:cs typeface="Proxima Nova"/>
                <a:sym typeface="Proxima Nova"/>
              </a:rPr>
              <a:t>- погашает ссуду вовремя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9431" y="9895604"/>
            <a:ext cx="6232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Proxima Nova" panose="020B0604020202020204" charset="0"/>
              </a:rPr>
              <a:t>Ссылка на данные: https</a:t>
            </a:r>
            <a:r>
              <a:rPr lang="ru-RU" dirty="0">
                <a:latin typeface="Proxima Nova" panose="020B0604020202020204" charset="0"/>
              </a:rPr>
              <a:t>://www.kaggle.com/c/home-credit-default-risk/data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551843" y="2001565"/>
            <a:ext cx="10004250" cy="489600"/>
            <a:chOff x="552000" y="2462338"/>
            <a:chExt cx="10004250" cy="489600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50" y="246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Исследование данных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883" name="Google Shape;883;p55"/>
          <p:cNvGrpSpPr/>
          <p:nvPr/>
        </p:nvGrpSpPr>
        <p:grpSpPr>
          <a:xfrm>
            <a:off x="551686" y="2795022"/>
            <a:ext cx="10004407" cy="500400"/>
            <a:chOff x="551843" y="3452400"/>
            <a:chExt cx="10004407" cy="500400"/>
          </a:xfrm>
        </p:grpSpPr>
        <p:sp>
          <p:nvSpPr>
            <p:cNvPr id="884" name="Google Shape;884;p55"/>
            <p:cNvSpPr txBox="1"/>
            <p:nvPr/>
          </p:nvSpPr>
          <p:spPr>
            <a:xfrm>
              <a:off x="1981050" y="3452400"/>
              <a:ext cx="85752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Работа с пропусками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551843" y="34596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551836" y="3623361"/>
            <a:ext cx="10004257" cy="504000"/>
            <a:chOff x="551993" y="4442400"/>
            <a:chExt cx="1000425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50" y="4442400"/>
              <a:ext cx="8575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Baseline model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/>
            </a:p>
          </p:txBody>
        </p:sp>
      </p:grpSp>
      <p:grpSp>
        <p:nvGrpSpPr>
          <p:cNvPr id="889" name="Google Shape;889;p55"/>
          <p:cNvGrpSpPr/>
          <p:nvPr/>
        </p:nvGrpSpPr>
        <p:grpSpPr>
          <a:xfrm>
            <a:off x="551686" y="4445013"/>
            <a:ext cx="10004257" cy="489600"/>
            <a:chOff x="551993" y="5435938"/>
            <a:chExt cx="10004257" cy="489600"/>
          </a:xfrm>
        </p:grpSpPr>
        <p:sp>
          <p:nvSpPr>
            <p:cNvPr id="890" name="Google Shape;890;p55"/>
            <p:cNvSpPr txBox="1"/>
            <p:nvPr/>
          </p:nvSpPr>
          <p:spPr>
            <a:xfrm>
              <a:off x="1981050" y="54359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Feature </a:t>
              </a:r>
              <a:r>
                <a:rPr lang="en-US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Engineering</a:t>
              </a: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, </a:t>
              </a:r>
              <a:r>
                <a:rPr lang="en-US" sz="2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PolynomialFeatures</a:t>
              </a:r>
              <a:endParaRPr lang="ru-RU" sz="2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551993" y="54377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/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551686" y="5276952"/>
            <a:ext cx="10004257" cy="489600"/>
            <a:chOff x="551993" y="6422338"/>
            <a:chExt cx="10004257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LightGBM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/>
            </a:p>
          </p:txBody>
        </p:sp>
      </p:grpSp>
      <p:grpSp>
        <p:nvGrpSpPr>
          <p:cNvPr id="895" name="Google Shape;895;p55"/>
          <p:cNvGrpSpPr/>
          <p:nvPr/>
        </p:nvGrpSpPr>
        <p:grpSpPr>
          <a:xfrm>
            <a:off x="551836" y="7005593"/>
            <a:ext cx="10004257" cy="486000"/>
            <a:chOff x="551993" y="7416000"/>
            <a:chExt cx="10004257" cy="486000"/>
          </a:xfrm>
        </p:grpSpPr>
        <p:sp>
          <p:nvSpPr>
            <p:cNvPr id="896" name="Google Shape;896;p55"/>
            <p:cNvSpPr txBox="1"/>
            <p:nvPr/>
          </p:nvSpPr>
          <p:spPr>
            <a:xfrm>
              <a:off x="1981050" y="7416000"/>
              <a:ext cx="85752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Подбор </a:t>
              </a:r>
              <a:r>
                <a:rPr lang="ru-RU" sz="2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гиперпараметров</a:t>
              </a: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: </a:t>
              </a:r>
              <a:r>
                <a:rPr lang="en-US" sz="2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hyperopt</a:t>
              </a: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, </a:t>
              </a:r>
              <a:r>
                <a:rPr lang="en-US" sz="2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GridSearch</a:t>
              </a: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, </a:t>
              </a:r>
              <a:r>
                <a:rPr lang="en-US" sz="2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RandomizedSearch</a:t>
              </a:r>
              <a:r>
                <a:rPr lang="ru-RU" sz="2400" dirty="0" smtClean="0">
                  <a:latin typeface="Proxima Nova"/>
                  <a:ea typeface="Proxima Nova"/>
                  <a:cs typeface="Proxima Nova"/>
                  <a:sym typeface="Proxima Nova"/>
                </a:rPr>
                <a:t>, </a:t>
              </a:r>
              <a:r>
                <a:rPr lang="en-US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optuna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551993" y="74160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b="1"/>
            </a:p>
          </p:txBody>
        </p:sp>
      </p:grpSp>
      <p:grpSp>
        <p:nvGrpSpPr>
          <p:cNvPr id="898" name="Google Shape;898;p55"/>
          <p:cNvGrpSpPr/>
          <p:nvPr/>
        </p:nvGrpSpPr>
        <p:grpSpPr>
          <a:xfrm>
            <a:off x="551736" y="6089195"/>
            <a:ext cx="10004207" cy="534582"/>
            <a:chOff x="551893" y="8362693"/>
            <a:chExt cx="10004207" cy="534582"/>
          </a:xfrm>
        </p:grpSpPr>
        <p:sp>
          <p:nvSpPr>
            <p:cNvPr id="899" name="Google Shape;899;p55"/>
            <p:cNvSpPr txBox="1"/>
            <p:nvPr/>
          </p:nvSpPr>
          <p:spPr>
            <a:xfrm>
              <a:off x="1980900" y="8362693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Stacking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6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b="1" dirty="0"/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Структура проекта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900;p55"/>
          <p:cNvSpPr/>
          <p:nvPr/>
        </p:nvSpPr>
        <p:spPr>
          <a:xfrm>
            <a:off x="551836" y="8760219"/>
            <a:ext cx="486000" cy="486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 dirty="0">
                <a:solidFill>
                  <a:schemeClr val="dk1"/>
                </a:solidFill>
                <a:latin typeface="Proxima Nova"/>
                <a:sym typeface="Proxima Nova"/>
              </a:rPr>
              <a:t>8</a:t>
            </a:r>
            <a:endParaRPr b="1" dirty="0"/>
          </a:p>
        </p:txBody>
      </p:sp>
      <p:sp>
        <p:nvSpPr>
          <p:cNvPr id="25" name="Google Shape;899;p55"/>
          <p:cNvSpPr txBox="1"/>
          <p:nvPr/>
        </p:nvSpPr>
        <p:spPr>
          <a:xfrm>
            <a:off x="1980893" y="8789807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Оценка результатов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7" name="Google Shape;898;p55"/>
          <p:cNvGrpSpPr/>
          <p:nvPr/>
        </p:nvGrpSpPr>
        <p:grpSpPr>
          <a:xfrm>
            <a:off x="551836" y="7923131"/>
            <a:ext cx="10004357" cy="489600"/>
            <a:chOff x="551893" y="8409475"/>
            <a:chExt cx="10004357" cy="489600"/>
          </a:xfrm>
        </p:grpSpPr>
        <p:sp>
          <p:nvSpPr>
            <p:cNvPr id="28" name="Google Shape;899;p55"/>
            <p:cNvSpPr txBox="1"/>
            <p:nvPr/>
          </p:nvSpPr>
          <p:spPr>
            <a:xfrm>
              <a:off x="1981050" y="8409475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/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Stacking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9" name="Google Shape;900;p55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6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2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Метрика качества  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050" name="Picture 2" descr="https://nagornyy.me/img/content/au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99" y="1678675"/>
            <a:ext cx="9406291" cy="75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-1901556" y="4311657"/>
                <a:ext cx="10686197" cy="1022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3200" b="0" i="0" smtClean="0"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3200" dirty="0"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1556" y="4311657"/>
                <a:ext cx="10686197" cy="1022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686800" y="468800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-1901556" y="6134241"/>
                <a:ext cx="10686197" cy="1022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effectLst/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3200" b="0" i="0" smtClean="0"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3200" dirty="0"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1556" y="6134241"/>
                <a:ext cx="10686197" cy="1022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668740" y="1831975"/>
            <a:ext cx="9144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solidFill>
                  <a:srgbClr val="111111"/>
                </a:solidFill>
                <a:latin typeface="Proxima Nova" panose="020B0604020202020204" charset="0"/>
              </a:rPr>
              <a:t>Данная кривая представляет из себя линию от (0,0) до (1,1) в координатах </a:t>
            </a:r>
            <a:r>
              <a:rPr lang="ru-RU" sz="2800" dirty="0" err="1">
                <a:solidFill>
                  <a:srgbClr val="111111"/>
                </a:solidFill>
                <a:latin typeface="Proxima Nova" panose="020B0604020202020204" charset="0"/>
              </a:rPr>
              <a:t>True</a:t>
            </a:r>
            <a:r>
              <a:rPr lang="ru-RU" sz="2800" dirty="0">
                <a:solidFill>
                  <a:srgbClr val="111111"/>
                </a:solidFill>
                <a:latin typeface="Proxima Nova" panose="020B0604020202020204" charset="0"/>
              </a:rPr>
              <a:t> </a:t>
            </a:r>
            <a:r>
              <a:rPr lang="ru-RU" sz="2800" dirty="0" err="1">
                <a:solidFill>
                  <a:srgbClr val="111111"/>
                </a:solidFill>
                <a:latin typeface="Proxima Nova" panose="020B0604020202020204" charset="0"/>
              </a:rPr>
              <a:t>Positive</a:t>
            </a:r>
            <a:r>
              <a:rPr lang="ru-RU" sz="2800" dirty="0">
                <a:solidFill>
                  <a:srgbClr val="111111"/>
                </a:solidFill>
                <a:latin typeface="Proxima Nova" panose="020B0604020202020204" charset="0"/>
              </a:rPr>
              <a:t> </a:t>
            </a:r>
            <a:r>
              <a:rPr lang="ru-RU" sz="2800" dirty="0" err="1">
                <a:solidFill>
                  <a:srgbClr val="111111"/>
                </a:solidFill>
                <a:latin typeface="Proxima Nova" panose="020B0604020202020204" charset="0"/>
              </a:rPr>
              <a:t>Rate</a:t>
            </a:r>
            <a:r>
              <a:rPr lang="ru-RU" sz="2800" dirty="0">
                <a:solidFill>
                  <a:srgbClr val="111111"/>
                </a:solidFill>
                <a:latin typeface="Proxima Nova" panose="020B0604020202020204" charset="0"/>
              </a:rPr>
              <a:t> (TPR) и </a:t>
            </a:r>
            <a:r>
              <a:rPr lang="ru-RU" sz="2800" dirty="0" err="1">
                <a:solidFill>
                  <a:srgbClr val="111111"/>
                </a:solidFill>
                <a:latin typeface="Proxima Nova" panose="020B0604020202020204" charset="0"/>
              </a:rPr>
              <a:t>False</a:t>
            </a:r>
            <a:r>
              <a:rPr lang="ru-RU" sz="2800" dirty="0">
                <a:solidFill>
                  <a:srgbClr val="111111"/>
                </a:solidFill>
                <a:latin typeface="Proxima Nova" panose="020B0604020202020204" charset="0"/>
              </a:rPr>
              <a:t> </a:t>
            </a:r>
            <a:r>
              <a:rPr lang="ru-RU" sz="2800" dirty="0" err="1">
                <a:solidFill>
                  <a:srgbClr val="111111"/>
                </a:solidFill>
                <a:latin typeface="Proxima Nova" panose="020B0604020202020204" charset="0"/>
              </a:rPr>
              <a:t>Positive</a:t>
            </a:r>
            <a:r>
              <a:rPr lang="ru-RU" sz="2800" dirty="0">
                <a:solidFill>
                  <a:srgbClr val="111111"/>
                </a:solidFill>
                <a:latin typeface="Proxima Nova" panose="020B0604020202020204" charset="0"/>
              </a:rPr>
              <a:t> </a:t>
            </a:r>
            <a:r>
              <a:rPr lang="ru-RU" sz="2800" dirty="0" err="1">
                <a:solidFill>
                  <a:srgbClr val="111111"/>
                </a:solidFill>
                <a:latin typeface="Proxima Nova" panose="020B0604020202020204" charset="0"/>
              </a:rPr>
              <a:t>Rate</a:t>
            </a:r>
            <a:r>
              <a:rPr lang="ru-RU" sz="2800" dirty="0">
                <a:solidFill>
                  <a:srgbClr val="111111"/>
                </a:solidFill>
                <a:latin typeface="Proxima Nova" panose="020B0604020202020204" charset="0"/>
              </a:rPr>
              <a:t> (FPR):</a:t>
            </a:r>
            <a:endParaRPr lang="ru-RU" sz="2800" dirty="0"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4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64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4572000" y="506911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64"/>
          <p:cNvSpPr txBox="1"/>
          <p:nvPr/>
        </p:nvSpPr>
        <p:spPr>
          <a:xfrm>
            <a:off x="551850" y="489600"/>
            <a:ext cx="142920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9600" b="1" dirty="0">
                <a:latin typeface="Proxima Nova"/>
                <a:ea typeface="Proxima Nova"/>
                <a:cs typeface="Proxima Nova"/>
                <a:sym typeface="Proxima Nova"/>
              </a:rPr>
              <a:t>Feature Selections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 smtClean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80000"/>
              </a:lnSpc>
            </a:pPr>
            <a:r>
              <a:rPr lang="ru-RU" sz="3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с пропусками и обработка данных.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2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Пропуски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468800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43" y="1426517"/>
            <a:ext cx="5450220" cy="8717799"/>
          </a:xfrm>
          <a:prstGeom prst="rect">
            <a:avLst/>
          </a:prstGeom>
        </p:spPr>
      </p:pic>
      <p:sp>
        <p:nvSpPr>
          <p:cNvPr id="10" name="Google Shape;762;p48"/>
          <p:cNvSpPr txBox="1"/>
          <p:nvPr/>
        </p:nvSpPr>
        <p:spPr>
          <a:xfrm>
            <a:off x="10185068" y="1233100"/>
            <a:ext cx="9123306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</a:t>
            </a:r>
            <a:r>
              <a:rPr lang="ru" sz="5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аполнение константой </a:t>
            </a:r>
            <a:endParaRPr sz="5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686800" y="3876359"/>
            <a:ext cx="9144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3600" dirty="0" smtClean="0">
                <a:latin typeface="Proxima Nova Semibold" panose="020B0604020202020204" charset="0"/>
              </a:rPr>
              <a:t>Замена </a:t>
            </a:r>
            <a:r>
              <a:rPr lang="ru-RU" sz="3600" dirty="0">
                <a:latin typeface="Proxima Nova Semibold" panose="020B0604020202020204" charset="0"/>
              </a:rPr>
              <a:t>пропущенных значений константой, которая заведомо не может </a:t>
            </a:r>
          </a:p>
          <a:p>
            <a:pPr algn="r"/>
            <a:r>
              <a:rPr lang="ru-RU" sz="3600" dirty="0">
                <a:latin typeface="Proxima Nova Semibold" panose="020B0604020202020204" charset="0"/>
              </a:rPr>
              <a:t>попадать в реальные значения </a:t>
            </a:r>
            <a:r>
              <a:rPr lang="en-US" sz="3600" dirty="0" smtClean="0">
                <a:latin typeface="Proxima Nova Semibold" panose="020B0604020202020204" charset="0"/>
              </a:rPr>
              <a:t>”</a:t>
            </a:r>
            <a:r>
              <a:rPr lang="ru-RU" sz="3600" dirty="0" smtClean="0">
                <a:latin typeface="Proxima Nova Semibold" panose="020B0604020202020204" charset="0"/>
              </a:rPr>
              <a:t>999</a:t>
            </a:r>
            <a:r>
              <a:rPr lang="en-US" sz="3600" dirty="0" smtClean="0">
                <a:latin typeface="Proxima Nova Semibold" panose="020B0604020202020204" charset="0"/>
              </a:rPr>
              <a:t>”</a:t>
            </a:r>
            <a:r>
              <a:rPr lang="ru-RU" sz="3600" dirty="0" smtClean="0">
                <a:latin typeface="Proxima Nova Semibold" panose="020B0604020202020204" charset="0"/>
              </a:rPr>
              <a:t>позволит </a:t>
            </a:r>
            <a:endParaRPr lang="ru-RU" sz="3600" dirty="0">
              <a:latin typeface="Proxima Nova Semibold" panose="020B0604020202020204" charset="0"/>
            </a:endParaRPr>
          </a:p>
          <a:p>
            <a:pPr algn="r"/>
            <a:r>
              <a:rPr lang="ru-RU" sz="3600" dirty="0">
                <a:latin typeface="Proxima Nova Semibold" panose="020B0604020202020204" charset="0"/>
              </a:rPr>
              <a:t>сгруппировать пропуски и рассматривать их как отдельную категорию</a:t>
            </a:r>
            <a:r>
              <a:rPr lang="ru-RU" sz="3600" dirty="0" smtClean="0">
                <a:latin typeface="Proxima Nova Semibold" panose="020B0604020202020204" charset="0"/>
              </a:rPr>
              <a:t>.</a:t>
            </a:r>
            <a:endParaRPr lang="en-US" sz="3600" dirty="0" smtClean="0">
              <a:latin typeface="Proxima Nova Semibold" panose="020B0604020202020204" charset="0"/>
            </a:endParaRPr>
          </a:p>
          <a:p>
            <a:pPr algn="r"/>
            <a:endParaRPr lang="en-US" sz="3600" dirty="0">
              <a:latin typeface="Proxima Nova Semibold" panose="020B0604020202020204" charset="0"/>
            </a:endParaRPr>
          </a:p>
          <a:p>
            <a:pPr algn="r"/>
            <a:r>
              <a:rPr lang="ru-RU" sz="3600" dirty="0" smtClean="0">
                <a:latin typeface="Proxima Nova Semibold" panose="020B0604020202020204" charset="0"/>
              </a:rPr>
              <a:t>Категориальные значения отобраны и преобразованы в количественные.</a:t>
            </a:r>
            <a:endParaRPr lang="en-US" sz="3600" dirty="0" smtClean="0">
              <a:latin typeface="Proxima Nova Semibold" panose="020B0604020202020204" charset="0"/>
            </a:endParaRPr>
          </a:p>
          <a:p>
            <a:pPr algn="r"/>
            <a:endParaRPr lang="en-US" sz="3600" dirty="0">
              <a:latin typeface="Proxima Nova Semibold" panose="020B060402020202020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134066" y="2411395"/>
            <a:ext cx="969673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600" dirty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Простейший подход удаления пропусков предполагает потери более 90% </a:t>
            </a:r>
            <a:r>
              <a:rPr lang="ru-RU" sz="3600" dirty="0" smtClean="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информации.</a:t>
            </a:r>
            <a:endParaRPr lang="ru-RU" sz="3600" dirty="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127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2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LGBM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468800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15815"/>
          <a:stretch/>
        </p:blipFill>
        <p:spPr>
          <a:xfrm>
            <a:off x="5957412" y="1281943"/>
            <a:ext cx="12311712" cy="56009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2399" r="4258"/>
          <a:stretch/>
        </p:blipFill>
        <p:spPr>
          <a:xfrm>
            <a:off x="376877" y="4571998"/>
            <a:ext cx="6255935" cy="5391927"/>
          </a:xfrm>
          <a:prstGeom prst="rect">
            <a:avLst/>
          </a:prstGeom>
        </p:spPr>
      </p:pic>
      <p:sp>
        <p:nvSpPr>
          <p:cNvPr id="10" name="Google Shape;893;p55"/>
          <p:cNvSpPr txBox="1"/>
          <p:nvPr/>
        </p:nvSpPr>
        <p:spPr>
          <a:xfrm>
            <a:off x="807186" y="1962300"/>
            <a:ext cx="85752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400" dirty="0" smtClean="0">
                <a:latin typeface="Proxima Nova"/>
                <a:ea typeface="Proxima Nova"/>
                <a:cs typeface="Proxima Nova"/>
                <a:sym typeface="Proxima Nova"/>
              </a:rPr>
              <a:t>Наиболее важные признаки по мнению модели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255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2"/>
          <p:cNvSpPr txBox="1"/>
          <p:nvPr/>
        </p:nvSpPr>
        <p:spPr>
          <a:xfrm>
            <a:off x="551850" y="489600"/>
            <a:ext cx="142923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5600" b="1" dirty="0" smtClean="0">
                <a:latin typeface="Proxima Nova"/>
                <a:ea typeface="Proxima Nova"/>
                <a:cs typeface="Proxima Nova"/>
                <a:sym typeface="Proxima Nova"/>
              </a:rPr>
              <a:t>Матрица корреляций</a:t>
            </a:r>
            <a:endParaRPr sz="5600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468800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8695" r="10095" b="8508"/>
          <a:stretch/>
        </p:blipFill>
        <p:spPr>
          <a:xfrm>
            <a:off x="1561783" y="1433013"/>
            <a:ext cx="12386228" cy="86843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91915"/>
          <a:stretch/>
        </p:blipFill>
        <p:spPr>
          <a:xfrm>
            <a:off x="14139081" y="848703"/>
            <a:ext cx="989366" cy="93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610</Words>
  <Application>Microsoft Office PowerPoint</Application>
  <PresentationFormat>Произвольный</PresentationFormat>
  <Paragraphs>180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Circe</vt:lpstr>
      <vt:lpstr>Proxima Nova</vt:lpstr>
      <vt:lpstr>Calibri</vt:lpstr>
      <vt:lpstr>Arial</vt:lpstr>
      <vt:lpstr>Proxima Nova Semibold</vt:lpstr>
      <vt:lpstr>Cambria Math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мира терехова</dc:creator>
  <cp:lastModifiedBy>79055</cp:lastModifiedBy>
  <cp:revision>57</cp:revision>
  <dcterms:modified xsi:type="dcterms:W3CDTF">2021-12-19T06:55:24Z</dcterms:modified>
</cp:coreProperties>
</file>