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1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04" r:id="rId10"/>
    <p:sldId id="305" r:id="rId11"/>
    <p:sldId id="306" r:id="rId12"/>
    <p:sldId id="311" r:id="rId13"/>
    <p:sldId id="313" r:id="rId14"/>
    <p:sldId id="314" r:id="rId15"/>
    <p:sldId id="315" r:id="rId16"/>
    <p:sldId id="316" r:id="rId17"/>
    <p:sldId id="317" r:id="rId18"/>
    <p:sldId id="319" r:id="rId19"/>
    <p:sldId id="318" r:id="rId20"/>
    <p:sldId id="320" r:id="rId21"/>
    <p:sldId id="333" r:id="rId22"/>
    <p:sldId id="321" r:id="rId23"/>
    <p:sldId id="322" r:id="rId24"/>
    <p:sldId id="323" r:id="rId25"/>
    <p:sldId id="324" r:id="rId26"/>
    <p:sldId id="32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D56D03-2616-4D53-B016-B8A1B50A0602}">
          <p14:sldIdLst>
            <p14:sldId id="261"/>
            <p14:sldId id="326"/>
            <p14:sldId id="327"/>
            <p14:sldId id="328"/>
            <p14:sldId id="329"/>
            <p14:sldId id="330"/>
            <p14:sldId id="331"/>
            <p14:sldId id="332"/>
            <p14:sldId id="304"/>
            <p14:sldId id="305"/>
            <p14:sldId id="306"/>
            <p14:sldId id="311"/>
            <p14:sldId id="313"/>
            <p14:sldId id="314"/>
            <p14:sldId id="315"/>
            <p14:sldId id="316"/>
            <p14:sldId id="317"/>
            <p14:sldId id="319"/>
            <p14:sldId id="318"/>
            <p14:sldId id="320"/>
            <p14:sldId id="333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2412" autoAdjust="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7/13/2025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7/13/2025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7/13/2025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69372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 Errors, Exceptions, Threads &amp; File 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1E412-D4EC-3308-640C-D1A71BA941EB}"/>
              </a:ext>
            </a:extLst>
          </p:cNvPr>
          <p:cNvSpPr txBox="1"/>
          <p:nvPr/>
        </p:nvSpPr>
        <p:spPr>
          <a:xfrm>
            <a:off x="1293845" y="3754582"/>
            <a:ext cx="363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Mirazul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Java Instructor, EU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10C4-1EF1-A77A-668C-6E8D5772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629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EB04-926F-4447-B5AC-3C4A7961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85457"/>
            <a:ext cx="9601200" cy="44057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application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use of CPU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user experience with responsive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performing multiple tasks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423619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10C4-1EF1-A77A-668C-6E8D5772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629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Thread Lifecycle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EB04-926F-4447-B5AC-3C4A7961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85457"/>
            <a:ext cx="9601200" cy="4405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Thread is created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Ready to run.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Currently executing.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Blocked/Waiting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Waiting for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Execution finished.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91E7E2-C791-3A3B-EB52-03CC48EBD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18" y="1385457"/>
            <a:ext cx="6165273" cy="287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59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Threads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Extending Thread class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class </a:t>
            </a:r>
            <a:r>
              <a:rPr lang="en-US" sz="1600" dirty="0" err="1"/>
              <a:t>MyThread</a:t>
            </a:r>
            <a:r>
              <a:rPr lang="en-US" sz="1600" dirty="0"/>
              <a:t> extends Thread {</a:t>
            </a:r>
          </a:p>
          <a:p>
            <a:pPr marL="0" indent="0">
              <a:buNone/>
            </a:pPr>
            <a:r>
              <a:rPr lang="en-US" sz="1600" dirty="0"/>
              <a:t>  public void run()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("Thread running");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Implementing Runnable interface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MyRunnable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implements Runnable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void run()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("Thread running");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58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Starting a Thread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MyThread</a:t>
            </a:r>
            <a:r>
              <a:rPr lang="en-US" sz="1600" dirty="0"/>
              <a:t> t1 = new </a:t>
            </a:r>
            <a:r>
              <a:rPr lang="en-US" sz="1600" dirty="0" err="1"/>
              <a:t>MyThread</a:t>
            </a:r>
            <a:r>
              <a:rPr lang="en-US" sz="1600" dirty="0"/>
              <a:t>();  </a:t>
            </a:r>
          </a:p>
          <a:p>
            <a:pPr marL="0" indent="0">
              <a:buNone/>
            </a:pPr>
            <a:r>
              <a:rPr lang="en-US" sz="1600" dirty="0"/>
              <a:t>t1.start(); // Starts a new thread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// OR</a:t>
            </a:r>
          </a:p>
          <a:p>
            <a:pPr marL="0" indent="0">
              <a:buNone/>
            </a:pPr>
            <a:r>
              <a:rPr lang="en-US" sz="1600" dirty="0"/>
              <a:t>Thread t2 = new Thread(new </a:t>
            </a:r>
            <a:r>
              <a:rPr lang="en-US" sz="1600" dirty="0" err="1"/>
              <a:t>MyRunnable</a:t>
            </a:r>
            <a:r>
              <a:rPr lang="en-US" sz="1600" dirty="0"/>
              <a:t>());  </a:t>
            </a:r>
          </a:p>
          <a:p>
            <a:pPr marL="0" indent="0">
              <a:buNone/>
            </a:pPr>
            <a:r>
              <a:rPr lang="en-US" sz="1600" dirty="0"/>
              <a:t>t2.start();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6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Thread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/>
          </a:bodyPr>
          <a:lstStyle/>
          <a:p>
            <a:r>
              <a:rPr lang="en-US" sz="1600" dirty="0"/>
              <a:t>start() – Starts the thread.</a:t>
            </a:r>
          </a:p>
          <a:p>
            <a:r>
              <a:rPr lang="en-US" sz="1600" dirty="0"/>
              <a:t>run() – Defines thread's code.</a:t>
            </a:r>
          </a:p>
          <a:p>
            <a:r>
              <a:rPr lang="en-US" sz="1600" dirty="0"/>
              <a:t>sleep(</a:t>
            </a:r>
            <a:r>
              <a:rPr lang="en-US" sz="1600" dirty="0" err="1"/>
              <a:t>ms</a:t>
            </a:r>
            <a:r>
              <a:rPr lang="en-US" sz="1600" dirty="0"/>
              <a:t>) – Pauses thread for milliseconds.</a:t>
            </a:r>
          </a:p>
          <a:p>
            <a:r>
              <a:rPr lang="en-US" sz="1600" dirty="0"/>
              <a:t>join() – Waits for thread to die.</a:t>
            </a:r>
          </a:p>
          <a:p>
            <a:r>
              <a:rPr lang="en-US" sz="1600" dirty="0" err="1"/>
              <a:t>isAlive</a:t>
            </a:r>
            <a:r>
              <a:rPr lang="en-US" sz="1600" dirty="0"/>
              <a:t>() – Checks if thread is alive.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Synchronization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/>
          </a:bodyPr>
          <a:lstStyle/>
          <a:p>
            <a:r>
              <a:rPr lang="en-US" sz="1600" dirty="0"/>
              <a:t>Prevents race conditions.</a:t>
            </a:r>
          </a:p>
          <a:p>
            <a:r>
              <a:rPr lang="en-US" sz="1600" dirty="0"/>
              <a:t>Ensures thread safety.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 void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myMethod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thread-safe code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3077" name="Picture 5" descr="multithreading - Code to simulate race condition in Java thread - Stack  Overflow">
            <a:extLst>
              <a:ext uri="{FF2B5EF4-FFF2-40B4-BE49-F238E27FC236}">
                <a16:creationId xmlns:a16="http://schemas.microsoft.com/office/drawing/2014/main" id="{CD72F962-37AD-6F0E-DB4C-F282AD2DC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60765"/>
            <a:ext cx="6096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Thread Priorities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 MIN_PRIORITY, NORM_PRIORITY, MAX_PRIORITY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596917-9F80-C1D4-BA00-47B182F64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59031"/>
              </p:ext>
            </p:extLst>
          </p:nvPr>
        </p:nvGraphicFramePr>
        <p:xfrm>
          <a:off x="1295400" y="1769225"/>
          <a:ext cx="9601200" cy="146304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99074393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52474015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414685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Constant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269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Thread.MIN_PRIORITY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Lowest priority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024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Thread.NORM_PRIORITY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Default priority for threads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3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Thread.MAX_PRIORITY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priority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2622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886281B-0325-EF53-FFBB-A8AC5889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3426230"/>
            <a:ext cx="9303327" cy="33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1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BE1B2B-942E-BD41-14D3-F67924E40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489" y="415636"/>
            <a:ext cx="9350911" cy="5611525"/>
          </a:xfrm>
        </p:spPr>
      </p:pic>
    </p:spTree>
    <p:extLst>
      <p:ext uri="{BB962C8B-B14F-4D97-AF65-F5344CB8AC3E}">
        <p14:creationId xmlns:p14="http://schemas.microsoft.com/office/powerpoint/2010/main" val="342575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95E5D-1FA5-03DA-9CD7-969C4A90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440B5-60BD-4918-FF8F-5D035EC1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0945"/>
            <a:ext cx="9601200" cy="58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4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Real-Life Examples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servers handling multiple client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games with separate threads for rendering, input, and audio.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data processing in mobile apps.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4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0138-29AF-2CE7-DA43-AE844A36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Errors in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3F71-4FF5-84C4-E021-AEEA42CC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16183"/>
            <a:ext cx="9601200" cy="4475018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Error</a:t>
            </a:r>
          </a:p>
        </p:txBody>
      </p:sp>
    </p:spTree>
    <p:extLst>
      <p:ext uri="{BB962C8B-B14F-4D97-AF65-F5344CB8AC3E}">
        <p14:creationId xmlns:p14="http://schemas.microsoft.com/office/powerpoint/2010/main" val="7944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Introduction to File Handling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built-in classes for file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file operations include reading, writing, and modifying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in Java can be done using:</a:t>
            </a:r>
          </a:p>
          <a:p>
            <a:pPr marL="628650" lvl="1" indent="-400050">
              <a:buFont typeface="+mj-lt"/>
              <a:buAutoNum type="romanL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class (for file properties and operations).</a:t>
            </a:r>
          </a:p>
          <a:p>
            <a:pPr marL="628650" lvl="1" indent="-400050">
              <a:buFont typeface="+mj-lt"/>
              <a:buAutoNum type="romanL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8650" lvl="1" indent="-400050">
              <a:buFont typeface="+mj-lt"/>
              <a:buAutoNum type="romanL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NIO (New I/O) for advanced file handling.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62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050E-E8B5-D26E-A54E-F3E6D1F5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8198-1436-9CE6-9E4E-2A31AD17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77637"/>
            <a:ext cx="9601200" cy="461356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stream is a sequence of data that flows from a source to a destination.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file handling for input and output operations.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Streams: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Stream → Reads data (e.g.,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Stream → Writes data (e.g.,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622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Intro to File I/O">
            <a:extLst>
              <a:ext uri="{FF2B5EF4-FFF2-40B4-BE49-F238E27FC236}">
                <a16:creationId xmlns:a16="http://schemas.microsoft.com/office/drawing/2014/main" id="{5B813E30-41AC-5FB9-C4B5-84EC3D4A0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98" y="4449141"/>
            <a:ext cx="54768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1E672AB-C723-6F16-4DE5-0C8DCD7C4879}"/>
              </a:ext>
            </a:extLst>
          </p:cNvPr>
          <p:cNvSpPr/>
          <p:nvPr/>
        </p:nvSpPr>
        <p:spPr>
          <a:xfrm>
            <a:off x="5223163" y="1485312"/>
            <a:ext cx="1745674" cy="574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I/O Stream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7C3554-2494-71D1-0B88-A42A1D15F0A0}"/>
              </a:ext>
            </a:extLst>
          </p:cNvPr>
          <p:cNvSpPr/>
          <p:nvPr/>
        </p:nvSpPr>
        <p:spPr>
          <a:xfrm>
            <a:off x="7518254" y="2330700"/>
            <a:ext cx="1745674" cy="574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Character Stream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008C589-9913-9400-5159-DF5A3A6D7F7B}"/>
              </a:ext>
            </a:extLst>
          </p:cNvPr>
          <p:cNvSpPr/>
          <p:nvPr/>
        </p:nvSpPr>
        <p:spPr>
          <a:xfrm>
            <a:off x="2797107" y="2330700"/>
            <a:ext cx="1745674" cy="574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Byte Stream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96D6CD-2F56-8CB5-FC82-A338FD85C973}"/>
              </a:ext>
            </a:extLst>
          </p:cNvPr>
          <p:cNvSpPr/>
          <p:nvPr/>
        </p:nvSpPr>
        <p:spPr>
          <a:xfrm>
            <a:off x="8670775" y="3246668"/>
            <a:ext cx="1745674" cy="574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Writer Classes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E407DE-785C-0857-CE70-46FF891996AA}"/>
              </a:ext>
            </a:extLst>
          </p:cNvPr>
          <p:cNvSpPr/>
          <p:nvPr/>
        </p:nvSpPr>
        <p:spPr>
          <a:xfrm>
            <a:off x="6052268" y="3246668"/>
            <a:ext cx="1745674" cy="574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Reader classes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5A950F-AE2F-ED9E-B97F-89A177A6988C}"/>
              </a:ext>
            </a:extLst>
          </p:cNvPr>
          <p:cNvSpPr/>
          <p:nvPr/>
        </p:nvSpPr>
        <p:spPr>
          <a:xfrm>
            <a:off x="3521223" y="3246669"/>
            <a:ext cx="1745674" cy="574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Stream</a:t>
            </a:r>
            <a:br>
              <a:rPr lang="en-US" dirty="0"/>
            </a:br>
            <a:r>
              <a:rPr lang="en-US" dirty="0"/>
              <a:t>Classes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EFC0CD8-3DEE-6909-6597-62E81379810E}"/>
              </a:ext>
            </a:extLst>
          </p:cNvPr>
          <p:cNvSpPr/>
          <p:nvPr/>
        </p:nvSpPr>
        <p:spPr>
          <a:xfrm>
            <a:off x="1495207" y="3246669"/>
            <a:ext cx="1745674" cy="574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Stream</a:t>
            </a:r>
          </a:p>
          <a:p>
            <a:pPr algn="ctr"/>
            <a:r>
              <a:rPr lang="en-US" dirty="0"/>
              <a:t>Classes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404AC1-8F44-1668-B217-8FB9F575FED9}"/>
              </a:ext>
            </a:extLst>
          </p:cNvPr>
          <p:cNvCxnSpPr>
            <a:cxnSpLocks/>
          </p:cNvCxnSpPr>
          <p:nvPr/>
        </p:nvCxnSpPr>
        <p:spPr>
          <a:xfrm>
            <a:off x="6884627" y="2075348"/>
            <a:ext cx="581892" cy="41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3BC674-3B26-437B-43A6-8E4B75A7855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125384" y="2921912"/>
            <a:ext cx="418228" cy="32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90EB90-3752-85D5-5F99-491EA8748B6B}"/>
              </a:ext>
            </a:extLst>
          </p:cNvPr>
          <p:cNvCxnSpPr>
            <a:cxnSpLocks/>
          </p:cNvCxnSpPr>
          <p:nvPr/>
        </p:nvCxnSpPr>
        <p:spPr>
          <a:xfrm>
            <a:off x="4189913" y="2906923"/>
            <a:ext cx="469549" cy="33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D869CC-668F-0689-9F75-55FBED1E822B}"/>
              </a:ext>
            </a:extLst>
          </p:cNvPr>
          <p:cNvCxnSpPr>
            <a:cxnSpLocks/>
          </p:cNvCxnSpPr>
          <p:nvPr/>
        </p:nvCxnSpPr>
        <p:spPr>
          <a:xfrm flipH="1">
            <a:off x="4518322" y="2112027"/>
            <a:ext cx="712855" cy="35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6CB66F-C666-1DDA-385D-95242C47FEBA}"/>
              </a:ext>
            </a:extLst>
          </p:cNvPr>
          <p:cNvCxnSpPr>
            <a:cxnSpLocks/>
          </p:cNvCxnSpPr>
          <p:nvPr/>
        </p:nvCxnSpPr>
        <p:spPr>
          <a:xfrm flipH="1">
            <a:off x="2145846" y="2901190"/>
            <a:ext cx="712855" cy="35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5707BE-FDB2-9105-E9C7-6C6CD74E769D}"/>
              </a:ext>
            </a:extLst>
          </p:cNvPr>
          <p:cNvCxnSpPr>
            <a:cxnSpLocks/>
          </p:cNvCxnSpPr>
          <p:nvPr/>
        </p:nvCxnSpPr>
        <p:spPr>
          <a:xfrm flipH="1">
            <a:off x="6805399" y="2859920"/>
            <a:ext cx="712855" cy="35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5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Java Methods Use in File 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EA82A-7D77-AB3D-3FCE-48B18656B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84909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createNewFile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Creates a new empty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exists() – Checks if the file exists.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delete() – Deletes a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renameTo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Renames the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canRead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canWrite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Checks read/write permission.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length() – Returns the file size in bytes.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Returns file name/path.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isFile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isDirectory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Checks file or directory type.</a:t>
            </a:r>
          </a:p>
        </p:txBody>
      </p:sp>
    </p:spTree>
    <p:extLst>
      <p:ext uri="{BB962C8B-B14F-4D97-AF65-F5344CB8AC3E}">
        <p14:creationId xmlns:p14="http://schemas.microsoft.com/office/powerpoint/2010/main" val="9553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Create a File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86EB8-35B2-DF67-2EF7-F6D72AC46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296" y="1456741"/>
            <a:ext cx="8235595" cy="4389877"/>
          </a:xfrm>
        </p:spPr>
      </p:pic>
    </p:spTree>
    <p:extLst>
      <p:ext uri="{BB962C8B-B14F-4D97-AF65-F5344CB8AC3E}">
        <p14:creationId xmlns:p14="http://schemas.microsoft.com/office/powerpoint/2010/main" val="324687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Java File Writer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C5074-8669-FF92-BEF3-9033C90A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9773D-ACA6-8C78-57F0-35DDE3C9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43720"/>
            <a:ext cx="9549606" cy="42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38D0-3A11-13FE-B6FD-FE732807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Java File Reader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C5074-8669-FF92-BEF3-9033C90A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94930-8DEE-0A04-E4C8-8F200FF8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155"/>
            <a:ext cx="8790709" cy="44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7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A54A-3E62-4F2D-2F12-82875BA8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103400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Error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3566-A83A-9B89-644C-9A859AF1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88473"/>
            <a:ext cx="9601200" cy="4502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error that occurs when code violates the rules of the programming language.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compile time (or before execution in interpreted languages).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won’t compile or run.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detect and fix.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6C32E8-31A5-265B-7D09-80DDA317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572" y="3539836"/>
            <a:ext cx="5915350" cy="225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BA43-7553-7C01-C0A9-8E461F26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100629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Error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2CA6-1DDF-D755-EC5F-07A4A7DF7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33055"/>
            <a:ext cx="9601200" cy="4558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runs without crashing but produces incorrect results due to flawed logic.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runtime, through unexpected behavior/output.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 to identify.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error message shown.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3E0D-63EE-0386-485E-48529446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358" y="3512127"/>
            <a:ext cx="6610516" cy="100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87AC-3788-D6EE-EE6D-E8940046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Error (Fatal Error)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7A3E-4622-0EA6-0BD0-0FC2D49C6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46909"/>
            <a:ext cx="9601200" cy="4544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Serious problems not handled by the program, often due to hardware or environment issues.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recoverable.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causes program or system crash.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StackOverflowError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OutOfMemoryError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crash due to corrupted memory</a:t>
            </a:r>
          </a:p>
        </p:txBody>
      </p:sp>
    </p:spTree>
    <p:extLst>
      <p:ext uri="{BB962C8B-B14F-4D97-AF65-F5344CB8AC3E}">
        <p14:creationId xmlns:p14="http://schemas.microsoft.com/office/powerpoint/2010/main" val="83140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8DB2-F83D-68B7-6A66-3457C3EE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Exception?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0F206-FD51-10B6-44F3-FDD550C5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88473"/>
            <a:ext cx="9601200" cy="4502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Conditions that disrupt program flow but can be handled.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not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by zero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user input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predictable.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caught and handled gracefully.</a:t>
            </a:r>
          </a:p>
        </p:txBody>
      </p:sp>
    </p:spTree>
    <p:extLst>
      <p:ext uri="{BB962C8B-B14F-4D97-AF65-F5344CB8AC3E}">
        <p14:creationId xmlns:p14="http://schemas.microsoft.com/office/powerpoint/2010/main" val="375988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D8D4-01D4-DF0B-876B-F1F41E15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Exception Handling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872A6-9E0D-6EC1-EFCC-54DD6CAB6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33055"/>
            <a:ext cx="9601200" cy="455814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code block where exception may occur.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handles the exception.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optional block that executes regardless of exception.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explicitly raise an exception.</a:t>
            </a:r>
          </a:p>
        </p:txBody>
      </p:sp>
    </p:spTree>
    <p:extLst>
      <p:ext uri="{BB962C8B-B14F-4D97-AF65-F5344CB8AC3E}">
        <p14:creationId xmlns:p14="http://schemas.microsoft.com/office/powerpoint/2010/main" val="19759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3556-A3A9-9B43-4334-51CCFE0B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Example Code – Try-Catch in 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70870-1342-41AA-FEA3-C73F7A3C3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236" y="1371873"/>
            <a:ext cx="8527473" cy="4397564"/>
          </a:xfrm>
        </p:spPr>
      </p:pic>
    </p:spTree>
    <p:extLst>
      <p:ext uri="{BB962C8B-B14F-4D97-AF65-F5344CB8AC3E}">
        <p14:creationId xmlns:p14="http://schemas.microsoft.com/office/powerpoint/2010/main" val="26602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10C4-1EF1-A77A-668C-6E8D5772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88160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Thread?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EB04-926F-4447-B5AC-3C4A7961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85457"/>
            <a:ext cx="9601200" cy="44057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thread is a lightweight subprocess.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smallest unit of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run concurrently within a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supports multithreading natively.</a:t>
            </a:r>
          </a:p>
        </p:txBody>
      </p:sp>
    </p:spTree>
    <p:extLst>
      <p:ext uri="{BB962C8B-B14F-4D97-AF65-F5344CB8AC3E}">
        <p14:creationId xmlns:p14="http://schemas.microsoft.com/office/powerpoint/2010/main" val="2257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805</TotalTime>
  <Words>811</Words>
  <Application>Microsoft Office PowerPoint</Application>
  <PresentationFormat>Widescreen</PresentationFormat>
  <Paragraphs>156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Times New Roman</vt:lpstr>
      <vt:lpstr>Diamond Grid 16x9</vt:lpstr>
      <vt:lpstr>Overview: Errors, Exceptions, Threads &amp; File Handling</vt:lpstr>
      <vt:lpstr>Types of Errors in Programming</vt:lpstr>
      <vt:lpstr>Syntax Error </vt:lpstr>
      <vt:lpstr>Logical Error </vt:lpstr>
      <vt:lpstr>System Error (Fatal Error)</vt:lpstr>
      <vt:lpstr>What is an Exception?</vt:lpstr>
      <vt:lpstr>Exception Handling Mechanism</vt:lpstr>
      <vt:lpstr>Example Code – Try-Catch in Java</vt:lpstr>
      <vt:lpstr>What is a Thread? </vt:lpstr>
      <vt:lpstr>Benefits of Multithreading</vt:lpstr>
      <vt:lpstr>Java Thread Lifecycle</vt:lpstr>
      <vt:lpstr>Creating Threads in Java</vt:lpstr>
      <vt:lpstr>Starting a Thread</vt:lpstr>
      <vt:lpstr>Thread Methods</vt:lpstr>
      <vt:lpstr>Synchronization</vt:lpstr>
      <vt:lpstr>Thread Priorities</vt:lpstr>
      <vt:lpstr>PowerPoint Presentation</vt:lpstr>
      <vt:lpstr>PowerPoint Presentation</vt:lpstr>
      <vt:lpstr>Real-Life Examples</vt:lpstr>
      <vt:lpstr>Introduction to File Handling</vt:lpstr>
      <vt:lpstr>What is a Stream?</vt:lpstr>
      <vt:lpstr>Streams</vt:lpstr>
      <vt:lpstr>Java Methods Use in File Type</vt:lpstr>
      <vt:lpstr>Create a File</vt:lpstr>
      <vt:lpstr>Java File Writer</vt:lpstr>
      <vt:lpstr>Java File Reader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41</cp:revision>
  <dcterms:created xsi:type="dcterms:W3CDTF">2025-02-03T18:47:54Z</dcterms:created>
  <dcterms:modified xsi:type="dcterms:W3CDTF">2025-07-13T10:48:02Z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