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304" r:id="rId3"/>
    <p:sldId id="305" r:id="rId4"/>
    <p:sldId id="306" r:id="rId5"/>
    <p:sldId id="311" r:id="rId6"/>
    <p:sldId id="313" r:id="rId7"/>
    <p:sldId id="314" r:id="rId8"/>
    <p:sldId id="315" r:id="rId9"/>
    <p:sldId id="316" r:id="rId10"/>
    <p:sldId id="317" r:id="rId11"/>
    <p:sldId id="319" r:id="rId12"/>
    <p:sldId id="318" r:id="rId13"/>
    <p:sldId id="320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304"/>
            <p14:sldId id="305"/>
            <p14:sldId id="306"/>
            <p14:sldId id="311"/>
            <p14:sldId id="313"/>
            <p14:sldId id="314"/>
            <p14:sldId id="315"/>
            <p14:sldId id="316"/>
            <p14:sldId id="317"/>
            <p14:sldId id="319"/>
            <p14:sldId id="318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File Handling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Instructor, EU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E1B2B-942E-BD41-14D3-F67924E4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89" y="415636"/>
            <a:ext cx="9350911" cy="5611525"/>
          </a:xfrm>
        </p:spPr>
      </p:pic>
    </p:spTree>
    <p:extLst>
      <p:ext uri="{BB962C8B-B14F-4D97-AF65-F5344CB8AC3E}">
        <p14:creationId xmlns:p14="http://schemas.microsoft.com/office/powerpoint/2010/main" val="3425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E5D-1FA5-03DA-9CD7-969C4A9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440B5-60BD-4918-FF8F-5D035EC1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0945"/>
            <a:ext cx="9601200" cy="58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Real-Life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handling multiple client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 with separate threads for rendering, input, and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 processing in mobile apps.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Introduction to File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built-in classes for file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file operations include reading, writing, and modifying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 can be done using: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 (for file properties and operations).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 (New I/O) for advanced file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ntro to File I/O">
            <a:extLst>
              <a:ext uri="{FF2B5EF4-FFF2-40B4-BE49-F238E27FC236}">
                <a16:creationId xmlns:a16="http://schemas.microsoft.com/office/drawing/2014/main" id="{5B813E30-41AC-5FB9-C4B5-84EC3D4A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8" y="4449141"/>
            <a:ext cx="547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E672AB-C723-6F16-4DE5-0C8DCD7C4879}"/>
              </a:ext>
            </a:extLst>
          </p:cNvPr>
          <p:cNvSpPr/>
          <p:nvPr/>
        </p:nvSpPr>
        <p:spPr>
          <a:xfrm>
            <a:off x="5223163" y="1485312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Stream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C3554-2494-71D1-0B88-A42A1D15F0A0}"/>
              </a:ext>
            </a:extLst>
          </p:cNvPr>
          <p:cNvSpPr/>
          <p:nvPr/>
        </p:nvSpPr>
        <p:spPr>
          <a:xfrm>
            <a:off x="7518254" y="2330700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Stream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08C589-9913-9400-5159-DF5A3A6D7F7B}"/>
              </a:ext>
            </a:extLst>
          </p:cNvPr>
          <p:cNvSpPr/>
          <p:nvPr/>
        </p:nvSpPr>
        <p:spPr>
          <a:xfrm>
            <a:off x="2797107" y="2330700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96D6CD-2F56-8CB5-FC82-A338FD85C973}"/>
              </a:ext>
            </a:extLst>
          </p:cNvPr>
          <p:cNvSpPr/>
          <p:nvPr/>
        </p:nvSpPr>
        <p:spPr>
          <a:xfrm>
            <a:off x="8670775" y="3246668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E407DE-785C-0857-CE70-46FF891996AA}"/>
              </a:ext>
            </a:extLst>
          </p:cNvPr>
          <p:cNvSpPr/>
          <p:nvPr/>
        </p:nvSpPr>
        <p:spPr>
          <a:xfrm>
            <a:off x="6052268" y="3246668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5A950F-AE2F-ED9E-B97F-89A177A6988C}"/>
              </a:ext>
            </a:extLst>
          </p:cNvPr>
          <p:cNvSpPr/>
          <p:nvPr/>
        </p:nvSpPr>
        <p:spPr>
          <a:xfrm>
            <a:off x="3521223" y="3246669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FC0CD8-3DEE-6909-6597-62E81379810E}"/>
              </a:ext>
            </a:extLst>
          </p:cNvPr>
          <p:cNvSpPr/>
          <p:nvPr/>
        </p:nvSpPr>
        <p:spPr>
          <a:xfrm>
            <a:off x="1495207" y="3246669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404AC1-8F44-1668-B217-8FB9F575FED9}"/>
              </a:ext>
            </a:extLst>
          </p:cNvPr>
          <p:cNvCxnSpPr>
            <a:cxnSpLocks/>
          </p:cNvCxnSpPr>
          <p:nvPr/>
        </p:nvCxnSpPr>
        <p:spPr>
          <a:xfrm>
            <a:off x="6884627" y="2075348"/>
            <a:ext cx="581892" cy="41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3BC674-3B26-437B-43A6-8E4B75A7855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125384" y="2921912"/>
            <a:ext cx="418228" cy="32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90EB90-3752-85D5-5F99-491EA8748B6B}"/>
              </a:ext>
            </a:extLst>
          </p:cNvPr>
          <p:cNvCxnSpPr>
            <a:cxnSpLocks/>
          </p:cNvCxnSpPr>
          <p:nvPr/>
        </p:nvCxnSpPr>
        <p:spPr>
          <a:xfrm>
            <a:off x="4189913" y="2906923"/>
            <a:ext cx="469549" cy="33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D869CC-668F-0689-9F75-55FBED1E822B}"/>
              </a:ext>
            </a:extLst>
          </p:cNvPr>
          <p:cNvCxnSpPr>
            <a:cxnSpLocks/>
          </p:cNvCxnSpPr>
          <p:nvPr/>
        </p:nvCxnSpPr>
        <p:spPr>
          <a:xfrm flipH="1">
            <a:off x="4518322" y="2112027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B66F-C666-1DDA-385D-95242C47FEBA}"/>
              </a:ext>
            </a:extLst>
          </p:cNvPr>
          <p:cNvCxnSpPr>
            <a:cxnSpLocks/>
          </p:cNvCxnSpPr>
          <p:nvPr/>
        </p:nvCxnSpPr>
        <p:spPr>
          <a:xfrm flipH="1">
            <a:off x="2145846" y="2901190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707BE-FDB2-9105-E9C7-6C6CD74E769D}"/>
              </a:ext>
            </a:extLst>
          </p:cNvPr>
          <p:cNvCxnSpPr>
            <a:cxnSpLocks/>
          </p:cNvCxnSpPr>
          <p:nvPr/>
        </p:nvCxnSpPr>
        <p:spPr>
          <a:xfrm flipH="1">
            <a:off x="6805399" y="2859920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Methods Use in File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Creates a new empty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exists() – Checks if the file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 – Deletes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Renames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canRead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canWrite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Checks read/write permission.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length() – Returns the file size in bytes.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file name/path.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Checks file or directory type.</a:t>
            </a:r>
          </a:p>
        </p:txBody>
      </p:sp>
    </p:spTree>
    <p:extLst>
      <p:ext uri="{BB962C8B-B14F-4D97-AF65-F5344CB8AC3E}">
        <p14:creationId xmlns:p14="http://schemas.microsoft.com/office/powerpoint/2010/main" val="9553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Create a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86EB8-35B2-DF67-2EF7-F6D72AC46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96" y="1456741"/>
            <a:ext cx="8235595" cy="4389877"/>
          </a:xfrm>
        </p:spPr>
      </p:pic>
    </p:spTree>
    <p:extLst>
      <p:ext uri="{BB962C8B-B14F-4D97-AF65-F5344CB8AC3E}">
        <p14:creationId xmlns:p14="http://schemas.microsoft.com/office/powerpoint/2010/main" val="3246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File Writer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5074-8669-FF92-BEF3-9033C90A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9773D-ACA6-8C78-57F0-35DDE3C9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43720"/>
            <a:ext cx="9549606" cy="42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File Reader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5074-8669-FF92-BEF3-9033C90A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4930-8DEE-0A04-E4C8-8F200FF8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155"/>
            <a:ext cx="8790709" cy="44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816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Thread?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smallest unit of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run concurrently within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multithreading natively.</a:t>
            </a:r>
          </a:p>
        </p:txBody>
      </p:sp>
    </p:spTree>
    <p:extLst>
      <p:ext uri="{BB962C8B-B14F-4D97-AF65-F5344CB8AC3E}">
        <p14:creationId xmlns:p14="http://schemas.microsoft.com/office/powerpoint/2010/main" val="2257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application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CPU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with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performing multiple tasks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2361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Lifecycle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Thread is created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Ready to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Currently executing.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Blocked/Waiting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Waiting for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Execution finished.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91E7E2-C791-3A3B-EB52-03CC48EB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8" y="1385457"/>
            <a:ext cx="6165273" cy="287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Extending Thread class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MyThread</a:t>
            </a:r>
            <a:r>
              <a:rPr lang="en-US" sz="1600" dirty="0"/>
              <a:t> extends Thread {</a:t>
            </a:r>
          </a:p>
          <a:p>
            <a:pPr marL="0" indent="0">
              <a:buNone/>
            </a:pPr>
            <a:r>
              <a:rPr lang="en-US" sz="1600" dirty="0"/>
              <a:t>  public void run()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("Thread running");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Implementing Runnable interface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MyRunnable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Runnable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("Thread running");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5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Starting a Thread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MyThread</a:t>
            </a:r>
            <a:r>
              <a:rPr lang="en-US" sz="1600" dirty="0"/>
              <a:t> t1 = new </a:t>
            </a:r>
            <a:r>
              <a:rPr lang="en-US" sz="1600" dirty="0" err="1"/>
              <a:t>MyThread</a:t>
            </a:r>
            <a:r>
              <a:rPr lang="en-US" sz="1600" dirty="0"/>
              <a:t>();  </a:t>
            </a:r>
          </a:p>
          <a:p>
            <a:pPr marL="0" indent="0">
              <a:buNone/>
            </a:pPr>
            <a:r>
              <a:rPr lang="en-US" sz="1600" dirty="0"/>
              <a:t>t1.start(); // Starts a new thread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// OR</a:t>
            </a:r>
          </a:p>
          <a:p>
            <a:pPr marL="0" indent="0">
              <a:buNone/>
            </a:pPr>
            <a:r>
              <a:rPr lang="en-US" sz="1600" dirty="0"/>
              <a:t>Thread t2 = new Thread(new </a:t>
            </a:r>
            <a:r>
              <a:rPr lang="en-US" sz="1600" dirty="0" err="1"/>
              <a:t>MyRunnable</a:t>
            </a:r>
            <a:r>
              <a:rPr lang="en-US" sz="1600" dirty="0"/>
              <a:t>());  </a:t>
            </a:r>
          </a:p>
          <a:p>
            <a:pPr marL="0" indent="0">
              <a:buNone/>
            </a:pPr>
            <a:r>
              <a:rPr lang="en-US" sz="1600" dirty="0"/>
              <a:t>t2.start();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Thread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600" dirty="0"/>
              <a:t>start() – Starts the thread.</a:t>
            </a:r>
          </a:p>
          <a:p>
            <a:r>
              <a:rPr lang="en-US" sz="1600" dirty="0"/>
              <a:t>run() – Defines thread's code.</a:t>
            </a:r>
          </a:p>
          <a:p>
            <a:r>
              <a:rPr lang="en-US" sz="1600" dirty="0"/>
              <a:t>sleep(</a:t>
            </a:r>
            <a:r>
              <a:rPr lang="en-US" sz="1600" dirty="0" err="1"/>
              <a:t>ms</a:t>
            </a:r>
            <a:r>
              <a:rPr lang="en-US" sz="1600" dirty="0"/>
              <a:t>) – Pauses thread for milliseconds.</a:t>
            </a:r>
          </a:p>
          <a:p>
            <a:r>
              <a:rPr lang="en-US" sz="1600" dirty="0"/>
              <a:t>join() – Waits for thread to die.</a:t>
            </a:r>
          </a:p>
          <a:p>
            <a:r>
              <a:rPr lang="en-US" sz="1600" dirty="0" err="1"/>
              <a:t>isAlive</a:t>
            </a:r>
            <a:r>
              <a:rPr lang="en-US" sz="1600" dirty="0"/>
              <a:t>() – Checks if thread is alive.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Synchronization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600" dirty="0"/>
              <a:t>Prevents race conditions.</a:t>
            </a:r>
          </a:p>
          <a:p>
            <a:r>
              <a:rPr lang="en-US" sz="1600" dirty="0"/>
              <a:t>Ensures thread safety.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thread-safe code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077" name="Picture 5" descr="multithreading - Code to simulate race condition in Java thread - Stack  Overflow">
            <a:extLst>
              <a:ext uri="{FF2B5EF4-FFF2-40B4-BE49-F238E27FC236}">
                <a16:creationId xmlns:a16="http://schemas.microsoft.com/office/drawing/2014/main" id="{CD72F962-37AD-6F0E-DB4C-F282AD2D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60765"/>
            <a:ext cx="6096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Thread Priorities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 MIN_PRIORITY, NORM_PRIORITY, MAX_PRIORITY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96917-9F80-C1D4-BA00-47B182F64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59031"/>
              </p:ext>
            </p:extLst>
          </p:nvPr>
        </p:nvGraphicFramePr>
        <p:xfrm>
          <a:off x="1295400" y="1769225"/>
          <a:ext cx="9601200" cy="146304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99074393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2474015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1468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69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Thread.MIN_PRIORITY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Lowest 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024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Thread.NORM_PRIORITY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 priority for 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Thread.MAX_PRIORITY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622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886281B-0325-EF53-FFBB-A8AC5889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426230"/>
            <a:ext cx="9303327" cy="3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766</TotalTime>
  <Words>512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Diamond Grid 16x9</vt:lpstr>
      <vt:lpstr>Multithreading and File Handling in Java</vt:lpstr>
      <vt:lpstr>What is a Thread? </vt:lpstr>
      <vt:lpstr>Benefits of Multithreading</vt:lpstr>
      <vt:lpstr>Java Thread Lifecycle</vt:lpstr>
      <vt:lpstr>Creating Threads in Java</vt:lpstr>
      <vt:lpstr>Starting a Thread</vt:lpstr>
      <vt:lpstr>Thread Methods</vt:lpstr>
      <vt:lpstr>Synchronization</vt:lpstr>
      <vt:lpstr>Thread Priorities</vt:lpstr>
      <vt:lpstr>PowerPoint Presentation</vt:lpstr>
      <vt:lpstr>PowerPoint Presentation</vt:lpstr>
      <vt:lpstr>Real-Life Examples</vt:lpstr>
      <vt:lpstr>Introduction to File Handling</vt:lpstr>
      <vt:lpstr>Streams</vt:lpstr>
      <vt:lpstr>Java Methods Use in File Type</vt:lpstr>
      <vt:lpstr>Create a File</vt:lpstr>
      <vt:lpstr>Java File Writer</vt:lpstr>
      <vt:lpstr>Java File Reader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39</cp:revision>
  <dcterms:created xsi:type="dcterms:W3CDTF">2025-02-03T18:47:54Z</dcterms:created>
  <dcterms:modified xsi:type="dcterms:W3CDTF">2025-04-23T18:46:55Z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