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304" r:id="rId3"/>
    <p:sldId id="305" r:id="rId4"/>
    <p:sldId id="306" r:id="rId5"/>
    <p:sldId id="313" r:id="rId6"/>
    <p:sldId id="311" r:id="rId7"/>
    <p:sldId id="314" r:id="rId8"/>
    <p:sldId id="315" r:id="rId9"/>
    <p:sldId id="316" r:id="rId10"/>
    <p:sldId id="317" r:id="rId11"/>
    <p:sldId id="320" r:id="rId12"/>
    <p:sldId id="321" r:id="rId13"/>
    <p:sldId id="322" r:id="rId14"/>
    <p:sldId id="323" r:id="rId15"/>
    <p:sldId id="324" r:id="rId16"/>
    <p:sldId id="325" r:id="rId17"/>
    <p:sldId id="319" r:id="rId18"/>
    <p:sldId id="318" r:id="rId19"/>
    <p:sldId id="326" r:id="rId20"/>
    <p:sldId id="327" r:id="rId21"/>
    <p:sldId id="328" r:id="rId22"/>
    <p:sldId id="3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D56D03-2616-4D53-B016-B8A1B50A0602}">
          <p14:sldIdLst>
            <p14:sldId id="261"/>
            <p14:sldId id="304"/>
            <p14:sldId id="305"/>
            <p14:sldId id="306"/>
            <p14:sldId id="313"/>
            <p14:sldId id="311"/>
            <p14:sldId id="314"/>
            <p14:sldId id="315"/>
            <p14:sldId id="316"/>
            <p14:sldId id="317"/>
            <p14:sldId id="320"/>
            <p14:sldId id="321"/>
            <p14:sldId id="322"/>
            <p14:sldId id="323"/>
            <p14:sldId id="324"/>
            <p14:sldId id="325"/>
            <p14:sldId id="319"/>
            <p14:sldId id="318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2412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4/30/2025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4/30/2025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6937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1E412-D4EC-3308-640C-D1A71BA941EB}"/>
              </a:ext>
            </a:extLst>
          </p:cNvPr>
          <p:cNvSpPr txBox="1"/>
          <p:nvPr/>
        </p:nvSpPr>
        <p:spPr>
          <a:xfrm>
            <a:off x="1293845" y="3754582"/>
            <a:ext cx="363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Mirazul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 Instructor, EU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700FB0E-B3C8-4C4E-951C-E699E6EA1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93712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and Foreign Keys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A4009265-0E42-79D9-0817-F9D7FAEE2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3569"/>
              </p:ext>
            </p:extLst>
          </p:nvPr>
        </p:nvGraphicFramePr>
        <p:xfrm>
          <a:off x="304800" y="4724400"/>
          <a:ext cx="6324600" cy="18288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118206454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83124792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600177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12062127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87158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5898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21738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59377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72339"/>
                  </a:ext>
                </a:extLst>
              </a:tr>
            </a:tbl>
          </a:graphicData>
        </a:graphic>
      </p:graphicFrame>
      <p:sp>
        <p:nvSpPr>
          <p:cNvPr id="6" name="Text Box 35">
            <a:extLst>
              <a:ext uri="{FF2B5EF4-FFF2-40B4-BE49-F238E27FC236}">
                <a16:creationId xmlns:a16="http://schemas.microsoft.com/office/drawing/2014/main" id="{1F9B33CE-58D2-856C-C6E0-4BF7C16CE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94175"/>
            <a:ext cx="97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Product</a:t>
            </a:r>
          </a:p>
        </p:txBody>
      </p:sp>
      <p:sp>
        <p:nvSpPr>
          <p:cNvPr id="7" name="Text Box 36">
            <a:extLst>
              <a:ext uri="{FF2B5EF4-FFF2-40B4-BE49-F238E27FC236}">
                <a16:creationId xmlns:a16="http://schemas.microsoft.com/office/drawing/2014/main" id="{7FDC7FAE-6DB7-88B6-5306-1159524E4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3375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Company</a:t>
            </a:r>
          </a:p>
        </p:txBody>
      </p:sp>
      <p:graphicFrame>
        <p:nvGraphicFramePr>
          <p:cNvPr id="8" name="Group 37">
            <a:extLst>
              <a:ext uri="{FF2B5EF4-FFF2-40B4-BE49-F238E27FC236}">
                <a16:creationId xmlns:a16="http://schemas.microsoft.com/office/drawing/2014/main" id="{55BCA2CF-46F2-5F55-0A1B-ED509F9F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16525"/>
              </p:ext>
            </p:extLst>
          </p:nvPr>
        </p:nvGraphicFramePr>
        <p:xfrm>
          <a:off x="1524000" y="2133600"/>
          <a:ext cx="4419600" cy="19304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862948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487806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511418485"/>
                    </a:ext>
                  </a:extLst>
                </a:gridCol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02336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52393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144822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24625"/>
                  </a:ext>
                </a:extLst>
              </a:tr>
            </a:tbl>
          </a:graphicData>
        </a:graphic>
      </p:graphicFrame>
      <p:sp>
        <p:nvSpPr>
          <p:cNvPr id="9" name="AutoShape 59">
            <a:extLst>
              <a:ext uri="{FF2B5EF4-FFF2-40B4-BE49-F238E27FC236}">
                <a16:creationId xmlns:a16="http://schemas.microsoft.com/office/drawing/2014/main" id="{A36A4859-0006-4D63-89E1-0C73806B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914400" cy="619125"/>
          </a:xfrm>
          <a:prstGeom prst="wedgeEllipseCallout">
            <a:avLst>
              <a:gd name="adj1" fmla="val 115972"/>
              <a:gd name="adj2" fmla="val -105384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Key</a:t>
            </a:r>
          </a:p>
        </p:txBody>
      </p:sp>
      <p:sp>
        <p:nvSpPr>
          <p:cNvPr id="10" name="AutoShape 60">
            <a:extLst>
              <a:ext uri="{FF2B5EF4-FFF2-40B4-BE49-F238E27FC236}">
                <a16:creationId xmlns:a16="http://schemas.microsoft.com/office/drawing/2014/main" id="{93ECA721-AAE4-CF9B-CEE3-3889CD14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838" y="4618038"/>
            <a:ext cx="1535112" cy="1136650"/>
          </a:xfrm>
          <a:prstGeom prst="wedgeEllipseCallout">
            <a:avLst>
              <a:gd name="adj1" fmla="val -116597"/>
              <a:gd name="adj2" fmla="val -24023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Foreign</a:t>
            </a:r>
            <a:br>
              <a:rPr lang="en-US" altLang="en-US"/>
            </a:br>
            <a:r>
              <a:rPr lang="en-US" altLang="en-US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035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6D0F94A-A2E5-DEAA-69BC-82C03C0B0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81891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11015AE-1B83-9BD2-6E0E-911A0E9F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05000"/>
            <a:ext cx="29638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count(*)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year &gt; 1995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D326B0B-38CF-DA8F-0F44-907365A6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2600"/>
            <a:ext cx="704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Except count, all aggregations apply to a single attribute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D74485D-FA01-E563-7F00-136CEC83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357346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avg(price)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Product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 </a:t>
            </a:r>
            <a:r>
              <a:rPr lang="en-US" altLang="en-US"/>
              <a:t>  maker=“Toyota”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BE06CA0-1BB9-85D3-DE5E-D0922C94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57600"/>
            <a:ext cx="57546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SQL supports several aggregation operations: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     sum, count, min, max, avg</a:t>
            </a:r>
          </a:p>
          <a:p>
            <a:pPr eaLnBrk="0" hangingPunct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54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C18BBF8B-97D6-C677-1A43-3DF438F9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97" y="1655329"/>
            <a:ext cx="699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COUNT   applies to duplicates, unless otherwise stated: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78C86EB-093F-12F8-C9AE-F4DF2878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2" y="2528454"/>
            <a:ext cx="353695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Count(category) 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year &gt; 1995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6578D86-232B-6BAE-63DC-EDC7947F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072" y="2452254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same as Count(*)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819B1B-2E31-78B0-77FB-D437ADC5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2" y="4052454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We probably want: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E575A18-5D1A-DE20-4375-3BF9A02A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72" y="4738254"/>
            <a:ext cx="49260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Count(</a:t>
            </a:r>
            <a:r>
              <a:rPr lang="en-US" altLang="en-US">
                <a:solidFill>
                  <a:schemeClr val="accent2"/>
                </a:solidFill>
              </a:rPr>
              <a:t>DISTINCT</a:t>
            </a:r>
            <a:r>
              <a:rPr lang="en-US" altLang="en-US"/>
              <a:t> category)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year &gt; 1995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E0F462F-E57E-824D-96B3-8A561931C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072" y="318654"/>
            <a:ext cx="7772400" cy="60411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Aggregation: Count</a:t>
            </a:r>
          </a:p>
        </p:txBody>
      </p:sp>
    </p:spTree>
    <p:extLst>
      <p:ext uri="{BB962C8B-B14F-4D97-AF65-F5344CB8AC3E}">
        <p14:creationId xmlns:p14="http://schemas.microsoft.com/office/powerpoint/2010/main" val="392096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83FCF4A-A615-38B3-7D9D-B83AE0DC3C34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Simple Aggregations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46E1106-1D1A-AFA7-DBDD-44B2A278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96975"/>
            <a:ext cx="165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D51FD10F-0519-E030-E02E-9450E5E9AEDD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905000"/>
          <a:ext cx="6477000" cy="2895602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038121207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776187864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1916277124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3804831041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08246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231040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70637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01763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015030"/>
                  </a:ext>
                </a:extLst>
              </a:tr>
            </a:tbl>
          </a:graphicData>
        </a:graphic>
      </p:graphicFrame>
      <p:sp>
        <p:nvSpPr>
          <p:cNvPr id="5" name="Text Box 36">
            <a:extLst>
              <a:ext uri="{FF2B5EF4-FFF2-40B4-BE49-F238E27FC236}">
                <a16:creationId xmlns:a16="http://schemas.microsoft.com/office/drawing/2014/main" id="{CC4260ED-4330-8A9A-74E2-DF4A53753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81600"/>
            <a:ext cx="4138613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Sum(price * quantity)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Purchase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 </a:t>
            </a:r>
            <a:r>
              <a:rPr lang="en-US" altLang="en-US"/>
              <a:t>  product = ‘bagel’</a:t>
            </a:r>
          </a:p>
        </p:txBody>
      </p:sp>
      <p:sp>
        <p:nvSpPr>
          <p:cNvPr id="6" name="AutoShape 37">
            <a:extLst>
              <a:ext uri="{FF2B5EF4-FFF2-40B4-BE49-F238E27FC236}">
                <a16:creationId xmlns:a16="http://schemas.microsoft.com/office/drawing/2014/main" id="{F40918BC-0D1D-6E38-0C90-A443A7D85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562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8A3C6D43-0724-FA93-0276-AB9C7941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562600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50  (= 20+30)</a:t>
            </a:r>
          </a:p>
        </p:txBody>
      </p:sp>
    </p:spTree>
    <p:extLst>
      <p:ext uri="{BB962C8B-B14F-4D97-AF65-F5344CB8AC3E}">
        <p14:creationId xmlns:p14="http://schemas.microsoft.com/office/powerpoint/2010/main" val="7648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71677A-CAA3-C864-30BC-41292EBF33B7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Grouping and Aggregation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0B0B566-6275-FD85-98FE-690C06ED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641475"/>
            <a:ext cx="499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Purchase(product, date, price, quantity)</a:t>
            </a:r>
            <a:endParaRPr lang="en-US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53984C-8264-358D-397E-4596FD07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73548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SELECT </a:t>
            </a:r>
            <a:r>
              <a:rPr lang="en-US" altLang="en-US"/>
              <a:t>       product, Sum(price*quantity) AS TotalSales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     Purchase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     date &gt; ‘10/1/2005’</a:t>
            </a:r>
          </a:p>
          <a:p>
            <a:pPr eaLnBrk="0" hangingPunct="0"/>
            <a:r>
              <a:rPr lang="en-US" altLang="en-US">
                <a:solidFill>
                  <a:srgbClr val="FF0066"/>
                </a:solidFill>
              </a:rPr>
              <a:t>GROUP BY</a:t>
            </a:r>
            <a:r>
              <a:rPr lang="en-US" altLang="en-US"/>
              <a:t>  product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8674C13-7134-7FC2-105E-A4D9D7EBB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984875"/>
            <a:ext cx="362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Let’s see what this means…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5297EC-9266-D6AD-A165-B0DE8825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552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Find total sales after 10/1/2005 per product.</a:t>
            </a:r>
          </a:p>
        </p:txBody>
      </p:sp>
    </p:spTree>
    <p:extLst>
      <p:ext uri="{BB962C8B-B14F-4D97-AF65-F5344CB8AC3E}">
        <p14:creationId xmlns:p14="http://schemas.microsoft.com/office/powerpoint/2010/main" val="1357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5A348EF-DE25-83C2-063B-4A2DA9A91B7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Clause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75401B-C743-5F33-E273-CFC3C403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2800"/>
            <a:ext cx="5602288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    product, Sum(price * quantity)</a:t>
            </a:r>
          </a:p>
          <a:p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     Purchase</a:t>
            </a:r>
          </a:p>
          <a:p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    date &gt; ‘10/1/2005’</a:t>
            </a:r>
          </a:p>
          <a:p>
            <a:r>
              <a:rPr lang="en-US" altLang="en-US">
                <a:solidFill>
                  <a:schemeClr val="accent2"/>
                </a:solidFill>
              </a:rPr>
              <a:t>GROUP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BY</a:t>
            </a:r>
            <a:r>
              <a:rPr lang="en-US" altLang="en-US"/>
              <a:t> product</a:t>
            </a:r>
          </a:p>
          <a:p>
            <a:r>
              <a:rPr lang="en-US" altLang="en-US">
                <a:solidFill>
                  <a:srgbClr val="FF0066"/>
                </a:solidFill>
              </a:rPr>
              <a:t>HAVING</a:t>
            </a:r>
            <a:r>
              <a:rPr lang="en-US" altLang="en-US"/>
              <a:t>      Sum(quantity) &gt; 30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7E1FDA4-8DBA-657C-03A5-06DF43110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7446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Same query, except that we consider only products that had</a:t>
            </a:r>
          </a:p>
          <a:p>
            <a:pPr eaLnBrk="0" hangingPunct="0"/>
            <a:r>
              <a:rPr lang="en-US" altLang="en-US"/>
              <a:t>at least 100 buyers.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70E3CA8-A4EF-D201-9774-75E74E2C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603875"/>
            <a:ext cx="649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HAVING clause contains conditions on aggregates.</a:t>
            </a:r>
          </a:p>
        </p:txBody>
      </p:sp>
    </p:spTree>
    <p:extLst>
      <p:ext uri="{BB962C8B-B14F-4D97-AF65-F5344CB8AC3E}">
        <p14:creationId xmlns:p14="http://schemas.microsoft.com/office/powerpoint/2010/main" val="9559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0BAFC3-781D-B174-FF8A-789AC10C0B4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General form of Grouping and Aggregation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6729054-F750-993F-C037-0D3CA12D6451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SELECT</a:t>
            </a:r>
            <a:r>
              <a:rPr lang="en-US" altLang="en-US" sz="2800"/>
              <a:t>    S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FROM</a:t>
            </a:r>
            <a:r>
              <a:rPr lang="en-US" altLang="en-US" sz="2800"/>
              <a:t>       R</a:t>
            </a:r>
            <a:r>
              <a:rPr lang="en-US" altLang="en-US" sz="2800" baseline="-25000"/>
              <a:t>1</a:t>
            </a:r>
            <a:r>
              <a:rPr lang="en-US" altLang="en-US" sz="2800"/>
              <a:t>,…,R</a:t>
            </a:r>
            <a:r>
              <a:rPr lang="en-US" altLang="en-US" sz="2800" baseline="-25000"/>
              <a:t>n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WHERE</a:t>
            </a:r>
            <a:r>
              <a:rPr lang="en-US" altLang="en-US" sz="2800"/>
              <a:t>    C1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GROUP BY</a:t>
            </a:r>
            <a:r>
              <a:rPr lang="en-US" altLang="en-US" sz="2800"/>
              <a:t> a</a:t>
            </a:r>
            <a:r>
              <a:rPr lang="en-US" altLang="en-US" sz="2800" baseline="-25000"/>
              <a:t>1</a:t>
            </a:r>
            <a:r>
              <a:rPr lang="en-US" altLang="en-US" sz="2800"/>
              <a:t>,…,a</a:t>
            </a:r>
            <a:r>
              <a:rPr lang="en-US" altLang="en-US" sz="2800" baseline="-25000"/>
              <a:t>k</a:t>
            </a:r>
          </a:p>
          <a:p>
            <a:pPr>
              <a:buFontTx/>
              <a:buNone/>
            </a:pPr>
            <a:r>
              <a:rPr lang="en-US" altLang="en-US" sz="2800">
                <a:solidFill>
                  <a:schemeClr val="accent2"/>
                </a:solidFill>
              </a:rPr>
              <a:t>HAVING</a:t>
            </a:r>
            <a:r>
              <a:rPr lang="en-US" altLang="en-US" sz="2800"/>
              <a:t>     C2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/>
              <a:t>S = may contain attributes a</a:t>
            </a:r>
            <a:r>
              <a:rPr lang="en-US" altLang="en-US" baseline="-25000"/>
              <a:t>1</a:t>
            </a:r>
            <a:r>
              <a:rPr lang="en-US" altLang="en-US"/>
              <a:t>,…,a</a:t>
            </a:r>
            <a:r>
              <a:rPr lang="en-US" altLang="en-US" baseline="-25000"/>
              <a:t>k</a:t>
            </a:r>
            <a:r>
              <a:rPr lang="en-US" altLang="en-US"/>
              <a:t> and/or any aggregates but NO OTHER ATTRIBUTES</a:t>
            </a:r>
          </a:p>
          <a:p>
            <a:pPr>
              <a:buFontTx/>
              <a:buNone/>
            </a:pPr>
            <a:r>
              <a:rPr lang="en-US" altLang="en-US"/>
              <a:t>C1 = is any condition on the attributes in R</a:t>
            </a:r>
            <a:r>
              <a:rPr lang="en-US" altLang="en-US" baseline="-25000"/>
              <a:t>1</a:t>
            </a:r>
            <a:r>
              <a:rPr lang="en-US" altLang="en-US"/>
              <a:t>,…,R</a:t>
            </a:r>
            <a:r>
              <a:rPr lang="en-US" altLang="en-US" baseline="-25000"/>
              <a:t>n</a:t>
            </a:r>
          </a:p>
          <a:p>
            <a:pPr>
              <a:buFontTx/>
              <a:buNone/>
            </a:pPr>
            <a:r>
              <a:rPr lang="en-US" altLang="en-US"/>
              <a:t>C2 = is any condition on aggregate expressions</a:t>
            </a:r>
          </a:p>
        </p:txBody>
      </p:sp>
    </p:spTree>
    <p:extLst>
      <p:ext uri="{BB962C8B-B14F-4D97-AF65-F5344CB8AC3E}">
        <p14:creationId xmlns:p14="http://schemas.microsoft.com/office/powerpoint/2010/main" val="16269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0DD5390-A267-5A16-F6F2-8557A84CA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4196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49379ABE-8D2D-AFEF-4E19-6E9DBE7251AD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133600"/>
          <a:ext cx="4114800" cy="13716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710804468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45043676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5613069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30871509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524048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932432"/>
                  </a:ext>
                </a:extLst>
              </a:tr>
              <a:tr h="18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14447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811215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88967"/>
                  </a:ext>
                </a:extLst>
              </a:tr>
            </a:tbl>
          </a:graphicData>
        </a:graphic>
      </p:graphicFrame>
      <p:sp>
        <p:nvSpPr>
          <p:cNvPr id="6" name="Text Box 35">
            <a:extLst>
              <a:ext uri="{FF2B5EF4-FFF2-40B4-BE49-F238E27FC236}">
                <a16:creationId xmlns:a16="http://schemas.microsoft.com/office/drawing/2014/main" id="{B09F115A-9B4A-F349-6ED9-5710F45A6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52600"/>
            <a:ext cx="6588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7" name="Text Box 36">
            <a:extLst>
              <a:ext uri="{FF2B5EF4-FFF2-40B4-BE49-F238E27FC236}">
                <a16:creationId xmlns:a16="http://schemas.microsoft.com/office/drawing/2014/main" id="{2F72EF27-1295-9A89-F644-1CDD94E65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828800"/>
            <a:ext cx="776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8" name="Group 37">
            <a:extLst>
              <a:ext uri="{FF2B5EF4-FFF2-40B4-BE49-F238E27FC236}">
                <a16:creationId xmlns:a16="http://schemas.microsoft.com/office/drawing/2014/main" id="{2A6E7DB0-B4AD-AA8B-B038-DEAAD9BBA96D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2209800"/>
          <a:ext cx="3810000" cy="109728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40869307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7669474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843506682"/>
                    </a:ext>
                  </a:extLst>
                </a:gridCol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554903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1914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232704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89507"/>
                  </a:ext>
                </a:extLst>
              </a:tr>
            </a:tbl>
          </a:graphicData>
        </a:graphic>
      </p:graphicFrame>
      <p:cxnSp>
        <p:nvCxnSpPr>
          <p:cNvPr id="9" name="AutoShape 59">
            <a:extLst>
              <a:ext uri="{FF2B5EF4-FFF2-40B4-BE49-F238E27FC236}">
                <a16:creationId xmlns:a16="http://schemas.microsoft.com/office/drawing/2014/main" id="{2FF5B769-9508-3EE2-CAA8-B1D5ED1D55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543175"/>
            <a:ext cx="8382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60">
            <a:extLst>
              <a:ext uri="{FF2B5EF4-FFF2-40B4-BE49-F238E27FC236}">
                <a16:creationId xmlns:a16="http://schemas.microsoft.com/office/drawing/2014/main" id="{BBB75DE2-D95B-064F-F2DF-812C34F4898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89242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61">
            <a:extLst>
              <a:ext uri="{FF2B5EF4-FFF2-40B4-BE49-F238E27FC236}">
                <a16:creationId xmlns:a16="http://schemas.microsoft.com/office/drawing/2014/main" id="{28CD60DB-E19E-CCF3-589D-29FBB6C858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3316288"/>
            <a:ext cx="838200" cy="460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62">
            <a:extLst>
              <a:ext uri="{FF2B5EF4-FFF2-40B4-BE49-F238E27FC236}">
                <a16:creationId xmlns:a16="http://schemas.microsoft.com/office/drawing/2014/main" id="{7C3DD0DA-B727-9C12-5EE8-33C0EDFA861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619375"/>
            <a:ext cx="838200" cy="1968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Group 63">
            <a:extLst>
              <a:ext uri="{FF2B5EF4-FFF2-40B4-BE49-F238E27FC236}">
                <a16:creationId xmlns:a16="http://schemas.microsoft.com/office/drawing/2014/main" id="{98DF99DC-CCC4-0F00-61A5-EFB2635881DA}"/>
              </a:ext>
            </a:extLst>
          </p:cNvPr>
          <p:cNvGraphicFramePr>
            <a:graphicFrameLocks noGrp="1"/>
          </p:cNvGraphicFramePr>
          <p:nvPr/>
        </p:nvGraphicFramePr>
        <p:xfrm>
          <a:off x="6019800" y="5257800"/>
          <a:ext cx="1905000" cy="54864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77394092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42244635"/>
                    </a:ext>
                  </a:extLst>
                </a:gridCol>
              </a:tblGrid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90260"/>
                  </a:ext>
                </a:extLst>
              </a:tr>
              <a:tr h="182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60527"/>
                  </a:ext>
                </a:extLst>
              </a:tr>
            </a:tbl>
          </a:graphicData>
        </a:graphic>
      </p:graphicFrame>
      <p:sp>
        <p:nvSpPr>
          <p:cNvPr id="14" name="AutoShape 74">
            <a:extLst>
              <a:ext uri="{FF2B5EF4-FFF2-40B4-BE49-F238E27FC236}">
                <a16:creationId xmlns:a16="http://schemas.microsoft.com/office/drawing/2014/main" id="{9CF3E83E-6F3D-423E-1C45-6DE451BC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38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" name="Group 75">
            <a:extLst>
              <a:ext uri="{FF2B5EF4-FFF2-40B4-BE49-F238E27FC236}">
                <a16:creationId xmlns:a16="http://schemas.microsoft.com/office/drawing/2014/main" id="{1E814876-2889-74A7-B043-BC8AF9E090B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362200"/>
            <a:ext cx="7620000" cy="1066800"/>
            <a:chOff x="768" y="1488"/>
            <a:chExt cx="4800" cy="672"/>
          </a:xfrm>
        </p:grpSpPr>
        <p:sp>
          <p:nvSpPr>
            <p:cNvPr id="16" name="Oval 76">
              <a:extLst>
                <a:ext uri="{FF2B5EF4-FFF2-40B4-BE49-F238E27FC236}">
                  <a16:creationId xmlns:a16="http://schemas.microsoft.com/office/drawing/2014/main" id="{5692FA10-DD19-72AA-2A05-7C8C8A8C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680"/>
              <a:ext cx="672" cy="48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77">
              <a:extLst>
                <a:ext uri="{FF2B5EF4-FFF2-40B4-BE49-F238E27FC236}">
                  <a16:creationId xmlns:a16="http://schemas.microsoft.com/office/drawing/2014/main" id="{A7270098-B4B4-6BF4-13C6-10BF29EB8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528" cy="57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Oval 78">
              <a:extLst>
                <a:ext uri="{FF2B5EF4-FFF2-40B4-BE49-F238E27FC236}">
                  <a16:creationId xmlns:a16="http://schemas.microsoft.com/office/drawing/2014/main" id="{4AD34FA5-3A65-15D4-170D-3D59547CAE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65106">
              <a:off x="2108" y="1730"/>
              <a:ext cx="1872" cy="28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Rectangle 79">
            <a:extLst>
              <a:ext uri="{FF2B5EF4-FFF2-40B4-BE49-F238E27FC236}">
                <a16:creationId xmlns:a16="http://schemas.microsoft.com/office/drawing/2014/main" id="{C4A56F26-BF2D-506F-8679-94DCA6CC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19600"/>
            <a:ext cx="540861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SELECT</a:t>
            </a:r>
            <a:r>
              <a:rPr lang="en-US" altLang="en-US" sz="1800"/>
              <a:t>   PName, Price</a:t>
            </a:r>
            <a:br>
              <a:rPr lang="en-US" altLang="en-US" sz="1800"/>
            </a:br>
            <a:r>
              <a:rPr lang="en-US" altLang="en-US" sz="1800">
                <a:solidFill>
                  <a:schemeClr val="accent2"/>
                </a:solidFill>
              </a:rPr>
              <a:t>FROM</a:t>
            </a:r>
            <a:r>
              <a:rPr lang="en-US" altLang="en-US" sz="1800"/>
              <a:t>      Product, Company</a:t>
            </a:r>
            <a:br>
              <a:rPr lang="en-US" altLang="en-US" sz="1800"/>
            </a:br>
            <a:r>
              <a:rPr lang="en-US" altLang="en-US" sz="1800">
                <a:solidFill>
                  <a:schemeClr val="accent2"/>
                </a:solidFill>
              </a:rPr>
              <a:t>WHERE   </a:t>
            </a:r>
            <a:r>
              <a:rPr lang="en-US" altLang="en-US" sz="1800">
                <a:solidFill>
                  <a:schemeClr val="tx2"/>
                </a:solidFill>
              </a:rPr>
              <a:t>Manufacturer=CName AND Country=‘Japan’</a:t>
            </a:r>
            <a:br>
              <a:rPr lang="en-US" altLang="en-US" sz="1800">
                <a:solidFill>
                  <a:schemeClr val="tx2"/>
                </a:solidFill>
              </a:rPr>
            </a:br>
            <a:r>
              <a:rPr lang="en-US" altLang="en-US" sz="1800">
                <a:solidFill>
                  <a:schemeClr val="tx2"/>
                </a:solidFill>
              </a:rPr>
              <a:t>                 AND Price &lt;= 200</a:t>
            </a:r>
          </a:p>
        </p:txBody>
      </p:sp>
    </p:spTree>
    <p:extLst>
      <p:ext uri="{BB962C8B-B14F-4D97-AF65-F5344CB8AC3E}">
        <p14:creationId xmlns:p14="http://schemas.microsoft.com/office/powerpoint/2010/main" val="25298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8CAADF0-A113-6D11-2684-750900BF3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70144"/>
            <a:ext cx="7772400" cy="465929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041A99-4B9E-D075-F1E9-C95C5193D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71750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295045-02D2-3B14-79A4-56175C0F8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" y="1814134"/>
            <a:ext cx="7191375" cy="197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Product (</a:t>
            </a:r>
            <a:r>
              <a:rPr lang="en-US" altLang="en-US" u="sng" dirty="0" err="1">
                <a:solidFill>
                  <a:srgbClr val="0070C0"/>
                </a:solidFill>
              </a:rPr>
              <a:t>pname</a:t>
            </a:r>
            <a:r>
              <a:rPr lang="en-US" altLang="en-US" dirty="0">
                <a:solidFill>
                  <a:srgbClr val="0070C0"/>
                </a:solidFill>
              </a:rPr>
              <a:t>,  price, category, manufacturer)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Company (</a:t>
            </a:r>
            <a:r>
              <a:rPr lang="en-US" altLang="en-US" u="sng" dirty="0" err="1">
                <a:solidFill>
                  <a:srgbClr val="0070C0"/>
                </a:solidFill>
              </a:rPr>
              <a:t>cname</a:t>
            </a:r>
            <a:r>
              <a:rPr lang="en-US" altLang="en-US" dirty="0">
                <a:solidFill>
                  <a:srgbClr val="0070C0"/>
                </a:solidFill>
              </a:rPr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stockPrice</a:t>
            </a:r>
            <a:r>
              <a:rPr lang="en-US" altLang="en-US" dirty="0">
                <a:solidFill>
                  <a:srgbClr val="0070C0"/>
                </a:solidFill>
              </a:rPr>
              <a:t>, country)</a:t>
            </a:r>
          </a:p>
          <a:p>
            <a:pPr eaLnBrk="0" hangingPunct="0"/>
            <a:endParaRPr lang="en-US" altLang="en-US" dirty="0"/>
          </a:p>
          <a:p>
            <a:pPr eaLnBrk="0" hangingPunct="0"/>
            <a:r>
              <a:rPr lang="en-US" altLang="en-US" dirty="0"/>
              <a:t>Find all products under $200 manufactured in Japan;</a:t>
            </a:r>
            <a:br>
              <a:rPr lang="en-US" altLang="en-US" dirty="0"/>
            </a:br>
            <a:r>
              <a:rPr lang="en-US" altLang="en-US" dirty="0"/>
              <a:t>return their names and prices.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638500E-3297-9E51-B164-7720DDBDE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000"/>
            <a:ext cx="7148513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>
                <a:solidFill>
                  <a:schemeClr val="accent2"/>
                </a:solidFill>
              </a:rPr>
              <a:t>SELECT</a:t>
            </a:r>
            <a:r>
              <a:rPr lang="en-US" altLang="en-US" dirty="0"/>
              <a:t>   </a:t>
            </a:r>
            <a:r>
              <a:rPr lang="en-US" altLang="en-US" dirty="0" err="1"/>
              <a:t>PName</a:t>
            </a:r>
            <a:r>
              <a:rPr lang="en-US" altLang="en-US" dirty="0"/>
              <a:t>, Price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FROM</a:t>
            </a:r>
            <a:r>
              <a:rPr lang="en-US" altLang="en-US" dirty="0"/>
              <a:t>      Product, Company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WHERE   </a:t>
            </a:r>
            <a:r>
              <a:rPr lang="en-US" altLang="en-US" dirty="0">
                <a:solidFill>
                  <a:schemeClr val="tx2"/>
                </a:solidFill>
              </a:rPr>
              <a:t>Manufacturer=</a:t>
            </a:r>
            <a:r>
              <a:rPr lang="en-US" altLang="en-US" dirty="0" err="1">
                <a:solidFill>
                  <a:schemeClr val="tx2"/>
                </a:solidFill>
              </a:rPr>
              <a:t>CName</a:t>
            </a:r>
            <a:r>
              <a:rPr lang="en-US" altLang="en-US" dirty="0">
                <a:solidFill>
                  <a:schemeClr val="tx2"/>
                </a:solidFill>
              </a:rPr>
              <a:t> AND Country=‘Japan’</a:t>
            </a:r>
            <a:br>
              <a:rPr lang="en-US" altLang="en-US" dirty="0">
                <a:solidFill>
                  <a:schemeClr val="tx2"/>
                </a:solidFill>
              </a:rPr>
            </a:br>
            <a:r>
              <a:rPr lang="en-US" altLang="en-US" dirty="0">
                <a:solidFill>
                  <a:schemeClr val="tx2"/>
                </a:solidFill>
              </a:rPr>
              <a:t>                 AND Price &lt;= 200</a:t>
            </a: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96AE90B7-1F54-7886-68A8-D88366464964}"/>
              </a:ext>
            </a:extLst>
          </p:cNvPr>
          <p:cNvGrpSpPr>
            <a:grpSpLocks/>
          </p:cNvGrpSpPr>
          <p:nvPr/>
        </p:nvGrpSpPr>
        <p:grpSpPr bwMode="auto">
          <a:xfrm>
            <a:off x="2076739" y="3028950"/>
            <a:ext cx="6607175" cy="2125166"/>
            <a:chOff x="1378" y="2016"/>
            <a:chExt cx="4162" cy="2755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B8906B30-D86E-0FCF-C19E-5AF978FE1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4237"/>
              <a:ext cx="1581" cy="53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08368D5F-0358-A796-4EE4-728FC51E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2016"/>
              <a:ext cx="1941" cy="1040"/>
            </a:xfrm>
            <a:prstGeom prst="wedgeEllipseCallout">
              <a:avLst>
                <a:gd name="adj1" fmla="val -79000"/>
                <a:gd name="adj2" fmla="val 57694"/>
              </a:avLst>
            </a:prstGeom>
            <a:solidFill>
              <a:srgbClr val="C0C0C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Join</a:t>
              </a:r>
              <a:br>
                <a:rPr lang="en-US" altLang="en-US"/>
              </a:br>
              <a:r>
                <a:rPr lang="en-US" altLang="en-US"/>
                <a:t>between Product</a:t>
              </a:r>
              <a:br>
                <a:rPr lang="en-US" altLang="en-US"/>
              </a:br>
              <a:r>
                <a:rPr lang="en-US" altLang="en-US"/>
                <a:t>and Company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4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BBA218-7717-AD29-0611-263408546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313" y="1941802"/>
            <a:ext cx="3639416" cy="273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73933C-65D7-CFBA-E2DB-E7543BDC805F}"/>
              </a:ext>
            </a:extLst>
          </p:cNvPr>
          <p:cNvSpPr txBox="1"/>
          <p:nvPr/>
        </p:nvSpPr>
        <p:spPr>
          <a:xfrm>
            <a:off x="1593271" y="2568806"/>
            <a:ext cx="6109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SELECT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444444"/>
              </a:solidFill>
              <a:effectLst/>
              <a:latin typeface="Source Code Pro" panose="020F050202020403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FROM tableName1</a:t>
            </a:r>
            <a:endParaRPr lang="en-US" b="0" i="0" dirty="0">
              <a:solidFill>
                <a:srgbClr val="787878"/>
              </a:solidFill>
              <a:effectLst/>
              <a:latin typeface="Source Code Pro" panose="020F050202020403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INNER JOIN tableName2</a:t>
            </a:r>
            <a:endParaRPr lang="en-US" b="0" i="0" dirty="0">
              <a:solidFill>
                <a:srgbClr val="787878"/>
              </a:solidFill>
              <a:effectLst/>
              <a:latin typeface="Source Code Pro" panose="020F050202020403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ON tableName1.matchingColumn = tableName2.matchingColumn ;</a:t>
            </a:r>
            <a:endParaRPr lang="en-US" b="0" i="0" dirty="0">
              <a:solidFill>
                <a:srgbClr val="787878"/>
              </a:solidFill>
              <a:effectLst/>
              <a:latin typeface="Source Code Pr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2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rmAutofit/>
          </a:bodyPr>
          <a:lstStyle/>
          <a:p>
            <a:pPr eaLnBrk="0" hangingPunct="0"/>
            <a:r>
              <a:rPr lang="en-US" altLang="en-US" sz="2000" dirty="0"/>
              <a:t>Standard language for querying and manipulating data</a:t>
            </a:r>
          </a:p>
          <a:p>
            <a:pPr eaLnBrk="0" hangingPunct="0"/>
            <a:endParaRPr lang="en-US" altLang="en-US" sz="2000" dirty="0"/>
          </a:p>
          <a:p>
            <a:pPr eaLnBrk="0" hangingPunct="0"/>
            <a:r>
              <a:rPr lang="en-US" altLang="en-US" sz="2000" dirty="0"/>
              <a:t>                </a:t>
            </a:r>
            <a:r>
              <a:rPr lang="en-US" altLang="en-US" sz="2000" b="1" dirty="0"/>
              <a:t>S</a:t>
            </a:r>
            <a:r>
              <a:rPr lang="en-US" altLang="en-US" sz="2000" dirty="0"/>
              <a:t>tructured   </a:t>
            </a:r>
            <a:r>
              <a:rPr lang="en-US" altLang="en-US" sz="2000" b="1" dirty="0"/>
              <a:t>Q</a:t>
            </a:r>
            <a:r>
              <a:rPr lang="en-US" altLang="en-US" sz="2000" dirty="0"/>
              <a:t>uery   </a:t>
            </a:r>
            <a:r>
              <a:rPr lang="en-US" altLang="en-US" sz="2000" b="1" dirty="0"/>
              <a:t>L</a:t>
            </a:r>
            <a:r>
              <a:rPr lang="en-US" altLang="en-US" sz="2000" dirty="0"/>
              <a:t>anguage</a:t>
            </a:r>
          </a:p>
          <a:p>
            <a:pPr eaLnBrk="0" hangingPunct="0"/>
            <a:endParaRPr lang="en-US" altLang="en-US" dirty="0"/>
          </a:p>
          <a:p>
            <a:r>
              <a:rPr lang="en-US" altLang="en-US" dirty="0"/>
              <a:t>Data Definition Language (DDL)</a:t>
            </a:r>
          </a:p>
          <a:p>
            <a:pPr lvl="1"/>
            <a:r>
              <a:rPr lang="en-US" altLang="en-US" dirty="0"/>
              <a:t>Create/alter/delete tables and their attributes</a:t>
            </a:r>
          </a:p>
          <a:p>
            <a:r>
              <a:rPr lang="en-US" altLang="en-US" dirty="0"/>
              <a:t>Data Manipulation Language (DML)</a:t>
            </a:r>
          </a:p>
          <a:p>
            <a:pPr lvl="1"/>
            <a:r>
              <a:rPr lang="en-US" altLang="en-US" dirty="0"/>
              <a:t>Query one or more tables – discussed next !</a:t>
            </a:r>
          </a:p>
          <a:p>
            <a:pPr lvl="1"/>
            <a:r>
              <a:rPr lang="en-US" altLang="en-US" dirty="0"/>
              <a:t>Insert/delete/modify tuples in tables</a:t>
            </a:r>
          </a:p>
          <a:p>
            <a:pPr eaLnBrk="0" hangingPunct="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7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2D93B37C-29AD-9F16-B153-14919EEE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856" y="1706274"/>
            <a:ext cx="3842471" cy="254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2DE007-55D0-7AA4-98B9-5A1309360257}"/>
              </a:ext>
            </a:extLst>
          </p:cNvPr>
          <p:cNvSpPr txBox="1"/>
          <p:nvPr/>
        </p:nvSpPr>
        <p:spPr>
          <a:xfrm>
            <a:off x="1558636" y="2379644"/>
            <a:ext cx="6109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SELECT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*</a:t>
            </a:r>
            <a:endParaRPr lang="en-US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FROM DataFlair_emp1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LEFT JOIN DataFlair_emp2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ON dataflair_emp1.emp_id = dataflair_emp2.emp_id ;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0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A81EA709-1857-6955-99BA-FE14BD822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493" y="1941802"/>
            <a:ext cx="3731635" cy="24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53375-811A-186D-99F1-5C74BFFB3D42}"/>
              </a:ext>
            </a:extLst>
          </p:cNvPr>
          <p:cNvSpPr txBox="1"/>
          <p:nvPr/>
        </p:nvSpPr>
        <p:spPr>
          <a:xfrm>
            <a:off x="1671639" y="2407401"/>
            <a:ext cx="6109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SELECT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FROM tableName1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RIGHT JOIN tableName2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ON tableName1.matchingColumn = tableName2.matchingColumn ;</a:t>
            </a:r>
            <a:endParaRPr lang="en-US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4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F8664445-ABAD-97BA-8E62-D9C771EC3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56" y="1876750"/>
            <a:ext cx="3551525" cy="26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05AB6D-CD1F-E26D-ACE9-9546BA2BD008}"/>
              </a:ext>
            </a:extLst>
          </p:cNvPr>
          <p:cNvSpPr txBox="1"/>
          <p:nvPr/>
        </p:nvSpPr>
        <p:spPr>
          <a:xfrm>
            <a:off x="1408402" y="2470773"/>
            <a:ext cx="6109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SELECT </a:t>
            </a:r>
            <a:r>
              <a:rPr lang="en-US" b="0" i="0" dirty="0">
                <a:solidFill>
                  <a:srgbClr val="777777"/>
                </a:solidFill>
                <a:effectLst/>
                <a:latin typeface="inherit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FROM tableName1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RIGHT JOIN tableName2</a:t>
            </a:r>
            <a:endParaRPr lang="en-US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ON tableName1.matchingColumn = tableName2.matchingColumn ;</a:t>
            </a:r>
            <a:endParaRPr lang="en-US" b="0" i="0" dirty="0">
              <a:solidFill>
                <a:srgbClr val="444444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7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roup 3">
            <a:extLst>
              <a:ext uri="{FF2B5EF4-FFF2-40B4-BE49-F238E27FC236}">
                <a16:creationId xmlns:a16="http://schemas.microsoft.com/office/drawing/2014/main" id="{D4603DB5-340C-6476-A257-2C4CBBC70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5766"/>
              </p:ext>
            </p:extLst>
          </p:nvPr>
        </p:nvGraphicFramePr>
        <p:xfrm>
          <a:off x="2071254" y="2128921"/>
          <a:ext cx="7696200" cy="3604491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367982837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89961416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6715111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963101563"/>
                    </a:ext>
                  </a:extLst>
                </a:gridCol>
              </a:tblGrid>
              <a:tr h="7596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437371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988817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364800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354475"/>
                  </a:ext>
                </a:extLst>
              </a:tr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56526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696D060-E1F2-05AD-011D-9CEBADA3B771}"/>
              </a:ext>
            </a:extLst>
          </p:cNvPr>
          <p:cNvSpPr txBox="1"/>
          <p:nvPr/>
        </p:nvSpPr>
        <p:spPr>
          <a:xfrm>
            <a:off x="2071254" y="1759589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Product</a:t>
            </a:r>
          </a:p>
        </p:txBody>
      </p:sp>
      <p:sp>
        <p:nvSpPr>
          <p:cNvPr id="27" name="AutoShape 37">
            <a:extLst>
              <a:ext uri="{FF2B5EF4-FFF2-40B4-BE49-F238E27FC236}">
                <a16:creationId xmlns:a16="http://schemas.microsoft.com/office/drawing/2014/main" id="{0B82C808-F23C-F356-4286-302A9359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254" y="193963"/>
            <a:ext cx="2217737" cy="619125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Table name</a:t>
            </a:r>
          </a:p>
        </p:txBody>
      </p:sp>
      <p:sp>
        <p:nvSpPr>
          <p:cNvPr id="28" name="AutoShape 36">
            <a:extLst>
              <a:ext uri="{FF2B5EF4-FFF2-40B4-BE49-F238E27FC236}">
                <a16:creationId xmlns:a16="http://schemas.microsoft.com/office/drawing/2014/main" id="{3CE30CBF-D8A0-9CFC-E527-19F4E84C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407" y="193963"/>
            <a:ext cx="2962275" cy="619125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Attribute names</a:t>
            </a:r>
          </a:p>
        </p:txBody>
      </p:sp>
      <p:sp>
        <p:nvSpPr>
          <p:cNvPr id="29" name="AutoShape 38">
            <a:extLst>
              <a:ext uri="{FF2B5EF4-FFF2-40B4-BE49-F238E27FC236}">
                <a16:creationId xmlns:a16="http://schemas.microsoft.com/office/drawing/2014/main" id="{DA4C196F-96F0-9FE5-8BBA-E195CB45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09" y="6044912"/>
            <a:ext cx="2781300" cy="619125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Tuples or rows</a:t>
            </a:r>
          </a:p>
        </p:txBody>
      </p:sp>
    </p:spTree>
    <p:extLst>
      <p:ext uri="{BB962C8B-B14F-4D97-AF65-F5344CB8AC3E}">
        <p14:creationId xmlns:p14="http://schemas.microsoft.com/office/powerpoint/2010/main" val="42361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nimBg="1" autoUpdateAnimBg="0"/>
      <p:bldP spid="2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5CAB54-1342-40EF-9E7F-D1D4AA19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697" y="1699347"/>
            <a:ext cx="369844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SELECT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 &lt;attributes&gt;</a:t>
            </a:r>
          </a:p>
          <a:p>
            <a:pPr eaLnBrk="0" hangingPunct="0"/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    &lt;one or more relations&gt;</a:t>
            </a:r>
          </a:p>
          <a:p>
            <a:pPr eaLnBrk="0" hangingPunct="0"/>
            <a:r>
              <a:rPr lang="en-US" altLang="en-US" dirty="0"/>
              <a:t> </a:t>
            </a: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 &lt;conditions&gt;</a:t>
            </a:r>
          </a:p>
        </p:txBody>
      </p:sp>
    </p:spTree>
    <p:extLst>
      <p:ext uri="{BB962C8B-B14F-4D97-AF65-F5344CB8AC3E}">
        <p14:creationId xmlns:p14="http://schemas.microsoft.com/office/powerpoint/2010/main" val="25515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SQL Query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9BBF1E-3F2E-FDDE-923B-E09A2EEBA9E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B4F79783-0691-CEA5-EECE-F3E38748D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90666"/>
              </p:ext>
            </p:extLst>
          </p:nvPr>
        </p:nvGraphicFramePr>
        <p:xfrm>
          <a:off x="3352800" y="19812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74022216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31803773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4479694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803061536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3436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70168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4968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1208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268055"/>
                  </a:ext>
                </a:extLst>
              </a:tr>
            </a:tbl>
          </a:graphicData>
        </a:graphic>
      </p:graphicFrame>
      <p:sp>
        <p:nvSpPr>
          <p:cNvPr id="7" name="Rectangle 35">
            <a:extLst>
              <a:ext uri="{FF2B5EF4-FFF2-40B4-BE49-F238E27FC236}">
                <a16:creationId xmlns:a16="http://schemas.microsoft.com/office/drawing/2014/main" id="{B44D162D-906A-1AA5-3D0A-68FE1D5C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3230372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</a:rPr>
              <a:t>SELECT</a:t>
            </a:r>
            <a:r>
              <a:rPr lang="en-US" altLang="en-US" dirty="0"/>
              <a:t>   *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     Product</a:t>
            </a:r>
            <a:br>
              <a:rPr lang="en-US" altLang="en-US" dirty="0"/>
            </a:br>
            <a:r>
              <a:rPr lang="en-US" altLang="en-US" dirty="0">
                <a:solidFill>
                  <a:srgbClr val="0070C0"/>
                </a:solidFill>
              </a:rPr>
              <a:t>WHERE</a:t>
            </a:r>
            <a:r>
              <a:rPr lang="en-US" altLang="en-US" dirty="0"/>
              <a:t>   category=‘Gadgets’</a:t>
            </a:r>
          </a:p>
        </p:txBody>
      </p:sp>
      <p:sp>
        <p:nvSpPr>
          <p:cNvPr id="8" name="Text Box 36">
            <a:extLst>
              <a:ext uri="{FF2B5EF4-FFF2-40B4-BE49-F238E27FC236}">
                <a16:creationId xmlns:a16="http://schemas.microsoft.com/office/drawing/2014/main" id="{07469707-99C6-4829-6A8B-21499902F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81200"/>
            <a:ext cx="8915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70C0"/>
                </a:solidFill>
              </a:rPr>
              <a:t>Product</a:t>
            </a:r>
          </a:p>
        </p:txBody>
      </p:sp>
      <p:sp>
        <p:nvSpPr>
          <p:cNvPr id="9" name="AutoShape 37">
            <a:extLst>
              <a:ext uri="{FF2B5EF4-FFF2-40B4-BE49-F238E27FC236}">
                <a16:creationId xmlns:a16="http://schemas.microsoft.com/office/drawing/2014/main" id="{16E3C1D6-A20F-4DCA-4D52-D4C93EB4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Group 38">
            <a:extLst>
              <a:ext uri="{FF2B5EF4-FFF2-40B4-BE49-F238E27FC236}">
                <a16:creationId xmlns:a16="http://schemas.microsoft.com/office/drawing/2014/main" id="{5F199A75-F72B-3FF7-6AB9-769E5C622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87897"/>
              </p:ext>
            </p:extLst>
          </p:nvPr>
        </p:nvGraphicFramePr>
        <p:xfrm>
          <a:off x="3276600" y="5257800"/>
          <a:ext cx="5410200" cy="100584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1987779675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78861317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17129737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123367638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5854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52445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397477"/>
                  </a:ext>
                </a:extLst>
              </a:tr>
            </a:tbl>
          </a:graphicData>
        </a:graphic>
      </p:graphicFrame>
      <p:sp>
        <p:nvSpPr>
          <p:cNvPr id="11" name="Oval 60">
            <a:extLst>
              <a:ext uri="{FF2B5EF4-FFF2-40B4-BE49-F238E27FC236}">
                <a16:creationId xmlns:a16="http://schemas.microsoft.com/office/drawing/2014/main" id="{2508B832-A342-032F-4B61-0D966F77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67400"/>
            <a:ext cx="2109788" cy="619125"/>
          </a:xfrm>
          <a:prstGeom prst="ellipse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“selection”</a:t>
            </a:r>
          </a:p>
        </p:txBody>
      </p:sp>
    </p:spTree>
    <p:extLst>
      <p:ext uri="{BB962C8B-B14F-4D97-AF65-F5344CB8AC3E}">
        <p14:creationId xmlns:p14="http://schemas.microsoft.com/office/powerpoint/2010/main" val="267759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LIKE</a:t>
            </a:r>
            <a:r>
              <a:rPr lang="en-US" altLang="en-US" dirty="0"/>
              <a:t> operator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dirty="0"/>
              <a:t>s </a:t>
            </a:r>
            <a:r>
              <a:rPr lang="en-US" altLang="en-US" sz="2800" b="1" dirty="0"/>
              <a:t>LIKE</a:t>
            </a:r>
            <a:r>
              <a:rPr lang="en-US" altLang="en-US" sz="2800" dirty="0"/>
              <a:t> p:  pattern matching on strings</a:t>
            </a:r>
          </a:p>
          <a:p>
            <a:pPr marL="609600" indent="-609600"/>
            <a:r>
              <a:rPr lang="en-US" altLang="en-US" sz="2800" dirty="0"/>
              <a:t>p may contain two special symbols:</a:t>
            </a:r>
          </a:p>
          <a:p>
            <a:pPr marL="990600" lvl="1" indent="-533400"/>
            <a:r>
              <a:rPr lang="en-US" altLang="en-US" sz="2400" dirty="0"/>
              <a:t>%  = any sequence of characters</a:t>
            </a:r>
          </a:p>
          <a:p>
            <a:pPr marL="990600" lvl="1" indent="-533400"/>
            <a:r>
              <a:rPr lang="en-US" altLang="en-US" sz="2400" dirty="0"/>
              <a:t>_   = any single character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C706691-D3AA-213B-FB6D-C06F7B7EA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945" y="1260765"/>
            <a:ext cx="5556250" cy="1254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dirty="0">
                <a:solidFill>
                  <a:schemeClr val="accent2"/>
                </a:solidFill>
              </a:rPr>
              <a:t>SELECT</a:t>
            </a:r>
            <a:r>
              <a:rPr lang="en-US" altLang="en-US" sz="2800" dirty="0"/>
              <a:t>   *</a:t>
            </a:r>
            <a:br>
              <a:rPr lang="en-US" altLang="en-US" sz="2800" dirty="0"/>
            </a:br>
            <a:r>
              <a:rPr lang="en-US" altLang="en-US" sz="2800" dirty="0">
                <a:solidFill>
                  <a:schemeClr val="accent2"/>
                </a:solidFill>
              </a:rPr>
              <a:t>FROM</a:t>
            </a:r>
            <a:r>
              <a:rPr lang="en-US" altLang="en-US" sz="2800" dirty="0"/>
              <a:t>      Products</a:t>
            </a:r>
            <a:br>
              <a:rPr lang="en-US" altLang="en-US" sz="2800" dirty="0"/>
            </a:br>
            <a:r>
              <a:rPr lang="en-US" altLang="en-US" sz="2800" dirty="0">
                <a:solidFill>
                  <a:schemeClr val="accent2"/>
                </a:solidFill>
              </a:rPr>
              <a:t>WHERE</a:t>
            </a:r>
            <a:r>
              <a:rPr lang="en-US" altLang="en-US" sz="2800" dirty="0"/>
              <a:t>   </a:t>
            </a:r>
            <a:r>
              <a:rPr lang="en-US" altLang="en-US" sz="2800" dirty="0" err="1"/>
              <a:t>PName</a:t>
            </a:r>
            <a:r>
              <a:rPr lang="en-US" altLang="en-US" sz="2800" dirty="0"/>
              <a:t> </a:t>
            </a:r>
            <a:r>
              <a:rPr lang="en-US" altLang="en-US" sz="2800" b="1" dirty="0"/>
              <a:t>LIKE</a:t>
            </a:r>
            <a:r>
              <a:rPr lang="en-US" altLang="en-US" sz="2800" dirty="0"/>
              <a:t> ‘%gizmo%’</a:t>
            </a:r>
          </a:p>
        </p:txBody>
      </p:sp>
    </p:spTree>
    <p:extLst>
      <p:ext uri="{BB962C8B-B14F-4D97-AF65-F5344CB8AC3E}">
        <p14:creationId xmlns:p14="http://schemas.microsoft.com/office/powerpoint/2010/main" val="31025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altLang="en-US" dirty="0"/>
              <a:t>Eliminating Duplicates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0DBB0E-FD43-65A9-8DEE-0A04AE2491C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261C22-3BA1-0059-D6B5-D644CE58E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53443"/>
            <a:ext cx="3279744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SELECT</a:t>
            </a:r>
            <a:r>
              <a:rPr lang="en-US" altLang="en-US" dirty="0"/>
              <a:t>   </a:t>
            </a:r>
            <a:r>
              <a:rPr lang="en-US" altLang="en-US" dirty="0">
                <a:solidFill>
                  <a:srgbClr val="FF5050"/>
                </a:solidFill>
              </a:rPr>
              <a:t>DISTINCT</a:t>
            </a:r>
            <a:r>
              <a:rPr lang="en-US" altLang="en-US" dirty="0"/>
              <a:t> category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    Product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B353562-2ED1-66C8-A1FD-B37DDA1F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673" y="3685310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Compare to: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E721AE-A967-3DBF-ABA5-D6E4420C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2" y="4939507"/>
            <a:ext cx="2155398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SELECT</a:t>
            </a:r>
            <a:r>
              <a:rPr lang="en-US" altLang="en-US" dirty="0"/>
              <a:t>   category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    Product</a:t>
            </a:r>
          </a:p>
        </p:txBody>
      </p:sp>
      <p:graphicFrame>
        <p:nvGraphicFramePr>
          <p:cNvPr id="8" name="Group 6">
            <a:extLst>
              <a:ext uri="{FF2B5EF4-FFF2-40B4-BE49-F238E27FC236}">
                <a16:creationId xmlns:a16="http://schemas.microsoft.com/office/drawing/2014/main" id="{06D27DA7-79AD-7118-4985-22B828A30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62633"/>
              </p:ext>
            </p:extLst>
          </p:nvPr>
        </p:nvGraphicFramePr>
        <p:xfrm>
          <a:off x="7509163" y="4315691"/>
          <a:ext cx="135255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3870424202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18915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39045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90428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83670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4674"/>
                  </a:ext>
                </a:extLst>
              </a:tr>
            </a:tbl>
          </a:graphicData>
        </a:graphic>
      </p:graphicFrame>
      <p:graphicFrame>
        <p:nvGraphicFramePr>
          <p:cNvPr id="10" name="Group 20">
            <a:extLst>
              <a:ext uri="{FF2B5EF4-FFF2-40B4-BE49-F238E27FC236}">
                <a16:creationId xmlns:a16="http://schemas.microsoft.com/office/drawing/2014/main" id="{C18357CA-58E9-B635-B968-C6F600866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37696"/>
              </p:ext>
            </p:extLst>
          </p:nvPr>
        </p:nvGraphicFramePr>
        <p:xfrm>
          <a:off x="7509163" y="1953494"/>
          <a:ext cx="1352550" cy="134112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386015869"/>
                    </a:ext>
                  </a:extLst>
                </a:gridCol>
              </a:tblGrid>
              <a:tr h="270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292349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445861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829487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710388"/>
                  </a:ext>
                </a:extLst>
              </a:tr>
            </a:tbl>
          </a:graphicData>
        </a:graphic>
      </p:graphicFrame>
      <p:sp>
        <p:nvSpPr>
          <p:cNvPr id="11" name="AutoShape 32">
            <a:extLst>
              <a:ext uri="{FF2B5EF4-FFF2-40B4-BE49-F238E27FC236}">
                <a16:creationId xmlns:a16="http://schemas.microsoft.com/office/drawing/2014/main" id="{6F200E5F-5C14-7DFF-82B8-0158494B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81166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AutoShape 33">
            <a:extLst>
              <a:ext uri="{FF2B5EF4-FFF2-40B4-BE49-F238E27FC236}">
                <a16:creationId xmlns:a16="http://schemas.microsoft.com/office/drawing/2014/main" id="{0C289E41-159E-7323-88F6-56EEBAD20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49837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57AA-F6C7-1D6A-C1F1-354CBEA9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altLang="en-US" dirty="0"/>
              <a:t>Ordering the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59EEA-1585-FE2C-B91F-F2842CFD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eaLnBrk="0" hangingPunct="0"/>
            <a:r>
              <a:rPr lang="en-US" altLang="en-US" dirty="0"/>
              <a:t>Ties are broken by the second attribute on the ORDER BY list, etc.</a:t>
            </a:r>
          </a:p>
          <a:p>
            <a:pPr eaLnBrk="0" hangingPunct="0"/>
            <a:r>
              <a:rPr lang="en-US" altLang="en-US" dirty="0"/>
              <a:t>Ordering is ascending, unless you specify the DESC keyword.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A94E64-F419-9937-CBF4-04FCFB9CB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654" y="1371600"/>
            <a:ext cx="5741988" cy="1562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SELECT</a:t>
            </a:r>
            <a:r>
              <a:rPr lang="en-US" altLang="en-US"/>
              <a:t>   pname, price, manufacturer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FROM</a:t>
            </a:r>
            <a:r>
              <a:rPr lang="en-US" altLang="en-US"/>
              <a:t>     Product</a:t>
            </a:r>
          </a:p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WHERE</a:t>
            </a:r>
            <a:r>
              <a:rPr lang="en-US" altLang="en-US"/>
              <a:t>   category=‘gizmo’ AND price &gt; 50</a:t>
            </a:r>
          </a:p>
          <a:p>
            <a:pPr eaLnBrk="0" hangingPunct="0"/>
            <a:r>
              <a:rPr lang="en-US" altLang="en-US">
                <a:solidFill>
                  <a:srgbClr val="FF5050"/>
                </a:solidFill>
              </a:rPr>
              <a:t>ORDER BY</a:t>
            </a:r>
            <a:r>
              <a:rPr lang="en-US" altLang="en-US"/>
              <a:t>  price, pname</a:t>
            </a:r>
          </a:p>
        </p:txBody>
      </p:sp>
    </p:spTree>
    <p:extLst>
      <p:ext uri="{BB962C8B-B14F-4D97-AF65-F5344CB8AC3E}">
        <p14:creationId xmlns:p14="http://schemas.microsoft.com/office/powerpoint/2010/main" val="11628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E9DAFDB-0DD9-1DD2-600A-3AAC481B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71900"/>
            <a:ext cx="228363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SELECT</a:t>
            </a:r>
            <a:r>
              <a:rPr lang="en-US" altLang="en-US" dirty="0"/>
              <a:t>   Category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    Product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ORDER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BY</a:t>
            </a:r>
            <a:r>
              <a:rPr lang="en-US" altLang="en-US" dirty="0"/>
              <a:t>  </a:t>
            </a:r>
            <a:r>
              <a:rPr lang="en-US" altLang="en-US" dirty="0" err="1"/>
              <a:t>PName</a:t>
            </a:r>
            <a:endParaRPr lang="en-US" altLang="en-US" dirty="0"/>
          </a:p>
        </p:txBody>
      </p:sp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46CB7184-1CFA-CBD3-B312-E65402BE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43019"/>
              </p:ext>
            </p:extLst>
          </p:nvPr>
        </p:nvGraphicFramePr>
        <p:xfrm>
          <a:off x="3429000" y="228600"/>
          <a:ext cx="5410200" cy="167640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10960355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8012414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681036037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80308549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PName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546752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561845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1707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93853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975708"/>
                  </a:ext>
                </a:extLst>
              </a:tr>
            </a:tbl>
          </a:graphicData>
        </a:graphic>
      </p:graphicFrame>
      <p:sp>
        <p:nvSpPr>
          <p:cNvPr id="6" name="AutoShape 35">
            <a:extLst>
              <a:ext uri="{FF2B5EF4-FFF2-40B4-BE49-F238E27FC236}">
                <a16:creationId xmlns:a16="http://schemas.microsoft.com/office/drawing/2014/main" id="{FB24C5D4-8488-DA43-0291-D393790AB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xt Box 36">
            <a:extLst>
              <a:ext uri="{FF2B5EF4-FFF2-40B4-BE49-F238E27FC236}">
                <a16:creationId xmlns:a16="http://schemas.microsoft.com/office/drawing/2014/main" id="{2E3347BE-8D5D-9A56-A0EB-C6312FB05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09800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0"/>
              <a:t>?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95FF52AA-4233-5772-57FE-EEDA3286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327974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SELECT</a:t>
            </a:r>
            <a:r>
              <a:rPr lang="en-US" altLang="en-US" dirty="0"/>
              <a:t>   </a:t>
            </a:r>
            <a:r>
              <a:rPr lang="en-US" altLang="en-US" dirty="0">
                <a:solidFill>
                  <a:srgbClr val="0070C0"/>
                </a:solidFill>
              </a:rPr>
              <a:t>DISTINCT</a:t>
            </a:r>
            <a:r>
              <a:rPr lang="en-US" altLang="en-US" dirty="0"/>
              <a:t> category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    Product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ORDER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BY</a:t>
            </a:r>
            <a:r>
              <a:rPr lang="en-US" altLang="en-US" dirty="0"/>
              <a:t> category</a:t>
            </a: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0CC1922D-872A-55B4-960F-E5734F489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10200"/>
            <a:ext cx="327974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SELECT</a:t>
            </a:r>
            <a:r>
              <a:rPr lang="en-US" altLang="en-US" dirty="0"/>
              <a:t>   </a:t>
            </a:r>
            <a:r>
              <a:rPr lang="en-US" altLang="en-US" dirty="0">
                <a:solidFill>
                  <a:srgbClr val="0070C0"/>
                </a:solidFill>
              </a:rPr>
              <a:t>DISTINCT</a:t>
            </a:r>
            <a:r>
              <a:rPr lang="en-US" altLang="en-US" dirty="0"/>
              <a:t> category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FROM</a:t>
            </a:r>
            <a:r>
              <a:rPr lang="en-US" altLang="en-US" dirty="0"/>
              <a:t>     Product</a:t>
            </a:r>
          </a:p>
          <a:p>
            <a:pPr eaLnBrk="0" hangingPunct="0"/>
            <a:r>
              <a:rPr lang="en-US" altLang="en-US" dirty="0">
                <a:solidFill>
                  <a:srgbClr val="0070C0"/>
                </a:solidFill>
              </a:rPr>
              <a:t>ORDER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BY</a:t>
            </a:r>
            <a:r>
              <a:rPr lang="en-US" altLang="en-US" dirty="0"/>
              <a:t> </a:t>
            </a:r>
            <a:r>
              <a:rPr lang="en-US" altLang="en-US" dirty="0" err="1"/>
              <a:t>PName</a:t>
            </a:r>
            <a:endParaRPr lang="en-US" altLang="en-US" dirty="0"/>
          </a:p>
        </p:txBody>
      </p:sp>
      <p:sp>
        <p:nvSpPr>
          <p:cNvPr id="10" name="AutoShape 39">
            <a:extLst>
              <a:ext uri="{FF2B5EF4-FFF2-40B4-BE49-F238E27FC236}">
                <a16:creationId xmlns:a16="http://schemas.microsoft.com/office/drawing/2014/main" id="{E2694F08-77EA-D38F-CCE4-02649D20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AC7F40FD-F737-0334-4C86-5335B0CEB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57600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0"/>
              <a:t>?</a:t>
            </a:r>
          </a:p>
        </p:txBody>
      </p:sp>
      <p:sp>
        <p:nvSpPr>
          <p:cNvPr id="12" name="AutoShape 41">
            <a:extLst>
              <a:ext uri="{FF2B5EF4-FFF2-40B4-BE49-F238E27FC236}">
                <a16:creationId xmlns:a16="http://schemas.microsoft.com/office/drawing/2014/main" id="{A45EB2A5-BEE2-D146-CFCB-309C7619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15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42">
            <a:extLst>
              <a:ext uri="{FF2B5EF4-FFF2-40B4-BE49-F238E27FC236}">
                <a16:creationId xmlns:a16="http://schemas.microsoft.com/office/drawing/2014/main" id="{DF59DE8D-5DC2-94F5-98C1-88D81F71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257800"/>
            <a:ext cx="63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939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692</TotalTime>
  <Words>889</Words>
  <Application>Microsoft Office PowerPoint</Application>
  <PresentationFormat>Widescreen</PresentationFormat>
  <Paragraphs>318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inherit</vt:lpstr>
      <vt:lpstr>Source Code Pro</vt:lpstr>
      <vt:lpstr>Times New Roman</vt:lpstr>
      <vt:lpstr>Wingdings</vt:lpstr>
      <vt:lpstr>Diamond Grid 16x9</vt:lpstr>
      <vt:lpstr>SQL</vt:lpstr>
      <vt:lpstr>SQL Introduction</vt:lpstr>
      <vt:lpstr>PowerPoint Presentation</vt:lpstr>
      <vt:lpstr>SQL Query</vt:lpstr>
      <vt:lpstr>Simple SQL Query </vt:lpstr>
      <vt:lpstr>The LIKE operator</vt:lpstr>
      <vt:lpstr>Eliminating Duplicates</vt:lpstr>
      <vt:lpstr>Ordering the Results</vt:lpstr>
      <vt:lpstr>PowerPoint Presentation</vt:lpstr>
      <vt:lpstr>Keys and Foreign Keys</vt:lpstr>
      <vt:lpstr>Aggregation</vt:lpstr>
      <vt:lpstr>Aggregation: Count</vt:lpstr>
      <vt:lpstr>PowerPoint Presentation</vt:lpstr>
      <vt:lpstr>PowerPoint Presentation</vt:lpstr>
      <vt:lpstr>PowerPoint Presentation</vt:lpstr>
      <vt:lpstr>PowerPoint Presentation</vt:lpstr>
      <vt:lpstr>Joins</vt:lpstr>
      <vt:lpstr>Joins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37</cp:revision>
  <dcterms:created xsi:type="dcterms:W3CDTF">2025-02-03T18:47:54Z</dcterms:created>
  <dcterms:modified xsi:type="dcterms:W3CDTF">2025-04-29T19:03:18Z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