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9" r:id="rId4"/>
    <p:sldId id="318" r:id="rId5"/>
    <p:sldId id="319" r:id="rId6"/>
    <p:sldId id="333" r:id="rId7"/>
    <p:sldId id="334" r:id="rId8"/>
    <p:sldId id="258" r:id="rId9"/>
    <p:sldId id="264" r:id="rId10"/>
    <p:sldId id="320" r:id="rId11"/>
    <p:sldId id="328" r:id="rId12"/>
    <p:sldId id="321" r:id="rId13"/>
    <p:sldId id="325" r:id="rId14"/>
    <p:sldId id="326" r:id="rId15"/>
    <p:sldId id="327" r:id="rId16"/>
    <p:sldId id="329" r:id="rId17"/>
    <p:sldId id="331" r:id="rId18"/>
    <p:sldId id="332" r:id="rId19"/>
    <p:sldId id="330" r:id="rId20"/>
    <p:sldId id="322" r:id="rId21"/>
    <p:sldId id="324" r:id="rId22"/>
    <p:sldId id="3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72BBDD-9FE8-4414-9FAD-641208599C8C}">
          <p14:sldIdLst>
            <p14:sldId id="256"/>
            <p14:sldId id="259"/>
            <p14:sldId id="318"/>
            <p14:sldId id="319"/>
            <p14:sldId id="333"/>
            <p14:sldId id="334"/>
            <p14:sldId id="258"/>
            <p14:sldId id="264"/>
            <p14:sldId id="320"/>
            <p14:sldId id="328"/>
            <p14:sldId id="321"/>
            <p14:sldId id="325"/>
            <p14:sldId id="326"/>
            <p14:sldId id="327"/>
            <p14:sldId id="329"/>
            <p14:sldId id="331"/>
            <p14:sldId id="332"/>
            <p14:sldId id="330"/>
            <p14:sldId id="322"/>
            <p14:sldId id="324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671" userDrawn="1">
          <p15:clr>
            <a:srgbClr val="A4A3A4"/>
          </p15:clr>
        </p15:guide>
        <p15:guide id="10" pos="7009" userDrawn="1">
          <p15:clr>
            <a:srgbClr val="A4A3A4"/>
          </p15:clr>
        </p15:guide>
        <p15:guide id="11" pos="6144" userDrawn="1">
          <p15:clr>
            <a:srgbClr val="A4A3A4"/>
          </p15:clr>
        </p15:guide>
        <p15:guide id="12" pos="3264" userDrawn="1">
          <p15:clr>
            <a:srgbClr val="A4A3A4"/>
          </p15:clr>
        </p15:guide>
        <p15:guide id="13" pos="7393" userDrawn="1">
          <p15:clr>
            <a:srgbClr val="A4A3A4"/>
          </p15:clr>
        </p15:guide>
        <p15:guide id="14" pos="3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86470" autoAdjust="0"/>
  </p:normalViewPr>
  <p:slideViewPr>
    <p:cSldViewPr showGuides="1">
      <p:cViewPr varScale="1">
        <p:scale>
          <a:sx n="81" d="100"/>
          <a:sy n="81" d="100"/>
        </p:scale>
        <p:origin x="144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40"/>
        <p:guide pos="671"/>
        <p:guide pos="7009"/>
        <p:guide pos="6144"/>
        <p:guide pos="3264"/>
        <p:guide pos="7393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11/15/2022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11/15/2022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FFBF-F0CB-4529-B13F-9D37A5577BEA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2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32CF-00FE-4391-ABAC-48168E0B118F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0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92C2-868E-4303-A04C-40629A95DE24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DBCD-B7D0-4CA5-A708-78515F3A702A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2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E5DC-4AAB-45D5-8B21-89941E041F7A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4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2F2D-FC1E-4912-8AF3-42D2AE8E9C85}" type="datetime1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9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0493-183F-4E78-8008-7B92A50C8AD3}" type="datetime1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7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949-13F7-4D54-8611-B53A326354EF}" type="datetime1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6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400-F668-4F89-9FC0-AA4368BE868B}" type="datetime1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0480-84DC-4492-A05C-8129EF67A1CE}" type="datetime1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83FE-BE7B-420B-89DE-FA363C48749B}" type="datetime1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FCB1-4A27-4176-A6D6-968F6EDEAF0E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445D-A8E7-4C82-97C8-6842DE6B8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07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000" dirty="0">
                <a:latin typeface="Sylfaen" panose="010A0502050306030303" pitchFamily="18" charset="0"/>
              </a:rPr>
              <a:t>SRI RAMAKRISHNA INSTITUTE OF TECHNOLOGY, COIMBATORE-10</a:t>
            </a:r>
            <a:br>
              <a:rPr lang="en-US" sz="2000" dirty="0">
                <a:latin typeface="Sylfaen" panose="010A0502050306030303" pitchFamily="18" charset="0"/>
              </a:rPr>
            </a:br>
            <a:r>
              <a:rPr lang="en-US" sz="2200" dirty="0">
                <a:latin typeface="Sylfaen" panose="010A0502050306030303" pitchFamily="18" charset="0"/>
              </a:rPr>
              <a:t>(An Autonomous Institution)</a:t>
            </a:r>
            <a:br>
              <a:rPr lang="en-IN" sz="2200" dirty="0">
                <a:latin typeface="Sylfaen" panose="010A0502050306030303" pitchFamily="18" charset="0"/>
              </a:rPr>
            </a:br>
            <a:r>
              <a:rPr lang="en-US" sz="2200" dirty="0">
                <a:latin typeface="Sylfaen" panose="010A0502050306030303" pitchFamily="18" charset="0"/>
              </a:rPr>
              <a:t>(Educational Service: SNR Sons Charitable Trust)</a:t>
            </a:r>
            <a:br>
              <a:rPr lang="en-IN" sz="2200" dirty="0">
                <a:latin typeface="Sylfaen" panose="010A0502050306030303" pitchFamily="18" charset="0"/>
              </a:rPr>
            </a:br>
            <a:r>
              <a:rPr lang="en-US" sz="2200" dirty="0">
                <a:latin typeface="Sylfaen" panose="010A0502050306030303" pitchFamily="18" charset="0"/>
              </a:rPr>
              <a:t>(Accredited by NAAC with ‘A’ Grade &amp; NBA)</a:t>
            </a:r>
            <a:br>
              <a:rPr lang="en-IN" sz="2200" dirty="0">
                <a:latin typeface="Sylfaen" panose="010A0502050306030303" pitchFamily="18" charset="0"/>
              </a:rPr>
            </a:br>
            <a:r>
              <a:rPr lang="en-US" sz="2200" dirty="0">
                <a:latin typeface="Sylfaen" panose="010A0502050306030303" pitchFamily="18" charset="0"/>
              </a:rPr>
              <a:t>(Approved by AICTE, New Delhi  and permanently Affiliated to Anna University, Chennai)</a:t>
            </a:r>
            <a:br>
              <a:rPr lang="en-US" sz="2200" dirty="0">
                <a:latin typeface="Sylfaen" panose="010A0502050306030303" pitchFamily="18" charset="0"/>
              </a:rPr>
            </a:br>
            <a:r>
              <a:rPr lang="en-US" sz="2200" b="1" dirty="0">
                <a:latin typeface="Sylfaen" panose="010A0502050306030303" pitchFamily="18" charset="0"/>
              </a:rPr>
              <a:t>Department of ECE</a:t>
            </a:r>
            <a:endParaRPr lang="en-IN" sz="2200" b="1" dirty="0">
              <a:latin typeface="Sylfaen" panose="010A0502050306030303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4482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 </a:t>
            </a:r>
            <a:endParaRPr lang="en-US" sz="2400" b="0" i="0" dirty="0">
              <a:solidFill>
                <a:srgbClr val="222222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>
                  <a:outerShdw blurRad="50800" dist="50800" dir="5400000" algn="ctr" rotWithShape="0">
                    <a:schemeClr val="tx1">
                      <a:alpha val="74000"/>
                    </a:schemeClr>
                  </a:outerShdw>
                  <a:reflection stA="0" endPos="65000" dist="50800" dir="5400000" sy="-100000" algn="bl" rotWithShape="0"/>
                </a:effectLst>
              </a:rPr>
              <a:t>                                                               INTEGRATED DESIGN PROJECT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ffectLst>
                <a:outerShdw blurRad="50800" dist="50800" dir="5400000" algn="ctr" rotWithShape="0">
                  <a:schemeClr val="tx1">
                    <a:alpha val="74000"/>
                  </a:schemeClr>
                </a:outerShdw>
                <a:reflection stA="0" endPos="65000" dist="50800" dir="5400000" sy="-100000" algn="bl" rotWithShape="0"/>
              </a:effectLs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>
                  <a:outerShdw blurRad="165100" dist="50800" dir="5400000" algn="ctr" rotWithShape="0">
                    <a:srgbClr val="000000">
                      <a:alpha val="65000"/>
                    </a:srgbClr>
                  </a:outerShdw>
                </a:effectLst>
              </a:rPr>
              <a:t>                                    </a:t>
            </a:r>
            <a:r>
              <a:rPr lang="en-US" sz="2400" b="1" dirty="0"/>
              <a:t>Smart Intrusion detection system for Crop protection Using ESP32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Akshaya K.V [71381904004]</a:t>
            </a:r>
          </a:p>
          <a:p>
            <a:pPr marL="0" indent="0" algn="ctr">
              <a:buNone/>
            </a:pPr>
            <a:r>
              <a:rPr lang="en-US" dirty="0" err="1"/>
              <a:t>Kayalvizhe</a:t>
            </a:r>
            <a:r>
              <a:rPr lang="en-US" dirty="0"/>
              <a:t> J [71381904030]</a:t>
            </a:r>
          </a:p>
          <a:p>
            <a:pPr marL="0" indent="0" algn="ctr">
              <a:buNone/>
            </a:pPr>
            <a:r>
              <a:rPr lang="en-US" dirty="0"/>
              <a:t>Mirdulaa A [71381904034]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Project Supervisor: </a:t>
            </a:r>
            <a:r>
              <a:rPr lang="en-IN" dirty="0" err="1"/>
              <a:t>Dr.G.SEKAR</a:t>
            </a:r>
            <a:endParaRPr lang="en-IN" dirty="0"/>
          </a:p>
          <a:p>
            <a:pPr marL="0" indent="0" algn="ctr">
              <a:buNone/>
            </a:pPr>
            <a:r>
              <a:rPr lang="en-US" sz="2000" i="1" dirty="0"/>
              <a:t>Assistant Professor (Senior Grade), Dept of ECE</a:t>
            </a:r>
          </a:p>
          <a:p>
            <a:pPr marL="0" indent="0" algn="ctr">
              <a:buNone/>
            </a:pPr>
            <a:r>
              <a:rPr lang="en-US" sz="2000" i="1" dirty="0"/>
              <a:t>Date:15/11/2022</a:t>
            </a:r>
            <a:endParaRPr lang="en-IN" sz="2000" i="1" dirty="0"/>
          </a:p>
        </p:txBody>
      </p:sp>
      <p:pic>
        <p:nvPicPr>
          <p:cNvPr id="6" name="Picture 5" descr="sn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22262"/>
            <a:ext cx="666750" cy="928370"/>
          </a:xfrm>
          <a:prstGeom prst="rect">
            <a:avLst/>
          </a:prstGeom>
          <a:noFill/>
        </p:spPr>
      </p:pic>
      <p:pic>
        <p:nvPicPr>
          <p:cNvPr id="7" name="Picture 6" descr="sri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273" y="322261"/>
            <a:ext cx="780689" cy="928369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E539F-ED7F-57EC-C918-691C697B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25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12AF-9447-4A01-17AC-2437F0DF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10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3BE9CB-DB06-15E0-4560-4FA58DAB9AEF}"/>
              </a:ext>
            </a:extLst>
          </p:cNvPr>
          <p:cNvSpPr txBox="1">
            <a:spLocks/>
          </p:cNvSpPr>
          <p:nvPr/>
        </p:nvSpPr>
        <p:spPr bwMode="auto">
          <a:xfrm>
            <a:off x="119336" y="242707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1" b="1" i="0" u="sng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entury" panose="02040604050505020304" pitchFamily="18" charset="0"/>
              </a:rPr>
              <a:t>PROPOSED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6588A-9182-DE34-DF30-B9B2EF8FE1D1}"/>
              </a:ext>
            </a:extLst>
          </p:cNvPr>
          <p:cNvSpPr txBox="1"/>
          <p:nvPr/>
        </p:nvSpPr>
        <p:spPr>
          <a:xfrm>
            <a:off x="695400" y="1340768"/>
            <a:ext cx="9942729" cy="396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When the intruder passes, the PIR sensor turns on detecting the   motion   of the object.   The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ultrasonic sensor   is used to detect the distance of the object. ESP32 Microcontroller is used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for processing and alarm and message is sent to the farmers. </a:t>
            </a:r>
          </a:p>
          <a:p>
            <a:pPr algn="just">
              <a:lnSpc>
                <a:spcPct val="150000"/>
              </a:lnSpc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The Alert  is sent to the farmer if any intruder is detected, through IOT gateway using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blynk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app.</a:t>
            </a:r>
          </a:p>
          <a:p>
            <a:pPr algn="just">
              <a:lnSpc>
                <a:spcPct val="150000"/>
              </a:lnSpc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The intensity of the buzzer varies according to the distance of approach of intruder so that the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farmers  get to know the level of emergency. </a:t>
            </a:r>
          </a:p>
        </p:txBody>
      </p:sp>
    </p:spTree>
    <p:extLst>
      <p:ext uri="{BB962C8B-B14F-4D97-AF65-F5344CB8AC3E}">
        <p14:creationId xmlns:p14="http://schemas.microsoft.com/office/powerpoint/2010/main" val="325687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45125-8A34-E81A-E900-6D2F1CDE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11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C3F2A-92CE-E5F1-D30D-48259D10E127}"/>
              </a:ext>
            </a:extLst>
          </p:cNvPr>
          <p:cNvSpPr/>
          <p:nvPr/>
        </p:nvSpPr>
        <p:spPr>
          <a:xfrm>
            <a:off x="554525" y="1142484"/>
            <a:ext cx="1082649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Agriculture is still one of the most crucial sectors of  the Indian economy. It is important for human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survival as well as economic growth. Traditional systems like humanoid scarecrows are used even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today in an agricultural field to stop birds and animals from disturbing and feeding on growing crops.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There are many loopholes in such ideas and so enhancing agricultural security has become a major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issue these days.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Thus, this project focuses on proposing a system which detects the intruders, monitors any malicious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activity and then reports it to the owner  of the system.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It acts as an adaptable system which provides a  practicable system to the farmers for ensuring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complete safety of their farmlands from any attacks or trespassing activities.</a:t>
            </a:r>
          </a:p>
          <a:p>
            <a:pPr>
              <a:lnSpc>
                <a:spcPct val="150000"/>
              </a:lnSpc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3A9777-EEFB-70F2-0888-54EECDAFE480}"/>
              </a:ext>
            </a:extLst>
          </p:cNvPr>
          <p:cNvSpPr txBox="1">
            <a:spLocks/>
          </p:cNvSpPr>
          <p:nvPr/>
        </p:nvSpPr>
        <p:spPr bwMode="auto">
          <a:xfrm>
            <a:off x="119336" y="242707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solidFill>
                  <a:srgbClr val="4A66AC"/>
                </a:solidFill>
                <a:latin typeface="Century" panose="02040604050505020304" pitchFamily="18" charset="0"/>
              </a:rPr>
              <a:t>CONCLUSION</a:t>
            </a:r>
            <a:endParaRPr kumimoji="0" lang="en-US" sz="2701" b="1" i="0" u="sng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2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C340F-2860-11A6-92F4-5D56DCE6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12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18D4028-1428-315B-D06C-F7899FDD5301}"/>
              </a:ext>
            </a:extLst>
          </p:cNvPr>
          <p:cNvSpPr txBox="1">
            <a:spLocks/>
          </p:cNvSpPr>
          <p:nvPr/>
        </p:nvSpPr>
        <p:spPr bwMode="auto">
          <a:xfrm>
            <a:off x="119336" y="242707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1" b="1" i="0" u="sng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entury" panose="02040604050505020304" pitchFamily="18" charset="0"/>
              </a:rPr>
              <a:t>GANTT CHART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E88381-0B1D-DEDA-AF5A-702AF975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66" y="896103"/>
            <a:ext cx="997260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9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C340F-2860-11A6-92F4-5D56DCE6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13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18D4028-1428-315B-D06C-F7899FDD5301}"/>
              </a:ext>
            </a:extLst>
          </p:cNvPr>
          <p:cNvSpPr txBox="1">
            <a:spLocks/>
          </p:cNvSpPr>
          <p:nvPr/>
        </p:nvSpPr>
        <p:spPr bwMode="auto">
          <a:xfrm>
            <a:off x="119336" y="215813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1" b="1" i="0" u="sng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entury" panose="02040604050505020304" pitchFamily="18" charset="0"/>
              </a:rPr>
              <a:t>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1946F-EAA4-EC36-C9E6-594CC29E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908720"/>
            <a:ext cx="10369152" cy="53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5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C340F-2860-11A6-92F4-5D56DCE6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14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18D4028-1428-315B-D06C-F7899FDD5301}"/>
              </a:ext>
            </a:extLst>
          </p:cNvPr>
          <p:cNvSpPr txBox="1">
            <a:spLocks/>
          </p:cNvSpPr>
          <p:nvPr/>
        </p:nvSpPr>
        <p:spPr bwMode="auto">
          <a:xfrm>
            <a:off x="119336" y="242707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1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entury" panose="02040604050505020304" pitchFamily="18" charset="0"/>
              </a:rPr>
              <a:t>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C7B8E-3EA4-2FEE-8CAA-C2E7079D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947266"/>
            <a:ext cx="10585176" cy="55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24772-EC4A-1D84-9599-3E791BFC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15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5B5C91-8610-29F2-686A-183EF84DE4B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solidFill>
                  <a:srgbClr val="4A66AC"/>
                </a:solidFill>
                <a:latin typeface="Century" panose="02040604050505020304" pitchFamily="18" charset="0"/>
              </a:rPr>
              <a:t>RESULT:</a:t>
            </a:r>
            <a:endParaRPr kumimoji="0" lang="en-US" sz="2701" b="1" i="0" u="sng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entury" panose="020406040505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DDD854-5253-EAFA-4567-00EDBCA5BED3}"/>
              </a:ext>
            </a:extLst>
          </p:cNvPr>
          <p:cNvSpPr txBox="1">
            <a:spLocks/>
          </p:cNvSpPr>
          <p:nvPr/>
        </p:nvSpPr>
        <p:spPr bwMode="auto">
          <a:xfrm>
            <a:off x="0" y="435292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solidFill>
                  <a:srgbClr val="4A66AC"/>
                </a:solidFill>
                <a:latin typeface="Century" panose="02040604050505020304" pitchFamily="18" charset="0"/>
              </a:rPr>
              <a:t>HARDWARE PROTOTYPE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7D00B-D03D-9E82-71CD-3B128EEF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73542" y="554306"/>
            <a:ext cx="3844916" cy="6858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5318EE-1F11-C99B-8B82-BBDFB2C068FA}"/>
              </a:ext>
            </a:extLst>
          </p:cNvPr>
          <p:cNvCxnSpPr/>
          <p:nvPr/>
        </p:nvCxnSpPr>
        <p:spPr>
          <a:xfrm flipV="1">
            <a:off x="4943872" y="1700808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33F1EB-C07F-D482-3B4C-DE2D338CA3B2}"/>
              </a:ext>
            </a:extLst>
          </p:cNvPr>
          <p:cNvCxnSpPr/>
          <p:nvPr/>
        </p:nvCxnSpPr>
        <p:spPr>
          <a:xfrm flipV="1">
            <a:off x="7968208" y="1700808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A593E2-96D7-33C6-C5F3-1FE76CF50291}"/>
              </a:ext>
            </a:extLst>
          </p:cNvPr>
          <p:cNvCxnSpPr/>
          <p:nvPr/>
        </p:nvCxnSpPr>
        <p:spPr>
          <a:xfrm>
            <a:off x="8472264" y="5157192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8E8961-0F24-E883-9772-7F90577C9807}"/>
              </a:ext>
            </a:extLst>
          </p:cNvPr>
          <p:cNvCxnSpPr/>
          <p:nvPr/>
        </p:nvCxnSpPr>
        <p:spPr>
          <a:xfrm>
            <a:off x="6240016" y="580526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F1E4D-BAE7-18E1-9BE8-172EBF1EFEA7}"/>
              </a:ext>
            </a:extLst>
          </p:cNvPr>
          <p:cNvCxnSpPr>
            <a:cxnSpLocks/>
          </p:cNvCxnSpPr>
          <p:nvPr/>
        </p:nvCxnSpPr>
        <p:spPr>
          <a:xfrm flipH="1">
            <a:off x="1991544" y="5301208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7B6D46-6F2C-6843-9854-061062134E35}"/>
              </a:ext>
            </a:extLst>
          </p:cNvPr>
          <p:cNvCxnSpPr/>
          <p:nvPr/>
        </p:nvCxnSpPr>
        <p:spPr>
          <a:xfrm flipH="1">
            <a:off x="1991544" y="3717032"/>
            <a:ext cx="675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6CCF97-4266-8443-4498-58FEB124BCE6}"/>
              </a:ext>
            </a:extLst>
          </p:cNvPr>
          <p:cNvSpPr txBox="1"/>
          <p:nvPr/>
        </p:nvSpPr>
        <p:spPr>
          <a:xfrm>
            <a:off x="4367811" y="1138427"/>
            <a:ext cx="115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Power Supply Unit</a:t>
            </a:r>
            <a:endParaRPr lang="en-IN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835AA2-DD3E-971B-8D4F-95A1187FC5EA}"/>
              </a:ext>
            </a:extLst>
          </p:cNvPr>
          <p:cNvSpPr txBox="1"/>
          <p:nvPr/>
        </p:nvSpPr>
        <p:spPr>
          <a:xfrm>
            <a:off x="7392147" y="1205036"/>
            <a:ext cx="115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ESP32</a:t>
            </a:r>
            <a:endParaRPr lang="en-IN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D8C1C-6378-C523-E58A-5F5BDA57E08F}"/>
              </a:ext>
            </a:extLst>
          </p:cNvPr>
          <p:cNvSpPr txBox="1"/>
          <p:nvPr/>
        </p:nvSpPr>
        <p:spPr>
          <a:xfrm>
            <a:off x="9696400" y="5018692"/>
            <a:ext cx="115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Buzzer</a:t>
            </a:r>
            <a:endParaRPr lang="en-IN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CDE32C-F808-4CB1-60C1-7CC2D285CE9D}"/>
              </a:ext>
            </a:extLst>
          </p:cNvPr>
          <p:cNvSpPr txBox="1"/>
          <p:nvPr/>
        </p:nvSpPr>
        <p:spPr>
          <a:xfrm>
            <a:off x="5663955" y="6265804"/>
            <a:ext cx="115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Ultrasonic sensor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98749-B69C-EADC-5D66-D35D2F056409}"/>
              </a:ext>
            </a:extLst>
          </p:cNvPr>
          <p:cNvSpPr txBox="1"/>
          <p:nvPr/>
        </p:nvSpPr>
        <p:spPr>
          <a:xfrm>
            <a:off x="981604" y="5157191"/>
            <a:ext cx="115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PIR Sensor</a:t>
            </a:r>
            <a:endParaRPr lang="en-I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E5DFCA-9781-26A6-295A-735332E00492}"/>
              </a:ext>
            </a:extLst>
          </p:cNvPr>
          <p:cNvSpPr txBox="1"/>
          <p:nvPr/>
        </p:nvSpPr>
        <p:spPr>
          <a:xfrm>
            <a:off x="981604" y="3486199"/>
            <a:ext cx="115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Transformer Unit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1737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97426-BD3E-F41B-ACBF-CCE0100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A6586C-4428-6507-015B-9F890436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17703"/>
              </p:ext>
            </p:extLst>
          </p:nvPr>
        </p:nvGraphicFramePr>
        <p:xfrm>
          <a:off x="623392" y="1556792"/>
          <a:ext cx="10730408" cy="4176465"/>
        </p:xfrm>
        <a:graphic>
          <a:graphicData uri="http://schemas.openxmlformats.org/drawingml/2006/table">
            <a:tbl>
              <a:tblPr firstRow="1" firstCol="1" bandRow="1"/>
              <a:tblGrid>
                <a:gridCol w="3268090">
                  <a:extLst>
                    <a:ext uri="{9D8B030D-6E8A-4147-A177-3AD203B41FA5}">
                      <a16:colId xmlns:a16="http://schemas.microsoft.com/office/drawing/2014/main" val="3199929048"/>
                    </a:ext>
                  </a:extLst>
                </a:gridCol>
                <a:gridCol w="4100785">
                  <a:extLst>
                    <a:ext uri="{9D8B030D-6E8A-4147-A177-3AD203B41FA5}">
                      <a16:colId xmlns:a16="http://schemas.microsoft.com/office/drawing/2014/main" val="855076309"/>
                    </a:ext>
                  </a:extLst>
                </a:gridCol>
                <a:gridCol w="3361533">
                  <a:extLst>
                    <a:ext uri="{9D8B030D-6E8A-4147-A177-3AD203B41FA5}">
                      <a16:colId xmlns:a16="http://schemas.microsoft.com/office/drawing/2014/main" val="1752749791"/>
                    </a:ext>
                  </a:extLst>
                </a:gridCol>
              </a:tblGrid>
              <a:tr h="139215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  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SENSOR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SENSOR ON – OUTPUT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(DISPLAY MESSAGE)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SENSOR OFF– OUTPUT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(DISPLAY MESSAGE)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73825"/>
                  </a:ext>
                </a:extLst>
              </a:tr>
              <a:tr h="1392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Ultrasonic Sensor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Object Identified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Everything normal in land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735019"/>
                  </a:ext>
                </a:extLst>
              </a:tr>
              <a:tr h="1392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PIR Sensor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Animal Detected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Everything normal in land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3750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D0119B1-B160-1398-D04B-D3C979E7BBA8}"/>
              </a:ext>
            </a:extLst>
          </p:cNvPr>
          <p:cNvSpPr txBox="1">
            <a:spLocks/>
          </p:cNvSpPr>
          <p:nvPr/>
        </p:nvSpPr>
        <p:spPr bwMode="auto">
          <a:xfrm>
            <a:off x="263352" y="476672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A66AC"/>
                </a:solidFill>
                <a:latin typeface="Century" panose="02040604050505020304" pitchFamily="18" charset="0"/>
              </a:rPr>
              <a:t>HARDWARE PROTOTYPE OUTPUT</a:t>
            </a:r>
          </a:p>
        </p:txBody>
      </p:sp>
    </p:spTree>
    <p:extLst>
      <p:ext uri="{BB962C8B-B14F-4D97-AF65-F5344CB8AC3E}">
        <p14:creationId xmlns:p14="http://schemas.microsoft.com/office/powerpoint/2010/main" val="248278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CB74C-5F05-1E36-D7CF-73B0A92A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17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FA202-24F7-C9E3-51BF-523113E6E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r="2606"/>
          <a:stretch/>
        </p:blipFill>
        <p:spPr bwMode="auto">
          <a:xfrm>
            <a:off x="2135560" y="1052737"/>
            <a:ext cx="7272807" cy="5476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749C0D-815F-B1EB-1A2B-E15A488168D0}"/>
              </a:ext>
            </a:extLst>
          </p:cNvPr>
          <p:cNvSpPr txBox="1">
            <a:spLocks/>
          </p:cNvSpPr>
          <p:nvPr/>
        </p:nvSpPr>
        <p:spPr bwMode="auto">
          <a:xfrm>
            <a:off x="119336" y="328639"/>
            <a:ext cx="11449272" cy="436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u="sng" dirty="0">
                <a:solidFill>
                  <a:srgbClr val="4A66AC"/>
                </a:solidFill>
                <a:latin typeface="Century" panose="02040604050505020304" pitchFamily="18" charset="0"/>
              </a:rPr>
              <a:t>IMPLEMENTATIONS AND RESULTS OF HARDWARE PROTOTYPE </a:t>
            </a:r>
          </a:p>
        </p:txBody>
      </p:sp>
    </p:spTree>
    <p:extLst>
      <p:ext uri="{BB962C8B-B14F-4D97-AF65-F5344CB8AC3E}">
        <p14:creationId xmlns:p14="http://schemas.microsoft.com/office/powerpoint/2010/main" val="247607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B41BB-D970-CA61-162B-FB35B23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18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150CD3-133F-1473-6AA6-CF1A3A0CA39F}"/>
              </a:ext>
            </a:extLst>
          </p:cNvPr>
          <p:cNvSpPr txBox="1">
            <a:spLocks/>
          </p:cNvSpPr>
          <p:nvPr/>
        </p:nvSpPr>
        <p:spPr bwMode="auto">
          <a:xfrm>
            <a:off x="263352" y="290785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solidFill>
                  <a:srgbClr val="4A66AC"/>
                </a:solidFill>
                <a:latin typeface="Century" panose="02040604050505020304" pitchFamily="18" charset="0"/>
              </a:rPr>
              <a:t>SOFTWARE IMPLEMENTATION</a:t>
            </a:r>
            <a:endParaRPr kumimoji="0" lang="en-US" sz="2701" b="1" i="0" u="sng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AD333-FC5A-FD4D-2DE5-25ED77A0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942462"/>
            <a:ext cx="2553275" cy="5413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56086-47DA-DA64-5915-5CF5FEC3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728578"/>
            <a:ext cx="2562226" cy="5413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E0F590-F1FC-A618-C66B-4ABF1C72A1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2" r="16028"/>
          <a:stretch/>
        </p:blipFill>
        <p:spPr bwMode="auto">
          <a:xfrm>
            <a:off x="4367808" y="1124743"/>
            <a:ext cx="2985323" cy="50177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291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00C9D-9BE5-C6B6-4B9D-4BF1CFE5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19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B2B1A-6A4C-E1AE-AB80-6EB3168B52A9}"/>
              </a:ext>
            </a:extLst>
          </p:cNvPr>
          <p:cNvSpPr/>
          <p:nvPr/>
        </p:nvSpPr>
        <p:spPr>
          <a:xfrm>
            <a:off x="201168" y="1268760"/>
            <a:ext cx="11301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Srushti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Yadahalli,Aditi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Parmar,Prof.Amol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Despande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“Smart Intrusion Detection System for Crop Protection by using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Arduino,” Proceedings of the Second International Conference on Inventive Research in Computing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Applications(ICIRCA 2020)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[2]  S.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Pandey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and S. B. Bajracharya, “Crop protection and its effectiveness  against wildlife: A case study of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two villages of shivapuri national park, nepal,” Nepal Journal of Science and Technology, vol. 16, no. 1,  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pp.1–10, 2015. 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[3]  K.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Rao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R. Maikhuri, S. Nautiyal, and K. G.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Saxena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“Crop damage and  livestock depredation by wildlife: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a case study from nanda devi bio- sphere reserve,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india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,” Journal of Environmental Management, vol. 66,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no. 3, pp. 317–327, 2002.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A9451-DC5D-2097-27BB-CFAC76C99FDF}"/>
              </a:ext>
            </a:extLst>
          </p:cNvPr>
          <p:cNvSpPr/>
          <p:nvPr/>
        </p:nvSpPr>
        <p:spPr>
          <a:xfrm>
            <a:off x="280416" y="4364855"/>
            <a:ext cx="11143488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[4]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V. Bavane, A.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Raut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S. Sonune, A. Bawane, and P. Jawandhiya, “Protection of crops from wild animals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using intelligent surveillance system.”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[5]  R. Vigneshwar and R. Maheswari, “Development of embedded based system to monitor elephant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intrusion in forest border areas using internet of things,” International Journal of Engineering Research, 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vol. 5, no. 7, pp. 594–598, 2016.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BFF942-73E2-0A8E-86C7-502116297991}"/>
              </a:ext>
            </a:extLst>
          </p:cNvPr>
          <p:cNvSpPr txBox="1">
            <a:spLocks/>
          </p:cNvSpPr>
          <p:nvPr/>
        </p:nvSpPr>
        <p:spPr bwMode="auto">
          <a:xfrm>
            <a:off x="119336" y="332656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1" b="1" i="0" u="sng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entury" panose="020406040505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05098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B3C5549-7A57-45C6-9D52-7BCC56AEC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253331"/>
            <a:ext cx="10515600" cy="4351338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Introduction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Existing Methodology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Proposed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Gantt Chart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Simulation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  <a:endParaRPr lang="en-IN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Reference </a:t>
            </a:r>
          </a:p>
          <a:p>
            <a:pPr marL="84138" indent="0">
              <a:buNone/>
            </a:pPr>
            <a:endParaRPr lang="en-IN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700" b="0" i="0" dirty="0">
              <a:solidFill>
                <a:srgbClr val="333333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8AC9612-01B4-44DF-A042-F705B3CD5880}"/>
              </a:ext>
            </a:extLst>
          </p:cNvPr>
          <p:cNvSpPr txBox="1">
            <a:spLocks/>
          </p:cNvSpPr>
          <p:nvPr/>
        </p:nvSpPr>
        <p:spPr bwMode="auto">
          <a:xfrm>
            <a:off x="335360" y="116632"/>
            <a:ext cx="6516798" cy="7105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/>
            <a:r>
              <a:rPr lang="en-US" u="sng" dirty="0">
                <a:latin typeface="Century" panose="02040604050505020304" pitchFamily="18" charset="0"/>
              </a:rPr>
              <a:t>LIST OF CONTENTS 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6B1D4E-A56D-69C5-4033-3740C9FB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C671F-2A46-84C4-D6D7-7B6C1AB4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20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73B99-8DB8-F99A-2D3A-72F7E2C3C9E2}"/>
              </a:ext>
            </a:extLst>
          </p:cNvPr>
          <p:cNvSpPr/>
          <p:nvPr/>
        </p:nvSpPr>
        <p:spPr>
          <a:xfrm>
            <a:off x="572308" y="1340768"/>
            <a:ext cx="1075334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[6]   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R.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Bhardwaj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K. Bera, O.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Jadhav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P.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Gaikwad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and T. Gupta, “Intrusion detection through image 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processing and getting notified via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sms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and image,” 2018.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[7]    R. M.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Antunes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and F. L.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Grilo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“Intruder alarm systems-the road ahead,” in Advanced Technologies.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IntechOpen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2009.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[8]    J. Hwang, C. Shin, and H. Yoe, “Study on an agricultural environment  monitoring server system 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using wireless sensor networks,” Sensors, vol. 10, no. 12, pp. 11 189–11 211, 2010.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[9]    R.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Edirisinghe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D. Dias, R.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Chandrasekara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L.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Wijesinghe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P.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Siriwar-dena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and P. K.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Sampath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 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“Wi-alert: a wireless sensor network based intrusion alert prototype for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hec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,” International Journal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.        Of Distributed and Parallel Systems, vol. 4, no. 4, p. 23, 2013. 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[10]   R. R.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Ragade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“Embedded home surveillance system wit h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pyroelectric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infrared sensor using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gsm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,”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  in 2017 1st International Conference on Intelligent Systems and Information Management(ICISIM).   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  IEEE, 2017, pp. 321–324.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C80090-7DFD-D45B-E369-997906452321}"/>
              </a:ext>
            </a:extLst>
          </p:cNvPr>
          <p:cNvSpPr txBox="1">
            <a:spLocks/>
          </p:cNvSpPr>
          <p:nvPr/>
        </p:nvSpPr>
        <p:spPr bwMode="auto">
          <a:xfrm>
            <a:off x="119336" y="242707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solidFill>
                  <a:srgbClr val="4A66AC"/>
                </a:solidFill>
                <a:latin typeface="Century" panose="02040604050505020304" pitchFamily="18" charset="0"/>
              </a:rPr>
              <a:t>CONTD.,</a:t>
            </a:r>
            <a:endParaRPr kumimoji="0" lang="en-US" sz="2701" b="1" i="0" u="sng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1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66724-0030-63C3-07FC-45E0ACE0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21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BF787-6644-3536-9A5E-33684926D72B}"/>
              </a:ext>
            </a:extLst>
          </p:cNvPr>
          <p:cNvSpPr/>
          <p:nvPr/>
        </p:nvSpPr>
        <p:spPr>
          <a:xfrm>
            <a:off x="767408" y="1438031"/>
            <a:ext cx="1116124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[11]  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P. S.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Dhake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and S. S.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Borde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“Embedded surveillance system using pir  sensor,” International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  Journal of Advanced Technology in Engineering and Science, www.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ijates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. com Volume, no. 02,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  2014.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[12]   A. Chaturvedi, P. Kumar, and S. Rawat, “Proposed noval security system based on passive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  infrared sensor,” in 2016 International Conference on  Information Technology (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InCITe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)-The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  Next Generation IT Summit on the Theme-Internet of Things: Connect your Worlds. IEEE,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    2016, pp. 44–47.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[13]   B. Jayanthi and D.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Prabakaran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“Border security system using sensor interface.”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[14]   D. KARTHIK and R. R. BABU, “Smart crop protection system with image capture over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iot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.”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[15]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60C4E-2087-CDAB-41EC-F7008C0E3C12}"/>
              </a:ext>
            </a:extLst>
          </p:cNvPr>
          <p:cNvSpPr/>
          <p:nvPr/>
        </p:nvSpPr>
        <p:spPr>
          <a:xfrm>
            <a:off x="1343472" y="4824251"/>
            <a:ext cx="89733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P.Munaswamy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Smart agriculture system using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iot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technology, international journal of recent technology and engineering,ISSN:2277-3878,volume 7,issue-5,jan 2019.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93AB4C-BB33-44EA-B79C-4E517E7CFE6A}"/>
              </a:ext>
            </a:extLst>
          </p:cNvPr>
          <p:cNvSpPr txBox="1">
            <a:spLocks/>
          </p:cNvSpPr>
          <p:nvPr/>
        </p:nvSpPr>
        <p:spPr bwMode="auto">
          <a:xfrm>
            <a:off x="191344" y="510648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solidFill>
                  <a:srgbClr val="4A66AC"/>
                </a:solidFill>
                <a:latin typeface="Century" panose="02040604050505020304" pitchFamily="18" charset="0"/>
              </a:rPr>
              <a:t>CONTD.,</a:t>
            </a:r>
            <a:endParaRPr kumimoji="0" lang="en-US" sz="2701" b="1" i="0" u="sng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6387F-F8F3-C1BF-C710-FB62564E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A079-9C7C-399C-C0A3-ABB18F0B3019}"/>
              </a:ext>
            </a:extLst>
          </p:cNvPr>
          <p:cNvSpPr txBox="1"/>
          <p:nvPr/>
        </p:nvSpPr>
        <p:spPr>
          <a:xfrm>
            <a:off x="551384" y="1837442"/>
            <a:ext cx="11449272" cy="318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In most countries, agriculture plays a significant role in the country's economy. Farming is the fundamental  bone of the</a:t>
            </a:r>
          </a:p>
          <a:p>
            <a:pPr lvl="0" algn="just"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country’s improvement. </a:t>
            </a:r>
          </a:p>
          <a:p>
            <a:pPr lvl="0" algn="just"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Owing to overpopulation, deforestation results in fruits  and water shortages in woodlands. Therefore,  the obstruction</a:t>
            </a:r>
          </a:p>
          <a:p>
            <a:pPr lvl="0" algn="just"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of animals in local areas grows day by day, disrupting human life and land, creating human  creature confrontation, but</a:t>
            </a:r>
          </a:p>
          <a:p>
            <a:pPr lvl="0" algn="just"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every living species on this planet has substantial eco- framework function according to the norm of nature.  </a:t>
            </a:r>
          </a:p>
          <a:p>
            <a:pPr lvl="0" algn="just">
              <a:lnSpc>
                <a:spcPct val="150000"/>
              </a:lnSpc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Therefore, in homestead areas, the structure for animal position is vital.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5E63E-97C7-A9B2-6215-695CC98807EC}"/>
              </a:ext>
            </a:extLst>
          </p:cNvPr>
          <p:cNvSpPr txBox="1"/>
          <p:nvPr/>
        </p:nvSpPr>
        <p:spPr>
          <a:xfrm>
            <a:off x="551384" y="501649"/>
            <a:ext cx="6096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u="sng" dirty="0">
                <a:solidFill>
                  <a:schemeClr val="accent1"/>
                </a:solidFill>
                <a:latin typeface="Century" panose="02040604050505020304" pitchFamily="18" charset="0"/>
              </a:rPr>
              <a:t>INTRODUCTION</a:t>
            </a:r>
            <a:endParaRPr lang="en-IN" sz="2700" b="1" dirty="0">
              <a:solidFill>
                <a:schemeClr val="accent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70889C-AC63-C259-0138-E8BA41AA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E99B1-7B41-E8A8-CB86-60AE4D611F9F}"/>
              </a:ext>
            </a:extLst>
          </p:cNvPr>
          <p:cNvSpPr txBox="1"/>
          <p:nvPr/>
        </p:nvSpPr>
        <p:spPr>
          <a:xfrm>
            <a:off x="407368" y="1772816"/>
            <a:ext cx="10729192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To design a secure system for safeguarding the farmlands by preventing the ingress of animal or humans in the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farm.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To prevent animals from destroying crops. </a:t>
            </a:r>
          </a:p>
          <a:p>
            <a:pPr>
              <a:buFont typeface="Wingdings" pitchFamily="2" charset="2"/>
              <a:buChar char="Ø"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B1E09-82D1-5BF2-0020-422580333D24}"/>
              </a:ext>
            </a:extLst>
          </p:cNvPr>
          <p:cNvSpPr txBox="1"/>
          <p:nvPr/>
        </p:nvSpPr>
        <p:spPr>
          <a:xfrm>
            <a:off x="551384" y="716546"/>
            <a:ext cx="6096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u="sng" dirty="0">
                <a:solidFill>
                  <a:schemeClr val="accent1"/>
                </a:solidFill>
                <a:latin typeface="Century" panose="02040604050505020304" pitchFamily="18" charset="0"/>
              </a:rPr>
              <a:t>OBJECTIVE</a:t>
            </a:r>
            <a:r>
              <a:rPr lang="en-US" sz="2700" b="1" dirty="0">
                <a:latin typeface="Centaur" panose="02030504050205020304" pitchFamily="18" charset="0"/>
              </a:rPr>
              <a:t> </a:t>
            </a:r>
            <a:endParaRPr lang="en-IN" sz="27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4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C9D386-E48D-24BF-D5B3-46154DE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8CFF2-DA71-6490-4A86-8FCA68462B77}"/>
              </a:ext>
            </a:extLst>
          </p:cNvPr>
          <p:cNvSpPr txBox="1"/>
          <p:nvPr/>
        </p:nvSpPr>
        <p:spPr>
          <a:xfrm>
            <a:off x="335360" y="234015"/>
            <a:ext cx="6096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u="sng" dirty="0">
                <a:solidFill>
                  <a:schemeClr val="accent1"/>
                </a:solidFill>
                <a:latin typeface="Century" panose="02040604050505020304" pitchFamily="18" charset="0"/>
              </a:rPr>
              <a:t>LITERATURE SURVEY</a:t>
            </a:r>
            <a:r>
              <a:rPr lang="en-US" sz="2700" b="1" u="sng" dirty="0">
                <a:latin typeface="Century" panose="02040604050505020304" pitchFamily="18" charset="0"/>
              </a:rPr>
              <a:t> </a:t>
            </a:r>
            <a:endParaRPr lang="en-IN" sz="2700" b="1" u="sng" dirty="0">
              <a:latin typeface="Century" panose="020406040505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D14D57-E39B-E4C6-CA1D-A26549CF0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99130"/>
              </p:ext>
            </p:extLst>
          </p:nvPr>
        </p:nvGraphicFramePr>
        <p:xfrm>
          <a:off x="479376" y="899744"/>
          <a:ext cx="11233248" cy="519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52450546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1239039835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148583755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661492995"/>
                    </a:ext>
                  </a:extLst>
                </a:gridCol>
              </a:tblGrid>
              <a:tr h="889423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S.NO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               TITLE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 NAME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TECHNIQUE USED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57342"/>
                  </a:ext>
                </a:extLst>
              </a:tr>
              <a:tr h="1434710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Smart Intrusion Detection System for Crop Protection by using Arduino .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Srushti Yadahalli, Aditi Parmar, Prof. Amol Deshpande.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Arduino UNO,Sensors &amp; GSM.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76158"/>
                  </a:ext>
                </a:extLst>
              </a:tr>
              <a:tr h="1434710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Crop protection and its effectiveness  against wildlife: A case study of two villages of shivapuri national park, nepal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S. Pandey and S. B. Bajracharya.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Bio fencing, Trenches.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5960"/>
                  </a:ext>
                </a:extLst>
              </a:tr>
              <a:tr h="1434710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Crop damage and  livestock depredation by wildlife:a case study from nanda devi bio- sphere reserve, India.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K. Rao, R. Maikhuri, S. Nautiyal, and K. G. Saxena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Paired plot Technique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00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2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7B818-C971-AB0C-AE3A-1FDE08F7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644B8-8598-71C8-C090-67504366E6EE}"/>
              </a:ext>
            </a:extLst>
          </p:cNvPr>
          <p:cNvSpPr txBox="1"/>
          <p:nvPr/>
        </p:nvSpPr>
        <p:spPr>
          <a:xfrm>
            <a:off x="263352" y="260648"/>
            <a:ext cx="6096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u="sng" dirty="0">
                <a:solidFill>
                  <a:schemeClr val="accent1"/>
                </a:solidFill>
                <a:latin typeface="Century" panose="02040604050505020304" pitchFamily="18" charset="0"/>
              </a:rPr>
              <a:t>CONTD.,</a:t>
            </a:r>
            <a:r>
              <a:rPr lang="en-US" sz="2700" b="1" dirty="0">
                <a:latin typeface="Century" panose="02040604050505020304" pitchFamily="18" charset="0"/>
              </a:rPr>
              <a:t> </a:t>
            </a:r>
            <a:endParaRPr lang="en-IN" sz="2700" b="1" dirty="0">
              <a:latin typeface="Century" panose="020406040505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E41BC-983F-3F53-BDFA-EED3B135A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46600"/>
              </p:ext>
            </p:extLst>
          </p:nvPr>
        </p:nvGraphicFramePr>
        <p:xfrm>
          <a:off x="479376" y="908720"/>
          <a:ext cx="11305256" cy="554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46">
                  <a:extLst>
                    <a:ext uri="{9D8B030D-6E8A-4147-A177-3AD203B41FA5}">
                      <a16:colId xmlns:a16="http://schemas.microsoft.com/office/drawing/2014/main" val="2466365512"/>
                    </a:ext>
                  </a:extLst>
                </a:gridCol>
                <a:gridCol w="4299182">
                  <a:extLst>
                    <a:ext uri="{9D8B030D-6E8A-4147-A177-3AD203B41FA5}">
                      <a16:colId xmlns:a16="http://schemas.microsoft.com/office/drawing/2014/main" val="441015202"/>
                    </a:ext>
                  </a:extLst>
                </a:gridCol>
                <a:gridCol w="2826314">
                  <a:extLst>
                    <a:ext uri="{9D8B030D-6E8A-4147-A177-3AD203B41FA5}">
                      <a16:colId xmlns:a16="http://schemas.microsoft.com/office/drawing/2014/main" val="1569384933"/>
                    </a:ext>
                  </a:extLst>
                </a:gridCol>
                <a:gridCol w="2826314">
                  <a:extLst>
                    <a:ext uri="{9D8B030D-6E8A-4147-A177-3AD203B41FA5}">
                      <a16:colId xmlns:a16="http://schemas.microsoft.com/office/drawing/2014/main" val="4215505580"/>
                    </a:ext>
                  </a:extLst>
                </a:gridCol>
              </a:tblGrid>
              <a:tr h="928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S.NO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TITLE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 NAME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TECHNIQUE USED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766122"/>
                  </a:ext>
                </a:extLst>
              </a:tr>
              <a:tr h="115405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Development of embedded based system to monitor elephant  intrusion in forest border areas using internet of things.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R. Vigneshwar and R. Maheswari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Using Internet of Things(IOT).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24522"/>
                  </a:ext>
                </a:extLst>
              </a:tr>
              <a:tr h="115405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Intrusion detection through image  </a:t>
                      </a:r>
                    </a:p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processing and getting notified via SMS and image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R. Bhardwaj, K. Bera, O. Jadhav, P. Gaikwad, and T. Gupta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Image Processing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3436"/>
                  </a:ext>
                </a:extLst>
              </a:tr>
              <a:tr h="115405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Proposed noval security system based on passive infrared sensor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 Chaturvedi, P. Kumar, and S. Rawat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Passive Infrared Sensor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97298"/>
                  </a:ext>
                </a:extLst>
              </a:tr>
              <a:tr h="1154052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Study on an agricultural environment  monitoring server system  using wireless sensor networks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J. Hwang, C. Shin, and H. Yoe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Wireless Sensor Networks(WAN)</a:t>
                      </a:r>
                      <a:endParaRPr lang="en-IN" sz="17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0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64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5" y="799300"/>
            <a:ext cx="13537504" cy="4351338"/>
          </a:xfr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The existing system primarily provides surveillance functionality. In addition to this, these systems    do   not </a:t>
            </a:r>
          </a:p>
          <a:p>
            <a:pPr marL="0" lvl="0" indent="0" algn="just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come with the assurance of acting as a barrier between the farm and wild animals, especially in these  areas</a:t>
            </a:r>
          </a:p>
          <a:p>
            <a:pPr marL="0" lvl="0" indent="0" algn="just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of application. </a:t>
            </a:r>
          </a:p>
          <a:p>
            <a:pPr marL="0" lvl="0" indent="0" algn="just"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The existing systems also need to take into consideration the fact  that not all animals have  the    same  size </a:t>
            </a:r>
          </a:p>
          <a:p>
            <a:pPr marL="0" lvl="0" indent="0" algn="just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and based on the threat level imposed by the animal trespassing the farmland different measures are to  be</a:t>
            </a:r>
          </a:p>
          <a:p>
            <a:pPr marL="0" lvl="0" indent="0" algn="just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undertaken to prevent the entry of animals in the area.</a:t>
            </a:r>
          </a:p>
          <a:p>
            <a:pPr lvl="0" algn="just">
              <a:buFont typeface="Wingdings" pitchFamily="2" charset="2"/>
              <a:buChar char="Ø"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Many crop monitoring systems exist  but rarely do they help in intrusion detection.</a:t>
            </a:r>
          </a:p>
          <a:p>
            <a:pPr lvl="0" algn="just">
              <a:buFont typeface="Wingdings" pitchFamily="2" charset="2"/>
              <a:buChar char="Ø"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Also the most commonly followed way to protect the crops from the animals is the   set up    a electric fence </a:t>
            </a:r>
          </a:p>
          <a:p>
            <a:pPr marL="0" lvl="0" indent="0" algn="just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surrounding the farm lands. That is not effective when there is no electricity and sometimes it may harm the </a:t>
            </a:r>
          </a:p>
          <a:p>
            <a:pPr marL="0" lvl="0" indent="0" algn="just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    animals.</a:t>
            </a:r>
          </a:p>
          <a:p>
            <a:pPr lvl="0" algn="just"/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 So this proposal looks forward  in eliminating these limitations.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>
              <a:solidFill>
                <a:srgbClr val="333333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A21360-225A-4118-8614-DF2E5975D7A0}"/>
              </a:ext>
            </a:extLst>
          </p:cNvPr>
          <p:cNvSpPr txBox="1">
            <a:spLocks/>
          </p:cNvSpPr>
          <p:nvPr/>
        </p:nvSpPr>
        <p:spPr bwMode="auto">
          <a:xfrm>
            <a:off x="191344" y="17580"/>
            <a:ext cx="6516798" cy="5665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1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</a:rPr>
              <a:t>EXISTING 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01AC3-F5C7-E9E5-C3E8-09162A31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49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93CBED2-B53B-48A1-8E6E-2CB04EC20EBA}"/>
              </a:ext>
            </a:extLst>
          </p:cNvPr>
          <p:cNvSpPr txBox="1">
            <a:spLocks/>
          </p:cNvSpPr>
          <p:nvPr/>
        </p:nvSpPr>
        <p:spPr bwMode="auto">
          <a:xfrm>
            <a:off x="119336" y="242707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1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entury" panose="02040604050505020304" pitchFamily="18" charset="0"/>
              </a:rPr>
              <a:t>PROPOSED 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765F0-0CF9-3567-5F1B-E96B3205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FA329-C503-3C83-6D07-754E5C15B635}"/>
              </a:ext>
            </a:extLst>
          </p:cNvPr>
          <p:cNvSpPr txBox="1"/>
          <p:nvPr/>
        </p:nvSpPr>
        <p:spPr>
          <a:xfrm>
            <a:off x="119336" y="815042"/>
            <a:ext cx="6096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u="sng" dirty="0">
                <a:latin typeface="Cambria" panose="02040503050406030204" pitchFamily="18" charset="0"/>
                <a:ea typeface="Cambria" panose="02040503050406030204" pitchFamily="18" charset="0"/>
              </a:rPr>
              <a:t>Block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FA7DD-D1C5-50DF-6E35-7BE20AE3ACBD}"/>
              </a:ext>
            </a:extLst>
          </p:cNvPr>
          <p:cNvSpPr txBox="1"/>
          <p:nvPr/>
        </p:nvSpPr>
        <p:spPr>
          <a:xfrm>
            <a:off x="5303912" y="3605698"/>
            <a:ext cx="911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ESP32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4C6CC-915B-B98B-22BF-8DCFE029B94B}"/>
              </a:ext>
            </a:extLst>
          </p:cNvPr>
          <p:cNvSpPr txBox="1"/>
          <p:nvPr/>
        </p:nvSpPr>
        <p:spPr>
          <a:xfrm>
            <a:off x="4938252" y="1433548"/>
            <a:ext cx="14401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Unit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AE07F-E614-18CA-6E58-39C519FE0958}"/>
              </a:ext>
            </a:extLst>
          </p:cNvPr>
          <p:cNvSpPr txBox="1"/>
          <p:nvPr/>
        </p:nvSpPr>
        <p:spPr>
          <a:xfrm>
            <a:off x="623392" y="2852274"/>
            <a:ext cx="18202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PIR Sensor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50758-7F9F-C56D-A055-F0A3789E0632}"/>
              </a:ext>
            </a:extLst>
          </p:cNvPr>
          <p:cNvSpPr txBox="1"/>
          <p:nvPr/>
        </p:nvSpPr>
        <p:spPr>
          <a:xfrm>
            <a:off x="3418058" y="2852274"/>
            <a:ext cx="9114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C189-72DB-5699-EB51-4EB3C318524D}"/>
              </a:ext>
            </a:extLst>
          </p:cNvPr>
          <p:cNvSpPr txBox="1"/>
          <p:nvPr/>
        </p:nvSpPr>
        <p:spPr>
          <a:xfrm>
            <a:off x="611258" y="4761354"/>
            <a:ext cx="18202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890C3-4A09-F56F-D62B-0D5382C347EA}"/>
              </a:ext>
            </a:extLst>
          </p:cNvPr>
          <p:cNvSpPr txBox="1"/>
          <p:nvPr/>
        </p:nvSpPr>
        <p:spPr>
          <a:xfrm>
            <a:off x="3428754" y="4786692"/>
            <a:ext cx="9114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820AC-BD29-D2FD-63BE-F462687A0C5F}"/>
              </a:ext>
            </a:extLst>
          </p:cNvPr>
          <p:cNvSpPr txBox="1"/>
          <p:nvPr/>
        </p:nvSpPr>
        <p:spPr>
          <a:xfrm>
            <a:off x="7355711" y="2849221"/>
            <a:ext cx="9114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Buzzer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F6A19-BD65-6711-EB91-848130C2CF10}"/>
              </a:ext>
            </a:extLst>
          </p:cNvPr>
          <p:cNvSpPr txBox="1"/>
          <p:nvPr/>
        </p:nvSpPr>
        <p:spPr>
          <a:xfrm>
            <a:off x="7368204" y="4515132"/>
            <a:ext cx="15847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Communication Module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5F70E-B8C5-CA84-63D5-C903FC671DCF}"/>
              </a:ext>
            </a:extLst>
          </p:cNvPr>
          <p:cNvSpPr/>
          <p:nvPr/>
        </p:nvSpPr>
        <p:spPr>
          <a:xfrm>
            <a:off x="4972150" y="2563202"/>
            <a:ext cx="1440161" cy="3170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ESP32</a:t>
            </a:r>
            <a:r>
              <a:rPr lang="en-US" sz="1600" dirty="0"/>
              <a:t>e</a:t>
            </a:r>
            <a:endParaRPr lang="en-IN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5421C2-2560-A262-23D2-F68F738D4CB2}"/>
              </a:ext>
            </a:extLst>
          </p:cNvPr>
          <p:cNvCxnSpPr>
            <a:cxnSpLocks/>
          </p:cNvCxnSpPr>
          <p:nvPr/>
        </p:nvCxnSpPr>
        <p:spPr>
          <a:xfrm>
            <a:off x="5624433" y="2018323"/>
            <a:ext cx="0" cy="544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B64721-64EE-CAF7-64B6-A664F9F60F0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443630" y="3021551"/>
            <a:ext cx="974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E317D1-C228-ACFB-2CAC-CCE1BD8AA94B}"/>
              </a:ext>
            </a:extLst>
          </p:cNvPr>
          <p:cNvCxnSpPr>
            <a:stCxn id="9" idx="3"/>
          </p:cNvCxnSpPr>
          <p:nvPr/>
        </p:nvCxnSpPr>
        <p:spPr>
          <a:xfrm flipV="1">
            <a:off x="4329482" y="3018498"/>
            <a:ext cx="642668" cy="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39685D-5BD6-A9C3-ED61-1C3119C5DB67}"/>
              </a:ext>
            </a:extLst>
          </p:cNvPr>
          <p:cNvCxnSpPr/>
          <p:nvPr/>
        </p:nvCxnSpPr>
        <p:spPr>
          <a:xfrm>
            <a:off x="2443630" y="4955969"/>
            <a:ext cx="974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032524-4804-6041-3DC9-EC5A79F017C3}"/>
              </a:ext>
            </a:extLst>
          </p:cNvPr>
          <p:cNvCxnSpPr/>
          <p:nvPr/>
        </p:nvCxnSpPr>
        <p:spPr>
          <a:xfrm flipV="1">
            <a:off x="4378410" y="4955969"/>
            <a:ext cx="642668" cy="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F1E5C9-BE01-07A6-6E9A-742D63F162D1}"/>
              </a:ext>
            </a:extLst>
          </p:cNvPr>
          <p:cNvCxnSpPr>
            <a:endCxn id="14" idx="1"/>
          </p:cNvCxnSpPr>
          <p:nvPr/>
        </p:nvCxnSpPr>
        <p:spPr>
          <a:xfrm>
            <a:off x="6412310" y="3018498"/>
            <a:ext cx="943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A9284B-65CB-7301-8DF4-CF8E0CFF5AE4}"/>
              </a:ext>
            </a:extLst>
          </p:cNvPr>
          <p:cNvCxnSpPr/>
          <p:nvPr/>
        </p:nvCxnSpPr>
        <p:spPr>
          <a:xfrm>
            <a:off x="6424803" y="4912558"/>
            <a:ext cx="943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12AF-9447-4A01-17AC-2437F0DF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445D-A8E7-4C82-97C8-6842DE6B8C1B}" type="slidenum">
              <a:rPr lang="en-IN" smtClean="0"/>
              <a:t>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688F0-3840-CC37-D07F-3C2DD5085B24}"/>
              </a:ext>
            </a:extLst>
          </p:cNvPr>
          <p:cNvSpPr txBox="1"/>
          <p:nvPr/>
        </p:nvSpPr>
        <p:spPr>
          <a:xfrm>
            <a:off x="191344" y="717542"/>
            <a:ext cx="6096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u="sng" dirty="0">
                <a:latin typeface="Cambria" panose="02040503050406030204" pitchFamily="18" charset="0"/>
                <a:ea typeface="Cambria" panose="02040503050406030204" pitchFamily="18" charset="0"/>
              </a:rPr>
              <a:t>Flow Chart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3BE9CB-DB06-15E0-4560-4FA58DAB9AEF}"/>
              </a:ext>
            </a:extLst>
          </p:cNvPr>
          <p:cNvSpPr txBox="1">
            <a:spLocks/>
          </p:cNvSpPr>
          <p:nvPr/>
        </p:nvSpPr>
        <p:spPr bwMode="auto">
          <a:xfrm>
            <a:off x="119336" y="242707"/>
            <a:ext cx="6516798" cy="46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1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entury" panose="02040604050505020304" pitchFamily="18" charset="0"/>
              </a:rPr>
              <a:t>PROPOSED METHODOLOGY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540F24-CAA5-C98E-BC92-63C3C8DDDD6E}"/>
              </a:ext>
            </a:extLst>
          </p:cNvPr>
          <p:cNvSpPr/>
          <p:nvPr/>
        </p:nvSpPr>
        <p:spPr>
          <a:xfrm>
            <a:off x="5268566" y="2241128"/>
            <a:ext cx="122032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 Sensor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D24C0E-32B7-5628-7417-495462A0C8B4}"/>
              </a:ext>
            </a:extLst>
          </p:cNvPr>
          <p:cNvSpPr/>
          <p:nvPr/>
        </p:nvSpPr>
        <p:spPr>
          <a:xfrm>
            <a:off x="5264756" y="4874176"/>
            <a:ext cx="122032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6EFD9F-FD50-7472-A297-5460F64B8C31}"/>
              </a:ext>
            </a:extLst>
          </p:cNvPr>
          <p:cNvSpPr/>
          <p:nvPr/>
        </p:nvSpPr>
        <p:spPr>
          <a:xfrm>
            <a:off x="5264756" y="3105428"/>
            <a:ext cx="122032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D28D71-9F09-6EF6-2858-8F33470095D8}"/>
              </a:ext>
            </a:extLst>
          </p:cNvPr>
          <p:cNvSpPr/>
          <p:nvPr/>
        </p:nvSpPr>
        <p:spPr>
          <a:xfrm>
            <a:off x="5264756" y="3997639"/>
            <a:ext cx="122032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E3B9AB-2C63-8244-8B93-1CAD46D6F1AC}"/>
              </a:ext>
            </a:extLst>
          </p:cNvPr>
          <p:cNvSpPr/>
          <p:nvPr/>
        </p:nvSpPr>
        <p:spPr>
          <a:xfrm>
            <a:off x="5282046" y="5998528"/>
            <a:ext cx="122032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D9E564-F45F-9327-ED3C-BADEDC0292A6}"/>
              </a:ext>
            </a:extLst>
          </p:cNvPr>
          <p:cNvSpPr/>
          <p:nvPr/>
        </p:nvSpPr>
        <p:spPr>
          <a:xfrm>
            <a:off x="5192748" y="1485917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INTRUDER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69549B-C344-4AB8-D146-B8F3416CC5D9}"/>
              </a:ext>
            </a:extLst>
          </p:cNvPr>
          <p:cNvCxnSpPr>
            <a:cxnSpLocks/>
          </p:cNvCxnSpPr>
          <p:nvPr/>
        </p:nvCxnSpPr>
        <p:spPr>
          <a:xfrm>
            <a:off x="5821865" y="1773949"/>
            <a:ext cx="0" cy="46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DE69A2-A58A-C616-6480-E72006348AF0}"/>
              </a:ext>
            </a:extLst>
          </p:cNvPr>
          <p:cNvCxnSpPr>
            <a:cxnSpLocks/>
          </p:cNvCxnSpPr>
          <p:nvPr/>
        </p:nvCxnSpPr>
        <p:spPr>
          <a:xfrm>
            <a:off x="5803000" y="2745184"/>
            <a:ext cx="0" cy="36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B89E7F-6283-EB52-5F95-A52DCFC073DC}"/>
              </a:ext>
            </a:extLst>
          </p:cNvPr>
          <p:cNvCxnSpPr>
            <a:cxnSpLocks/>
          </p:cNvCxnSpPr>
          <p:nvPr/>
        </p:nvCxnSpPr>
        <p:spPr>
          <a:xfrm>
            <a:off x="5821865" y="4501695"/>
            <a:ext cx="0" cy="36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8BAFCB-6CB9-44C3-A1B7-85FFFD7B7D70}"/>
              </a:ext>
            </a:extLst>
          </p:cNvPr>
          <p:cNvCxnSpPr>
            <a:cxnSpLocks/>
          </p:cNvCxnSpPr>
          <p:nvPr/>
        </p:nvCxnSpPr>
        <p:spPr>
          <a:xfrm>
            <a:off x="5821865" y="3637395"/>
            <a:ext cx="0" cy="36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987004-45EB-398E-5D17-A2720339DAC4}"/>
              </a:ext>
            </a:extLst>
          </p:cNvPr>
          <p:cNvCxnSpPr>
            <a:cxnSpLocks/>
          </p:cNvCxnSpPr>
          <p:nvPr/>
        </p:nvCxnSpPr>
        <p:spPr>
          <a:xfrm>
            <a:off x="4799856" y="2509170"/>
            <a:ext cx="464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3F9CCE-63E2-3B43-9053-7B593480F33B}"/>
              </a:ext>
            </a:extLst>
          </p:cNvPr>
          <p:cNvSpPr txBox="1"/>
          <p:nvPr/>
        </p:nvSpPr>
        <p:spPr>
          <a:xfrm>
            <a:off x="7098278" y="6081279"/>
            <a:ext cx="7162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O/P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35DB9-8207-A35C-8490-9A45082190A4}"/>
              </a:ext>
            </a:extLst>
          </p:cNvPr>
          <p:cNvSpPr txBox="1"/>
          <p:nvPr/>
        </p:nvSpPr>
        <p:spPr>
          <a:xfrm>
            <a:off x="4090360" y="2339893"/>
            <a:ext cx="71627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I/P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3856ED-5BF8-D452-A56F-339B78138995}"/>
              </a:ext>
            </a:extLst>
          </p:cNvPr>
          <p:cNvSpPr txBox="1"/>
          <p:nvPr/>
        </p:nvSpPr>
        <p:spPr>
          <a:xfrm>
            <a:off x="6561907" y="5302652"/>
            <a:ext cx="284418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 sound with Alert Messages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1DF8F-892D-CB1A-BFB2-F500B72EDF62}"/>
              </a:ext>
            </a:extLst>
          </p:cNvPr>
          <p:cNvSpPr txBox="1"/>
          <p:nvPr/>
        </p:nvSpPr>
        <p:spPr>
          <a:xfrm>
            <a:off x="6502372" y="4451277"/>
            <a:ext cx="1908082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Alerts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9665D3-CD3A-1C8F-0BAB-C2B53D4B8254}"/>
              </a:ext>
            </a:extLst>
          </p:cNvPr>
          <p:cNvSpPr txBox="1"/>
          <p:nvPr/>
        </p:nvSpPr>
        <p:spPr>
          <a:xfrm>
            <a:off x="6485082" y="2756029"/>
            <a:ext cx="2555409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turns 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F5C989-CAEA-4659-989A-BF7B6001143C}"/>
              </a:ext>
            </a:extLst>
          </p:cNvPr>
          <p:cNvCxnSpPr>
            <a:cxnSpLocks/>
          </p:cNvCxnSpPr>
          <p:nvPr/>
        </p:nvCxnSpPr>
        <p:spPr>
          <a:xfrm>
            <a:off x="5803000" y="5378232"/>
            <a:ext cx="0" cy="620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D1D013-A4DF-14B0-E366-DFD9292FEB68}"/>
              </a:ext>
            </a:extLst>
          </p:cNvPr>
          <p:cNvSpPr txBox="1"/>
          <p:nvPr/>
        </p:nvSpPr>
        <p:spPr>
          <a:xfrm>
            <a:off x="6485082" y="3569261"/>
            <a:ext cx="2555409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turns 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38F61-5E9E-8805-591B-0C869D7BC3C6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>
            <a:off x="6502372" y="6250556"/>
            <a:ext cx="5959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5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1734</Words>
  <Application>Microsoft Office PowerPoint</Application>
  <PresentationFormat>Widescreen</PresentationFormat>
  <Paragraphs>242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Centaur</vt:lpstr>
      <vt:lpstr>Century</vt:lpstr>
      <vt:lpstr>Palatino Linotype</vt:lpstr>
      <vt:lpstr>Sylfaen</vt:lpstr>
      <vt:lpstr>Times New Roman</vt:lpstr>
      <vt:lpstr>Wingdings</vt:lpstr>
      <vt:lpstr>Office Theme</vt:lpstr>
      <vt:lpstr>SRI RAMAKRISHNA INSTITUTE OF TECHNOLOGY, COIMBATORE-10 (An Autonomous Institution) (Educational Service: SNR Sons Charitable Trust) (Accredited by NAAC with ‘A’ Grade &amp; NBA) (Approved by AICTE, New Delhi  and permanently Affiliated to Anna University, Chennai) Department of ECE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RAMAKRISHNA INSTITUTE OF TECHNOLOGY, COIMBATORE-10 (An Autonomous Institution) (Educational Service: SNR Sons Charitable Trust) (Accredited by NAAC with ‘A’ Grade &amp; NBA) (Approved by AICTE, New Delhi  and permanently Affiliated to Anna University, Chennai) Department of ECE</dc:title>
  <dc:creator/>
  <cp:lastModifiedBy/>
  <cp:revision>7</cp:revision>
  <dcterms:created xsi:type="dcterms:W3CDTF">2015-12-20T06:51:50Z</dcterms:created>
  <dcterms:modified xsi:type="dcterms:W3CDTF">2022-11-15T12:04:30Z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