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omments/comment1.xml" ContentType="application/vnd.openxmlformats-officedocument.presentationml.comment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omments/comment2.xml" ContentType="application/vnd.openxmlformats-officedocument.presentationml.comment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omments/comment3.xml" ContentType="application/vnd.openxmlformats-officedocument.presentationml.comment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omments/comment4.xml" ContentType="application/vnd.openxmlformats-officedocument.presentationml.comment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omments/comment5.xml" ContentType="application/vnd.openxmlformats-officedocument.presentationml.comment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omments/comment6.xml" ContentType="application/vnd.openxmlformats-officedocument.presentationml.comment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omments/comment7.xml" ContentType="application/vnd.openxmlformats-officedocument.presentationml.comment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omments/comment8.xml" ContentType="application/vnd.openxmlformats-officedocument.presentationml.comment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omments/comment9.xml" ContentType="application/vnd.openxmlformats-officedocument.presentationml.comment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2" r:id="rId4"/>
    <p:sldId id="259" r:id="rId5"/>
    <p:sldId id="261" r:id="rId6"/>
    <p:sldId id="260" r:id="rId7"/>
    <p:sldId id="267" r:id="rId8"/>
    <p:sldId id="268" r:id="rId9"/>
    <p:sldId id="262" r:id="rId10"/>
    <p:sldId id="263" r:id="rId11"/>
    <p:sldId id="269" r:id="rId12"/>
    <p:sldId id="270" r:id="rId13"/>
    <p:sldId id="264" r:id="rId14"/>
    <p:sldId id="272" r:id="rId15"/>
    <p:sldId id="277" r:id="rId16"/>
    <p:sldId id="289" r:id="rId17"/>
    <p:sldId id="275" r:id="rId18"/>
    <p:sldId id="276" r:id="rId19"/>
    <p:sldId id="283" r:id="rId20"/>
    <p:sldId id="278" r:id="rId21"/>
    <p:sldId id="280" r:id="rId22"/>
    <p:sldId id="288" r:id="rId23"/>
    <p:sldId id="287" r:id="rId24"/>
    <p:sldId id="281" r:id="rId25"/>
    <p:sldId id="284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ille Blay" initials="MB" lastIdx="17" clrIdx="0">
    <p:extLst>
      <p:ext uri="{19B8F6BF-5375-455C-9EA6-DF929625EA0E}">
        <p15:presenceInfo xmlns:p15="http://schemas.microsoft.com/office/powerpoint/2012/main" userId="S::mireille.blay@unice.fr::0307fc6a-d644-49ca-bda4-13b10efc7e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14:29.774" idx="2">
    <p:pos x="5609" y="2887"/>
    <p:text>Visualisation du diagramme de justification</p:text>
    <p:extLst>
      <p:ext uri="{C676402C-5697-4E1C-873F-D02D1690AC5C}">
        <p15:threadingInfo xmlns:p15="http://schemas.microsoft.com/office/powerpoint/2012/main" timeZoneBias="-120"/>
      </p:ext>
    </p:extLst>
  </p:cm>
  <p:cm authorId="1" dt="2020-06-19T15:15:03.546" idx="3">
    <p:pos x="5818" y="537"/>
    <p:text>Met un sous titre : Un langage simple de définition des patrons de justification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16:01.179" idx="4">
    <p:pos x="3218" y="698"/>
    <p:text>NON. Le titre est plus: Objectifs : Justifier de la qualité d'un projet, au travers de l'intégration continue.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17:39.548" idx="5">
    <p:pos x="10" y="10"/>
    <p:text>Sous-titre Un patron de justification pour l'intégration continue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18:33.458" idx="6">
    <p:pos x="10" y="10"/>
    <p:text>Du Patron à la justification </p:text>
    <p:extLst>
      <p:ext uri="{C676402C-5697-4E1C-873F-D02D1690AC5C}">
        <p15:threadingInfo xmlns:p15="http://schemas.microsoft.com/office/powerpoint/2012/main" timeZoneBias="-120"/>
      </p:ext>
    </p:extLst>
  </p:cm>
  <p:cm authorId="1" dt="2020-06-19T15:20:30.220" idx="7">
    <p:pos x="10" y="146"/>
    <p:text>Etat des noeuds ne veut rien dire pour qq qui ne pense pas implémentations. Parle plus de état des étapes de justifications, ou un truc du genre.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20:53.159" idx="8">
    <p:pos x="10" y="10"/>
    <p:text>Du Patron à la justification, tout ne se passe pas toujours bien.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21:21.050" idx="9">
    <p:pos x="10" y="10"/>
    <p:text>Au delà de la présence des supports, des actions de justification associées au Patron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22:29.539" idx="10">
    <p:pos x="10" y="10"/>
    <p:text>?? Je ne sais pas le pourquoi de ce slide..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24:17.292" idx="11">
    <p:pos x="10" y="10"/>
    <p:text>Vire FOCUS.. =&gt; pour MES CONTRIBUTIONS - Des patrons de justification en action.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5:25:21.268" idx="12">
    <p:pos x="10" y="10"/>
    <p:text>Tu bâcles les perspectives</p:text>
    <p:extLst>
      <p:ext uri="{C676402C-5697-4E1C-873F-D02D1690AC5C}">
        <p15:threadingInfo xmlns:p15="http://schemas.microsoft.com/office/powerpoint/2012/main" timeZoneBias="-120"/>
      </p:ext>
    </p:extLst>
  </p:cm>
  <p:cm authorId="1" dt="2020-06-19T15:25:40.053" idx="13">
    <p:pos x="10" y="146"/>
    <p:text>Il faut un slide dédié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  <p:cm authorId="1" dt="2020-06-19T15:25:48.077" idx="14">
    <p:pos x="10" y="282"/>
    <p:text>a) Tests utilisateurs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  <p:cm authorId="1" dt="2020-06-19T15:26:18.062" idx="15">
    <p:pos x="10" y="418"/>
    <p:text>B) nouveaux états?? Actions? =&gt; vérifier la facilité d'étendre l'approche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  <p:cm authorId="1" dt="2020-06-19T15:27:56.752" idx="16">
    <p:pos x="10" y="554"/>
    <p:text>C) Appliquer à d'autres domaines comme justifier que les process de qualité sont bien respectés (DataDock)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  <p:cm authorId="1" dt="2020-06-19T15:28:24.013" idx="17">
    <p:pos x="146" y="146"/>
    <p:text>Trouve un sous titre qui n'appartient qu'à toi. Genre un projet réussi... etc.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75589-06A4-4629-912C-806077B83D23}" type="datetimeFigureOut">
              <a:rPr lang="fr-FR" smtClean="0"/>
              <a:t>28/06/2020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E1765-F7E0-473F-BA22-E25BDC50E4E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60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749D24-8003-4463-8161-6A3C529D5FC4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59B-8AFB-4D2C-AAC6-9F195ABF3AA5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851F-2939-4641-BB61-E65937C33CEE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DB08-D6DD-4150-91CD-9980FD6BAB46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566F-F9ED-4A87-AD9A-15718703C78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D5C-FEFC-4F11-A3BB-0D2E0E7B71F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5813-0C95-4756-AE08-DBA1CF7E4FD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CD42-99B4-48D3-9F7D-5B9C0CB2327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2F82-B884-43F0-90C5-95A20B397927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152F-C2A8-4C4D-950D-50679841316B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2535-B780-4E97-9E5E-9A75E2147C2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36C5-B8F6-4287-A579-8EFBD8533FB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3502-9B0C-458C-9E41-B4B2D9D3EED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673-AEA3-4510-85F8-B70ED88F66EF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F5E1-C469-46C5-8D7B-BFBE5581757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B406-AA22-4221-A351-78D02C70B3F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040D-AA12-4C06-92E2-E40C00C9DCC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1CC3-2291-45E1-A4EE-557C591116B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tags" Target="../tags/tag53.xml"/><Relationship Id="rId7" Type="http://schemas.openxmlformats.org/officeDocument/2006/relationships/image" Target="../media/image1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2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1.xml"/><Relationship Id="rId7" Type="http://schemas.openxmlformats.org/officeDocument/2006/relationships/image" Target="../media/image2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6.xml"/><Relationship Id="rId7" Type="http://schemas.openxmlformats.org/officeDocument/2006/relationships/image" Target="../media/image2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71.xml"/><Relationship Id="rId7" Type="http://schemas.openxmlformats.org/officeDocument/2006/relationships/image" Target="../media/image2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76.xml"/><Relationship Id="rId7" Type="http://schemas.openxmlformats.org/officeDocument/2006/relationships/image" Target="../media/image28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omments" Target="../comments/comment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.jpeg"/><Relationship Id="rId5" Type="http://schemas.openxmlformats.org/officeDocument/2006/relationships/tags" Target="../tags/tag17.xml"/><Relationship Id="rId15" Type="http://schemas.openxmlformats.org/officeDocument/2006/relationships/comments" Target="../comments/comment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comments" Target="../comments/comment2.xml"/><Relationship Id="rId5" Type="http://schemas.openxmlformats.org/officeDocument/2006/relationships/tags" Target="../tags/tag26.xml"/><Relationship Id="rId10" Type="http://schemas.openxmlformats.org/officeDocument/2006/relationships/image" Target="../media/image8.png"/><Relationship Id="rId4" Type="http://schemas.openxmlformats.org/officeDocument/2006/relationships/tags" Target="../tags/tag25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tags" Target="../tags/tag30.xml"/><Relationship Id="rId7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comments" Target="../comments/comment4.xml"/><Relationship Id="rId5" Type="http://schemas.openxmlformats.org/officeDocument/2006/relationships/tags" Target="../tags/tag36.xml"/><Relationship Id="rId10" Type="http://schemas.openxmlformats.org/officeDocument/2006/relationships/image" Target="../media/image12.png"/><Relationship Id="rId4" Type="http://schemas.openxmlformats.org/officeDocument/2006/relationships/tags" Target="../tags/tag35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0.xml"/><Relationship Id="rId7" Type="http://schemas.openxmlformats.org/officeDocument/2006/relationships/image" Target="../media/image1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10" Type="http://schemas.openxmlformats.org/officeDocument/2006/relationships/comments" Target="../comments/comment5.xml"/><Relationship Id="rId4" Type="http://schemas.openxmlformats.org/officeDocument/2006/relationships/tags" Target="../tags/tag4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comments" Target="../comments/commen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E340A-84A3-4180-8252-3E2DC39444DF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19700" y="759166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Diagrammes de Justification en action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AFA72-8929-439A-A146-72263D5D65C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78141" y="2063795"/>
            <a:ext cx="8791575" cy="228441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Auteur : Nicolas Corbière</a:t>
            </a:r>
          </a:p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Responsable : Mireille Blay-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Fornarino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Projet individuel 2020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F57E4-EF5B-45DA-88C7-5B7DAF05B0B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31F32DB-567D-4C48-830C-5A319D9F811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8718" y="193386"/>
            <a:ext cx="1537532" cy="2190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AE90636-5AFE-4284-B669-28FB5E9E0F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790" y="215888"/>
            <a:ext cx="1214007" cy="20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5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</a:t>
            </a:r>
            <a:r>
              <a:rPr lang="fr-FR" dirty="0" err="1"/>
              <a:t>techniquE</a:t>
            </a:r>
            <a:r>
              <a:rPr lang="fr-FR" dirty="0"/>
              <a:t>, </a:t>
            </a:r>
            <a:r>
              <a:rPr lang="fr-FR" cap="none" dirty="0"/>
              <a:t>Un nœud  et des fichiers </a:t>
            </a:r>
            <a:br>
              <a:rPr lang="fr-FR" dirty="0"/>
            </a:br>
            <a:br>
              <a:rPr lang="fr-FR" dirty="0"/>
            </a:br>
            <a:r>
              <a:rPr lang="fr-FR" sz="2400" cap="none" dirty="0"/>
              <a:t>État des étapes de justification </a:t>
            </a:r>
            <a:r>
              <a:rPr lang="fr-FR" sz="2700" dirty="0"/>
              <a:t>- Files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A75B-0306-44AA-A64F-B892DAFF149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dirty="0" err="1"/>
              <a:t>Jacoco</a:t>
            </a:r>
            <a:r>
              <a:rPr lang="fr-FR" dirty="0"/>
              <a:t> Report exige ‘</a:t>
            </a:r>
            <a:r>
              <a:rPr lang="fr-FR" dirty="0" err="1"/>
              <a:t>target</a:t>
            </a:r>
            <a:r>
              <a:rPr lang="fr-FR" dirty="0"/>
              <a:t>/site/</a:t>
            </a:r>
            <a:r>
              <a:rPr lang="fr-FR" dirty="0" err="1"/>
              <a:t>jacoco</a:t>
            </a:r>
            <a:r>
              <a:rPr lang="fr-FR" dirty="0"/>
              <a:t>’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F113C6-409F-4CB6-B70B-69FFA582CCD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C53D39-70FB-48FD-B92C-6D27ED823CE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36240" y="2903442"/>
            <a:ext cx="7160828" cy="30970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2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Fichier trouvé !</a:t>
            </a:r>
            <a:br>
              <a:rPr lang="fr-FR" dirty="0"/>
            </a:b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dirty="0"/>
              <a:t>- Files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5EC9FAA-C443-4785-B576-03122773C7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28149" y="1942278"/>
            <a:ext cx="7051539" cy="39664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B5F84F03-32CE-4586-977F-7B4C48F501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7CAE3DC-93AB-4631-9B20-6D2527A12F8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8823" y="2624575"/>
            <a:ext cx="3866538" cy="26690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60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Fichier…pas trouvé…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dirty="0"/>
              <a:t>- Files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25" name="Espace réservé du contenu 1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01934D2-7D4D-4806-AB4D-E25B55E479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52694" y="1942278"/>
            <a:ext cx="7002447" cy="39388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F4F4C1AF-3A26-4BAF-B77A-AF7D8B227F8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E473BBA5-162B-4F11-BFB1-8AECD47EA0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/>
          <a:srcRect r="4" b="2746"/>
          <a:stretch/>
        </p:blipFill>
        <p:spPr>
          <a:xfrm>
            <a:off x="669715" y="2518535"/>
            <a:ext cx="3900420" cy="2598530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1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Je veux 13 fichiers !</a:t>
            </a: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dirty="0"/>
              <a:t>- Files NUMBER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527A7-776E-4811-9665-0A680A32FC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1039" y="1591258"/>
            <a:ext cx="3843616" cy="22389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D859E29-E96B-4AE2-A1E6-F5B9815F96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49942" y="1907240"/>
            <a:ext cx="7039514" cy="39597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84C0C03-91FA-402B-B78F-4B3C8A2E0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00642" y="3953691"/>
            <a:ext cx="3545233" cy="27032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71192D56-3271-4F67-BD9A-399D3EA2740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J’ai bien dit 12 ?</a:t>
            </a:r>
            <a:br>
              <a:rPr lang="fr-FR" dirty="0"/>
            </a:br>
            <a:r>
              <a:rPr lang="fr-FR" sz="2800" cap="none" dirty="0"/>
              <a:t>État des étapes de justification</a:t>
            </a:r>
            <a:r>
              <a:rPr lang="fr-FR" sz="2700" dirty="0"/>
              <a:t> - Files NUMBER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156" name="Image 155">
            <a:extLst>
              <a:ext uri="{FF2B5EF4-FFF2-40B4-BE49-F238E27FC236}">
                <a16:creationId xmlns:a16="http://schemas.microsoft.com/office/drawing/2014/main" id="{EDB54CBC-03A6-437C-A311-1785D30436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4288" y="1595723"/>
            <a:ext cx="3843616" cy="22100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8" name="Image 15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46AA37C6-6FD0-48E2-88BD-499C82C182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33709" y="1916297"/>
            <a:ext cx="7039510" cy="39597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BDC585CA-C227-46AE-997E-9F803EC7CC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13598" y="3912854"/>
            <a:ext cx="3504996" cy="26988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0" name="Espace réservé du numéro de diapositive 139">
            <a:extLst>
              <a:ext uri="{FF2B5EF4-FFF2-40B4-BE49-F238E27FC236}">
                <a16:creationId xmlns:a16="http://schemas.microsoft.com/office/drawing/2014/main" id="{376CE4DF-7D89-40B6-B588-F896E38DE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Ça va, l’essentiel est vérifié </a:t>
            </a:r>
            <a:br>
              <a:rPr lang="fr-FR" dirty="0"/>
            </a:b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dirty="0"/>
              <a:t>– </a:t>
            </a:r>
            <a:r>
              <a:rPr lang="fr-FR" sz="2700" dirty="0" err="1"/>
              <a:t>Optional</a:t>
            </a:r>
            <a:r>
              <a:rPr lang="fr-FR" sz="2700" dirty="0"/>
              <a:t> et </a:t>
            </a:r>
            <a:r>
              <a:rPr lang="fr-FR" sz="2700" dirty="0" err="1"/>
              <a:t>reference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468C10-87EC-45D6-ADEA-FFCA6E2C98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27102" y="2025109"/>
            <a:ext cx="3536952" cy="20337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32CEE4D-4158-4A3B-9591-BB34431CDC86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00896" y="2363538"/>
            <a:ext cx="6080102" cy="3424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17F333-9482-4B05-BA33-8F4D183536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41933" y="4151453"/>
            <a:ext cx="3329026" cy="24801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0ACE22-C5F6-487D-8819-4D7FC07CA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La présence d’un rapport ne me suffit pas</a:t>
            </a: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dirty="0"/>
              <a:t>- Actions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0ACE22-C5F6-487D-8819-4D7FC07CA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Espace réservé du contenu 2">
            <a:extLst>
              <a:ext uri="{FF2B5EF4-FFF2-40B4-BE49-F238E27FC236}">
                <a16:creationId xmlns:a16="http://schemas.microsoft.com/office/drawing/2014/main" id="{F88969B9-5111-48A0-A1B1-8933E6C3397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0098" y="1981528"/>
            <a:ext cx="4635986" cy="15464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0FFEA2-918D-45ED-A4F4-78B7D3AAEF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2132" y="3695940"/>
            <a:ext cx="3856757" cy="27093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BE88748-5730-4381-94C8-0B576125F9E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78038" y="2255619"/>
            <a:ext cx="6516167" cy="36653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33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Un début d’intégration continue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98B3A58-04DD-417E-B178-E653F79E667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/>
              <a:t>Build et Test de mon projet</a:t>
            </a: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A90E942-DE85-4F9F-A3CC-AD6C753B12F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85" name="Image 184">
            <a:extLst>
              <a:ext uri="{FF2B5EF4-FFF2-40B4-BE49-F238E27FC236}">
                <a16:creationId xmlns:a16="http://schemas.microsoft.com/office/drawing/2014/main" id="{C0C81FD1-E090-48BE-98A9-42CCC0F0E7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88527" y="2895534"/>
            <a:ext cx="7683660" cy="35344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99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Archivage de fichiers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A00D4C-066E-4805-A210-B338CC41CF0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Archivage de :</a:t>
            </a:r>
          </a:p>
          <a:p>
            <a:pPr lvl="1"/>
            <a:r>
              <a:rPr lang="fr-FR" dirty="0"/>
              <a:t>Rapport </a:t>
            </a:r>
            <a:r>
              <a:rPr lang="fr-FR" dirty="0" err="1"/>
              <a:t>Jacoco</a:t>
            </a:r>
            <a:endParaRPr lang="fr-FR" dirty="0"/>
          </a:p>
          <a:p>
            <a:pPr lvl="1"/>
            <a:r>
              <a:rPr lang="fr-FR" dirty="0"/>
              <a:t>Images de test</a:t>
            </a:r>
          </a:p>
          <a:p>
            <a:pPr lvl="1"/>
            <a:r>
              <a:rPr lang="fr-FR" dirty="0"/>
              <a:t>Code source</a:t>
            </a:r>
          </a:p>
        </p:txBody>
      </p:sp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id="{97A5C754-4BAE-4BA1-8463-705E123E18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29066" y="2132244"/>
            <a:ext cx="6255298" cy="42692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FA8B744-5518-4720-AC30-D5A959510F0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</a:t>
            </a:r>
            <a:r>
              <a:rPr lang="fr-FR" dirty="0" err="1"/>
              <a:t>techniquE</a:t>
            </a:r>
            <a:r>
              <a:rPr lang="fr-FR" dirty="0"/>
              <a:t>, </a:t>
            </a:r>
            <a:r>
              <a:rPr lang="fr-FR" cap="none" dirty="0"/>
              <a:t>Création de MA documentation de justification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fr-FR" sz="2000" dirty="0"/>
              <a:t>Ajout des derniers labels</a:t>
            </a:r>
          </a:p>
          <a:p>
            <a:r>
              <a:rPr lang="fr-FR" sz="2000" dirty="0"/>
              <a:t>Génération de mes diagrammes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FFB5EB-98D7-4D11-B1CB-0257A3AE060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BA7FB-5D43-4D01-A869-9384F4153B8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3675" y="3177621"/>
            <a:ext cx="10244368" cy="27659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3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Contexte, </a:t>
            </a:r>
            <a:r>
              <a:rPr lang="fr-FR" cap="none"/>
              <a:t>Des risques et des justifications</a:t>
            </a:r>
            <a:br>
              <a:rPr lang="fr-FR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99404-04CD-417E-A0E1-CE3DC22913B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07527" y="1985718"/>
            <a:ext cx="4710683" cy="748690"/>
          </a:xfrm>
        </p:spPr>
        <p:txBody>
          <a:bodyPr>
            <a:normAutofit/>
          </a:bodyPr>
          <a:lstStyle/>
          <a:p>
            <a:r>
              <a:rPr lang="fr-FR"/>
              <a:t>Thèse de Clément DUFFAU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063FEA-1580-437C-80AD-B11E12AEAE9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" name="Espace réservé du contenu 4">
            <a:extLst>
              <a:ext uri="{FF2B5EF4-FFF2-40B4-BE49-F238E27FC236}">
                <a16:creationId xmlns:a16="http://schemas.microsoft.com/office/drawing/2014/main" id="{18A86BD8-F942-4A35-8249-942656B7A0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/>
          <a:srcRect r="8607" b="2"/>
          <a:stretch/>
        </p:blipFill>
        <p:spPr>
          <a:xfrm>
            <a:off x="2457464" y="2734408"/>
            <a:ext cx="5255116" cy="343555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6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</a:t>
            </a:r>
            <a:r>
              <a:rPr lang="fr-FR" dirty="0" err="1"/>
              <a:t>techniquE</a:t>
            </a:r>
            <a:r>
              <a:rPr lang="fr-FR" dirty="0"/>
              <a:t>, </a:t>
            </a:r>
            <a:r>
              <a:rPr lang="fr-FR" cap="none" dirty="0"/>
              <a:t>Archivage d’information le retour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D81255-C5EB-4CF3-B0BF-D8BA9AE82DD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Archivage de :</a:t>
            </a:r>
          </a:p>
          <a:p>
            <a:pPr lvl="1"/>
            <a:r>
              <a:rPr lang="fr-FR" dirty="0"/>
              <a:t>Diagrammes</a:t>
            </a:r>
          </a:p>
          <a:p>
            <a:pPr lvl="1"/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Fichier de réalisation</a:t>
            </a:r>
          </a:p>
          <a:p>
            <a:pPr lvl="1"/>
            <a:r>
              <a:rPr lang="fr-FR" dirty="0"/>
              <a:t>Fichier d’information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id="{3C361584-8A0D-4863-BEE3-F06F9F8565F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7787" y="2249487"/>
            <a:ext cx="6321910" cy="34770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F9F1F52-4E9C-47E4-AC1D-3614CB1689A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4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Scan du projet en cours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dirty="0"/>
              <a:t>Scan du projet avec </a:t>
            </a:r>
            <a:r>
              <a:rPr lang="fr-FR" dirty="0" err="1"/>
              <a:t>SonarCloud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3677EB-47E7-44E7-A9E8-666A296EE0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98853" y="3036201"/>
            <a:ext cx="10303956" cy="23956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0B3DC-1FB9-4B1A-B22C-F8961BDD4A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6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S</a:t>
            </a:r>
            <a:r>
              <a:rPr lang="fr-FR" cap="none" dirty="0"/>
              <a:t>can du projet… Terminé</a:t>
            </a:r>
            <a:br>
              <a:rPr lang="fr-FR" dirty="0"/>
            </a:br>
            <a:br>
              <a:rPr lang="fr-FR" dirty="0"/>
            </a:br>
            <a:r>
              <a:rPr lang="fr-FR" sz="2700" dirty="0"/>
              <a:t>Intégration continue 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dirty="0"/>
              <a:t>Scan du projet avec </a:t>
            </a:r>
            <a:r>
              <a:rPr lang="fr-FR" dirty="0" err="1"/>
              <a:t>SonarCloud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0B3DC-1FB9-4B1A-B22C-F8961BDD4A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FAEA86-EFED-4AC5-923D-B687DC048C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3297" y="2009996"/>
            <a:ext cx="8733030" cy="45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Pour chaque projet, il y en a</a:t>
            </a:r>
            <a:br>
              <a:rPr lang="fr-FR" dirty="0"/>
            </a:br>
            <a:br>
              <a:rPr lang="fr-FR" dirty="0"/>
            </a:br>
            <a:r>
              <a:rPr lang="fr-FR" sz="2800" dirty="0"/>
              <a:t>Difficultés rencontrées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Adaptation du projet à l’usage</a:t>
            </a:r>
          </a:p>
          <a:p>
            <a:r>
              <a:rPr lang="fr-FR" dirty="0"/>
              <a:t>Projet d’exploration</a:t>
            </a:r>
          </a:p>
          <a:p>
            <a:r>
              <a:rPr lang="fr-FR" dirty="0"/>
              <a:t>Découverte de technologies : </a:t>
            </a:r>
          </a:p>
          <a:p>
            <a:pPr lvl="1"/>
            <a:r>
              <a:rPr lang="fr-FR" dirty="0" err="1"/>
              <a:t>SonarCloud</a:t>
            </a:r>
            <a:endParaRPr lang="fr-FR" dirty="0"/>
          </a:p>
          <a:p>
            <a:pPr lvl="1"/>
            <a:r>
              <a:rPr lang="fr-FR" dirty="0"/>
              <a:t>Action de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Jacoco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AAC1D-3320-408A-95F4-78E8E6DB70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Mes contributions – </a:t>
            </a:r>
            <a:r>
              <a:rPr lang="fr-FR" cap="none" dirty="0"/>
              <a:t>en bref, ce qu’il y a dans le projet</a:t>
            </a:r>
            <a:br>
              <a:rPr lang="fr-FR" dirty="0"/>
            </a:b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Fichier ‘.</a:t>
            </a:r>
            <a:r>
              <a:rPr lang="fr-FR" dirty="0" err="1"/>
              <a:t>jd</a:t>
            </a:r>
            <a:r>
              <a:rPr lang="fr-FR" dirty="0"/>
              <a:t> ’ : structure du diagramme</a:t>
            </a:r>
          </a:p>
          <a:p>
            <a:r>
              <a:rPr lang="fr-FR" dirty="0"/>
              <a:t>Fichier de réalisation : trace de ce qui a été fait</a:t>
            </a:r>
          </a:p>
          <a:p>
            <a:r>
              <a:rPr lang="fr-FR" dirty="0"/>
              <a:t>Fichier d’actions : informations complémentaires et à vérifier</a:t>
            </a:r>
          </a:p>
          <a:p>
            <a:r>
              <a:rPr lang="fr-FR" dirty="0"/>
              <a:t>Fichier </a:t>
            </a:r>
            <a:r>
              <a:rPr lang="fr-FR" dirty="0" err="1"/>
              <a:t>yml</a:t>
            </a:r>
            <a:r>
              <a:rPr lang="fr-FR" dirty="0"/>
              <a:t> : gestion de l’intégration continue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EA5B72-DE90-4CE7-B379-E19ABA5EBB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9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89DC-11A0-4926-8D2E-187D366D6D8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Conclusion, </a:t>
            </a:r>
            <a:r>
              <a:rPr lang="fr-FR" cap="none" dirty="0"/>
              <a:t>J’ai bien travaillé 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26C4A-34DA-48F3-A116-D895E43495F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33934" y="1891259"/>
            <a:ext cx="10021123" cy="4348223"/>
          </a:xfrm>
        </p:spPr>
        <p:txBody>
          <a:bodyPr>
            <a:normAutofit/>
          </a:bodyPr>
          <a:lstStyle/>
          <a:p>
            <a:r>
              <a:rPr lang="fr-FR" dirty="0"/>
              <a:t>Travail fait :</a:t>
            </a:r>
          </a:p>
          <a:p>
            <a:pPr lvl="1"/>
            <a:r>
              <a:rPr lang="fr-FR" dirty="0"/>
              <a:t>Intégration continue </a:t>
            </a:r>
          </a:p>
          <a:p>
            <a:pPr lvl="1"/>
            <a:r>
              <a:rPr lang="fr-FR" dirty="0"/>
              <a:t>État des nœuds </a:t>
            </a:r>
          </a:p>
          <a:p>
            <a:pPr lvl="1"/>
            <a:r>
              <a:rPr lang="fr-FR" dirty="0"/>
              <a:t>Documentation</a:t>
            </a:r>
          </a:p>
          <a:p>
            <a:r>
              <a:rPr lang="fr-FR" dirty="0"/>
              <a:t>Expérience </a:t>
            </a:r>
          </a:p>
          <a:p>
            <a:pPr lvl="1"/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 err="1"/>
              <a:t>SonarCloud</a:t>
            </a:r>
            <a:endParaRPr lang="fr-FR" dirty="0"/>
          </a:p>
          <a:p>
            <a:pPr lvl="1"/>
            <a:r>
              <a:rPr lang="fr-FR" dirty="0"/>
              <a:t>Intégration continue</a:t>
            </a:r>
          </a:p>
          <a:p>
            <a:pPr lvl="1"/>
            <a:r>
              <a:rPr lang="fr-FR" dirty="0"/>
              <a:t>Design pattern Command</a:t>
            </a:r>
          </a:p>
        </p:txBody>
      </p:sp>
      <p:pic>
        <p:nvPicPr>
          <p:cNvPr id="12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0DA7464-3901-4EE8-BF2B-C41A451120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28028" y="1943308"/>
            <a:ext cx="5430863" cy="30548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90087EA-4FD3-4D82-A14C-D95C340AA0E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3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8221B-E114-42DE-B6B2-CFEFFBAE3CE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Les perspectives d’ouverture, </a:t>
            </a:r>
            <a:r>
              <a:rPr lang="fr-FR" cap="none" dirty="0"/>
              <a:t>Et maintenant 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291AF-A3E9-4A31-89D8-CE1E4595626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Test utilisateurs</a:t>
            </a:r>
          </a:p>
          <a:p>
            <a:r>
              <a:rPr lang="fr-FR" dirty="0"/>
              <a:t>Ajout de nouvelles vérifications</a:t>
            </a:r>
          </a:p>
          <a:p>
            <a:r>
              <a:rPr lang="fr-FR" dirty="0"/>
              <a:t>Utilisation dans d’autre domaines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59F72B-8D12-4097-961E-0B10F3D904F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Plan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99404-04CD-417E-A0E1-CE3DC22913B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07527" y="1985717"/>
            <a:ext cx="8008860" cy="3995358"/>
          </a:xfrm>
        </p:spPr>
        <p:txBody>
          <a:bodyPr>
            <a:normAutofit/>
          </a:bodyPr>
          <a:lstStyle/>
          <a:p>
            <a:r>
              <a:rPr lang="fr-FR" dirty="0"/>
              <a:t>Contexte, des risques et des justifications</a:t>
            </a:r>
          </a:p>
          <a:p>
            <a:r>
              <a:rPr lang="fr-FR" dirty="0"/>
              <a:t>Etude de l’existant</a:t>
            </a:r>
          </a:p>
          <a:p>
            <a:r>
              <a:rPr lang="fr-FR" dirty="0"/>
              <a:t>Focus technique (problème et solution)</a:t>
            </a:r>
          </a:p>
          <a:p>
            <a:pPr lvl="1"/>
            <a:r>
              <a:rPr lang="fr-FR" dirty="0"/>
              <a:t>État des étapes de justification </a:t>
            </a:r>
          </a:p>
          <a:p>
            <a:pPr lvl="1"/>
            <a:r>
              <a:rPr lang="fr-FR" dirty="0"/>
              <a:t>Intégration continue </a:t>
            </a:r>
          </a:p>
          <a:p>
            <a:pPr lvl="1"/>
            <a:r>
              <a:rPr lang="fr-FR" dirty="0"/>
              <a:t>Difficultés rencontrées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063FEA-1580-437C-80AD-B11E12AEAE9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8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693BD2D-90DE-41D0-B07B-6670FECAB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420D8642-D968-4F94-843D-8C13771E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4EF1635-745F-4114-8470-B93CB6303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1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DE310-421F-4A07-86A0-0E0B3C3E2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92EFF714-AB04-436A-852B-F3B39BFDA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E6C29E0-88AD-4D53-AAE1-D6E33BF33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C9A5E51-EE8F-4843-9436-D8B6CE131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0A0AF990-0077-4E68-8DC6-F945BE4C6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6B1F5C8-8321-4D71-B699-C2E87D9CA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4B5C8775-0CF8-43A3-9CAB-1B97F6B2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B6C08C1-6FC3-49FF-8D4D-99E13D3B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CA3761-3A11-406A-A326-ECF26E07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AABA579-772E-4579-AC6C-3F6D21659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E1A6CBE-4C42-4B7A-9453-4BC869D5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825ABAD8-3CA7-4EA3-ACAE-0EA73C71A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7DC73EC9-C427-4ED6-8EBE-BC00E9CF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428B51A5-ACFB-44C2-9964-16F1DDA5E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4704545-01A1-468C-95DD-63B90C39A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5F0473CE-D2DB-4ECD-B21A-4CA35148F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08C45B16-DC09-476F-9B4B-692F3D464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D0C0F01F-521A-4AF5-9070-1BBABCE9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DB1723A5-EF2B-4DF7-BC63-F52B5E29F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5631D183-4732-4C19-A23C-B39628A06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79A8BC5-AAFA-4E6F-B675-3E0CC7E46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1DC0EC12-B52F-47E4-B851-CAFB05C57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E5DEA7B1-C866-4B5F-987C-4BD13F096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79B501A-0947-4E42-802D-3FC073C30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068696D0-F634-4F07-8C25-98443B1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A0097225-8B0D-4635-9EAB-53A208A5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115303E8-FF11-4E31-AADF-59BD5439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BEBB0441-EBFD-493A-89C9-8B4BE5630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877F3517-B32B-4798-9296-2B3A6D3D9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id="{9CCEBBA5-0C29-432F-AC88-73B6AC562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95ED506A-0449-4956-BEAE-905FE03E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D21D942D-689E-46D7-B06C-0F01177DB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F0364329-0D4F-4712-82D5-116BFDB45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C32A3069-F39D-4530-9666-2BF2E82E7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FD9032F-96EE-4AC3-B4C4-9334C00D9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54B7C097-76FE-4D48-A2FB-28AE3EE45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5C3EA8FD-5A91-4EF7-AC73-FB7D115A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51599BE3-9721-4E55-9AD8-F49E15DA8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B34CF688-7031-482E-9897-AB4B7BF5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E9011520-9FE8-4C7F-B271-A06DB35AC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57A27C5-E3A1-4D83-82F6-6FAD21C5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45">
              <a:extLst>
                <a:ext uri="{FF2B5EF4-FFF2-40B4-BE49-F238E27FC236}">
                  <a16:creationId xmlns:a16="http://schemas.microsoft.com/office/drawing/2014/main" id="{71F4D3E9-B91C-45B3-B8A4-2C284D4EB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DED7151D-D6EF-4F03-87D0-7F963123B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6C5C83AF-D468-4B0A-B449-C360CE26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4A5B4139-C66D-47A2-8B30-11415F15E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48F3A424-087B-4825-8313-519981EE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3E8E1C6A-5AD4-4EBD-9FA1-132108BC5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ACEDD2AF-0DB9-4C5C-850B-DFEBCB10C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A114CDE-F1F7-437C-9C09-E4374D639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DC6A2F35-ED69-484A-9425-087C0943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5C3FAF61-A529-497A-B8EB-54BB72E88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395A6577-B4C3-42FF-98D3-CA3AB4883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B4A6EF5E-0CBE-4A8C-A303-0AD653540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F6717E37-402B-4A63-88A6-E2F8C9728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158EE7FB-51AD-4A88-905A-45FF2BE78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359564" y="790179"/>
            <a:ext cx="4977337" cy="2058192"/>
          </a:xfrm>
        </p:spPr>
        <p:txBody>
          <a:bodyPr>
            <a:noAutofit/>
          </a:bodyPr>
          <a:lstStyle/>
          <a:p>
            <a:r>
              <a:rPr lang="fr-FR" dirty="0"/>
              <a:t>Etude de </a:t>
            </a:r>
            <a:r>
              <a:rPr lang="fr-FR" dirty="0" err="1"/>
              <a:t>l’existanT</a:t>
            </a:r>
            <a:r>
              <a:rPr lang="fr-FR" dirty="0"/>
              <a:t>, </a:t>
            </a:r>
            <a:r>
              <a:rPr lang="fr-FR" cap="none" dirty="0"/>
              <a:t>Un langage simple de définition des patrons de justification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706A67-702C-43FE-9AA3-DAEB50A47B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"/>
          <a:srcRect b="5988"/>
          <a:stretch/>
        </p:blipFill>
        <p:spPr>
          <a:xfrm>
            <a:off x="17462" y="3444875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45D41D2-C0C4-43F8-A344-F218D4E836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4"/>
          <a:srcRect r="22179" b="37351"/>
          <a:stretch/>
        </p:blipFill>
        <p:spPr>
          <a:xfrm>
            <a:off x="15081" y="38896"/>
            <a:ext cx="6109496" cy="3405978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99404-04CD-417E-A0E1-CE3DC22913B7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979180" y="2197099"/>
            <a:ext cx="4413737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1300" dirty="0"/>
          </a:p>
          <a:p>
            <a:pPr marL="0" indent="0">
              <a:lnSpc>
                <a:spcPct val="110000"/>
              </a:lnSpc>
              <a:buNone/>
            </a:pPr>
            <a:endParaRPr lang="fr-FR" sz="1300" dirty="0"/>
          </a:p>
          <a:p>
            <a:pPr>
              <a:lnSpc>
                <a:spcPct val="110000"/>
              </a:lnSpc>
            </a:pPr>
            <a:r>
              <a:rPr lang="fr-FR" sz="8000" dirty="0"/>
              <a:t>Auteur : Corinne </a:t>
            </a:r>
            <a:r>
              <a:rPr lang="fr-FR" sz="8000" dirty="0" err="1"/>
              <a:t>Pulgar</a:t>
            </a:r>
            <a:endParaRPr lang="fr-FR" sz="8000" dirty="0"/>
          </a:p>
          <a:p>
            <a:pPr>
              <a:lnSpc>
                <a:spcPct val="110000"/>
              </a:lnSpc>
            </a:pPr>
            <a:r>
              <a:rPr lang="fr-FR" sz="8000" dirty="0"/>
              <a:t>Superviseur : Sébastien </a:t>
            </a:r>
            <a:r>
              <a:rPr lang="fr-FR" sz="8000" dirty="0" err="1"/>
              <a:t>Mosser</a:t>
            </a:r>
            <a:r>
              <a:rPr lang="fr-FR" sz="8000" dirty="0"/>
              <a:t> de l’UQAC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FR" sz="8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8000" dirty="0" err="1"/>
              <a:t>Basic.jd</a:t>
            </a:r>
            <a:r>
              <a:rPr lang="fr-FR" sz="8000" dirty="0"/>
              <a:t> = structure du diagramme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FR" sz="8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8000" dirty="0" err="1"/>
              <a:t>Basic.svg</a:t>
            </a:r>
            <a:r>
              <a:rPr lang="fr-FR" sz="8000" dirty="0"/>
              <a:t> = Visualisation du diagramme de justification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FR" sz="1300" dirty="0"/>
          </a:p>
          <a:p>
            <a:pPr marL="457200" lvl="1" indent="0">
              <a:lnSpc>
                <a:spcPct val="110000"/>
              </a:lnSpc>
              <a:buNone/>
            </a:pPr>
            <a:endParaRPr lang="fr-FR" sz="13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645D35-E797-4482-A1FD-29D21AEAC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7BA197-BE1E-4B2B-B2BC-7A9A095AE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8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1154F-1F89-44FE-9559-3DEA617DA78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Objectifs : J</a:t>
            </a:r>
            <a:r>
              <a:rPr lang="fr-FR" cap="none" dirty="0"/>
              <a:t>ustifier de la qualité d'un projet, au travers de l'intégration continue.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99404-04CD-417E-A0E1-CE3DC22913B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L’intégration continue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Attribution d’un état à chaque nœud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08BFA9-82E3-4708-8A26-D95AA011CF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32041" y="4680051"/>
            <a:ext cx="1114425" cy="447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2EEA2D-0E0A-4356-BF51-9D6929C6282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1213" y="4622901"/>
            <a:ext cx="1085850" cy="504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4B27B0-8F98-4C2F-BF91-46EFAAF534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32435" y="2855556"/>
            <a:ext cx="2340952" cy="69049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7E01D-95EE-4720-8DEC-BBBACCD2B1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00922" y="336509"/>
            <a:ext cx="9905998" cy="1478570"/>
          </a:xfrm>
        </p:spPr>
        <p:txBody>
          <a:bodyPr>
            <a:noAutofit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Mon patron !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E4F2CD4-44B5-40ED-8FB6-6695578C4A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78493" y="1391686"/>
            <a:ext cx="6718480" cy="37791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8470AD-AD3F-455B-A3A7-7A8F14A5D6F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4490" y="5272042"/>
            <a:ext cx="9323462" cy="3171915"/>
          </a:xfrm>
        </p:spPr>
        <p:txBody>
          <a:bodyPr>
            <a:normAutofit/>
          </a:bodyPr>
          <a:lstStyle/>
          <a:p>
            <a:r>
              <a:rPr lang="fr-FR" dirty="0"/>
              <a:t>Un patron de justification pour l'intégration continue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EA508-A19D-4222-AAF2-F1159EE0E8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>
                <a:latin typeface="+mn-lt"/>
              </a:rPr>
              <a:t>du patron à la justification</a:t>
            </a:r>
            <a:br>
              <a:rPr lang="fr-FR" dirty="0"/>
            </a:br>
            <a:br>
              <a:rPr lang="fr-FR" dirty="0"/>
            </a:b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2D0B09A-42B0-487E-AA07-A410330B53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95596" y="2238094"/>
            <a:ext cx="6645658" cy="37381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67E905-7093-45A4-8E61-70218560FE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9676" y="2048596"/>
            <a:ext cx="3747308" cy="17987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F42A425-F3D4-45DF-873E-6F73E2EA31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19344" y="3981102"/>
            <a:ext cx="3787640" cy="26513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54ED22FA-0C44-49F1-9C9B-5F563A8BEB2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F72C9E8-037B-4FD5-8A89-5A540D29B967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1090260" y="15281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État des étapes de justification - Réalisation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4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38791"/>
            <a:ext cx="9905998" cy="1858297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</a:t>
            </a:r>
            <a:r>
              <a:rPr lang="fr-FR" dirty="0" err="1"/>
              <a:t>techniquE</a:t>
            </a:r>
            <a:r>
              <a:rPr lang="fr-FR" dirty="0"/>
              <a:t>, </a:t>
            </a:r>
            <a:r>
              <a:rPr lang="fr-FR" cap="none" dirty="0"/>
              <a:t>du patron à la justification où l’erreur est toujours une possibilité</a:t>
            </a:r>
            <a:br>
              <a:rPr lang="fr-FR" dirty="0"/>
            </a:br>
            <a:br>
              <a:rPr lang="fr-FR" dirty="0"/>
            </a:br>
            <a:r>
              <a:rPr lang="fr-FR" sz="2800" cap="none" dirty="0"/>
              <a:t>État des étapes de justification </a:t>
            </a:r>
            <a:r>
              <a:rPr lang="fr-FR" sz="2700" cap="none" dirty="0"/>
              <a:t>- réalisation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836F8CBD-8CCA-476F-9F12-154F5BB5AD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t="1" b="34693"/>
          <a:stretch/>
        </p:blipFill>
        <p:spPr>
          <a:xfrm>
            <a:off x="950968" y="2042882"/>
            <a:ext cx="3747308" cy="17987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7" name="Image 11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2989244-5626-4748-BA2D-F60F9517DF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87880" y="2168646"/>
            <a:ext cx="6696471" cy="37667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18FB12BA-22BA-4562-B22D-14E407D456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0968" y="3921148"/>
            <a:ext cx="3747308" cy="26980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1" name="Espace réservé du numéro de diapositive 130">
            <a:extLst>
              <a:ext uri="{FF2B5EF4-FFF2-40B4-BE49-F238E27FC236}">
                <a16:creationId xmlns:a16="http://schemas.microsoft.com/office/drawing/2014/main" id="{4738AD71-EC33-4227-9A2D-AA906066A03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CE9CF-9EA8-4177-B87D-EBE04C7CBF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Focus technique, </a:t>
            </a:r>
            <a:r>
              <a:rPr lang="fr-FR" cap="none" dirty="0"/>
              <a:t>Lorsqu’une étape a besoin de plus de détails</a:t>
            </a:r>
            <a:br>
              <a:rPr lang="fr-FR" dirty="0"/>
            </a:br>
            <a:br>
              <a:rPr lang="fr-FR" dirty="0"/>
            </a:br>
            <a:r>
              <a:rPr lang="fr-FR" sz="2400" cap="none" dirty="0"/>
              <a:t>État des étapes de justification</a:t>
            </a:r>
            <a:br>
              <a:rPr lang="fr-FR" sz="2700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03CA3F-FD53-4C3B-ACF1-8524BCB4FB5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sz="2800" dirty="0"/>
              <a:t>Fichier d’action</a:t>
            </a:r>
          </a:p>
          <a:p>
            <a:pPr lvl="1"/>
            <a:r>
              <a:rPr lang="fr-FR" sz="2400" dirty="0"/>
              <a:t>Vérification de Fichiers</a:t>
            </a:r>
          </a:p>
          <a:p>
            <a:pPr lvl="1"/>
            <a:r>
              <a:rPr lang="fr-FR" sz="2400" dirty="0"/>
              <a:t>Nœud facultatif</a:t>
            </a:r>
          </a:p>
          <a:p>
            <a:pPr lvl="1"/>
            <a:r>
              <a:rPr lang="fr-FR" sz="2400" dirty="0"/>
              <a:t>Reference</a:t>
            </a:r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F0C368-4CAD-419F-ADD9-F4DCE16B63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87274" y="1362319"/>
            <a:ext cx="4154553" cy="51290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246527-B28F-4B50-A70A-6C4D274CE14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5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275</Words>
  <Application>Microsoft Office PowerPoint</Application>
  <PresentationFormat>Grand écran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</vt:lpstr>
      <vt:lpstr>Diagrammes de Justification en action  </vt:lpstr>
      <vt:lpstr>Contexte, Des risques et des justifications </vt:lpstr>
      <vt:lpstr>Plan </vt:lpstr>
      <vt:lpstr>Etude de l’existanT, Un langage simple de définition des patrons de justification   </vt:lpstr>
      <vt:lpstr>Objectifs : Justifier de la qualité d'un projet, au travers de l'intégration continue.</vt:lpstr>
      <vt:lpstr>  Focus technique, Mon patron !    </vt:lpstr>
      <vt:lpstr>  Focus technique, du patron à la justification    </vt:lpstr>
      <vt:lpstr>  Focus techniquE, du patron à la justification où l’erreur est toujours une possibilité  État des étapes de justification - réalisation  </vt:lpstr>
      <vt:lpstr>  Focus technique, Lorsqu’une étape a besoin de plus de détails  État des étapes de justification  </vt:lpstr>
      <vt:lpstr>  Focus techniquE, Un nœud  et des fichiers   État des étapes de justification - Files  </vt:lpstr>
      <vt:lpstr>  Focus technique, Fichier trouvé !  État des étapes de justification - Files   </vt:lpstr>
      <vt:lpstr>  Focus technique, Fichier…pas trouvé…   État des étapes de justification - Files   </vt:lpstr>
      <vt:lpstr> Focus technique, Je veux 13 fichiers ! État des étapes de justification - Files NUMBER  </vt:lpstr>
      <vt:lpstr> Focus technique, J’ai bien dit 12 ? État des étapes de justification - Files NUMBER  </vt:lpstr>
      <vt:lpstr>  Focus technique, Ça va, l’essentiel est vérifié   État des étapes de justification – Optional et reference  </vt:lpstr>
      <vt:lpstr>  Focus technique, La présence d’un rapport ne me suffit pas État des étapes de justification - Actions  </vt:lpstr>
      <vt:lpstr>  Focus technique, Un début d’intégration continue  Intégration continue   </vt:lpstr>
      <vt:lpstr>  Focus technique, Archivage de fichiers  Intégration continue   </vt:lpstr>
      <vt:lpstr>  Focus techniquE, Création de MA documentation de justification  Intégration continue   </vt:lpstr>
      <vt:lpstr>  Focus techniquE, Archivage d’information le retour   Intégration continue   </vt:lpstr>
      <vt:lpstr>  Focus technique, Scan du projet en cours  Intégration continue   </vt:lpstr>
      <vt:lpstr>  Focus technique, Scan du projet… Terminé  Intégration continue   </vt:lpstr>
      <vt:lpstr>  Focus technique, Pour chaque projet, il y en a  Difficultés rencontrées  </vt:lpstr>
      <vt:lpstr>  Mes contributions – en bref, ce qu’il y a dans le projet   </vt:lpstr>
      <vt:lpstr>Conclusion, J’ai bien travaillé !</vt:lpstr>
      <vt:lpstr>Les perspectives d’ouverture, Et maintenant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Diagrammes de Justification en action  </dc:title>
  <dc:creator>Nicolas Corbiere</dc:creator>
  <cp:lastModifiedBy>Nicolas Corbiere</cp:lastModifiedBy>
  <cp:revision>10</cp:revision>
  <dcterms:created xsi:type="dcterms:W3CDTF">2020-06-26T08:28:57Z</dcterms:created>
  <dcterms:modified xsi:type="dcterms:W3CDTF">2020-06-28T14:36:05Z</dcterms:modified>
</cp:coreProperties>
</file>