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2B86EA-5DE6-4C50-B22B-EDE48C6E0CF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0115DF1-178F-4017-BE33-8D34FCAAC26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041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86EA-5DE6-4C50-B22B-EDE48C6E0CF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5DF1-178F-4017-BE33-8D34FCAA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7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86EA-5DE6-4C50-B22B-EDE48C6E0CF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5DF1-178F-4017-BE33-8D34FCAA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7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86EA-5DE6-4C50-B22B-EDE48C6E0CF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5DF1-178F-4017-BE33-8D34FCAA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5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2B86EA-5DE6-4C50-B22B-EDE48C6E0CF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0115DF1-178F-4017-BE33-8D34FCAAC26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76104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86EA-5DE6-4C50-B22B-EDE48C6E0CF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5DF1-178F-4017-BE33-8D34FCAA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174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86EA-5DE6-4C50-B22B-EDE48C6E0CF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5DF1-178F-4017-BE33-8D34FCAA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881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86EA-5DE6-4C50-B22B-EDE48C6E0CF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5DF1-178F-4017-BE33-8D34FCAA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8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86EA-5DE6-4C50-B22B-EDE48C6E0CF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5DF1-178F-4017-BE33-8D34FCAA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42B86EA-5DE6-4C50-B22B-EDE48C6E0CF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0115DF1-178F-4017-BE33-8D34FCAAC2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1443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42B86EA-5DE6-4C50-B22B-EDE48C6E0CF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0115DF1-178F-4017-BE33-8D34FCAA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4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2B86EA-5DE6-4C50-B22B-EDE48C6E0CF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115DF1-178F-4017-BE33-8D34FCAAC2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870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uvtro-my.sharepoint.com/:b:/g/personal/eva_kaslik_e-uvt_ro/EU7KmCoO4xxDtzZEHd-UhvsBZNPXOBEAoK1oWtsOcdflig?e=vt6RZf" TargetMode="External"/><Relationship Id="rId2" Type="http://schemas.openxmlformats.org/officeDocument/2006/relationships/hyperlink" Target="https://www.youtube.com/watch?v=oEkFJuCE-4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9684" y="2213956"/>
            <a:ext cx="6136093" cy="2422052"/>
          </a:xfrm>
        </p:spPr>
        <p:txBody>
          <a:bodyPr/>
          <a:lstStyle/>
          <a:p>
            <a:r>
              <a:rPr lang="ro-RO" sz="6600" dirty="0" smtClean="0"/>
              <a:t>Where to sit at the movies?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By</a:t>
            </a:r>
            <a:r>
              <a:rPr lang="en-US" dirty="0" smtClean="0"/>
              <a:t>:</a:t>
            </a:r>
            <a:r>
              <a:rPr lang="ro-RO" dirty="0" smtClean="0"/>
              <a:t> Mărunț Georgiana</a:t>
            </a:r>
            <a:endParaRPr lang="en-US" dirty="0" smtClean="0"/>
          </a:p>
          <a:p>
            <a:r>
              <a:rPr lang="ro-RO" dirty="0" smtClean="0"/>
              <a:t>Găman Flavia</a:t>
            </a:r>
          </a:p>
        </p:txBody>
      </p:sp>
    </p:spTree>
    <p:extLst>
      <p:ext uri="{BB962C8B-B14F-4D97-AF65-F5344CB8AC3E}">
        <p14:creationId xmlns:p14="http://schemas.microsoft.com/office/powerpoint/2010/main" val="263411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it all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Since we know the perimeter of the theater, we now want to know the hypotenuse of Triangle G and Triangle H. In order to do this, we used the Pythagorean theorem.</a:t>
                </a:r>
              </a:p>
              <a:p>
                <a:r>
                  <a:rPr lang="en-US" sz="2400" dirty="0" smtClean="0">
                    <a:solidFill>
                      <a:schemeClr val="accent2"/>
                    </a:solidFill>
                  </a:rPr>
                  <a:t>(9 +</a:t>
                </a:r>
                <a:r>
                  <a:rPr lang="ro-RO" sz="2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o-RO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ro-RO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ro-RO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</a:rPr>
                  <a:t>)</a:t>
                </a:r>
                <a:r>
                  <a:rPr lang="en-US" sz="2400" baseline="30000" dirty="0" smtClean="0">
                    <a:solidFill>
                      <a:schemeClr val="accent2"/>
                    </a:solidFill>
                  </a:rPr>
                  <a:t>2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 + (</a:t>
                </a:r>
                <a14:m>
                  <m:oMath xmlns:m="http://schemas.openxmlformats.org/officeDocument/2006/math">
                    <m:r>
                      <a:rPr lang="ro-RO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o-RO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ro-RO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o-RO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</a:rPr>
                  <a:t>- 6)</a:t>
                </a:r>
                <a:r>
                  <a:rPr lang="en-US" sz="2400" baseline="30000" dirty="0" smtClean="0">
                    <a:solidFill>
                      <a:schemeClr val="accent2"/>
                    </a:solidFill>
                  </a:rPr>
                  <a:t>2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 = b</a:t>
                </a:r>
                <a:r>
                  <a:rPr lang="en-US" sz="2400" baseline="30000" dirty="0" smtClean="0">
                    <a:solidFill>
                      <a:schemeClr val="accent2"/>
                    </a:solidFill>
                  </a:rPr>
                  <a:t>2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    </a:t>
                </a:r>
              </a:p>
              <a:p>
                <a:r>
                  <a:rPr lang="en-US" sz="2400" dirty="0" smtClean="0">
                    <a:solidFill>
                      <a:schemeClr val="accent2"/>
                    </a:solidFill>
                  </a:rPr>
                  <a:t>(9 +</a:t>
                </a:r>
                <a:r>
                  <a:rPr lang="ro-RO" sz="2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o-RO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ro-RO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ro-RO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</a:rPr>
                  <a:t>)</a:t>
                </a:r>
                <a:r>
                  <a:rPr lang="en-US" sz="2400" baseline="30000" dirty="0">
                    <a:solidFill>
                      <a:schemeClr val="accent2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+ (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31 - </a:t>
                </a:r>
                <a14:m>
                  <m:oMath xmlns:m="http://schemas.openxmlformats.org/officeDocument/2006/math">
                    <m:r>
                      <a:rPr lang="ro-RO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o-RO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ro-RO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</a:rPr>
                  <a:t>)</a:t>
                </a:r>
                <a:r>
                  <a:rPr lang="en-US" sz="2400" baseline="30000" dirty="0" smtClean="0">
                    <a:solidFill>
                      <a:schemeClr val="accent2"/>
                    </a:solidFill>
                  </a:rPr>
                  <a:t>2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= a</a:t>
                </a:r>
                <a:r>
                  <a:rPr lang="en-US" sz="2400" baseline="30000" dirty="0">
                    <a:solidFill>
                      <a:schemeClr val="accent2"/>
                    </a:solidFill>
                  </a:rPr>
                  <a:t>2</a:t>
                </a:r>
                <a:endParaRPr lang="en-US" sz="2400" dirty="0">
                  <a:solidFill>
                    <a:schemeClr val="accent2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8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48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Which row?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60238" y="2020825"/>
                <a:ext cx="10086882" cy="423367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Now that we have proven</a:t>
                </a:r>
                <a:r>
                  <a:rPr lang="en-US" sz="2800" dirty="0" smtClean="0"/>
                  <a:t>:</a:t>
                </a:r>
              </a:p>
              <a:p>
                <a:r>
                  <a:rPr lang="en-US" sz="2800" dirty="0">
                    <a:solidFill>
                      <a:schemeClr val="accent2"/>
                    </a:solidFill>
                  </a:rPr>
                  <a:t>(9 +</a:t>
                </a:r>
                <a:r>
                  <a:rPr lang="ro-RO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o-RO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ro-RO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ro-RO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>
                    <a:solidFill>
                      <a:schemeClr val="accent2"/>
                    </a:solidFill>
                  </a:rPr>
                  <a:t>)</a:t>
                </a:r>
                <a:r>
                  <a:rPr lang="en-US" sz="2800" baseline="30000" dirty="0">
                    <a:solidFill>
                      <a:schemeClr val="accent2"/>
                    </a:solidFill>
                  </a:rPr>
                  <a:t>2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+ (</a:t>
                </a:r>
                <a14:m>
                  <m:oMath xmlns:m="http://schemas.openxmlformats.org/officeDocument/2006/math">
                    <m:r>
                      <a:rPr lang="ro-RO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o-RO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ro-RO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o-RO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2"/>
                    </a:solidFill>
                  </a:rPr>
                  <a:t>- 6)</a:t>
                </a:r>
                <a:r>
                  <a:rPr lang="en-US" sz="2800" baseline="30000" dirty="0">
                    <a:solidFill>
                      <a:schemeClr val="accent2"/>
                    </a:solidFill>
                  </a:rPr>
                  <a:t>2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= b</a:t>
                </a:r>
                <a:r>
                  <a:rPr lang="en-US" sz="2800" baseline="30000" dirty="0">
                    <a:solidFill>
                      <a:schemeClr val="accent2"/>
                    </a:solidFill>
                  </a:rPr>
                  <a:t>2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   </a:t>
                </a:r>
              </a:p>
              <a:p>
                <a:r>
                  <a:rPr lang="en-US" sz="2800" dirty="0">
                    <a:solidFill>
                      <a:schemeClr val="accent2"/>
                    </a:solidFill>
                  </a:rPr>
                  <a:t>(9 +</a:t>
                </a:r>
                <a:r>
                  <a:rPr lang="ro-RO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o-RO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ro-RO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ro-RO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>
                    <a:solidFill>
                      <a:schemeClr val="accent2"/>
                    </a:solidFill>
                  </a:rPr>
                  <a:t>)</a:t>
                </a:r>
                <a:r>
                  <a:rPr lang="en-US" sz="2800" baseline="30000" dirty="0">
                    <a:solidFill>
                      <a:schemeClr val="accent2"/>
                    </a:solidFill>
                  </a:rPr>
                  <a:t>2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+ (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31 - </a:t>
                </a:r>
                <a14:m>
                  <m:oMath xmlns:m="http://schemas.openxmlformats.org/officeDocument/2006/math">
                    <m:r>
                      <a:rPr lang="ro-RO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o-RO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ro-RO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>
                    <a:solidFill>
                      <a:schemeClr val="accent2"/>
                    </a:solidFill>
                  </a:rPr>
                  <a:t>)</a:t>
                </a:r>
                <a:r>
                  <a:rPr lang="en-US" sz="2800" baseline="30000" dirty="0">
                    <a:solidFill>
                      <a:schemeClr val="accent2"/>
                    </a:solidFill>
                  </a:rPr>
                  <a:t>2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= </a:t>
                </a:r>
                <a:r>
                  <a:rPr lang="en-US" sz="2800" dirty="0" smtClean="0">
                    <a:solidFill>
                      <a:schemeClr val="accent2"/>
                    </a:solidFill>
                  </a:rPr>
                  <a:t>a</a:t>
                </a:r>
                <a:r>
                  <a:rPr lang="en-US" sz="2800" baseline="30000" dirty="0" smtClean="0">
                    <a:solidFill>
                      <a:schemeClr val="accent2"/>
                    </a:solidFill>
                  </a:rPr>
                  <a:t>2</a:t>
                </a:r>
                <a:endParaRPr lang="en-US" sz="2800" dirty="0"/>
              </a:p>
              <a:p>
                <a:r>
                  <a:rPr lang="en-US" sz="2800" dirty="0" smtClean="0"/>
                  <a:t>Graph </a:t>
                </a:r>
                <a:r>
                  <a:rPr lang="en-US" sz="2800" dirty="0"/>
                  <a:t>the function of </a:t>
                </a:r>
                <a:r>
                  <a:rPr lang="en-US" sz="2800" b="1" dirty="0"/>
                  <a:t>θ</a:t>
                </a:r>
                <a:r>
                  <a:rPr lang="en-US" sz="2800" dirty="0"/>
                  <a:t> in terms of x </a:t>
                </a:r>
              </a:p>
              <a:p>
                <a:r>
                  <a:rPr lang="en-US" sz="2800" dirty="0"/>
                  <a:t>Then use this function to estimate the value of x that maximizes </a:t>
                </a:r>
                <a:r>
                  <a:rPr lang="en-US" sz="2800" b="1" dirty="0"/>
                  <a:t>θ</a:t>
                </a:r>
                <a:r>
                  <a:rPr lang="en-US" sz="2800" dirty="0"/>
                  <a:t>, in other words, we find the maximum y-value which is the viewing angle and the x-value will be the distance up the incline that you sit.</a:t>
                </a:r>
              </a:p>
              <a:p>
                <a:r>
                  <a:rPr lang="en-US" sz="2800" dirty="0"/>
                  <a:t>To find the row, divide x (the distance up the incline) by 3 (the distance between each row)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0238" y="2020825"/>
                <a:ext cx="10086882" cy="4233672"/>
              </a:xfrm>
              <a:blipFill rotWithShape="0">
                <a:blip r:embed="rId2"/>
                <a:stretch>
                  <a:fillRect l="-906" t="-1441" r="-302" b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84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434" y="1128451"/>
            <a:ext cx="8299126" cy="55626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1169382" y="217793"/>
                <a:ext cx="10178322" cy="1492132"/>
              </a:xfrm>
            </p:spPr>
            <p:txBody>
              <a:bodyPr/>
              <a:lstStyle/>
              <a:p>
                <a:r>
                  <a:rPr lang="en-US" dirty="0" smtClean="0"/>
                  <a:t>Graph of </a:t>
                </a:r>
                <a14:m>
                  <m:oMath xmlns:m="http://schemas.openxmlformats.org/officeDocument/2006/math">
                    <m:r>
                      <a:rPr lang="en-US" sz="5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1" i="0" dirty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69382" y="217793"/>
                <a:ext cx="10178322" cy="1492132"/>
              </a:xfrm>
              <a:blipFill rotWithShape="0">
                <a:blip r:embed="rId3"/>
                <a:stretch>
                  <a:fillRect l="-2934" t="-13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1070898" y="4855464"/>
            <a:ext cx="421674" cy="420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7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Graph of </a:t>
                </a:r>
                <a14:m>
                  <m:oMath xmlns:m="http://schemas.openxmlformats.org/officeDocument/2006/math">
                    <m:r>
                      <a:rPr lang="en-US" sz="5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1" dirty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934" t="-13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94" y="1248714"/>
            <a:ext cx="7887646" cy="53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4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514" y="2084829"/>
            <a:ext cx="10516650" cy="4005075"/>
          </a:xfrm>
        </p:spPr>
        <p:txBody>
          <a:bodyPr/>
          <a:lstStyle/>
          <a:p>
            <a:r>
              <a:rPr lang="en-US" sz="2400" dirty="0" smtClean="0"/>
              <a:t>Largest viewing angle is 48.5 degrees.</a:t>
            </a:r>
          </a:p>
          <a:p>
            <a:r>
              <a:rPr lang="en-US" sz="2400" dirty="0" smtClean="0"/>
              <a:t>Row: the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row ( x is 8.25 </a:t>
            </a:r>
            <a:r>
              <a:rPr lang="en-US" sz="2400" dirty="0" err="1" smtClean="0"/>
              <a:t>ft</a:t>
            </a:r>
            <a:r>
              <a:rPr lang="en-US" sz="2400" dirty="0" smtClean="0"/>
              <a:t>) because:</a:t>
            </a:r>
          </a:p>
          <a:p>
            <a:r>
              <a:rPr lang="en-US" sz="2400" dirty="0"/>
              <a:t>The rows are 3 feet apart, so we have to divide the distance up the incline by 3 in order to find the row number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Also 8.25/3 </a:t>
            </a:r>
            <a:r>
              <a:rPr lang="en-US" sz="2400" dirty="0"/>
              <a:t>is equal to 2.75, so the row you </a:t>
            </a:r>
            <a:r>
              <a:rPr lang="en-US" sz="2400" dirty="0" smtClean="0"/>
              <a:t>should </a:t>
            </a:r>
            <a:r>
              <a:rPr lang="en-US" sz="2400" dirty="0"/>
              <a:t>sit in is the third.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8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151" y="1480375"/>
            <a:ext cx="4998850" cy="982438"/>
          </a:xfrm>
        </p:spPr>
        <p:txBody>
          <a:bodyPr/>
          <a:lstStyle/>
          <a:p>
            <a:r>
              <a:rPr lang="en-US" dirty="0" smtClean="0"/>
              <a:t>Using a CAS, differentiate </a:t>
            </a:r>
            <a:r>
              <a:rPr lang="en-US" b="1" dirty="0" smtClean="0"/>
              <a:t>θ </a:t>
            </a:r>
            <a:r>
              <a:rPr lang="en-US" dirty="0" smtClean="0"/>
              <a:t>and find value for equation: </a:t>
            </a:r>
            <a:r>
              <a:rPr lang="en-US" dirty="0" err="1" smtClean="0"/>
              <a:t>dθ</a:t>
            </a:r>
            <a:r>
              <a:rPr lang="en-US" b="1" dirty="0" smtClean="0"/>
              <a:t>/</a:t>
            </a:r>
            <a:r>
              <a:rPr lang="en-US" dirty="0" smtClean="0"/>
              <a:t>dx</a:t>
            </a:r>
            <a:r>
              <a:rPr lang="en-US" dirty="0"/>
              <a:t>−0.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38" y="2283014"/>
            <a:ext cx="5115201" cy="2909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502" y="3622105"/>
            <a:ext cx="5119249" cy="29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93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value confirm your result in Problem 2?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398" y="2046929"/>
            <a:ext cx="6396753" cy="4315177"/>
          </a:xfrm>
        </p:spPr>
      </p:pic>
    </p:spTree>
    <p:extLst>
      <p:ext uri="{BB962C8B-B14F-4D97-AF65-F5344CB8AC3E}">
        <p14:creationId xmlns:p14="http://schemas.microsoft.com/office/powerpoint/2010/main" val="40414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2&amp;3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Ideal seat for viewing is the largest viewing angle to see the full movie.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6173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45337"/>
            <a:ext cx="10178322" cy="3593591"/>
          </a:xfrm>
        </p:spPr>
        <p:txBody>
          <a:bodyPr/>
          <a:lstStyle/>
          <a:p>
            <a:r>
              <a:rPr lang="en-US" dirty="0"/>
              <a:t>Use the graph of </a:t>
            </a:r>
            <a:r>
              <a:rPr lang="en-US" b="1" dirty="0"/>
              <a:t>θ</a:t>
            </a:r>
            <a:r>
              <a:rPr lang="en-US" dirty="0" smtClean="0"/>
              <a:t> </a:t>
            </a:r>
            <a:r>
              <a:rPr lang="en-US" dirty="0"/>
              <a:t>to estimate the average value of </a:t>
            </a:r>
            <a:r>
              <a:rPr lang="en-US" b="1" dirty="0"/>
              <a:t>θ</a:t>
            </a:r>
            <a:r>
              <a:rPr lang="en-US" dirty="0" smtClean="0"/>
              <a:t> </a:t>
            </a:r>
            <a:r>
              <a:rPr lang="en-US" dirty="0"/>
              <a:t>on the interval </a:t>
            </a:r>
            <a:r>
              <a:rPr lang="en-US" dirty="0" smtClean="0"/>
              <a:t>0 &lt; x &lt; 60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03" y="2345260"/>
            <a:ext cx="6060397" cy="411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28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1442" y="528689"/>
            <a:ext cx="586266" cy="577735"/>
          </a:xfrm>
        </p:spPr>
        <p:txBody>
          <a:bodyPr>
            <a:normAutofit/>
          </a:bodyPr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222" y="935099"/>
            <a:ext cx="3046002" cy="5532120"/>
          </a:xfrm>
        </p:spPr>
        <p:txBody>
          <a:bodyPr>
            <a:normAutofit/>
          </a:bodyPr>
          <a:lstStyle/>
          <a:p>
            <a:r>
              <a:rPr lang="en-US" sz="2400" dirty="0"/>
              <a:t>Then use your CAS to compute the average value.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Compare </a:t>
            </a:r>
            <a:r>
              <a:rPr lang="en-US" sz="2400" dirty="0"/>
              <a:t>with the maximum and minimum values of </a:t>
            </a:r>
            <a:r>
              <a:rPr lang="en-US" sz="2400" b="1" dirty="0"/>
              <a:t>θ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271" y="621792"/>
            <a:ext cx="6654519" cy="1490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29" y="2736989"/>
            <a:ext cx="5642539" cy="38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Have you ever wondered what were the best seats in a movie theatre to sit in?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031906"/>
            <a:ext cx="4499914" cy="25242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31" y="3262029"/>
            <a:ext cx="5067369" cy="25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32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2298" y="821297"/>
            <a:ext cx="348522" cy="367423"/>
          </a:xfrm>
        </p:spPr>
        <p:txBody>
          <a:bodyPr>
            <a:normAutofit/>
          </a:bodyPr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574" y="370332"/>
            <a:ext cx="9940578" cy="1636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i="1" dirty="0" smtClean="0">
                <a:latin typeface="Arial Rounded MT Bold" panose="020F0704030504030204" pitchFamily="34" charset="0"/>
              </a:rPr>
              <a:t>So…The next time you go see a movie, you’ll know exactly where to sit.</a:t>
            </a:r>
            <a:endParaRPr lang="en-US" sz="4000" b="1" i="1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44" y="2088896"/>
            <a:ext cx="5937504" cy="395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60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1678" y="2262918"/>
            <a:ext cx="10178322" cy="3593591"/>
          </a:xfrm>
        </p:spPr>
        <p:txBody>
          <a:bodyPr/>
          <a:lstStyle/>
          <a:p>
            <a:r>
              <a:rPr lang="en-US" dirty="0" smtClean="0"/>
              <a:t>James Stewart – Calculus – </a:t>
            </a:r>
          </a:p>
          <a:p>
            <a:endParaRPr lang="en-US" dirty="0"/>
          </a:p>
          <a:p>
            <a:r>
              <a:rPr lang="en-US" dirty="0" smtClean="0"/>
              <a:t>Applied </a:t>
            </a:r>
            <a:r>
              <a:rPr lang="en-US" dirty="0"/>
              <a:t>Project: Where to Sit at the </a:t>
            </a:r>
            <a:r>
              <a:rPr lang="en-US" dirty="0" smtClean="0"/>
              <a:t>Movies - </a:t>
            </a:r>
            <a:r>
              <a:rPr lang="en-US" dirty="0">
                <a:hlinkClick r:id="rId2"/>
              </a:rPr>
              <a:t>https://www.youtube.com/watch?v=oEkFJuCE-4A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43984" y="2262918"/>
            <a:ext cx="69860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5F6368"/>
                </a:solidFill>
                <a:effectLst/>
                <a:latin typeface="Roboto"/>
                <a:hlinkClick r:id="rId3"/>
              </a:rPr>
              <a:t>https://euvtro-my.sharepoint.com/:b:/g/personal/eva_kaslik_e-uvt_ro/EU7KmCoO4xxDtzZEHd-UhvsBZNPXOBEAoK1oWtsOcdflig?e=vt6RZf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253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World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movie theater that is positioned 10 </a:t>
            </a:r>
            <a:r>
              <a:rPr lang="en-US" dirty="0" err="1"/>
              <a:t>ft</a:t>
            </a:r>
            <a:r>
              <a:rPr lang="en-US" dirty="0"/>
              <a:t> off the floor and is 25 </a:t>
            </a:r>
            <a:r>
              <a:rPr lang="en-US" dirty="0" err="1"/>
              <a:t>ft</a:t>
            </a:r>
            <a:r>
              <a:rPr lang="en-US" dirty="0"/>
              <a:t> high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first row of seats is placed 9 </a:t>
            </a:r>
            <a:r>
              <a:rPr lang="en-US" dirty="0" err="1"/>
              <a:t>ft</a:t>
            </a:r>
            <a:r>
              <a:rPr lang="en-US" dirty="0"/>
              <a:t> from the screen and the rows are set 3 </a:t>
            </a:r>
            <a:r>
              <a:rPr lang="en-US" dirty="0" err="1"/>
              <a:t>ft</a:t>
            </a:r>
            <a:r>
              <a:rPr lang="en-US" dirty="0"/>
              <a:t> apart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floor of the seating area is inclined at an angle of ᾱ=20 above the horizontal and the distance up the incline that you sit is x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theater has 21 rows of seats so 0 &lt;x&lt;60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Suppose </a:t>
            </a:r>
            <a:r>
              <a:rPr lang="en-US" dirty="0"/>
              <a:t>you decide that the best place to sit is in the row where the angle θ subtended by the screen at your eyes is a maximum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Lets </a:t>
            </a:r>
            <a:r>
              <a:rPr lang="en-US" dirty="0"/>
              <a:t>also suppose that your eyes are 4 </a:t>
            </a:r>
            <a:r>
              <a:rPr lang="en-US" dirty="0" err="1"/>
              <a:t>ft</a:t>
            </a:r>
            <a:r>
              <a:rPr lang="en-US" dirty="0"/>
              <a:t> above the floor, as shown in the figure.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3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-832104" y="1069847"/>
            <a:ext cx="209262" cy="173733"/>
          </a:xfrm>
        </p:spPr>
        <p:txBody>
          <a:bodyPr>
            <a:normAutofit fontScale="90000"/>
          </a:bodyPr>
          <a:lstStyle/>
          <a:p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81" y="77721"/>
            <a:ext cx="5397343" cy="4257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75" y="2507588"/>
            <a:ext cx="4960201" cy="36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3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2213898" cy="806335"/>
          </a:xfrm>
        </p:spPr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106424" y="1810513"/>
                <a:ext cx="10323576" cy="40690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i="1" dirty="0" smtClean="0">
                    <a:latin typeface="Cambria Math" panose="02040503050406030204" pitchFamily="18" charset="0"/>
                  </a:rPr>
                  <a:t>Show that:</a:t>
                </a:r>
              </a:p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𝑎𝑟𝑐𝑐𝑜𝑠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o-RO" sz="32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ro-RO" sz="3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o-RO" sz="32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ro-RO" sz="3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 – 625</m:t>
                            </m:r>
                          </m:num>
                          <m:den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o-RO" sz="32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ro-RO" sz="32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Where: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3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ro-RO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3200" i="1" dirty="0">
                            <a:latin typeface="Cambria Math" panose="02040503050406030204" pitchFamily="18" charset="0"/>
                          </a:rPr>
                          <m:t>(9+</m:t>
                        </m:r>
                        <m:r>
                          <a:rPr lang="ro-RO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3200" i="1" dirty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ro-RO" sz="32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o-RO" sz="3200" dirty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ro-RO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ro-RO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ro-RO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3200" i="1" dirty="0">
                            <a:latin typeface="Cambria Math" panose="02040503050406030204" pitchFamily="18" charset="0"/>
                          </a:rPr>
                          <m:t>(31−</m:t>
                        </m:r>
                        <m:r>
                          <a:rPr lang="ro-RO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3200" i="1" dirty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ro-RO" sz="32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o-RO" sz="3200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ro-RO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r>
                          <a:rPr lang="ro-RO" sz="3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o-RO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3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ro-RO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3200" i="1" dirty="0">
                            <a:latin typeface="Cambria Math" panose="02040503050406030204" pitchFamily="18" charset="0"/>
                          </a:rPr>
                          <m:t>(9+</m:t>
                        </m:r>
                        <m:r>
                          <a:rPr lang="ro-RO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3200" i="1" dirty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ro-RO" sz="32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o-RO" sz="3200" dirty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ro-RO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ro-RO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ro-RO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3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3200" i="1" dirty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ro-RO" sz="32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o-RO" sz="3200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ro-RO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r>
                          <a:rPr lang="ro-RO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  <m:r>
                          <a:rPr lang="ro-RO" sz="3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o-RO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6424" y="1810513"/>
                <a:ext cx="10323576" cy="4069080"/>
              </a:xfrm>
              <a:blipFill rotWithShape="0">
                <a:blip r:embed="rId2"/>
                <a:stretch>
                  <a:fillRect l="-1359" t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15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694" y="206135"/>
            <a:ext cx="7929698" cy="628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3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Law of Cosine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874517"/>
                <a:ext cx="10260618" cy="4855463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o-RO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800" i="1" cap="small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ro-RO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ro-RO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ro-RO" sz="28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o-RO" sz="28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o-RO" sz="28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800" i="1" dirty="0" err="1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o-RO" sz="2800" dirty="0" smtClean="0"/>
                  <a:t>, </a:t>
                </a:r>
                <a:r>
                  <a:rPr lang="ro-RO" sz="2800" dirty="0"/>
                  <a:t>unde c=25</a:t>
                </a:r>
                <a:endParaRPr lang="en-US" sz="2800" dirty="0"/>
              </a:p>
              <a:p>
                <a:r>
                  <a:rPr lang="en-US" sz="2800" dirty="0" smtClean="0"/>
                  <a:t>We </a:t>
                </a:r>
                <a:r>
                  <a:rPr lang="en-US" sz="2800" dirty="0"/>
                  <a:t>wanted to find the angle of C so we isolate Cos C</a:t>
                </a:r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Subtract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ro-RO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ro-RO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 to </a:t>
                </a:r>
                <a:r>
                  <a:rPr lang="en-US" sz="2800" dirty="0"/>
                  <a:t>move them to the left side. </a:t>
                </a:r>
                <a:endParaRPr lang="en-US" sz="2800" dirty="0" smtClean="0"/>
              </a:p>
              <a:p>
                <a:r>
                  <a:rPr lang="en-US" sz="2800" dirty="0" smtClean="0"/>
                  <a:t>-&gt; </a:t>
                </a:r>
                <a14:m>
                  <m:oMath xmlns:m="http://schemas.openxmlformats.org/officeDocument/2006/math">
                    <m:r>
                      <a:rPr lang="ro-RO" sz="2800" i="1">
                        <a:latin typeface="Cambria Math" panose="02040503050406030204" pitchFamily="18" charset="0"/>
                      </a:rPr>
                      <m:t>2∗</m:t>
                    </m:r>
                    <m:r>
                      <a:rPr lang="ro-RO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ro-RO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ro-RO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ro-RO" sz="2800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o-RO" sz="2800" i="1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func>
                    <m:r>
                      <a:rPr lang="ro-RO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o-RO" sz="28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p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pPr marL="228600" lvl="2"/>
                <a:r>
                  <a:rPr lang="en-US" sz="2800" dirty="0" smtClean="0"/>
                  <a:t>Then </a:t>
                </a:r>
                <a:r>
                  <a:rPr lang="en-US" sz="2800" dirty="0"/>
                  <a:t>divide both sides </a:t>
                </a:r>
                <a:r>
                  <a:rPr lang="en-US" sz="2800" dirty="0" smtClean="0"/>
                  <a:t>by -</a:t>
                </a:r>
                <a:r>
                  <a:rPr lang="ro-RO" sz="2400" dirty="0" smtClean="0"/>
                  <a:t>2*a*b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</a:t>
                </a:r>
                <a:r>
                  <a:rPr lang="en-US" sz="2800" dirty="0" smtClean="0"/>
                  <a:t>and </a:t>
                </a:r>
                <a:r>
                  <a:rPr lang="en-US" sz="2800" dirty="0"/>
                  <a:t>you are left with Cos C by itself</a:t>
                </a:r>
                <a:r>
                  <a:rPr lang="en-US" sz="2800" dirty="0" smtClean="0"/>
                  <a:t>.</a:t>
                </a:r>
              </a:p>
              <a:p>
                <a:pPr marL="228600" lvl="6"/>
                <a:r>
                  <a:rPr lang="en-US" sz="2800" dirty="0" smtClean="0"/>
                  <a:t>So </a:t>
                </a:r>
                <a:r>
                  <a:rPr lang="en-US" sz="2800" dirty="0"/>
                  <a:t>to find angle C, we would have to find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 smtClean="0"/>
                  <a:t> of       </a:t>
                </a:r>
              </a:p>
              <a:p>
                <a:pPr marL="228600" lvl="6"/>
                <a:r>
                  <a:rPr lang="en-US" sz="2800" dirty="0" smtClean="0"/>
                  <a:t>C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𝑎𝑟𝑐𝑜𝑠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2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2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 – 625</m:t>
                        </m:r>
                      </m:num>
                      <m:den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o-RO" sz="22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sz="22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/>
                </a:r>
                <a:br>
                  <a:rPr lang="en-US" sz="1800" dirty="0"/>
                </a:br>
                <a:endParaRPr lang="ro-RO" sz="1800" dirty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874517"/>
                <a:ext cx="10260618" cy="4855463"/>
              </a:xfrm>
              <a:blipFill rotWithShape="0">
                <a:blip r:embed="rId2"/>
                <a:stretch>
                  <a:fillRect l="-891" t="-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61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base and the sides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78526" y="1691640"/>
                <a:ext cx="5085114" cy="24780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base is already 9ft. long.  We </a:t>
                </a:r>
                <a:r>
                  <a:rPr lang="en-US" dirty="0"/>
                  <a:t>have found the second part of the base in the previous problem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o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o-RO" dirty="0"/>
                  <a:t> </a:t>
                </a:r>
                <a14:m>
                  <m:oMath xmlns:m="http://schemas.openxmlformats.org/officeDocument/2006/math">
                    <m:r>
                      <a:rPr lang="ro-RO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𝑇h𝑒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𝑏𝑎𝑠𝑒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9+</m:t>
                    </m:r>
                    <m:r>
                      <a:rPr lang="ro-RO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o-RO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ro-RO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ro-RO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top of the movie theater is therefore </a:t>
                </a:r>
                <a14:m>
                  <m:oMath xmlns:m="http://schemas.openxmlformats.org/officeDocument/2006/math">
                    <m:r>
                      <a:rPr lang="ro-RO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9+</m:t>
                    </m:r>
                    <m:r>
                      <a:rPr lang="ro-RO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o-RO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ro-RO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ro-RO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so is the base of the triangle that we formed.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78526" y="1691640"/>
                <a:ext cx="5085114" cy="2478022"/>
              </a:xfrm>
              <a:blipFill rotWithShape="0">
                <a:blip r:embed="rId2"/>
                <a:stretch>
                  <a:fillRect l="-1078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821532" y="1455764"/>
                <a:ext cx="4325004" cy="48078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are told that the side of the whole movie theater is 35ft. </a:t>
                </a:r>
                <a:r>
                  <a:rPr lang="en-US" dirty="0" smtClean="0"/>
                  <a:t> The </a:t>
                </a:r>
                <a:r>
                  <a:rPr lang="en-US" dirty="0"/>
                  <a:t>right side of the movie theater from the top of the person to the ground needs to be found. </a:t>
                </a:r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are given 10ft. </a:t>
                </a:r>
                <a:r>
                  <a:rPr lang="en-US" dirty="0" smtClean="0"/>
                  <a:t> And </a:t>
                </a:r>
                <a:r>
                  <a:rPr lang="en-US" dirty="0"/>
                  <a:t>we found the whole side of the triangle previously 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o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). </a:t>
                </a:r>
                <a:r>
                  <a:rPr lang="en-US" dirty="0" smtClean="0"/>
                  <a:t> We </a:t>
                </a:r>
                <a:r>
                  <a:rPr lang="en-US" dirty="0"/>
                  <a:t>are given the height of the human (4ft</a:t>
                </a:r>
                <a:r>
                  <a:rPr lang="en-US" dirty="0" smtClean="0"/>
                  <a:t>.)</a:t>
                </a:r>
              </a:p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o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o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</m:t>
                    </m:r>
                    <m:r>
                      <a:rPr lang="ro-RO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-</a:t>
                </a:r>
                <a:r>
                  <a:rPr lang="en-US" dirty="0" smtClean="0"/>
                  <a:t>10</a:t>
                </a:r>
              </a:p>
              <a:p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o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en-US" dirty="0"/>
                  <a:t>6</a:t>
                </a:r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21532" y="1455764"/>
                <a:ext cx="4325004" cy="4807876"/>
              </a:xfrm>
              <a:blipFill rotWithShape="0">
                <a:blip r:embed="rId3"/>
                <a:stretch>
                  <a:fillRect l="-1268" t="-760" r="-2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26" y="4169662"/>
            <a:ext cx="5230306" cy="229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2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sides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636777"/>
                <a:ext cx="5983364" cy="4727448"/>
              </a:xfrm>
            </p:spPr>
            <p:txBody>
              <a:bodyPr/>
              <a:lstStyle/>
              <a:p>
                <a:r>
                  <a:rPr lang="en-US" dirty="0"/>
                  <a:t>Next, we have to find the shortest side of Triangle H, or the height from where the person is sitting, to the top of the movie screen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Since </a:t>
                </a:r>
                <a:r>
                  <a:rPr lang="en-US" dirty="0"/>
                  <a:t>we know that the side of the theater is 35ft, and we know that the height from the ground to where the person is sitting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o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o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</m:t>
                    </m:r>
                    <m:r>
                      <a:rPr lang="ro-RO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So</a:t>
                </a:r>
                <a:r>
                  <a:rPr lang="en-US" dirty="0"/>
                  <a:t>, in order to find the side we subtract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o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o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</m:t>
                    </m:r>
                    <m:r>
                      <a:rPr lang="ro-RO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from </a:t>
                </a:r>
                <a:r>
                  <a:rPr lang="en-US" dirty="0"/>
                  <a:t>35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35 - (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o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o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</m:t>
                    </m:r>
                    <m:r>
                      <a:rPr lang="ro-RO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31 -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o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636777"/>
                <a:ext cx="5983364" cy="4727448"/>
              </a:xfrm>
              <a:blipFill rotWithShape="0">
                <a:blip r:embed="rId2"/>
                <a:stretch>
                  <a:fillRect l="-916" t="-645" r="-1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43" y="1746299"/>
            <a:ext cx="4093773" cy="257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2683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343</TotalTime>
  <Words>820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Rounded MT Bold</vt:lpstr>
      <vt:lpstr>Cambria Math</vt:lpstr>
      <vt:lpstr>Gill Sans MT</vt:lpstr>
      <vt:lpstr>Impact</vt:lpstr>
      <vt:lpstr>Roboto</vt:lpstr>
      <vt:lpstr>Badge</vt:lpstr>
      <vt:lpstr>Where to sit at the movies?</vt:lpstr>
      <vt:lpstr>Have you ever wondered what were the best seats in a movie theatre to sit in?</vt:lpstr>
      <vt:lpstr>The Real World Problem</vt:lpstr>
      <vt:lpstr>PowerPoint Presentation</vt:lpstr>
      <vt:lpstr>Part 1</vt:lpstr>
      <vt:lpstr>PowerPoint Presentation</vt:lpstr>
      <vt:lpstr>Law of Cosine</vt:lpstr>
      <vt:lpstr>The base and the sides</vt:lpstr>
      <vt:lpstr>The sides</vt:lpstr>
      <vt:lpstr>Proving it all</vt:lpstr>
      <vt:lpstr>Part 2: Which row?</vt:lpstr>
      <vt:lpstr>Graph of  θ</vt:lpstr>
      <vt:lpstr>Graph of  θ</vt:lpstr>
      <vt:lpstr>The answer</vt:lpstr>
      <vt:lpstr>Part 3</vt:lpstr>
      <vt:lpstr>Does this value confirm your result in Problem 2?</vt:lpstr>
      <vt:lpstr>Part 2&amp;3</vt:lpstr>
      <vt:lpstr>Part 4</vt:lpstr>
      <vt:lpstr>.</vt:lpstr>
      <vt:lpstr>.</vt:lpstr>
      <vt:lpstr>bibliography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sit at the movies?</dc:title>
  <dc:creator>Microsoft account</dc:creator>
  <cp:lastModifiedBy>Microsoft account</cp:lastModifiedBy>
  <cp:revision>18</cp:revision>
  <dcterms:created xsi:type="dcterms:W3CDTF">2020-05-30T12:10:11Z</dcterms:created>
  <dcterms:modified xsi:type="dcterms:W3CDTF">2020-06-01T17:09:26Z</dcterms:modified>
</cp:coreProperties>
</file>