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1186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11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6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4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 E-commerce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Padrões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 e </a:t>
            </a:r>
            <a:r>
              <a:rPr dirty="0" err="1"/>
              <a:t>Previsão</a:t>
            </a:r>
            <a:r>
              <a:rPr dirty="0"/>
              <a:t> Futura</a:t>
            </a:r>
          </a:p>
          <a:p>
            <a:r>
              <a:rPr lang="pt-BR" dirty="0"/>
              <a:t>Mirela Mota - </a:t>
            </a:r>
            <a:r>
              <a:rPr dirty="0" err="1"/>
              <a:t>Maio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Número de Pedidos por Estado do Cliente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B3DA6C8-4E82-465C-B091-26417D300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43" y="2286000"/>
            <a:ext cx="5631814" cy="40227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do Tempo de Entrega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320D9BD-2844-44AC-B971-C1D0A780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22" y="2210586"/>
            <a:ext cx="6370401" cy="398678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Número de Pedidos por Mês do Ano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A4ADF7E-B08A-4D8D-B1B7-F1EAE136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66" y="2250059"/>
            <a:ext cx="7039768" cy="40227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Testes Estatísticos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Padrões de Vendas e Previsão Futura</a:t>
            </a:r>
          </a:p>
          <a:p>
            <a:r>
              <a:rPr lang="pt-BR" dirty="0"/>
              <a:t>Mirela Mota - Maio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Hipóteses Testadas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1. </a:t>
            </a:r>
            <a:r>
              <a:rPr dirty="0" err="1"/>
              <a:t>Diferenças</a:t>
            </a:r>
            <a:r>
              <a:rPr dirty="0"/>
              <a:t> entre </a:t>
            </a:r>
            <a:r>
              <a:rPr dirty="0" err="1"/>
              <a:t>categorias</a:t>
            </a:r>
            <a:r>
              <a:rPr dirty="0"/>
              <a:t> de </a:t>
            </a:r>
            <a:r>
              <a:rPr dirty="0" err="1"/>
              <a:t>produtos</a:t>
            </a:r>
            <a:r>
              <a:rPr dirty="0"/>
              <a:t>:</a:t>
            </a:r>
          </a:p>
          <a:p>
            <a:pPr>
              <a:defRPr sz="1800"/>
            </a:pPr>
            <a:r>
              <a:rPr dirty="0"/>
              <a:t>   - ANOVA: </a:t>
            </a:r>
            <a:r>
              <a:rPr dirty="0" err="1"/>
              <a:t>Existem</a:t>
            </a:r>
            <a:r>
              <a:rPr dirty="0"/>
              <a:t> </a:t>
            </a: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preços</a:t>
            </a:r>
            <a:r>
              <a:rPr dirty="0"/>
              <a:t> </a:t>
            </a:r>
            <a:r>
              <a:rPr dirty="0" err="1"/>
              <a:t>médios</a:t>
            </a:r>
            <a:r>
              <a:rPr dirty="0"/>
              <a:t> (p &lt; 0.05).</a:t>
            </a:r>
          </a:p>
          <a:p>
            <a:pPr>
              <a:defRPr sz="1800"/>
            </a:pPr>
            <a:r>
              <a:rPr dirty="0"/>
              <a:t>   - ANOVA: </a:t>
            </a:r>
            <a:r>
              <a:rPr dirty="0" err="1"/>
              <a:t>Existem</a:t>
            </a:r>
            <a:r>
              <a:rPr dirty="0"/>
              <a:t> </a:t>
            </a: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tempos </a:t>
            </a:r>
            <a:r>
              <a:rPr dirty="0" err="1"/>
              <a:t>médios</a:t>
            </a:r>
            <a:r>
              <a:rPr dirty="0"/>
              <a:t> de </a:t>
            </a:r>
            <a:r>
              <a:rPr dirty="0" err="1"/>
              <a:t>entrega</a:t>
            </a:r>
            <a:r>
              <a:rPr dirty="0"/>
              <a:t> (p &lt; 0.05).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regionais</a:t>
            </a:r>
            <a:r>
              <a:rPr dirty="0"/>
              <a:t> (</a:t>
            </a:r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estados</a:t>
            </a:r>
            <a:r>
              <a:rPr dirty="0"/>
              <a:t>):</a:t>
            </a:r>
          </a:p>
          <a:p>
            <a:pPr>
              <a:defRPr sz="1800"/>
            </a:pPr>
            <a:r>
              <a:rPr dirty="0"/>
              <a:t>   - ANOVA: </a:t>
            </a:r>
            <a:r>
              <a:rPr dirty="0" err="1"/>
              <a:t>Existem</a:t>
            </a:r>
            <a:r>
              <a:rPr dirty="0"/>
              <a:t> </a:t>
            </a: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preços</a:t>
            </a:r>
            <a:r>
              <a:rPr dirty="0"/>
              <a:t> </a:t>
            </a:r>
            <a:r>
              <a:rPr dirty="0" err="1"/>
              <a:t>médios</a:t>
            </a:r>
            <a:r>
              <a:rPr dirty="0"/>
              <a:t> (p &lt; 0.05).</a:t>
            </a:r>
          </a:p>
          <a:p>
            <a:pPr>
              <a:defRPr sz="1800"/>
            </a:pPr>
            <a:r>
              <a:rPr dirty="0"/>
              <a:t>   - ANOVA: </a:t>
            </a:r>
            <a:r>
              <a:rPr dirty="0" err="1"/>
              <a:t>Existem</a:t>
            </a:r>
            <a:r>
              <a:rPr dirty="0"/>
              <a:t> </a:t>
            </a: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tempos </a:t>
            </a:r>
            <a:r>
              <a:rPr dirty="0" err="1"/>
              <a:t>médios</a:t>
            </a:r>
            <a:r>
              <a:rPr dirty="0"/>
              <a:t> de </a:t>
            </a:r>
            <a:r>
              <a:rPr dirty="0" err="1"/>
              <a:t>entrega</a:t>
            </a:r>
            <a:r>
              <a:rPr dirty="0"/>
              <a:t> (p &lt; 0.05).</a:t>
            </a:r>
          </a:p>
          <a:p>
            <a:pPr>
              <a:defRPr sz="1800"/>
            </a:pPr>
            <a:r>
              <a:rPr dirty="0"/>
              <a:t>3. </a:t>
            </a:r>
            <a:r>
              <a:rPr dirty="0" err="1"/>
              <a:t>Sazonalidade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vendas</a:t>
            </a:r>
            <a:r>
              <a:rPr dirty="0"/>
              <a:t>:</a:t>
            </a:r>
          </a:p>
          <a:p>
            <a:pPr>
              <a:defRPr sz="1800"/>
            </a:pPr>
            <a:r>
              <a:rPr dirty="0"/>
              <a:t>   - Kruskal-Wallis: </a:t>
            </a:r>
            <a:r>
              <a:rPr dirty="0" err="1"/>
              <a:t>Confirmada</a:t>
            </a:r>
            <a:r>
              <a:rPr dirty="0"/>
              <a:t> a </a:t>
            </a:r>
            <a:r>
              <a:rPr dirty="0" err="1"/>
              <a:t>existência</a:t>
            </a:r>
            <a:r>
              <a:rPr dirty="0"/>
              <a:t> de </a:t>
            </a:r>
            <a:r>
              <a:rPr dirty="0" err="1"/>
              <a:t>sazonalidade</a:t>
            </a:r>
            <a:r>
              <a:rPr dirty="0"/>
              <a:t> (p &lt; 0.05).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Distribuição</a:t>
            </a:r>
            <a:r>
              <a:rPr dirty="0"/>
              <a:t> do Tempo de </a:t>
            </a:r>
            <a:r>
              <a:rPr dirty="0" err="1"/>
              <a:t>Entrega</a:t>
            </a:r>
            <a:r>
              <a:rPr dirty="0"/>
              <a:t> por </a:t>
            </a:r>
            <a:r>
              <a:rPr dirty="0" err="1"/>
              <a:t>Categoria</a:t>
            </a:r>
            <a:endParaRPr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3CD03CA-B0BA-4866-A8C1-C2DC8AEE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979" y="2250059"/>
            <a:ext cx="6704541" cy="4022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Distribuição</a:t>
            </a:r>
            <a:r>
              <a:rPr dirty="0"/>
              <a:t> do Tempo de </a:t>
            </a:r>
            <a:r>
              <a:rPr dirty="0" err="1"/>
              <a:t>Entrega</a:t>
            </a:r>
            <a:r>
              <a:rPr dirty="0"/>
              <a:t> por Estado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CEABEB3-7560-4739-98D9-7E03C152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979" y="2286000"/>
            <a:ext cx="6704541" cy="40227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Modelagem Preditiva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Padrões de Vendas e Previsão Futura</a:t>
            </a:r>
          </a:p>
          <a:p>
            <a:r>
              <a:rPr lang="pt-BR" dirty="0"/>
              <a:t>Mirela Mota - Maio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Abordagem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mensais</a:t>
            </a:r>
            <a:r>
              <a:rPr dirty="0"/>
              <a:t> </a:t>
            </a:r>
            <a:r>
              <a:rPr dirty="0" err="1"/>
              <a:t>futuras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Features: </a:t>
            </a:r>
            <a:r>
              <a:rPr dirty="0" err="1"/>
              <a:t>Mês</a:t>
            </a:r>
            <a:r>
              <a:rPr dirty="0"/>
              <a:t>, </a:t>
            </a:r>
            <a:r>
              <a:rPr dirty="0" err="1"/>
              <a:t>ano</a:t>
            </a:r>
            <a:r>
              <a:rPr dirty="0"/>
              <a:t>,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anteriores</a:t>
            </a:r>
            <a:r>
              <a:rPr dirty="0"/>
              <a:t>, </a:t>
            </a:r>
            <a:r>
              <a:rPr dirty="0" err="1"/>
              <a:t>médias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, nº </a:t>
            </a:r>
            <a:r>
              <a:rPr dirty="0" err="1"/>
              <a:t>pedidos</a:t>
            </a:r>
            <a:r>
              <a:rPr dirty="0"/>
              <a:t>, </a:t>
            </a:r>
            <a:r>
              <a:rPr dirty="0" err="1"/>
              <a:t>frete</a:t>
            </a:r>
            <a:r>
              <a:rPr dirty="0"/>
              <a:t>, tempo </a:t>
            </a:r>
            <a:r>
              <a:rPr dirty="0" err="1"/>
              <a:t>entrega</a:t>
            </a:r>
            <a:r>
              <a:rPr dirty="0"/>
              <a:t>, taxa </a:t>
            </a:r>
            <a:r>
              <a:rPr dirty="0" err="1"/>
              <a:t>entrega</a:t>
            </a:r>
            <a:r>
              <a:rPr dirty="0"/>
              <a:t> </a:t>
            </a:r>
            <a:r>
              <a:rPr dirty="0" err="1"/>
              <a:t>prazo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 err="1"/>
              <a:t>Métrica</a:t>
            </a:r>
            <a:r>
              <a:rPr dirty="0"/>
              <a:t> de </a:t>
            </a:r>
            <a:r>
              <a:rPr dirty="0" err="1"/>
              <a:t>avaliação</a:t>
            </a:r>
            <a:r>
              <a:rPr dirty="0"/>
              <a:t>: RMSE, MAE, R².</a:t>
            </a:r>
          </a:p>
          <a:p>
            <a:pPr>
              <a:defRPr sz="1800"/>
            </a:pPr>
            <a:r>
              <a:rPr dirty="0" err="1"/>
              <a:t>Validação</a:t>
            </a:r>
            <a:r>
              <a:rPr dirty="0"/>
              <a:t>: </a:t>
            </a:r>
            <a:r>
              <a:rPr dirty="0" err="1"/>
              <a:t>Divisão</a:t>
            </a:r>
            <a:r>
              <a:rPr dirty="0"/>
              <a:t> </a:t>
            </a:r>
            <a:r>
              <a:rPr dirty="0" err="1"/>
              <a:t>treino</a:t>
            </a:r>
            <a:r>
              <a:rPr dirty="0"/>
              <a:t>/teste temporal (</a:t>
            </a:r>
            <a:r>
              <a:rPr lang="pt-BR" dirty="0"/>
              <a:t>7</a:t>
            </a:r>
            <a:r>
              <a:rPr dirty="0"/>
              <a:t>0%/</a:t>
            </a:r>
            <a:r>
              <a:rPr lang="pt-BR" dirty="0"/>
              <a:t>3</a:t>
            </a:r>
            <a:r>
              <a:rPr dirty="0"/>
              <a:t>0%).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Resultados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 </a:t>
            </a:r>
            <a:br>
              <a:rPr lang="pt-BR" dirty="0"/>
            </a:br>
            <a:r>
              <a:rPr dirty="0"/>
              <a:t>(Random Forest)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selecionado</a:t>
            </a:r>
            <a:r>
              <a:rPr dirty="0"/>
              <a:t>: Random Forest (</a:t>
            </a:r>
            <a:r>
              <a:rPr dirty="0" err="1"/>
              <a:t>melhor</a:t>
            </a:r>
            <a:r>
              <a:rPr dirty="0"/>
              <a:t> R² no teste).</a:t>
            </a:r>
          </a:p>
          <a:p>
            <a:pPr>
              <a:defRPr sz="1800"/>
            </a:pPr>
            <a:r>
              <a:rPr dirty="0" err="1"/>
              <a:t>Desempenho</a:t>
            </a:r>
            <a:r>
              <a:rPr dirty="0"/>
              <a:t> no Teste:</a:t>
            </a:r>
          </a:p>
          <a:p>
            <a:pPr>
              <a:defRPr sz="1800"/>
            </a:pPr>
            <a:r>
              <a:rPr dirty="0"/>
              <a:t>  - RMSE: </a:t>
            </a:r>
            <a:r>
              <a:rPr lang="pt-BR" sz="1800" dirty="0"/>
              <a:t>R$ 29.94</a:t>
            </a:r>
          </a:p>
          <a:p>
            <a:pPr>
              <a:defRPr sz="1800"/>
            </a:pPr>
            <a:r>
              <a:rPr dirty="0"/>
              <a:t>  - MAE: </a:t>
            </a:r>
            <a:r>
              <a:rPr lang="pt-BR" sz="1800" dirty="0"/>
              <a:t>R$ 6.26</a:t>
            </a:r>
          </a:p>
          <a:p>
            <a:pPr>
              <a:defRPr sz="1800"/>
            </a:pPr>
            <a:r>
              <a:rPr dirty="0"/>
              <a:t>  - R²: </a:t>
            </a:r>
            <a:r>
              <a:rPr lang="pt-BR" sz="1800" dirty="0"/>
              <a:t>0.97</a:t>
            </a:r>
            <a:endParaRPr lang="pt-BR" dirty="0"/>
          </a:p>
          <a:p>
            <a:pPr>
              <a:defRPr sz="1800"/>
            </a:pPr>
            <a:r>
              <a:rPr dirty="0" err="1"/>
              <a:t>Interpretação</a:t>
            </a:r>
            <a:r>
              <a:rPr dirty="0"/>
              <a:t>: 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explica</a:t>
            </a:r>
            <a:r>
              <a:rPr dirty="0"/>
              <a:t> ~</a:t>
            </a:r>
            <a:r>
              <a:rPr lang="pt-BR" dirty="0"/>
              <a:t>97</a:t>
            </a:r>
            <a:r>
              <a:rPr dirty="0"/>
              <a:t>% da </a:t>
            </a:r>
            <a:r>
              <a:rPr dirty="0" err="1"/>
              <a:t>variabilidade</a:t>
            </a:r>
            <a:r>
              <a:rPr dirty="0"/>
              <a:t> das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mensais</a:t>
            </a:r>
            <a:r>
              <a:rPr dirty="0"/>
              <a:t> com </a:t>
            </a:r>
            <a:r>
              <a:rPr dirty="0" err="1"/>
              <a:t>os</a:t>
            </a:r>
            <a:r>
              <a:rPr dirty="0"/>
              <a:t> dados </a:t>
            </a:r>
            <a:r>
              <a:rPr dirty="0" err="1"/>
              <a:t>disponíveis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Introdução</a:t>
            </a:r>
            <a:r>
              <a:rPr dirty="0"/>
              <a:t> e </a:t>
            </a:r>
            <a:r>
              <a:rPr dirty="0" err="1"/>
              <a:t>Objetivos</a:t>
            </a:r>
            <a:endParaRPr dirty="0"/>
          </a:p>
          <a:p>
            <a:pPr>
              <a:defRPr sz="1800"/>
            </a:pPr>
            <a:r>
              <a:rPr dirty="0" err="1"/>
              <a:t>Metodologia</a:t>
            </a:r>
            <a:endParaRPr dirty="0"/>
          </a:p>
          <a:p>
            <a:pPr>
              <a:defRPr sz="1800"/>
            </a:pP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Exploratória</a:t>
            </a:r>
            <a:endParaRPr dirty="0"/>
          </a:p>
          <a:p>
            <a:pPr>
              <a:defRPr sz="1800"/>
            </a:pPr>
            <a:r>
              <a:rPr dirty="0"/>
              <a:t>Testes </a:t>
            </a:r>
            <a:r>
              <a:rPr dirty="0" err="1"/>
              <a:t>Estatísticos</a:t>
            </a:r>
            <a:endParaRPr dirty="0"/>
          </a:p>
          <a:p>
            <a:pPr>
              <a:defRPr sz="1800"/>
            </a:pP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Preditiva</a:t>
            </a:r>
            <a:endParaRPr dirty="0"/>
          </a:p>
          <a:p>
            <a:pPr>
              <a:defRPr sz="1800"/>
            </a:pPr>
            <a:r>
              <a:rPr dirty="0" err="1"/>
              <a:t>Conclusões</a:t>
            </a:r>
            <a:r>
              <a:rPr dirty="0"/>
              <a:t> e </a:t>
            </a:r>
            <a:r>
              <a:rPr dirty="0" err="1"/>
              <a:t>Recomendações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Predições</a:t>
            </a:r>
            <a:r>
              <a:rPr dirty="0"/>
              <a:t> vs.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Reais</a:t>
            </a:r>
            <a:r>
              <a:rPr dirty="0"/>
              <a:t> (Random Forest)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87C59E-E7D3-4A22-9853-C097BF0F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6" y="2237169"/>
            <a:ext cx="6309087" cy="40916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Recomendações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Padrões de Vendas e Previsão Futura</a:t>
            </a:r>
          </a:p>
          <a:p>
            <a:r>
              <a:rPr lang="pt-BR" dirty="0"/>
              <a:t>Mirela Mota - Maio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Conclusões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Tendência</a:t>
            </a:r>
            <a:r>
              <a:rPr dirty="0"/>
              <a:t> de </a:t>
            </a:r>
            <a:r>
              <a:rPr dirty="0" err="1"/>
              <a:t>crescimento</a:t>
            </a:r>
            <a:r>
              <a:rPr dirty="0"/>
              <a:t> e </a:t>
            </a:r>
            <a:r>
              <a:rPr dirty="0" err="1"/>
              <a:t>sazonalidade</a:t>
            </a:r>
            <a:r>
              <a:rPr dirty="0"/>
              <a:t> </a:t>
            </a:r>
            <a:r>
              <a:rPr dirty="0" err="1"/>
              <a:t>confirmadas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 err="1"/>
              <a:t>Diferenças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entre </a:t>
            </a:r>
            <a:r>
              <a:rPr dirty="0" err="1"/>
              <a:t>categorias</a:t>
            </a:r>
            <a:r>
              <a:rPr dirty="0"/>
              <a:t> e </a:t>
            </a:r>
            <a:r>
              <a:rPr dirty="0" err="1"/>
              <a:t>estados</a:t>
            </a:r>
            <a:r>
              <a:rPr dirty="0"/>
              <a:t> (</a:t>
            </a:r>
            <a:r>
              <a:rPr dirty="0" err="1"/>
              <a:t>preço</a:t>
            </a:r>
            <a:r>
              <a:rPr dirty="0"/>
              <a:t> e </a:t>
            </a:r>
            <a:r>
              <a:rPr dirty="0" err="1"/>
              <a:t>entrega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Tempo de </a:t>
            </a:r>
            <a:r>
              <a:rPr dirty="0" err="1"/>
              <a:t>entrega</a:t>
            </a:r>
            <a:r>
              <a:rPr dirty="0"/>
              <a:t> </a:t>
            </a:r>
            <a:r>
              <a:rPr dirty="0" err="1"/>
              <a:t>varia</a:t>
            </a:r>
            <a:r>
              <a:rPr dirty="0"/>
              <a:t> e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indicar</a:t>
            </a:r>
            <a:r>
              <a:rPr dirty="0"/>
              <a:t> </a:t>
            </a:r>
            <a:r>
              <a:rPr dirty="0" err="1"/>
              <a:t>gargalos</a:t>
            </a:r>
            <a:r>
              <a:rPr dirty="0"/>
              <a:t> </a:t>
            </a:r>
            <a:r>
              <a:rPr dirty="0" err="1"/>
              <a:t>logísticos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 err="1"/>
              <a:t>Modelo</a:t>
            </a:r>
            <a:r>
              <a:rPr dirty="0"/>
              <a:t> Random Forest </a:t>
            </a:r>
            <a:r>
              <a:rPr dirty="0" err="1"/>
              <a:t>oferece</a:t>
            </a:r>
            <a:r>
              <a:rPr lang="pt-BR" dirty="0"/>
              <a:t> uma boa previsão com R²: 0,97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Recomendações para o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Logística</a:t>
            </a:r>
            <a:r>
              <a:rPr dirty="0"/>
              <a:t>: </a:t>
            </a:r>
            <a:r>
              <a:rPr dirty="0" err="1"/>
              <a:t>Investigar</a:t>
            </a:r>
            <a:r>
              <a:rPr dirty="0"/>
              <a:t> </a:t>
            </a:r>
            <a:r>
              <a:rPr dirty="0" err="1"/>
              <a:t>causas</a:t>
            </a:r>
            <a:r>
              <a:rPr dirty="0"/>
              <a:t> das </a:t>
            </a:r>
            <a:r>
              <a:rPr dirty="0" err="1"/>
              <a:t>variações</a:t>
            </a:r>
            <a:r>
              <a:rPr dirty="0"/>
              <a:t> no tempo de </a:t>
            </a:r>
            <a:r>
              <a:rPr dirty="0" err="1"/>
              <a:t>entrega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 err="1"/>
              <a:t>Produtos</a:t>
            </a:r>
            <a:r>
              <a:rPr dirty="0"/>
              <a:t>: </a:t>
            </a:r>
            <a:r>
              <a:rPr dirty="0" err="1"/>
              <a:t>Balancear</a:t>
            </a:r>
            <a:r>
              <a:rPr dirty="0"/>
              <a:t> </a:t>
            </a:r>
            <a:r>
              <a:rPr dirty="0" err="1"/>
              <a:t>foco</a:t>
            </a:r>
            <a:r>
              <a:rPr dirty="0"/>
              <a:t> entre </a:t>
            </a:r>
            <a:r>
              <a:rPr dirty="0" err="1"/>
              <a:t>categorias</a:t>
            </a:r>
            <a:r>
              <a:rPr dirty="0"/>
              <a:t> de volume e valor.</a:t>
            </a:r>
          </a:p>
          <a:p>
            <a:pPr>
              <a:defRPr sz="1800"/>
            </a:pPr>
            <a:r>
              <a:rPr dirty="0"/>
              <a:t>Regional: </a:t>
            </a:r>
            <a:r>
              <a:rPr dirty="0" err="1"/>
              <a:t>Adaptar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 de marketing/</a:t>
            </a:r>
            <a:r>
              <a:rPr dirty="0" err="1"/>
              <a:t>vendas</a:t>
            </a:r>
            <a:r>
              <a:rPr dirty="0"/>
              <a:t> por </a:t>
            </a:r>
            <a:r>
              <a:rPr dirty="0" err="1"/>
              <a:t>estado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 err="1"/>
              <a:t>Previsão</a:t>
            </a:r>
            <a:r>
              <a:rPr dirty="0"/>
              <a:t>: </a:t>
            </a:r>
            <a:r>
              <a:rPr lang="pt-BR" dirty="0"/>
              <a:t>O modelo está bem preparado</a:t>
            </a:r>
            <a:endParaRPr dirty="0"/>
          </a:p>
          <a:p>
            <a:pPr>
              <a:defRPr sz="1800"/>
            </a:pPr>
            <a:r>
              <a:rPr dirty="0" err="1"/>
              <a:t>Sazonalidade</a:t>
            </a:r>
            <a:r>
              <a:rPr dirty="0"/>
              <a:t>: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planejamento</a:t>
            </a:r>
            <a:r>
              <a:rPr dirty="0"/>
              <a:t> para </a:t>
            </a:r>
            <a:r>
              <a:rPr dirty="0" err="1"/>
              <a:t>picos</a:t>
            </a:r>
            <a:r>
              <a:rPr dirty="0"/>
              <a:t> de </a:t>
            </a:r>
            <a:r>
              <a:rPr dirty="0" err="1"/>
              <a:t>demanda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400" b="1"/>
            </a:pPr>
            <a: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e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Contexto</a:t>
            </a:r>
            <a:r>
              <a:rPr dirty="0"/>
              <a:t>: </a:t>
            </a:r>
            <a:r>
              <a:rPr dirty="0" err="1"/>
              <a:t>Análise</a:t>
            </a:r>
            <a:r>
              <a:rPr dirty="0"/>
              <a:t> de dados de </a:t>
            </a:r>
            <a:r>
              <a:rPr dirty="0" err="1"/>
              <a:t>vendas</a:t>
            </a:r>
            <a:r>
              <a:rPr dirty="0"/>
              <a:t> da </a:t>
            </a:r>
            <a:r>
              <a:rPr dirty="0" err="1"/>
              <a:t>Olist</a:t>
            </a:r>
            <a:r>
              <a:rPr dirty="0"/>
              <a:t> (marketplace </a:t>
            </a:r>
            <a:r>
              <a:rPr dirty="0" err="1"/>
              <a:t>brasileiro</a:t>
            </a:r>
            <a:r>
              <a:rPr dirty="0"/>
              <a:t>) </a:t>
            </a:r>
            <a:r>
              <a:rPr dirty="0" err="1"/>
              <a:t>utilizando</a:t>
            </a:r>
            <a:r>
              <a:rPr dirty="0"/>
              <a:t> </a:t>
            </a:r>
            <a:r>
              <a:rPr lang="pt-BR" dirty="0"/>
              <a:t>o</a:t>
            </a:r>
            <a:r>
              <a:rPr dirty="0"/>
              <a:t> conjunto dados (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pedidos</a:t>
            </a:r>
            <a:r>
              <a:rPr dirty="0"/>
              <a:t>, </a:t>
            </a:r>
            <a:r>
              <a:rPr dirty="0" err="1"/>
              <a:t>itens</a:t>
            </a:r>
            <a:r>
              <a:rPr dirty="0"/>
              <a:t>, </a:t>
            </a:r>
            <a:r>
              <a:rPr dirty="0" err="1"/>
              <a:t>produtos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 err="1"/>
              <a:t>Período</a:t>
            </a:r>
            <a:r>
              <a:rPr dirty="0"/>
              <a:t>: 2016 a 2018.</a:t>
            </a:r>
          </a:p>
          <a:p>
            <a:pPr>
              <a:defRPr sz="1800"/>
            </a:pPr>
            <a:r>
              <a:rPr dirty="0" err="1"/>
              <a:t>Objetivos</a:t>
            </a:r>
            <a:r>
              <a:rPr dirty="0"/>
              <a:t>:</a:t>
            </a:r>
          </a:p>
          <a:p>
            <a:pPr>
              <a:defRPr sz="1800"/>
            </a:pPr>
            <a:r>
              <a:rPr dirty="0"/>
              <a:t>  - </a:t>
            </a:r>
            <a:r>
              <a:rPr dirty="0" err="1"/>
              <a:t>Entender</a:t>
            </a:r>
            <a:r>
              <a:rPr dirty="0"/>
              <a:t> </a:t>
            </a:r>
            <a:r>
              <a:rPr dirty="0" err="1"/>
              <a:t>padrões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 com </a:t>
            </a:r>
            <a:r>
              <a:rPr dirty="0" err="1"/>
              <a:t>os</a:t>
            </a:r>
            <a:r>
              <a:rPr dirty="0"/>
              <a:t> dados </a:t>
            </a:r>
            <a:r>
              <a:rPr dirty="0" err="1"/>
              <a:t>disponíveis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  -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fatores</a:t>
            </a:r>
            <a:r>
              <a:rPr dirty="0"/>
              <a:t> que </a:t>
            </a:r>
            <a:r>
              <a:rPr dirty="0" err="1"/>
              <a:t>influenciam</a:t>
            </a:r>
            <a:r>
              <a:rPr dirty="0"/>
              <a:t> o tempo de </a:t>
            </a:r>
            <a:r>
              <a:rPr dirty="0" err="1"/>
              <a:t>entrega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  - </a:t>
            </a:r>
            <a:r>
              <a:rPr dirty="0" err="1"/>
              <a:t>Desenvolver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preditivo</a:t>
            </a:r>
            <a:r>
              <a:rPr dirty="0"/>
              <a:t> para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futuras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1. Coleta e </a:t>
            </a:r>
            <a:r>
              <a:rPr dirty="0" err="1"/>
              <a:t>Preparação</a:t>
            </a:r>
            <a:r>
              <a:rPr dirty="0"/>
              <a:t>: </a:t>
            </a:r>
            <a:r>
              <a:rPr dirty="0" err="1"/>
              <a:t>Leitura</a:t>
            </a:r>
            <a:r>
              <a:rPr dirty="0"/>
              <a:t> e </a:t>
            </a:r>
            <a:r>
              <a:rPr dirty="0" err="1"/>
              <a:t>limpeza</a:t>
            </a:r>
            <a:r>
              <a:rPr dirty="0"/>
              <a:t> dos 4 datasets </a:t>
            </a:r>
            <a:r>
              <a:rPr dirty="0" err="1"/>
              <a:t>selecionados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Exploratória</a:t>
            </a:r>
            <a:r>
              <a:rPr dirty="0"/>
              <a:t>: </a:t>
            </a:r>
            <a:r>
              <a:rPr dirty="0" err="1"/>
              <a:t>Estatísticas</a:t>
            </a:r>
            <a:r>
              <a:rPr dirty="0"/>
              <a:t> </a:t>
            </a:r>
            <a:r>
              <a:rPr dirty="0" err="1"/>
              <a:t>descritivas</a:t>
            </a:r>
            <a:r>
              <a:rPr dirty="0"/>
              <a:t> e </a:t>
            </a:r>
            <a:r>
              <a:rPr dirty="0" err="1"/>
              <a:t>visualizações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3. Testes </a:t>
            </a:r>
            <a:r>
              <a:rPr dirty="0" err="1"/>
              <a:t>Estatísticos</a:t>
            </a:r>
            <a:r>
              <a:rPr dirty="0"/>
              <a:t>: ANOVA para </a:t>
            </a:r>
            <a:r>
              <a:rPr dirty="0" err="1"/>
              <a:t>hipóteses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Preditiva</a:t>
            </a:r>
            <a:r>
              <a:rPr dirty="0"/>
              <a:t>: </a:t>
            </a:r>
            <a:r>
              <a:rPr dirty="0" err="1"/>
              <a:t>Regressão</a:t>
            </a:r>
            <a:r>
              <a:rPr dirty="0"/>
              <a:t> para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mensais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Exploratória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Padrões de Vendas e Previsão Futura</a:t>
            </a:r>
          </a:p>
          <a:p>
            <a:r>
              <a:rPr lang="pt-BR" dirty="0"/>
              <a:t>Mirela Mota - Maio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Evolução do Número de Pedidos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9F5A53B-CFDE-4728-942D-0B3322CD5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97" y="2084832"/>
            <a:ext cx="5962805" cy="40227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Evolução do Valor Total de Vendas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BD10F8-7FEF-4A7D-A815-F54A78005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3" y="2154025"/>
            <a:ext cx="5844620" cy="4022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Categorias por Número de Pedidos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DB478E5-F003-43AB-9B5E-70DB38464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43" y="2286000"/>
            <a:ext cx="5631814" cy="40227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Categorias por Valor Total de Vendas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16AABB1-5244-463E-AA06-1DA73215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43" y="2250059"/>
            <a:ext cx="5631814" cy="40227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395</TotalTime>
  <Words>575</Words>
  <Application>Microsoft Office PowerPoint</Application>
  <PresentationFormat>Apresentação na tela (4:3)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Tw Cen MT</vt:lpstr>
      <vt:lpstr>Tw Cen MT Condensed</vt:lpstr>
      <vt:lpstr>Wingdings 3</vt:lpstr>
      <vt:lpstr>Integral</vt:lpstr>
      <vt:lpstr>Análise de Vendas E-commerce </vt:lpstr>
      <vt:lpstr>Sumário</vt:lpstr>
      <vt:lpstr>Introdução e Objetivos</vt:lpstr>
      <vt:lpstr>Metodologia</vt:lpstr>
      <vt:lpstr>Análise Exploratória</vt:lpstr>
      <vt:lpstr>Evolução do Número de Pedidos</vt:lpstr>
      <vt:lpstr>Evolução do Valor Total de Vendas</vt:lpstr>
      <vt:lpstr>Top 10 Categorias por Número de Pedidos</vt:lpstr>
      <vt:lpstr>Top 10 Categorias por Valor Total de Vendas</vt:lpstr>
      <vt:lpstr>Número de Pedidos por Estado do Cliente</vt:lpstr>
      <vt:lpstr>Distribuição do Tempo de Entrega</vt:lpstr>
      <vt:lpstr>Número de Pedidos por Mês do Ano</vt:lpstr>
      <vt:lpstr>Testes Estatísticos</vt:lpstr>
      <vt:lpstr>Principais Hipóteses Testadas</vt:lpstr>
      <vt:lpstr>Distribuição do Tempo de Entrega por Categoria</vt:lpstr>
      <vt:lpstr>Distribuição do Tempo de Entrega por Estado</vt:lpstr>
      <vt:lpstr>Modelagem Preditiva</vt:lpstr>
      <vt:lpstr>Abordagem</vt:lpstr>
      <vt:lpstr>Resultados do Modelo  (Random Forest)</vt:lpstr>
      <vt:lpstr>Predições vs. Valores Reais (Random Forest)</vt:lpstr>
      <vt:lpstr>Conclusões e Recomendações</vt:lpstr>
      <vt:lpstr>Principais Conclusões</vt:lpstr>
      <vt:lpstr>Recomendações para o Negócio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E-commerce (Reduzido)</dc:title>
  <dc:subject/>
  <dc:creator>Rafael Castro</dc:creator>
  <cp:keywords/>
  <dc:description>generated using python-pptx</dc:description>
  <cp:lastModifiedBy>Rafael Castro</cp:lastModifiedBy>
  <cp:revision>12</cp:revision>
  <dcterms:created xsi:type="dcterms:W3CDTF">2013-01-27T09:14:16Z</dcterms:created>
  <dcterms:modified xsi:type="dcterms:W3CDTF">2025-05-25T21:25:40Z</dcterms:modified>
  <cp:category/>
</cp:coreProperties>
</file>