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5201563" cy="36009263"/>
  <p:notesSz cx="6858000" cy="9144000"/>
  <p:defaultTextStyle>
    <a:defPPr>
      <a:defRPr lang="en-US"/>
    </a:defPPr>
    <a:lvl1pPr marL="0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9482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8965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48446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97929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47411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96893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46375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95856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1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A26"/>
    <a:srgbClr val="549E39"/>
    <a:srgbClr val="A4B7AD"/>
    <a:srgbClr val="68B92E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94353" autoAdjust="0"/>
  </p:normalViewPr>
  <p:slideViewPr>
    <p:cSldViewPr snapToGrid="0">
      <p:cViewPr>
        <p:scale>
          <a:sx n="51" d="100"/>
          <a:sy n="51" d="100"/>
        </p:scale>
        <p:origin x="-300" y="-7650"/>
      </p:cViewPr>
      <p:guideLst>
        <p:guide orient="horz" pos="11341"/>
        <p:guide pos="7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0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24/11/2017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9098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8196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7294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6391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5489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4586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3684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2782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SUGESTAO</a:t>
            </a:r>
            <a:r>
              <a:rPr lang="pt-BR" baseline="0" dirty="0"/>
              <a:t> DE RESUMO</a:t>
            </a:r>
            <a:endParaRPr lang="pt-BR" dirty="0"/>
          </a:p>
          <a:p>
            <a:endParaRPr lang="pt-BR" dirty="0"/>
          </a:p>
          <a:p>
            <a:r>
              <a:rPr lang="pt-BR" dirty="0"/>
              <a:t>Neste</a:t>
            </a:r>
            <a:r>
              <a:rPr lang="pt-BR" baseline="0" dirty="0"/>
              <a:t> trabalho, foi desenvolvido um sistema WEB que traz melhorias para área da saúde. O projeto foca na otimização das rodas dos agentes endemias. Eles atuam combatendo doenças epidemiológicas </a:t>
            </a:r>
            <a:r>
              <a:rPr lang="mr-IN" baseline="0" dirty="0"/>
              <a:t>–</a:t>
            </a:r>
            <a:r>
              <a:rPr lang="pt-BR" baseline="0" dirty="0"/>
              <a:t> principalmente aquelas causadas pelo mosquito Aedes </a:t>
            </a:r>
            <a:r>
              <a:rPr lang="pt-BR" baseline="0" dirty="0" err="1"/>
              <a:t>Aegypt</a:t>
            </a:r>
            <a:r>
              <a:rPr lang="pt-BR" baseline="0" dirty="0"/>
              <a:t>. O processo de otimização tem como base o problema do caixeiro viajante, algoritmos de busca de soluções baseados em colônia de formigas e algoritmos genéticos.</a:t>
            </a:r>
          </a:p>
          <a:p>
            <a:r>
              <a:rPr lang="pt-BR" sz="1100" dirty="0"/>
              <a:t>A metodologia incluiu as principais tarefas: Planejamento, análise de requisitos, modelo do projeto, codificação e teste. Dessa forma, o resultado final possibilita calcular a menor rota dos trajetos diários percorridos pelos agentes de endemias, contribuindo</a:t>
            </a:r>
            <a:r>
              <a:rPr lang="pt-BR" sz="1100" baseline="0" dirty="0"/>
              <a:t> para</a:t>
            </a:r>
            <a:r>
              <a:rPr lang="pt-BR" sz="1100" dirty="0"/>
              <a:t> avanços na saúde pública brasileira.</a:t>
            </a:r>
          </a:p>
          <a:p>
            <a:endParaRPr lang="pt-BR" sz="11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529299" y="9833647"/>
            <a:ext cx="7350456" cy="14003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529299" y="11414052"/>
            <a:ext cx="7350456" cy="2989149"/>
          </a:xfrm>
          <a:solidFill>
            <a:schemeClr val="tx2">
              <a:lumMod val="10000"/>
              <a:lumOff val="90000"/>
            </a:schemeClr>
          </a:solidFill>
        </p:spPr>
        <p:txBody>
          <a:bodyPr lIns="365797" rIns="365797" anchor="ctr">
            <a:noAutofit/>
          </a:bodyPr>
          <a:lstStyle>
            <a:lvl1pPr marL="0" indent="0">
              <a:spcBef>
                <a:spcPts val="689"/>
              </a:spcBef>
              <a:buFont typeface="Arial" panose="020B0604020202020204" pitchFamily="34" charset="0"/>
              <a:buNone/>
              <a:defRPr sz="2500" baseline="0"/>
            </a:lvl1pPr>
            <a:lvl2pPr marL="328174" indent="-328174">
              <a:spcBef>
                <a:spcPts val="689"/>
              </a:spcBef>
              <a:buFont typeface="Arial" panose="020B0604020202020204" pitchFamily="34" charset="0"/>
              <a:buChar char="•"/>
              <a:defRPr sz="2500"/>
            </a:lvl2pPr>
            <a:lvl3pPr marL="328174" indent="-328174">
              <a:spcBef>
                <a:spcPts val="689"/>
              </a:spcBef>
              <a:buFont typeface="Arial" panose="020B0604020202020204" pitchFamily="34" charset="0"/>
              <a:buChar char="•"/>
              <a:defRPr sz="2500"/>
            </a:lvl3pPr>
            <a:lvl4pPr marL="0" indent="0">
              <a:spcBef>
                <a:spcPts val="689"/>
              </a:spcBef>
              <a:buNone/>
              <a:defRPr sz="2500"/>
            </a:lvl4pPr>
            <a:lvl5pPr marL="0" indent="0">
              <a:spcBef>
                <a:spcPts val="689"/>
              </a:spcBef>
              <a:buNone/>
              <a:defRPr sz="2500"/>
            </a:lvl5pPr>
            <a:lvl6pPr marL="0" indent="0">
              <a:spcBef>
                <a:spcPts val="689"/>
              </a:spcBef>
              <a:buNone/>
              <a:defRPr sz="2500"/>
            </a:lvl6pPr>
            <a:lvl7pPr marL="0" indent="0">
              <a:spcBef>
                <a:spcPts val="689"/>
              </a:spcBef>
              <a:buNone/>
              <a:defRPr sz="2500"/>
            </a:lvl7pPr>
            <a:lvl8pPr marL="0" indent="0">
              <a:spcBef>
                <a:spcPts val="689"/>
              </a:spcBef>
              <a:buNone/>
              <a:defRPr sz="2500"/>
            </a:lvl8pPr>
            <a:lvl9pPr marL="0" indent="0">
              <a:spcBef>
                <a:spcPts val="689"/>
              </a:spcBef>
              <a:buNone/>
              <a:defRPr sz="2500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291" y="16354207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656291" y="17984629"/>
            <a:ext cx="7350456" cy="6593407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656291" y="25036440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656291" y="26616847"/>
            <a:ext cx="7350456" cy="7982053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8925554" y="15674032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8925554" y="17254438"/>
            <a:ext cx="7350456" cy="7323595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8925554" y="25036440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8925554" y="26616847"/>
            <a:ext cx="7350456" cy="7982053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17168565" y="16315259"/>
            <a:ext cx="7350456" cy="4964761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17168565" y="21623668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17168565" y="23204075"/>
            <a:ext cx="7350456" cy="4752738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17168565" y="28137238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17168565" y="29717645"/>
            <a:ext cx="7350456" cy="4881255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24/11/2017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64">
          <p15:clr>
            <a:srgbClr val="A4A3A4"/>
          </p15:clr>
        </p15:guide>
        <p15:guide id="2" pos="1061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65041" y="750259"/>
            <a:ext cx="17326075" cy="3250771"/>
          </a:xfrm>
          <a:prstGeom prst="rect">
            <a:avLst/>
          </a:prstGeom>
        </p:spPr>
        <p:txBody>
          <a:bodyPr vert="horz" lIns="91449" tIns="45725" rIns="91449" bIns="45725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5041" y="6585028"/>
            <a:ext cx="23880232" cy="25848318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56291" y="35130098"/>
            <a:ext cx="5670352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24/11/2017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326643" y="35130098"/>
            <a:ext cx="12548279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8874921" y="35130098"/>
            <a:ext cx="5670352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520375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2539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60187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75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563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4075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00937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561125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821313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150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339">
          <p15:clr>
            <a:srgbClr val="A4A3A4"/>
          </p15:clr>
        </p15:guide>
        <p15:guide id="2" pos="413">
          <p15:clr>
            <a:srgbClr val="A4A3A4"/>
          </p15:clr>
        </p15:guide>
        <p15:guide id="3" pos="15461">
          <p15:clr>
            <a:srgbClr val="A4A3A4"/>
          </p15:clr>
        </p15:guide>
        <p15:guide id="4" pos="793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323127" y="9113660"/>
            <a:ext cx="24327428" cy="3182398"/>
          </a:xfrm>
        </p:spPr>
        <p:txBody>
          <a:bodyPr/>
          <a:lstStyle/>
          <a:p>
            <a:pPr algn="just"/>
            <a:r>
              <a:rPr lang="pt-BR" sz="2800" dirty="0">
                <a:latin typeface="+mj-lt"/>
                <a:cs typeface="Times New Roman" panose="02020603050405020304" pitchFamily="18" charset="0"/>
              </a:rPr>
              <a:t>Neste trabalho, foi desenvolvido um sistema WEB que traz melhorias para área da saúde. O projeto foca na otimização das rotas dos agentes endemias. Eles atuam combatendo doenças epidemiológicas </a:t>
            </a:r>
            <a:r>
              <a:rPr lang="mr-IN" sz="2800" dirty="0">
                <a:latin typeface="+mj-lt"/>
              </a:rPr>
              <a:t>–</a:t>
            </a:r>
            <a:r>
              <a:rPr lang="pt-BR" sz="2800" dirty="0">
                <a:latin typeface="+mj-lt"/>
                <a:cs typeface="Times New Roman" panose="02020603050405020304" pitchFamily="18" charset="0"/>
              </a:rPr>
              <a:t> principalmente aquelas causadas pelo mosquito Aedes </a:t>
            </a:r>
            <a:r>
              <a:rPr lang="pt-BR" sz="2800" dirty="0" err="1">
                <a:latin typeface="+mj-lt"/>
                <a:cs typeface="Times New Roman" panose="02020603050405020304" pitchFamily="18" charset="0"/>
              </a:rPr>
              <a:t>Aegypt</a:t>
            </a:r>
            <a:r>
              <a:rPr lang="pt-BR" sz="2800" dirty="0">
                <a:latin typeface="+mj-lt"/>
                <a:cs typeface="Times New Roman" panose="02020603050405020304" pitchFamily="18" charset="0"/>
              </a:rPr>
              <a:t>. O processo de otimização tem como base o problema do caixeiro viajante, algoritmos de busca de soluções baseados em colônia de formigas e algoritmos genéticos. A metodologia incluiu as principais tarefas: Planejamento, análise de requisitos, modelo do projeto, codificação e teste. Dessa forma, o resultado final possibilita calcular a menor rota dos trajetos diários percorridos pelos agentes de endemias, contribuindo para avanços na saúde pública brasileira.</a:t>
            </a:r>
          </a:p>
          <a:p>
            <a:pPr algn="just"/>
            <a:r>
              <a:rPr lang="pt-BR" sz="3200" dirty="0"/>
              <a:t>PALAVRAS-CHAVE: Roteamento; Endemias; Saúde Pública; Agentes; Otimização;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29961" y="13378887"/>
            <a:ext cx="24354892" cy="3502193"/>
          </a:xfrm>
        </p:spPr>
        <p:txBody>
          <a:bodyPr numCol="1">
            <a:noAutofit/>
          </a:bodyPr>
          <a:lstStyle/>
          <a:p>
            <a:pPr marL="163513" indent="0" algn="just">
              <a:buNone/>
            </a:pPr>
            <a:r>
              <a:rPr lang="pt-BR" sz="2800" dirty="0"/>
              <a:t>As doenças transmitidas pelo mosquito </a:t>
            </a:r>
            <a:r>
              <a:rPr lang="pt-BR" sz="2800" i="1" dirty="0"/>
              <a:t>Aedes Aegypti</a:t>
            </a:r>
            <a:r>
              <a:rPr lang="pt-BR" sz="2800" dirty="0"/>
              <a:t>: Dengue, </a:t>
            </a:r>
            <a:r>
              <a:rPr lang="pt-BR" sz="2800" dirty="0" err="1"/>
              <a:t>Chikungunya</a:t>
            </a:r>
            <a:r>
              <a:rPr lang="pt-BR" sz="2800" dirty="0"/>
              <a:t> e </a:t>
            </a:r>
            <a:r>
              <a:rPr lang="pt-BR" sz="2800" dirty="0" err="1"/>
              <a:t>Zika</a:t>
            </a:r>
            <a:r>
              <a:rPr lang="pt-BR" sz="2800" dirty="0"/>
              <a:t> têm causado muitos transtornos à população de modo geral. Levantamentos realizados pelo governo federal (BRASIL, 2016) ilustram grande aumento no número de casos de Dengue no período de 1990 a 2014, onde se destaca a região nordeste, que chegou a marca de 222.913 casos registrados. Estes dados ressaltam a importância deste trabalho, pois é necessário lançar mão de recursos para o combate ao mosquito. O presente trabalho visa preencher uma lacuna importante para auxiliar os agentes de combate de endemias (</a:t>
            </a:r>
            <a:r>
              <a:rPr lang="pt-BR" sz="2800" dirty="0" err="1"/>
              <a:t>ACE`s</a:t>
            </a:r>
            <a:r>
              <a:rPr lang="pt-BR" sz="2800" dirty="0"/>
              <a:t>). Trata-se da delegação dos percursos de visitas a serem realizadas pelos </a:t>
            </a:r>
            <a:r>
              <a:rPr lang="pt-BR" sz="2800" dirty="0" err="1"/>
              <a:t>ACE’s</a:t>
            </a:r>
            <a:r>
              <a:rPr lang="pt-BR" sz="2800" dirty="0"/>
              <a:t>. Neste sentido, a plataforma desenvolvida permitirá o cadastro de informações a respeito do </a:t>
            </a:r>
            <a:r>
              <a:rPr lang="pt-BR" sz="2800" dirty="0" err="1"/>
              <a:t>ACE’s</a:t>
            </a:r>
            <a:r>
              <a:rPr lang="pt-BR" sz="2800" dirty="0"/>
              <a:t> e as localidades de atendimento permitindo que os percursos sejam traçados e armazenados de forma prática e eficiente. Além disso, é possível registrar observações durante as visitações. O projeto encontra-se em pleno desenvolvimento com os requisitos mais importantes já implementados.</a:t>
            </a:r>
          </a:p>
          <a:p>
            <a:pPr marL="0" indent="0" algn="just">
              <a:buNone/>
            </a:pPr>
            <a:endParaRPr lang="pt-BR" sz="2600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12646307" y="33939225"/>
            <a:ext cx="12004247" cy="766369"/>
          </a:xfrm>
        </p:spPr>
        <p:txBody>
          <a:bodyPr/>
          <a:lstStyle/>
          <a:p>
            <a:r>
              <a:rPr lang="pt-BR" sz="3600" b="1" dirty="0"/>
              <a:t>REFERÊNCIAS</a:t>
            </a:r>
          </a:p>
        </p:txBody>
      </p:sp>
      <p:sp>
        <p:nvSpPr>
          <p:cNvPr id="25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3127" y="12374004"/>
            <a:ext cx="24327428" cy="932031"/>
          </a:xfrm>
        </p:spPr>
        <p:txBody>
          <a:bodyPr/>
          <a:lstStyle/>
          <a:p>
            <a:r>
              <a:rPr lang="pt-BR" sz="3600" b="1" dirty="0"/>
              <a:t>INTRODUÇÃO</a:t>
            </a:r>
            <a:endParaRPr lang="pt-BR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06527" y="18143039"/>
            <a:ext cx="24237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  <a:endParaRPr lang="pt-BR" sz="1600" dirty="0"/>
          </a:p>
          <a:p>
            <a:endParaRPr lang="en-US" sz="6000" dirty="0" err="1"/>
          </a:p>
        </p:txBody>
      </p:sp>
      <p:sp>
        <p:nvSpPr>
          <p:cNvPr id="41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3126" y="30877623"/>
            <a:ext cx="24327428" cy="766368"/>
          </a:xfrm>
        </p:spPr>
        <p:txBody>
          <a:bodyPr/>
          <a:lstStyle/>
          <a:p>
            <a:r>
              <a:rPr lang="pt-BR" sz="3600" b="1" dirty="0"/>
              <a:t>CONSIDERAÇÕES FINAIS</a:t>
            </a:r>
            <a:endParaRPr lang="pt-BR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9071659" y="22063021"/>
            <a:ext cx="184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 err="1"/>
          </a:p>
        </p:txBody>
      </p:sp>
      <p:sp>
        <p:nvSpPr>
          <p:cNvPr id="45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3126" y="21771966"/>
            <a:ext cx="24327428" cy="895808"/>
          </a:xfrm>
        </p:spPr>
        <p:txBody>
          <a:bodyPr/>
          <a:lstStyle/>
          <a:p>
            <a:r>
              <a:rPr lang="pt-BR" sz="3600" b="1" dirty="0"/>
              <a:t>RESULTADOS ALCANÇADOS/ESPERADOS E DISCUSSÕES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5277" y="20597225"/>
            <a:ext cx="800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/>
          </a:p>
        </p:txBody>
      </p:sp>
      <p:sp>
        <p:nvSpPr>
          <p:cNvPr id="34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411152" y="22727949"/>
            <a:ext cx="24239401" cy="3217485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Elaborou-se um sistema que fornece tanto a possibilidade de marcar  pontos em um mapa e traçar uma rota entre eles, como o registro e o salvamento dessas rotas em um banco de dados, feito exclusivamente para essa finalidade. O recurso utilizado para os cálculos das rotas otimizadas foi uma API do Google Maps (Google Maps </a:t>
            </a:r>
            <a:r>
              <a:rPr lang="pt-BR" sz="2800" dirty="0" err="1"/>
              <a:t>Directions</a:t>
            </a:r>
            <a:r>
              <a:rPr lang="pt-BR" sz="2800" dirty="0"/>
              <a:t> API.) focada sobre o problema do caixeiro viajante, aspecto com muita ênfase no projeto. A princípio não se obteve tanto êxito na aplicação, pois, a ferramenta era desconhecida, mas à medida que foi sendo aplicada aos scripts houve uma melhora considerável no andamento da atividade. Em seguida, detalhes importantes como o cadastro dos agentes no sistema, a forma como os dados seriam recolhidos foram desenvolvidas. As seguintes funcionalidades foram também implementadas: arquivamento de anotações e visualização dessas; e o design foram sendo definidos. Optou-se por um visual simples, dinâmico e interativo, no qual, o usuário pudesse se sentir acolhido, trazendo profissionalismo e segurança. Na captura de informações pessoais o sistema foi bem claro, sem nenhuma complicação.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28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3127" y="16996886"/>
            <a:ext cx="24327427" cy="816758"/>
          </a:xfrm>
        </p:spPr>
        <p:txBody>
          <a:bodyPr/>
          <a:lstStyle/>
          <a:p>
            <a:r>
              <a:rPr lang="fr-FR" sz="3600" b="1" dirty="0"/>
              <a:t>METODOLOGIA</a:t>
            </a:r>
            <a:endParaRPr lang="pt-BR" sz="3600" b="1" dirty="0"/>
          </a:p>
        </p:txBody>
      </p:sp>
      <p:sp>
        <p:nvSpPr>
          <p:cNvPr id="47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12629926" y="34780337"/>
            <a:ext cx="12164301" cy="1061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/>
              <a:t>BRASIL. Ministério da Saúde. </a:t>
            </a:r>
            <a:r>
              <a:rPr lang="pt-BR" sz="2200" b="1" dirty="0"/>
              <a:t>Portal da Saúde: </a:t>
            </a:r>
            <a:r>
              <a:rPr lang="pt-BR" sz="2200" dirty="0"/>
              <a:t>Situação Epidemiológica / Dados.</a:t>
            </a:r>
            <a:r>
              <a:rPr lang="pt-BR" sz="2200" b="1" dirty="0"/>
              <a:t> </a:t>
            </a:r>
            <a:r>
              <a:rPr lang="pt-BR" sz="2200" dirty="0"/>
              <a:t>2016. Disponível em: &lt; http://portalsaude.saude.gov.br/index.php/situacao-epidemiologica-dados-dengue /&gt; Acesso em: 22 mai. 2017.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3B745DB0-F085-4683-BB13-258F119D586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4" y="17845359"/>
            <a:ext cx="13581577" cy="3907432"/>
          </a:xfrm>
          <a:ln>
            <a:noFill/>
          </a:ln>
        </p:spPr>
      </p:pic>
      <p:pic>
        <p:nvPicPr>
          <p:cNvPr id="2" name="Espaço Reservado para Conteúdo 1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/>
          <a:stretch/>
        </p:blipFill>
        <p:spPr>
          <a:xfrm>
            <a:off x="20258482" y="340731"/>
            <a:ext cx="4722926" cy="2594536"/>
          </a:xfr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quarter" idx="3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2" y="395999"/>
            <a:ext cx="5660699" cy="2484000"/>
          </a:xfrm>
        </p:spPr>
      </p:pic>
      <p:sp>
        <p:nvSpPr>
          <p:cNvPr id="53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30431" y="31740069"/>
            <a:ext cx="12110022" cy="4101432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O principal objetivo do projeto, como já foi afirmado anteriormente, é o desenvolvimento de um website que supra as necessidades básicas dos Agentes de Combate a Endemias.</a:t>
            </a:r>
          </a:p>
          <a:p>
            <a:pPr marL="0" indent="0" algn="just">
              <a:buNone/>
            </a:pPr>
            <a:r>
              <a:rPr lang="pt-BR" sz="2800" dirty="0"/>
              <a:t>Como tal objetivo foi alcançado de fato, se o projeto vier a ser utilizado, o sistema de saúde é o mais afetado, acarretando melhorias significativas na ação dos </a:t>
            </a:r>
            <a:r>
              <a:rPr lang="pt-BR" sz="2800" dirty="0" err="1"/>
              <a:t>ACE’s</a:t>
            </a:r>
            <a:r>
              <a:rPr lang="pt-BR" sz="2800" dirty="0"/>
              <a:t>, o que traria um possível aprimoramento no sistema de saúde das comunidades onde o sistema foi implementado, pois a população é atendida com um maior profissionalismo e rapidez, retardando assim o desenvolvimento de focos e a proliferação de epidemias. 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5232" y="8017467"/>
            <a:ext cx="24405148" cy="1072326"/>
          </a:xfrm>
        </p:spPr>
        <p:txBody>
          <a:bodyPr/>
          <a:lstStyle/>
          <a:p>
            <a:r>
              <a:rPr lang="pt-BR" sz="3600" b="1" dirty="0"/>
              <a:t>RESUMO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8404" y="272663"/>
            <a:ext cx="5127121" cy="2892490"/>
          </a:xfrm>
          <a:prstGeom prst="rect">
            <a:avLst/>
          </a:prstGeom>
        </p:spPr>
      </p:pic>
      <p:sp>
        <p:nvSpPr>
          <p:cNvPr id="42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3126" y="3586788"/>
            <a:ext cx="24430988" cy="1748600"/>
          </a:xfrm>
        </p:spPr>
        <p:txBody>
          <a:bodyPr/>
          <a:lstStyle/>
          <a:p>
            <a:r>
              <a:rPr lang="pt-BR" sz="4000" b="1" dirty="0"/>
              <a:t>RotEnd: Implementação de serviço Web para definição de Rotas de Agentes de Endemias usando Google Maps</a:t>
            </a:r>
            <a:r>
              <a:rPr lang="pt-BR" sz="3200" b="1" dirty="0"/>
              <a:t>.</a:t>
            </a:r>
          </a:p>
        </p:txBody>
      </p:sp>
      <p:sp>
        <p:nvSpPr>
          <p:cNvPr id="48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323126" y="5335388"/>
            <a:ext cx="24430988" cy="2754317"/>
          </a:xfrm>
        </p:spPr>
        <p:txBody>
          <a:bodyPr/>
          <a:lstStyle/>
          <a:p>
            <a:pPr algn="ctr"/>
            <a:endParaRPr lang="pt-BR" sz="2800" dirty="0"/>
          </a:p>
          <a:p>
            <a:pPr algn="ctr"/>
            <a:r>
              <a:rPr lang="pt-BR" sz="2800" dirty="0"/>
              <a:t>ANA SANTANA DE SOUZA FÉLIX; BRENDA DANTAS BEZERRA; MIRELE DA SILVA COSTA; VERÔNICA MEDEIROS PEREIRA; ROMERITO CAMPOS DE ANDRADE</a:t>
            </a:r>
          </a:p>
          <a:p>
            <a:pPr algn="ctr"/>
            <a:r>
              <a:rPr lang="pt-BR" sz="2800" dirty="0"/>
              <a:t>anacutegirl2014@yahoo.com.br; (brenda.bezerra00, mirele.si.co, veronicapereiramedeiros)@gmail.com;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Romerito.campos@ifrn.edu.br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C3F615-F284-41FD-9E6D-EFA268F7505E}"/>
              </a:ext>
            </a:extLst>
          </p:cNvPr>
          <p:cNvSpPr txBox="1"/>
          <p:nvPr/>
        </p:nvSpPr>
        <p:spPr>
          <a:xfrm flipH="1">
            <a:off x="3923191" y="21473096"/>
            <a:ext cx="597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Figura 1 – Fluxo das atividades desenvolvidas.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601D83-CB06-4BDC-925C-EA89C338E9F8}"/>
              </a:ext>
            </a:extLst>
          </p:cNvPr>
          <p:cNvSpPr txBox="1"/>
          <p:nvPr/>
        </p:nvSpPr>
        <p:spPr>
          <a:xfrm>
            <a:off x="14363700" y="18004631"/>
            <a:ext cx="102047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metodologia do trabalho foi desenvolvida da seguinte forma: estudos a respeito do que seria inerente ao trabalho foram feitos, após isso, foi realizada a análise de requisitos, definindo os funcionais e os não funcionais. Logo, foi possível a construção conceitual e lógica do banco de dados. Ademais, foi iniciado o desenvolvimento visual e funcional do site, com as tecnologias previamente definidas.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04392E-5FB2-48A5-B959-BB7855DA436E}"/>
              </a:ext>
            </a:extLst>
          </p:cNvPr>
          <p:cNvSpPr txBox="1"/>
          <p:nvPr/>
        </p:nvSpPr>
        <p:spPr>
          <a:xfrm>
            <a:off x="12737400" y="31740069"/>
            <a:ext cx="11815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Dessa forma, graças ao empenho do grupo e ao suporte disponibilizado pelos diversos meios de comunicação e estudo, além dos próprios profissionais da área de Informática, foi possível concluir a implementação do requisitos mais importantes com sucesso. Contudo, se espera para o futuro uma implementação mobile do sistema.</a:t>
            </a:r>
          </a:p>
        </p:txBody>
      </p:sp>
      <p:pic>
        <p:nvPicPr>
          <p:cNvPr id="30" name="Imagem 29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1334B3E9-2BD9-4ACA-923C-AD4E628B7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4" y="26378982"/>
            <a:ext cx="7764124" cy="4076310"/>
          </a:xfrm>
          <a:prstGeom prst="rect">
            <a:avLst/>
          </a:prstGeom>
        </p:spPr>
      </p:pic>
      <p:pic>
        <p:nvPicPr>
          <p:cNvPr id="44" name="Imagem 4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BFAB7613-A50D-430B-AB14-20C3FFA19C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42" y="26378982"/>
            <a:ext cx="7767412" cy="4076311"/>
          </a:xfrm>
          <a:prstGeom prst="rect">
            <a:avLst/>
          </a:prstGeom>
        </p:spPr>
      </p:pic>
      <p:pic>
        <p:nvPicPr>
          <p:cNvPr id="49" name="Imagem 4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E5CDE42-A0A9-49D8-B936-D54C60BC98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041" y="26377180"/>
            <a:ext cx="7814363" cy="407631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9B9633BD-E92F-4BE5-95DF-8CE7B07D192F}"/>
              </a:ext>
            </a:extLst>
          </p:cNvPr>
          <p:cNvSpPr txBox="1"/>
          <p:nvPr/>
        </p:nvSpPr>
        <p:spPr>
          <a:xfrm>
            <a:off x="1849294" y="30523605"/>
            <a:ext cx="4147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2 - http://localhost/RotEnd/home.php - Pagina do usuário .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EB64300-43DA-416A-AEF2-E19A980E54D6}"/>
              </a:ext>
            </a:extLst>
          </p:cNvPr>
          <p:cNvSpPr txBox="1"/>
          <p:nvPr/>
        </p:nvSpPr>
        <p:spPr>
          <a:xfrm>
            <a:off x="8512677" y="30517946"/>
            <a:ext cx="785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2 - http://localhost/RotEnd/http://localhost/RotEnd/Marcar_pontos.php - Função de calcular acionada, após o informe dos pontos. 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7CF5922-86C4-4038-87DF-33C736640067}"/>
              </a:ext>
            </a:extLst>
          </p:cNvPr>
          <p:cNvSpPr txBox="1"/>
          <p:nvPr/>
        </p:nvSpPr>
        <p:spPr>
          <a:xfrm>
            <a:off x="16649415" y="30515819"/>
            <a:ext cx="785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Figura 2 - http://localhost/RotEnd/http://localhost/RotEnd/http://localhost/RotEnd/list_rotas.php - Pagina da listagem de rotas salvas.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302FB33-691A-45A9-A14B-F9DA842CC441}"/>
              </a:ext>
            </a:extLst>
          </p:cNvPr>
          <p:cNvSpPr txBox="1"/>
          <p:nvPr/>
        </p:nvSpPr>
        <p:spPr>
          <a:xfrm rot="5400000">
            <a:off x="15414268" y="28414648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Elaborado pelos autores 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AB3953C-6421-4F76-AA09-330DAFA86CAC}"/>
              </a:ext>
            </a:extLst>
          </p:cNvPr>
          <p:cNvSpPr txBox="1"/>
          <p:nvPr/>
        </p:nvSpPr>
        <p:spPr>
          <a:xfrm rot="5400000">
            <a:off x="23432000" y="28243716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Elaborado pelos autores 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0187C1B-2F02-4674-A3C8-4C0F820163C7}"/>
              </a:ext>
            </a:extLst>
          </p:cNvPr>
          <p:cNvSpPr txBox="1"/>
          <p:nvPr/>
        </p:nvSpPr>
        <p:spPr>
          <a:xfrm rot="5400000">
            <a:off x="7433767" y="28372300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Elaborado pelos autores 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AC5E550CECF4C89E940B0E13DFD98" ma:contentTypeVersion="10" ma:contentTypeDescription="Create a new document." ma:contentTypeScope="" ma:versionID="399205b364a53eb259a8fc3d2ef0e775">
  <xsd:schema xmlns:xsd="http://www.w3.org/2001/XMLSchema" xmlns:xs="http://www.w3.org/2001/XMLSchema" xmlns:p="http://schemas.microsoft.com/office/2006/metadata/properties" xmlns:ns2="5b3644c7-3ac5-415b-bf52-2a76686de782" xmlns:ns3="7031fe22-b255-4918-997f-6e559fbcf4a8" targetNamespace="http://schemas.microsoft.com/office/2006/metadata/properties" ma:root="true" ma:fieldsID="885c6e6478adf4717363e68f25c60036" ns2:_="" ns3:_="">
    <xsd:import namespace="5b3644c7-3ac5-415b-bf52-2a76686de782"/>
    <xsd:import namespace="7031fe22-b255-4918-997f-6e559fbcf4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Time" minOccurs="0"/>
                <xsd:element ref="ns2:LastSharedByUser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644c7-3ac5-415b-bf52-2a76686de7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Last Shared By Time" ma:description="" ma:internalName="LastSharedByTime" ma:readOnly="true">
      <xsd:simpleType>
        <xsd:restriction base="dms:DateTime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1fe22-b255-4918-997f-6e559fbcf4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A20976-F388-4769-A759-6C2644994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644c7-3ac5-415b-bf52-2a76686de782"/>
    <ds:schemaRef ds:uri="7031fe22-b255-4918-997f-6e559fbcf4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30789-1D9A-4E9A-A003-1FC64418EE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6DF707-9219-4289-A918-FEE2FD877AC5}">
  <ds:schemaRefs>
    <ds:schemaRef ds:uri="http://purl.org/dc/elements/1.1/"/>
    <ds:schemaRef ds:uri="http://schemas.microsoft.com/office/2006/metadata/properties"/>
    <ds:schemaRef ds:uri="7031fe22-b255-4918-997f-6e559fbcf4a8"/>
    <ds:schemaRef ds:uri="http://purl.org/dc/terms/"/>
    <ds:schemaRef ds:uri="5b3644c7-3ac5-415b-bf52-2a76686de782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1096</Words>
  <Application>Microsoft Office PowerPoint</Application>
  <PresentationFormat>Personalizar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Mangal</vt:lpstr>
      <vt:lpstr>Times New Roman</vt:lpstr>
      <vt:lpstr>Pôster científico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2014-11-24T18:08:48Z</dcterms:created>
  <dcterms:modified xsi:type="dcterms:W3CDTF">2017-11-24T02:25:14Z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0x010100C12AC5E550CECF4C89E940B0E13DFD98</vt:lpwstr>
  </property>
</Properties>
</file>