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xls" ContentType="application/vnd.ms-exce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0" r:id="rId4"/>
  </p:sldMasterIdLst>
  <p:notesMasterIdLst>
    <p:notesMasterId r:id="rId44"/>
  </p:notesMasterIdLst>
  <p:handoutMasterIdLst>
    <p:handoutMasterId r:id="rId45"/>
  </p:handoutMasterIdLst>
  <p:sldIdLst>
    <p:sldId id="270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75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37" r:id="rId43"/>
  </p:sldIdLst>
  <p:sldSz cx="12192000" cy="6858000"/>
  <p:notesSz cx="6858000" cy="9144000"/>
  <p:defaultTextStyle>
    <a:defPPr>
      <a:defRPr lang="pt-BR"/>
    </a:defPPr>
    <a:lvl1pPr marL="0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239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416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4" autoAdjust="0"/>
    <p:restoredTop sz="87456" autoAdjust="0"/>
  </p:normalViewPr>
  <p:slideViewPr>
    <p:cSldViewPr snapToGrid="0">
      <p:cViewPr varScale="1">
        <p:scale>
          <a:sx n="118" d="100"/>
          <a:sy n="118" d="100"/>
        </p:scale>
        <p:origin x="-138" y="-7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9423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pPr/>
              <a:t>12/06/2017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239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416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Sugestões</a:t>
            </a:r>
            <a:r>
              <a:rPr lang="en-US" baseline="0" dirty="0"/>
              <a:t> de </a:t>
            </a:r>
            <a:r>
              <a:rPr lang="en-US" baseline="0" dirty="0" err="1"/>
              <a:t>aplicações</a:t>
            </a:r>
            <a:r>
              <a:rPr lang="en-US" baseline="0" dirty="0"/>
              <a:t> para </a:t>
            </a:r>
            <a:r>
              <a:rPr lang="en-US" baseline="0" dirty="0" err="1"/>
              <a:t>apresentações</a:t>
            </a:r>
            <a:r>
              <a:rPr lang="en-US" baseline="0" dirty="0"/>
              <a:t> </a:t>
            </a:r>
            <a:r>
              <a:rPr lang="en-US" baseline="0" dirty="0" err="1"/>
              <a:t>diversas</a:t>
            </a:r>
            <a:r>
              <a:rPr lang="en-US" baseline="0" dirty="0"/>
              <a:t>. </a:t>
            </a:r>
            <a:r>
              <a:rPr lang="en-US" baseline="0" dirty="0" err="1"/>
              <a:t>Além</a:t>
            </a:r>
            <a:r>
              <a:rPr lang="en-US" baseline="0" dirty="0"/>
              <a:t> dos </a:t>
            </a:r>
            <a:r>
              <a:rPr lang="en-US" baseline="0" dirty="0" err="1"/>
              <a:t>seis</a:t>
            </a:r>
            <a:r>
              <a:rPr lang="en-US" baseline="0" dirty="0"/>
              <a:t> slides </a:t>
            </a:r>
            <a:r>
              <a:rPr lang="en-US" baseline="0" dirty="0" err="1"/>
              <a:t>ao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, </a:t>
            </a:r>
            <a:r>
              <a:rPr lang="en-US" baseline="0" dirty="0" err="1"/>
              <a:t>clicando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“novo slide”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Página</a:t>
            </a:r>
            <a:r>
              <a:rPr lang="en-US" baseline="0" dirty="0"/>
              <a:t> </a:t>
            </a:r>
            <a:r>
              <a:rPr lang="en-US" baseline="0" dirty="0" err="1"/>
              <a:t>Inicial</a:t>
            </a:r>
            <a:r>
              <a:rPr lang="en-US" baseline="0" dirty="0"/>
              <a:t>, </a:t>
            </a:r>
            <a:r>
              <a:rPr lang="en-US" baseline="0" dirty="0" err="1"/>
              <a:t>outras</a:t>
            </a:r>
            <a:r>
              <a:rPr lang="en-US" baseline="0" dirty="0"/>
              <a:t> </a:t>
            </a:r>
            <a:r>
              <a:rPr lang="en-US" baseline="0" dirty="0" err="1"/>
              <a:t>opções</a:t>
            </a:r>
            <a:r>
              <a:rPr lang="en-US" baseline="0" dirty="0"/>
              <a:t> </a:t>
            </a:r>
            <a:r>
              <a:rPr lang="en-US" baseline="0" dirty="0" err="1"/>
              <a:t>aparecerão</a:t>
            </a:r>
            <a:r>
              <a:rPr lang="en-US" baseline="0" dirty="0"/>
              <a:t> para </a:t>
            </a:r>
            <a:r>
              <a:rPr lang="en-US" baseline="0" dirty="0" err="1"/>
              <a:t>inclusão</a:t>
            </a:r>
            <a:r>
              <a:rPr lang="en-US" baseline="0" dirty="0"/>
              <a:t> e </a:t>
            </a:r>
            <a:r>
              <a:rPr lang="en-US" baseline="0" dirty="0" err="1"/>
              <a:t>facilitar</a:t>
            </a:r>
            <a:r>
              <a:rPr lang="en-US" baseline="0" dirty="0"/>
              <a:t> </a:t>
            </a:r>
            <a:r>
              <a:rPr lang="en-US" baseline="0" dirty="0" err="1"/>
              <a:t>sua</a:t>
            </a:r>
            <a:r>
              <a:rPr lang="en-US" baseline="0" dirty="0"/>
              <a:t> </a:t>
            </a:r>
            <a:r>
              <a:rPr lang="en-US" baseline="0" dirty="0" err="1"/>
              <a:t>apresentação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Marque onde você deseja adicionar o slide: selecione um slide existente no painel Miniaturas, clique no botão Novo Slide e escolha um layout. </a:t>
            </a:r>
          </a:p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11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722313"/>
            <a:ext cx="6426200" cy="3614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578350"/>
            <a:ext cx="5489575" cy="4337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86201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722313"/>
            <a:ext cx="6426200" cy="3614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578350"/>
            <a:ext cx="5489575" cy="4337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7630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722313"/>
            <a:ext cx="6426200" cy="3614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578350"/>
            <a:ext cx="5489575" cy="4337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395811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BR"/>
              <a:t>Replace with normal text, size with LATEX fonts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16C03C-9792-4578-A191-B4A8DF4D91EE}" type="slidenum">
              <a:rPr lang="en-US" altLang="pt-BR"/>
              <a:pPr>
                <a:spcBef>
                  <a:spcPct val="0"/>
                </a:spcBef>
              </a:pPr>
              <a:t>35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xmlns="" val="214603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08AC29-7B66-40DC-9FEC-C1215B03B8D0}" type="slidenum">
              <a:rPr lang="en-US" altLang="pt-BR"/>
              <a:pPr>
                <a:spcBef>
                  <a:spcPct val="0"/>
                </a:spcBef>
              </a:pPr>
              <a:t>36</a:t>
            </a:fld>
            <a:endParaRPr lang="en-US" altLang="pt-B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92584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455B04-2819-4A36-8064-C9AB6BA46C79}" type="slidenum">
              <a:rPr lang="en-US" altLang="pt-BR"/>
              <a:pPr>
                <a:spcBef>
                  <a:spcPct val="0"/>
                </a:spcBef>
              </a:pPr>
              <a:t>38</a:t>
            </a:fld>
            <a:endParaRPr lang="en-US" altLang="pt-B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69887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7211" y="2725504"/>
            <a:ext cx="2470227" cy="138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771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256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6817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 userDrawn="1"/>
        </p:nvSpPr>
        <p:spPr>
          <a:xfrm>
            <a:off x="1" y="2130822"/>
            <a:ext cx="12192000" cy="43975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2"/>
          <p:cNvSpPr>
            <a:spLocks noGrp="1"/>
          </p:cNvSpPr>
          <p:nvPr>
            <p:ph idx="1"/>
          </p:nvPr>
        </p:nvSpPr>
        <p:spPr>
          <a:xfrm>
            <a:off x="669851" y="2456121"/>
            <a:ext cx="10909005" cy="3880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30053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de cantos arredondados 1"/>
          <p:cNvSpPr/>
          <p:nvPr userDrawn="1"/>
        </p:nvSpPr>
        <p:spPr>
          <a:xfrm>
            <a:off x="680484" y="2142541"/>
            <a:ext cx="10673591" cy="434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2"/>
          <p:cNvSpPr>
            <a:spLocks noGrp="1"/>
          </p:cNvSpPr>
          <p:nvPr>
            <p:ph idx="1"/>
          </p:nvPr>
        </p:nvSpPr>
        <p:spPr>
          <a:xfrm>
            <a:off x="988827" y="2456121"/>
            <a:ext cx="10013165" cy="3880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xmlns="" val="28014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6351" y="2336874"/>
            <a:ext cx="4472327" cy="693135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680323" y="3030009"/>
            <a:ext cx="4698355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62188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6636158" y="3030009"/>
            <a:ext cx="4700059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Imagem 13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Imagem 14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92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122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4685845" y="2336874"/>
            <a:ext cx="6668229" cy="3599313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333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6485741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177" indent="0" latinLnBrk="0">
              <a:buNone/>
              <a:defRPr lang="pt-BR" sz="2800"/>
            </a:lvl2pPr>
            <a:lvl3pPr marL="914354" indent="0" latinLnBrk="0">
              <a:buNone/>
              <a:defRPr lang="pt-BR" sz="2400"/>
            </a:lvl3pPr>
            <a:lvl4pPr marL="1371531" indent="0" latinLnBrk="0">
              <a:buNone/>
              <a:defRPr lang="pt-BR" sz="2000"/>
            </a:lvl4pPr>
            <a:lvl5pPr marL="1828708" indent="0" latinLnBrk="0">
              <a:buNone/>
              <a:defRPr lang="pt-BR" sz="2000"/>
            </a:lvl5pPr>
            <a:lvl6pPr marL="2285885" indent="0" latinLnBrk="0">
              <a:buNone/>
              <a:defRPr lang="pt-BR" sz="2000"/>
            </a:lvl6pPr>
            <a:lvl7pPr marL="2743062" indent="0" latinLnBrk="0">
              <a:buNone/>
              <a:defRPr lang="pt-BR" sz="2000"/>
            </a:lvl7pPr>
            <a:lvl8pPr marL="3200239" indent="0" latinLnBrk="0">
              <a:buNone/>
              <a:defRPr lang="pt-BR" sz="2000"/>
            </a:lvl8pPr>
            <a:lvl9pPr marL="3657416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3" y="2336874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20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680323" y="609598"/>
            <a:ext cx="10673752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177" indent="0" latinLnBrk="0">
              <a:buNone/>
              <a:defRPr lang="pt-BR" sz="2800"/>
            </a:lvl2pPr>
            <a:lvl3pPr marL="914354" indent="0" latinLnBrk="0">
              <a:buNone/>
              <a:defRPr lang="pt-BR" sz="2400"/>
            </a:lvl3pPr>
            <a:lvl4pPr marL="1371531" indent="0" latinLnBrk="0">
              <a:buNone/>
              <a:defRPr lang="pt-BR" sz="2000"/>
            </a:lvl4pPr>
            <a:lvl5pPr marL="1828708" indent="0" latinLnBrk="0">
              <a:buNone/>
              <a:defRPr lang="pt-BR" sz="2000"/>
            </a:lvl5pPr>
            <a:lvl6pPr marL="2285885" indent="0" latinLnBrk="0">
              <a:buNone/>
              <a:defRPr lang="pt-BR" sz="2000"/>
            </a:lvl6pPr>
            <a:lvl7pPr marL="2743062" indent="0" latinLnBrk="0">
              <a:buNone/>
              <a:defRPr lang="pt-BR" sz="2000"/>
            </a:lvl7pPr>
            <a:lvl8pPr marL="3200239" indent="0" latinLnBrk="0">
              <a:buNone/>
              <a:defRPr lang="pt-BR" sz="2000"/>
            </a:lvl8pPr>
            <a:lvl9pPr marL="3657416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80322" y="468743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060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10673753" cy="3592750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452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9820" y="738325"/>
            <a:ext cx="1601856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688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7" y="609598"/>
            <a:ext cx="10226218" cy="3036061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9669162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11225861" y="3214285"/>
            <a:ext cx="609600" cy="584776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70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864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4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4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87675" y="2336874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77121" y="3022674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287456" y="2336874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8287456" y="3022674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Imagem 1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" name="Imagem 18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" name="Imagem 19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21" name="Retângulo 20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tângulo 21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9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680319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9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8388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4498387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9703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283346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8283345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8283221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pPr/>
              <a:t>12/06/2017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" name="Imagem 2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9" name="Imagem 28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Imagem 3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32" name="Retângulo 3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tângulo 3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1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pPr/>
              <a:t>12/06/2017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990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F28690-2EAD-4D38-BE41-E7A9C27118D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55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7340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09600" y="1828801"/>
            <a:ext cx="10972800" cy="43021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23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7D9394-36BB-4274-AC3F-A1944A9D564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xmlns="" val="16843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53840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9488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 smtClean="0"/>
              <a:pPr/>
              <a:t>12/06/2017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352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49556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17004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477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66868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 smtClean="0"/>
              <a:pPr/>
              <a:t>12/06/2017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62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28" r:id="rId14"/>
    <p:sldLayoutId id="2147483741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84" r:id="rId25"/>
    <p:sldLayoutId id="2147483785" r:id="rId26"/>
    <p:sldLayoutId id="2147483786" r:id="rId2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_fico_do_Microsoft_Office_Excel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22.png"/><Relationship Id="rId3" Type="http://schemas.openxmlformats.org/officeDocument/2006/relationships/tags" Target="../tags/tag5.xml"/><Relationship Id="rId21" Type="http://schemas.openxmlformats.org/officeDocument/2006/relationships/image" Target="../media/image25.png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1.png"/><Relationship Id="rId2" Type="http://schemas.openxmlformats.org/officeDocument/2006/relationships/tags" Target="../tags/tag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19.png"/><Relationship Id="rId10" Type="http://schemas.openxmlformats.org/officeDocument/2006/relationships/tags" Target="../tags/tag12.xml"/><Relationship Id="rId19" Type="http://schemas.openxmlformats.org/officeDocument/2006/relationships/image" Target="../media/image23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1821" y="859808"/>
            <a:ext cx="9153191" cy="194870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Sistemas de Apoio à Decisão</a:t>
            </a:r>
            <a:b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</a:br>
            <a:r>
              <a:rPr lang="pt-BR" sz="1800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-</a:t>
            </a:r>
            <a: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/>
            </a:r>
            <a:b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</a:br>
            <a:r>
              <a:rPr lang="pt-BR" sz="4000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Aula 07: Agrupamento – K-</a:t>
            </a:r>
            <a:r>
              <a:rPr lang="pt-BR" sz="4000" dirty="0" err="1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Means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689" y="3658022"/>
            <a:ext cx="9144000" cy="1655762"/>
          </a:xfrm>
        </p:spPr>
        <p:txBody>
          <a:bodyPr/>
          <a:lstStyle/>
          <a:p>
            <a:r>
              <a:rPr lang="pt-BR" dirty="0"/>
              <a:t>Sistemas de Informação, Faculdade Joaquim Nabuco</a:t>
            </a:r>
          </a:p>
          <a:p>
            <a:r>
              <a:rPr lang="pt-BR" dirty="0"/>
              <a:t>Prof. Anderson Tenório, prof.andersontenorio@gmail.com</a:t>
            </a:r>
          </a:p>
        </p:txBody>
      </p:sp>
    </p:spTree>
    <p:extLst>
      <p:ext uri="{BB962C8B-B14F-4D97-AF65-F5344CB8AC3E}">
        <p14:creationId xmlns:p14="http://schemas.microsoft.com/office/powerpoint/2010/main" xmlns="" val="206225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Cluster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Uma coleção de objetos que são similares entre si, e diferentes dos objetos pertencentes a outros </a:t>
            </a:r>
            <a:r>
              <a:rPr lang="pt-BR" altLang="pt-BR" i="1"/>
              <a:t>clusters</a:t>
            </a:r>
            <a:r>
              <a:rPr lang="pt-BR" altLang="pt-BR"/>
              <a:t>.</a:t>
            </a:r>
          </a:p>
          <a:p>
            <a:r>
              <a:rPr lang="pt-BR" altLang="pt-BR"/>
              <a:t>Isso requer uma medida de similaridade.</a:t>
            </a:r>
          </a:p>
          <a:p>
            <a:r>
              <a:rPr lang="pt-BR" altLang="pt-BR"/>
              <a:t>No exemplo anterior, a similaridade utilizada foi a </a:t>
            </a:r>
            <a:r>
              <a:rPr lang="pt-BR" altLang="pt-BR" i="1"/>
              <a:t>distância.</a:t>
            </a:r>
          </a:p>
          <a:p>
            <a:pPr lvl="1"/>
            <a:r>
              <a:rPr lang="pt-BR" altLang="pt-BR" i="1"/>
              <a:t>Distance-based Clustering</a:t>
            </a:r>
          </a:p>
        </p:txBody>
      </p:sp>
    </p:spTree>
    <p:extLst>
      <p:ext uri="{BB962C8B-B14F-4D97-AF65-F5344CB8AC3E}">
        <p14:creationId xmlns:p14="http://schemas.microsoft.com/office/powerpoint/2010/main" xmlns="" val="149504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913" y="-849663"/>
            <a:ext cx="12217913" cy="904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5081797" y="380326"/>
            <a:ext cx="28230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dirty="0" smtClean="0">
                <a:solidFill>
                  <a:schemeClr val="accent6">
                    <a:lumMod val="50000"/>
                  </a:schemeClr>
                </a:solidFill>
              </a:rPr>
              <a:t>5.1 3.5 1.4 0.2</a:t>
            </a:r>
            <a:r>
              <a:rPr b="1" u="sng" dirty="0" smtClean="0">
                <a:solidFill>
                  <a:schemeClr val="accent6">
                    <a:lumMod val="50000"/>
                  </a:schemeClr>
                </a:solidFill>
              </a:rPr>
              <a:t> Iris-setosa</a:t>
            </a:r>
          </a:p>
          <a:p>
            <a:r>
              <a:rPr dirty="0" smtClean="0">
                <a:solidFill>
                  <a:schemeClr val="accent6">
                    <a:lumMod val="50000"/>
                  </a:schemeClr>
                </a:solidFill>
              </a:rPr>
              <a:t>7.0 3.2 4.7 1.4 Iris-versicolor</a:t>
            </a:r>
          </a:p>
          <a:p>
            <a:r>
              <a:rPr dirty="0" smtClean="0">
                <a:solidFill>
                  <a:schemeClr val="accent6">
                    <a:lumMod val="50000"/>
                  </a:schemeClr>
                </a:solidFill>
              </a:rPr>
              <a:t>6.3 3.3 6.0 2.5 Iris-virginica</a:t>
            </a:r>
          </a:p>
          <a:p>
            <a:r>
              <a:rPr dirty="0" smtClean="0">
                <a:solidFill>
                  <a:schemeClr val="accent6">
                    <a:lumMod val="50000"/>
                  </a:schemeClr>
                </a:solidFill>
              </a:rPr>
              <a:t>4.9 3.0 1.4 0.2</a:t>
            </a:r>
            <a:r>
              <a:rPr b="1" u="sng" dirty="0" smtClean="0">
                <a:solidFill>
                  <a:schemeClr val="accent6">
                    <a:lumMod val="50000"/>
                  </a:schemeClr>
                </a:solidFill>
              </a:rPr>
              <a:t> Iris-setosa</a:t>
            </a:r>
          </a:p>
          <a:p>
            <a:r>
              <a:rPr dirty="0" smtClean="0">
                <a:solidFill>
                  <a:srgbClr val="FF0000"/>
                </a:solidFill>
              </a:rPr>
              <a:t>5.7 2.8 4.1 1.3 Iris-versicolor</a:t>
            </a:r>
          </a:p>
          <a:p>
            <a:r>
              <a:rPr dirty="0" smtClean="0">
                <a:solidFill>
                  <a:srgbClr val="FF0000"/>
                </a:solidFill>
              </a:rPr>
              <a:t>5.8 2.7 5.1 1.9 Iris-virginica</a:t>
            </a:r>
          </a:p>
          <a:p>
            <a:r>
              <a:rPr dirty="0" smtClean="0">
                <a:solidFill>
                  <a:srgbClr val="FF0000"/>
                </a:solidFill>
              </a:rPr>
              <a:t>4.7 3.2 1.3 0.2 Iris-setosa</a:t>
            </a:r>
          </a:p>
          <a:p>
            <a:r>
              <a:rPr dirty="0" smtClean="0">
                <a:solidFill>
                  <a:srgbClr val="FF0000"/>
                </a:solidFill>
              </a:rPr>
              <a:t>5.1 2.5 3.0 1.1 Iris-versicolor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10147" y="1229417"/>
            <a:ext cx="251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smtClean="0">
                <a:solidFill>
                  <a:srgbClr val="FF0000"/>
                </a:solidFill>
              </a:rPr>
              <a:t>4.6 3.1 1.5 0.2 Iris-setosa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76085" y="550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dirty="0" smtClean="0"/>
              <a:t>4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Distância Euclidiana</a:t>
            </a:r>
          </a:p>
        </p:txBody>
      </p:sp>
      <p:sp>
        <p:nvSpPr>
          <p:cNvPr id="28675" name="Line 5"/>
          <p:cNvSpPr>
            <a:spLocks noChangeShapeType="1"/>
          </p:cNvSpPr>
          <p:nvPr/>
        </p:nvSpPr>
        <p:spPr bwMode="auto">
          <a:xfrm flipV="1">
            <a:off x="2362200" y="1828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6" name="Oval 7"/>
          <p:cNvSpPr>
            <a:spLocks noChangeArrowheads="1"/>
          </p:cNvSpPr>
          <p:nvPr/>
        </p:nvSpPr>
        <p:spPr bwMode="auto">
          <a:xfrm>
            <a:off x="29686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28677" name="Oval 8"/>
          <p:cNvSpPr>
            <a:spLocks noChangeArrowheads="1"/>
          </p:cNvSpPr>
          <p:nvPr/>
        </p:nvSpPr>
        <p:spPr bwMode="auto">
          <a:xfrm>
            <a:off x="3625850" y="454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2771775" y="2971801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x = (2,5)</a:t>
            </a:r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3505200" y="4662488"/>
            <a:ext cx="1028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y = (3,4)</a:t>
            </a:r>
          </a:p>
        </p:txBody>
      </p:sp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5029200" y="3473450"/>
          <a:ext cx="4826000" cy="565150"/>
        </p:xfrm>
        <a:graphic>
          <a:graphicData uri="http://schemas.openxmlformats.org/presentationml/2006/ole">
            <p:oleObj spid="_x0000_s2052" name="Equation" r:id="rId3" imgW="2476500" imgH="292100" progId="">
              <p:embed/>
            </p:oleObj>
          </a:graphicData>
        </a:graphic>
      </p:graphicFrame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2968626" y="3352800"/>
            <a:ext cx="688975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3867150" y="3657601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1.41</a:t>
            </a:r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V="1">
            <a:off x="3505200" y="3886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4" name="Line 22"/>
          <p:cNvSpPr>
            <a:spLocks noChangeShapeType="1"/>
          </p:cNvSpPr>
          <p:nvPr/>
        </p:nvSpPr>
        <p:spPr bwMode="auto">
          <a:xfrm>
            <a:off x="2362200" y="5334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141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Distância Euclidiana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124200" y="1676401"/>
          <a:ext cx="5257800" cy="3927475"/>
        </p:xfrm>
        <a:graphic>
          <a:graphicData uri="http://schemas.openxmlformats.org/presentationml/2006/ole">
            <p:oleObj spid="_x0000_s3078" name="Bitmap Image" r:id="rId3" imgW="4590476" imgH="3428571" progId="PBrush">
              <p:embed/>
            </p:oleObj>
          </a:graphicData>
        </a:graphic>
      </p:graphicFrame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4800600" y="3048000"/>
            <a:ext cx="9144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2927350" y="5589588"/>
          <a:ext cx="5988050" cy="565150"/>
        </p:xfrm>
        <a:graphic>
          <a:graphicData uri="http://schemas.openxmlformats.org/presentationml/2006/ole">
            <p:oleObj spid="_x0000_s3079" name="Equation" r:id="rId4" imgW="3073400" imgH="292100" progId="">
              <p:embed/>
            </p:oleObj>
          </a:graphicData>
        </a:graphic>
      </p:graphicFrame>
      <p:sp>
        <p:nvSpPr>
          <p:cNvPr id="148490" name="Line 10"/>
          <p:cNvSpPr>
            <a:spLocks noChangeShapeType="1"/>
          </p:cNvSpPr>
          <p:nvPr/>
        </p:nvSpPr>
        <p:spPr bwMode="auto">
          <a:xfrm flipH="1">
            <a:off x="3863976" y="3657601"/>
            <a:ext cx="1470025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1610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b="1"/>
              <a:t>Agrupamento -Análise de Clusters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>
            <p:ph sz="half" idx="1"/>
          </p:nvPr>
        </p:nvGraphicFramePr>
        <p:xfrm>
          <a:off x="2424114" y="1770064"/>
          <a:ext cx="2879725" cy="2865435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7104063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Times New Roman" panose="02020603050405020304" pitchFamily="18" charset="0"/>
            </a:endParaRPr>
          </a:p>
        </p:txBody>
      </p:sp>
      <p:sp>
        <p:nvSpPr>
          <p:cNvPr id="82992" name="Freeform 48"/>
          <p:cNvSpPr>
            <a:spLocks/>
          </p:cNvSpPr>
          <p:nvPr/>
        </p:nvSpPr>
        <p:spPr bwMode="auto">
          <a:xfrm>
            <a:off x="5591175" y="1844675"/>
            <a:ext cx="3240088" cy="3168650"/>
          </a:xfrm>
          <a:custGeom>
            <a:avLst/>
            <a:gdLst>
              <a:gd name="T0" fmla="*/ 2147483646 w 2633"/>
              <a:gd name="T1" fmla="*/ 2147483646 h 2825"/>
              <a:gd name="T2" fmla="*/ 2147483646 w 2633"/>
              <a:gd name="T3" fmla="*/ 2147483646 h 2825"/>
              <a:gd name="T4" fmla="*/ 2147483646 w 2633"/>
              <a:gd name="T5" fmla="*/ 2147483646 h 2825"/>
              <a:gd name="T6" fmla="*/ 2147483646 w 2633"/>
              <a:gd name="T7" fmla="*/ 2147483646 h 2825"/>
              <a:gd name="T8" fmla="*/ 2147483646 w 2633"/>
              <a:gd name="T9" fmla="*/ 2147483646 h 2825"/>
              <a:gd name="T10" fmla="*/ 2147483646 w 2633"/>
              <a:gd name="T11" fmla="*/ 2147483646 h 2825"/>
              <a:gd name="T12" fmla="*/ 2147483646 w 2633"/>
              <a:gd name="T13" fmla="*/ 2147483646 h 2825"/>
              <a:gd name="T14" fmla="*/ 2147483646 w 2633"/>
              <a:gd name="T15" fmla="*/ 2147483646 h 2825"/>
              <a:gd name="T16" fmla="*/ 2147483646 w 2633"/>
              <a:gd name="T17" fmla="*/ 2147483646 h 2825"/>
              <a:gd name="T18" fmla="*/ 2147483646 w 2633"/>
              <a:gd name="T19" fmla="*/ 2147483646 h 2825"/>
              <a:gd name="T20" fmla="*/ 2147483646 w 2633"/>
              <a:gd name="T21" fmla="*/ 2147483646 h 2825"/>
              <a:gd name="T22" fmla="*/ 2147483646 w 2633"/>
              <a:gd name="T23" fmla="*/ 2147483646 h 2825"/>
              <a:gd name="T24" fmla="*/ 2147483646 w 2633"/>
              <a:gd name="T25" fmla="*/ 2147483646 h 2825"/>
              <a:gd name="T26" fmla="*/ 2147483646 w 2633"/>
              <a:gd name="T27" fmla="*/ 2147483646 h 2825"/>
              <a:gd name="T28" fmla="*/ 0 w 2633"/>
              <a:gd name="T29" fmla="*/ 2147483646 h 2825"/>
              <a:gd name="T30" fmla="*/ 2147483646 w 2633"/>
              <a:gd name="T31" fmla="*/ 2147483646 h 2825"/>
              <a:gd name="T32" fmla="*/ 2147483646 w 2633"/>
              <a:gd name="T33" fmla="*/ 2147483646 h 2825"/>
              <a:gd name="T34" fmla="*/ 2147483646 w 2633"/>
              <a:gd name="T35" fmla="*/ 2147483646 h 2825"/>
              <a:gd name="T36" fmla="*/ 2147483646 w 2633"/>
              <a:gd name="T37" fmla="*/ 2147483646 h 2825"/>
              <a:gd name="T38" fmla="*/ 2147483646 w 2633"/>
              <a:gd name="T39" fmla="*/ 2147483646 h 2825"/>
              <a:gd name="T40" fmla="*/ 2147483646 w 2633"/>
              <a:gd name="T41" fmla="*/ 2147483646 h 2825"/>
              <a:gd name="T42" fmla="*/ 2147483646 w 2633"/>
              <a:gd name="T43" fmla="*/ 2147483646 h 2825"/>
              <a:gd name="T44" fmla="*/ 2147483646 w 2633"/>
              <a:gd name="T45" fmla="*/ 2147483646 h 2825"/>
              <a:gd name="T46" fmla="*/ 2147483646 w 2633"/>
              <a:gd name="T47" fmla="*/ 2147483646 h 2825"/>
              <a:gd name="T48" fmla="*/ 2147483646 w 2633"/>
              <a:gd name="T49" fmla="*/ 2147483646 h 2825"/>
              <a:gd name="T50" fmla="*/ 2147483646 w 2633"/>
              <a:gd name="T51" fmla="*/ 2147483646 h 2825"/>
              <a:gd name="T52" fmla="*/ 2147483646 w 2633"/>
              <a:gd name="T53" fmla="*/ 2147483646 h 2825"/>
              <a:gd name="T54" fmla="*/ 2147483646 w 2633"/>
              <a:gd name="T55" fmla="*/ 2147483646 h 2825"/>
              <a:gd name="T56" fmla="*/ 2147483646 w 2633"/>
              <a:gd name="T57" fmla="*/ 2147483646 h 2825"/>
              <a:gd name="T58" fmla="*/ 2147483646 w 2633"/>
              <a:gd name="T59" fmla="*/ 2147483646 h 2825"/>
              <a:gd name="T60" fmla="*/ 2147483646 w 2633"/>
              <a:gd name="T61" fmla="*/ 2147483646 h 2825"/>
              <a:gd name="T62" fmla="*/ 2147483646 w 2633"/>
              <a:gd name="T63" fmla="*/ 2147483646 h 2825"/>
              <a:gd name="T64" fmla="*/ 2147483646 w 2633"/>
              <a:gd name="T65" fmla="*/ 2147483646 h 2825"/>
              <a:gd name="T66" fmla="*/ 2147483646 w 2633"/>
              <a:gd name="T67" fmla="*/ 2147483646 h 2825"/>
              <a:gd name="T68" fmla="*/ 2147483646 w 2633"/>
              <a:gd name="T69" fmla="*/ 2147483646 h 2825"/>
              <a:gd name="T70" fmla="*/ 2147483646 w 2633"/>
              <a:gd name="T71" fmla="*/ 2147483646 h 2825"/>
              <a:gd name="T72" fmla="*/ 2147483646 w 2633"/>
              <a:gd name="T73" fmla="*/ 2147483646 h 2825"/>
              <a:gd name="T74" fmla="*/ 2147483646 w 2633"/>
              <a:gd name="T75" fmla="*/ 2147483646 h 2825"/>
              <a:gd name="T76" fmla="*/ 2147483646 w 2633"/>
              <a:gd name="T77" fmla="*/ 2147483646 h 2825"/>
              <a:gd name="T78" fmla="*/ 2147483646 w 2633"/>
              <a:gd name="T79" fmla="*/ 2147483646 h 2825"/>
              <a:gd name="T80" fmla="*/ 2147483646 w 2633"/>
              <a:gd name="T81" fmla="*/ 2147483646 h 2825"/>
              <a:gd name="T82" fmla="*/ 2147483646 w 2633"/>
              <a:gd name="T83" fmla="*/ 2147483646 h 2825"/>
              <a:gd name="T84" fmla="*/ 2147483646 w 2633"/>
              <a:gd name="T85" fmla="*/ 2147483646 h 2825"/>
              <a:gd name="T86" fmla="*/ 2147483646 w 2633"/>
              <a:gd name="T87" fmla="*/ 2147483646 h 2825"/>
              <a:gd name="T88" fmla="*/ 2147483646 w 2633"/>
              <a:gd name="T89" fmla="*/ 2147483646 h 2825"/>
              <a:gd name="T90" fmla="*/ 2147483646 w 2633"/>
              <a:gd name="T91" fmla="*/ 2147483646 h 2825"/>
              <a:gd name="T92" fmla="*/ 2147483646 w 2633"/>
              <a:gd name="T93" fmla="*/ 2147483646 h 2825"/>
              <a:gd name="T94" fmla="*/ 2147483646 w 2633"/>
              <a:gd name="T95" fmla="*/ 2147483646 h 2825"/>
              <a:gd name="T96" fmla="*/ 2147483646 w 2633"/>
              <a:gd name="T97" fmla="*/ 0 h 2825"/>
              <a:gd name="T98" fmla="*/ 2147483646 w 2633"/>
              <a:gd name="T99" fmla="*/ 2147483646 h 2825"/>
              <a:gd name="T100" fmla="*/ 2147483646 w 2633"/>
              <a:gd name="T101" fmla="*/ 2147483646 h 28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633" h="2825">
                <a:moveTo>
                  <a:pt x="1061" y="73"/>
                </a:moveTo>
                <a:cubicBezTo>
                  <a:pt x="1011" y="89"/>
                  <a:pt x="969" y="94"/>
                  <a:pt x="915" y="100"/>
                </a:cubicBezTo>
                <a:cubicBezTo>
                  <a:pt x="877" y="110"/>
                  <a:pt x="833" y="113"/>
                  <a:pt x="796" y="128"/>
                </a:cubicBezTo>
                <a:cubicBezTo>
                  <a:pt x="771" y="138"/>
                  <a:pt x="750" y="159"/>
                  <a:pt x="723" y="164"/>
                </a:cubicBezTo>
                <a:cubicBezTo>
                  <a:pt x="652" y="177"/>
                  <a:pt x="582" y="193"/>
                  <a:pt x="512" y="210"/>
                </a:cubicBezTo>
                <a:cubicBezTo>
                  <a:pt x="461" y="236"/>
                  <a:pt x="411" y="274"/>
                  <a:pt x="357" y="292"/>
                </a:cubicBezTo>
                <a:cubicBezTo>
                  <a:pt x="330" y="334"/>
                  <a:pt x="320" y="318"/>
                  <a:pt x="284" y="347"/>
                </a:cubicBezTo>
                <a:cubicBezTo>
                  <a:pt x="259" y="367"/>
                  <a:pt x="234" y="388"/>
                  <a:pt x="211" y="411"/>
                </a:cubicBezTo>
                <a:cubicBezTo>
                  <a:pt x="193" y="461"/>
                  <a:pt x="213" y="419"/>
                  <a:pt x="174" y="466"/>
                </a:cubicBezTo>
                <a:cubicBezTo>
                  <a:pt x="118" y="534"/>
                  <a:pt x="188" y="456"/>
                  <a:pt x="147" y="521"/>
                </a:cubicBezTo>
                <a:cubicBezTo>
                  <a:pt x="142" y="528"/>
                  <a:pt x="133" y="532"/>
                  <a:pt x="128" y="539"/>
                </a:cubicBezTo>
                <a:cubicBezTo>
                  <a:pt x="115" y="557"/>
                  <a:pt x="92" y="594"/>
                  <a:pt x="92" y="594"/>
                </a:cubicBezTo>
                <a:cubicBezTo>
                  <a:pt x="89" y="603"/>
                  <a:pt x="89" y="614"/>
                  <a:pt x="83" y="622"/>
                </a:cubicBezTo>
                <a:cubicBezTo>
                  <a:pt x="70" y="639"/>
                  <a:pt x="37" y="667"/>
                  <a:pt x="37" y="667"/>
                </a:cubicBezTo>
                <a:cubicBezTo>
                  <a:pt x="27" y="698"/>
                  <a:pt x="10" y="710"/>
                  <a:pt x="0" y="740"/>
                </a:cubicBezTo>
                <a:cubicBezTo>
                  <a:pt x="8" y="783"/>
                  <a:pt x="19" y="825"/>
                  <a:pt x="28" y="868"/>
                </a:cubicBezTo>
                <a:cubicBezTo>
                  <a:pt x="61" y="1206"/>
                  <a:pt x="43" y="1235"/>
                  <a:pt x="37" y="1774"/>
                </a:cubicBezTo>
                <a:cubicBezTo>
                  <a:pt x="45" y="1920"/>
                  <a:pt x="35" y="2037"/>
                  <a:pt x="46" y="2185"/>
                </a:cubicBezTo>
                <a:cubicBezTo>
                  <a:pt x="49" y="2228"/>
                  <a:pt x="60" y="2283"/>
                  <a:pt x="92" y="2313"/>
                </a:cubicBezTo>
                <a:cubicBezTo>
                  <a:pt x="127" y="2419"/>
                  <a:pt x="182" y="2515"/>
                  <a:pt x="265" y="2587"/>
                </a:cubicBezTo>
                <a:cubicBezTo>
                  <a:pt x="330" y="2644"/>
                  <a:pt x="285" y="2625"/>
                  <a:pt x="339" y="2642"/>
                </a:cubicBezTo>
                <a:cubicBezTo>
                  <a:pt x="362" y="2657"/>
                  <a:pt x="380" y="2683"/>
                  <a:pt x="403" y="2697"/>
                </a:cubicBezTo>
                <a:cubicBezTo>
                  <a:pt x="436" y="2716"/>
                  <a:pt x="485" y="2720"/>
                  <a:pt x="521" y="2734"/>
                </a:cubicBezTo>
                <a:cubicBezTo>
                  <a:pt x="572" y="2782"/>
                  <a:pt x="685" y="2780"/>
                  <a:pt x="750" y="2788"/>
                </a:cubicBezTo>
                <a:cubicBezTo>
                  <a:pt x="813" y="2805"/>
                  <a:pt x="878" y="2814"/>
                  <a:pt x="942" y="2825"/>
                </a:cubicBezTo>
                <a:cubicBezTo>
                  <a:pt x="1024" y="2822"/>
                  <a:pt x="1107" y="2822"/>
                  <a:pt x="1189" y="2816"/>
                </a:cubicBezTo>
                <a:cubicBezTo>
                  <a:pt x="1342" y="2804"/>
                  <a:pt x="1495" y="2759"/>
                  <a:pt x="1646" y="2734"/>
                </a:cubicBezTo>
                <a:cubicBezTo>
                  <a:pt x="1702" y="2725"/>
                  <a:pt x="1755" y="2693"/>
                  <a:pt x="1811" y="2679"/>
                </a:cubicBezTo>
                <a:cubicBezTo>
                  <a:pt x="1856" y="2632"/>
                  <a:pt x="1923" y="2613"/>
                  <a:pt x="1984" y="2596"/>
                </a:cubicBezTo>
                <a:cubicBezTo>
                  <a:pt x="2034" y="2564"/>
                  <a:pt x="2135" y="2528"/>
                  <a:pt x="2195" y="2514"/>
                </a:cubicBezTo>
                <a:cubicBezTo>
                  <a:pt x="2250" y="2477"/>
                  <a:pt x="2316" y="2458"/>
                  <a:pt x="2377" y="2432"/>
                </a:cubicBezTo>
                <a:cubicBezTo>
                  <a:pt x="2410" y="2418"/>
                  <a:pt x="2435" y="2397"/>
                  <a:pt x="2469" y="2386"/>
                </a:cubicBezTo>
                <a:cubicBezTo>
                  <a:pt x="2497" y="2367"/>
                  <a:pt x="2526" y="2345"/>
                  <a:pt x="2551" y="2322"/>
                </a:cubicBezTo>
                <a:cubicBezTo>
                  <a:pt x="2567" y="2307"/>
                  <a:pt x="2597" y="2276"/>
                  <a:pt x="2597" y="2276"/>
                </a:cubicBezTo>
                <a:cubicBezTo>
                  <a:pt x="2603" y="2258"/>
                  <a:pt x="2609" y="2240"/>
                  <a:pt x="2615" y="2222"/>
                </a:cubicBezTo>
                <a:cubicBezTo>
                  <a:pt x="2618" y="2213"/>
                  <a:pt x="2621" y="2203"/>
                  <a:pt x="2624" y="2194"/>
                </a:cubicBezTo>
                <a:cubicBezTo>
                  <a:pt x="2627" y="2185"/>
                  <a:pt x="2633" y="2167"/>
                  <a:pt x="2633" y="2167"/>
                </a:cubicBezTo>
                <a:cubicBezTo>
                  <a:pt x="2627" y="1932"/>
                  <a:pt x="2617" y="1753"/>
                  <a:pt x="2606" y="1527"/>
                </a:cubicBezTo>
                <a:cubicBezTo>
                  <a:pt x="2602" y="1458"/>
                  <a:pt x="2611" y="1368"/>
                  <a:pt x="2569" y="1307"/>
                </a:cubicBezTo>
                <a:cubicBezTo>
                  <a:pt x="2549" y="1166"/>
                  <a:pt x="2570" y="1218"/>
                  <a:pt x="2533" y="1143"/>
                </a:cubicBezTo>
                <a:cubicBezTo>
                  <a:pt x="2513" y="1018"/>
                  <a:pt x="2487" y="893"/>
                  <a:pt x="2469" y="768"/>
                </a:cubicBezTo>
                <a:cubicBezTo>
                  <a:pt x="2445" y="600"/>
                  <a:pt x="2468" y="671"/>
                  <a:pt x="2441" y="594"/>
                </a:cubicBezTo>
                <a:cubicBezTo>
                  <a:pt x="2430" y="489"/>
                  <a:pt x="2397" y="407"/>
                  <a:pt x="2359" y="311"/>
                </a:cubicBezTo>
                <a:cubicBezTo>
                  <a:pt x="2345" y="275"/>
                  <a:pt x="2347" y="255"/>
                  <a:pt x="2323" y="228"/>
                </a:cubicBezTo>
                <a:cubicBezTo>
                  <a:pt x="2287" y="188"/>
                  <a:pt x="2260" y="166"/>
                  <a:pt x="2213" y="146"/>
                </a:cubicBezTo>
                <a:cubicBezTo>
                  <a:pt x="2201" y="141"/>
                  <a:pt x="2188" y="141"/>
                  <a:pt x="2176" y="137"/>
                </a:cubicBezTo>
                <a:cubicBezTo>
                  <a:pt x="2157" y="132"/>
                  <a:pt x="2121" y="119"/>
                  <a:pt x="2121" y="119"/>
                </a:cubicBezTo>
                <a:cubicBezTo>
                  <a:pt x="2046" y="66"/>
                  <a:pt x="1963" y="64"/>
                  <a:pt x="1875" y="55"/>
                </a:cubicBezTo>
                <a:cubicBezTo>
                  <a:pt x="1718" y="39"/>
                  <a:pt x="1565" y="10"/>
                  <a:pt x="1408" y="0"/>
                </a:cubicBezTo>
                <a:cubicBezTo>
                  <a:pt x="1308" y="9"/>
                  <a:pt x="1220" y="33"/>
                  <a:pt x="1125" y="64"/>
                </a:cubicBezTo>
                <a:cubicBezTo>
                  <a:pt x="1103" y="71"/>
                  <a:pt x="1079" y="91"/>
                  <a:pt x="1061" y="73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93" name="Oval 49"/>
          <p:cNvSpPr>
            <a:spLocks noChangeArrowheads="1"/>
          </p:cNvSpPr>
          <p:nvPr/>
        </p:nvSpPr>
        <p:spPr bwMode="auto">
          <a:xfrm>
            <a:off x="5880101" y="2276475"/>
            <a:ext cx="1223963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82994" name="Oval 50"/>
          <p:cNvSpPr>
            <a:spLocks noChangeArrowheads="1"/>
          </p:cNvSpPr>
          <p:nvPr/>
        </p:nvSpPr>
        <p:spPr bwMode="auto">
          <a:xfrm>
            <a:off x="7464426" y="2924175"/>
            <a:ext cx="1223963" cy="1150938"/>
          </a:xfrm>
          <a:prstGeom prst="ellipse">
            <a:avLst/>
          </a:prstGeom>
          <a:solidFill>
            <a:srgbClr val="F9CFEC"/>
          </a:solidFill>
          <a:ln w="9525">
            <a:solidFill>
              <a:srgbClr val="F9CFE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82995" name="Oval 51"/>
          <p:cNvSpPr>
            <a:spLocks noChangeArrowheads="1"/>
          </p:cNvSpPr>
          <p:nvPr/>
        </p:nvSpPr>
        <p:spPr bwMode="auto">
          <a:xfrm>
            <a:off x="6096001" y="3644900"/>
            <a:ext cx="1223963" cy="11509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1919289" y="25654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6672264" y="27813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98" name="Text Box 54"/>
          <p:cNvSpPr txBox="1">
            <a:spLocks noChangeArrowheads="1"/>
          </p:cNvSpPr>
          <p:nvPr/>
        </p:nvSpPr>
        <p:spPr bwMode="auto">
          <a:xfrm>
            <a:off x="6167439" y="22764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99" name="Text Box 55"/>
          <p:cNvSpPr txBox="1">
            <a:spLocks noChangeArrowheads="1"/>
          </p:cNvSpPr>
          <p:nvPr/>
        </p:nvSpPr>
        <p:spPr bwMode="auto">
          <a:xfrm>
            <a:off x="6456364" y="4292600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3000" name="Text Box 56"/>
          <p:cNvSpPr txBox="1">
            <a:spLocks noChangeArrowheads="1"/>
          </p:cNvSpPr>
          <p:nvPr/>
        </p:nvSpPr>
        <p:spPr bwMode="auto">
          <a:xfrm>
            <a:off x="6024564" y="40036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001" name="Text Box 57"/>
          <p:cNvSpPr txBox="1">
            <a:spLocks noChangeArrowheads="1"/>
          </p:cNvSpPr>
          <p:nvPr/>
        </p:nvSpPr>
        <p:spPr bwMode="auto">
          <a:xfrm>
            <a:off x="7824789" y="285115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8328025" y="32845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003" name="Text Box 59"/>
          <p:cNvSpPr txBox="1">
            <a:spLocks noChangeArrowheads="1"/>
          </p:cNvSpPr>
          <p:nvPr/>
        </p:nvSpPr>
        <p:spPr bwMode="auto">
          <a:xfrm>
            <a:off x="7464425" y="3429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7896225" y="35734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005" name="Line 61"/>
          <p:cNvSpPr>
            <a:spLocks noChangeShapeType="1"/>
          </p:cNvSpPr>
          <p:nvPr/>
        </p:nvSpPr>
        <p:spPr bwMode="auto">
          <a:xfrm flipH="1">
            <a:off x="7175501" y="2276475"/>
            <a:ext cx="1584325" cy="215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06" name="Line 62"/>
          <p:cNvSpPr>
            <a:spLocks noChangeShapeType="1"/>
          </p:cNvSpPr>
          <p:nvPr/>
        </p:nvSpPr>
        <p:spPr bwMode="auto">
          <a:xfrm flipH="1">
            <a:off x="8688389" y="3213100"/>
            <a:ext cx="503237" cy="287338"/>
          </a:xfrm>
          <a:prstGeom prst="line">
            <a:avLst/>
          </a:prstGeom>
          <a:noFill/>
          <a:ln w="28575">
            <a:solidFill>
              <a:srgbClr val="E31FA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07" name="Line 63"/>
          <p:cNvSpPr>
            <a:spLocks noChangeShapeType="1"/>
          </p:cNvSpPr>
          <p:nvPr/>
        </p:nvSpPr>
        <p:spPr bwMode="auto">
          <a:xfrm flipH="1" flipV="1">
            <a:off x="7391401" y="4437064"/>
            <a:ext cx="1368425" cy="287337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08" name="Text Box 64"/>
          <p:cNvSpPr txBox="1">
            <a:spLocks noChangeArrowheads="1"/>
          </p:cNvSpPr>
          <p:nvPr/>
        </p:nvSpPr>
        <p:spPr bwMode="auto">
          <a:xfrm>
            <a:off x="1978026" y="5373688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Número de Clusters = 3</a:t>
            </a:r>
          </a:p>
        </p:txBody>
      </p:sp>
      <p:sp>
        <p:nvSpPr>
          <p:cNvPr id="83009" name="Text Box 65"/>
          <p:cNvSpPr txBox="1">
            <a:spLocks noChangeArrowheads="1"/>
          </p:cNvSpPr>
          <p:nvPr/>
        </p:nvSpPr>
        <p:spPr bwMode="auto">
          <a:xfrm>
            <a:off x="7248526" y="5300663"/>
            <a:ext cx="253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Conceito = Doença</a:t>
            </a:r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8904288" y="1916113"/>
            <a:ext cx="144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chemeClr val="tx2"/>
                </a:solidFill>
                <a:latin typeface="Times New Roman" panose="02020603050405020304" pitchFamily="18" charset="0"/>
              </a:rPr>
              <a:t>Doença X</a:t>
            </a:r>
          </a:p>
        </p:txBody>
      </p:sp>
      <p:sp>
        <p:nvSpPr>
          <p:cNvPr id="83011" name="Text Box 67"/>
          <p:cNvSpPr txBox="1">
            <a:spLocks noChangeArrowheads="1"/>
          </p:cNvSpPr>
          <p:nvPr/>
        </p:nvSpPr>
        <p:spPr bwMode="auto">
          <a:xfrm>
            <a:off x="8832850" y="4508500"/>
            <a:ext cx="142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</a:rPr>
              <a:t>Doença Z</a:t>
            </a:r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8904288" y="2781300"/>
            <a:ext cx="144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rgbClr val="E31FA6"/>
                </a:solidFill>
                <a:latin typeface="Times New Roman" panose="02020603050405020304" pitchFamily="18" charset="0"/>
              </a:rPr>
              <a:t>Doença Y</a:t>
            </a:r>
          </a:p>
        </p:txBody>
      </p:sp>
      <p:sp>
        <p:nvSpPr>
          <p:cNvPr id="83013" name="Text Box 69"/>
          <p:cNvSpPr txBox="1">
            <a:spLocks noChangeArrowheads="1"/>
          </p:cNvSpPr>
          <p:nvPr/>
        </p:nvSpPr>
        <p:spPr bwMode="auto">
          <a:xfrm>
            <a:off x="6456364" y="35004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3014" name="Text Box 70"/>
          <p:cNvSpPr txBox="1">
            <a:spLocks noChangeArrowheads="1"/>
          </p:cNvSpPr>
          <p:nvPr/>
        </p:nvSpPr>
        <p:spPr bwMode="auto">
          <a:xfrm>
            <a:off x="6959600" y="40052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1919289" y="19891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92" name="Text Box 72"/>
          <p:cNvSpPr txBox="1">
            <a:spLocks noChangeArrowheads="1"/>
          </p:cNvSpPr>
          <p:nvPr/>
        </p:nvSpPr>
        <p:spPr bwMode="auto">
          <a:xfrm>
            <a:off x="1992313" y="3068639"/>
            <a:ext cx="2730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6024564" y="29241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018" name="Text Box 74"/>
          <p:cNvSpPr txBox="1">
            <a:spLocks noChangeArrowheads="1"/>
          </p:cNvSpPr>
          <p:nvPr/>
        </p:nvSpPr>
        <p:spPr bwMode="auto">
          <a:xfrm>
            <a:off x="1992313" y="4941889"/>
            <a:ext cx="80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Nome</a:t>
            </a:r>
          </a:p>
        </p:txBody>
      </p:sp>
      <p:sp>
        <p:nvSpPr>
          <p:cNvPr id="83019" name="Text Box 75"/>
          <p:cNvSpPr txBox="1">
            <a:spLocks noChangeArrowheads="1"/>
          </p:cNvSpPr>
          <p:nvPr/>
        </p:nvSpPr>
        <p:spPr bwMode="auto">
          <a:xfrm>
            <a:off x="3071813" y="4941889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Sexo</a:t>
            </a:r>
          </a:p>
        </p:txBody>
      </p:sp>
      <p:sp>
        <p:nvSpPr>
          <p:cNvPr id="83020" name="Text Box 76"/>
          <p:cNvSpPr txBox="1">
            <a:spLocks noChangeArrowheads="1"/>
          </p:cNvSpPr>
          <p:nvPr/>
        </p:nvSpPr>
        <p:spPr bwMode="auto">
          <a:xfrm>
            <a:off x="4151314" y="4941889"/>
            <a:ext cx="1127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Sintomas</a:t>
            </a:r>
          </a:p>
        </p:txBody>
      </p:sp>
      <p:sp>
        <p:nvSpPr>
          <p:cNvPr id="83021" name="Line 77"/>
          <p:cNvSpPr>
            <a:spLocks noChangeShapeType="1"/>
          </p:cNvSpPr>
          <p:nvPr/>
        </p:nvSpPr>
        <p:spPr bwMode="auto">
          <a:xfrm flipV="1">
            <a:off x="2495551" y="4652963"/>
            <a:ext cx="1444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2" name="Line 78"/>
          <p:cNvSpPr>
            <a:spLocks noChangeShapeType="1"/>
          </p:cNvSpPr>
          <p:nvPr/>
        </p:nvSpPr>
        <p:spPr bwMode="auto">
          <a:xfrm flipH="1" flipV="1">
            <a:off x="3216276" y="46529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3" name="Line 79"/>
          <p:cNvSpPr>
            <a:spLocks noChangeShapeType="1"/>
          </p:cNvSpPr>
          <p:nvPr/>
        </p:nvSpPr>
        <p:spPr bwMode="auto">
          <a:xfrm>
            <a:off x="3719514" y="46529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4" name="Line 80"/>
          <p:cNvSpPr>
            <a:spLocks noChangeShapeType="1"/>
          </p:cNvSpPr>
          <p:nvPr/>
        </p:nvSpPr>
        <p:spPr bwMode="auto">
          <a:xfrm>
            <a:off x="4151314" y="4652964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5" name="Line 81"/>
          <p:cNvSpPr>
            <a:spLocks noChangeShapeType="1"/>
          </p:cNvSpPr>
          <p:nvPr/>
        </p:nvSpPr>
        <p:spPr bwMode="auto">
          <a:xfrm flipH="1" flipV="1">
            <a:off x="4583113" y="4652964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6" name="Line 82"/>
          <p:cNvSpPr>
            <a:spLocks noChangeShapeType="1"/>
          </p:cNvSpPr>
          <p:nvPr/>
        </p:nvSpPr>
        <p:spPr bwMode="auto">
          <a:xfrm flipV="1">
            <a:off x="4943476" y="4652964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280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3" grpId="0" animBg="1"/>
      <p:bldP spid="82994" grpId="0" animBg="1"/>
      <p:bldP spid="82995" grpId="0" animBg="1"/>
      <p:bldP spid="82997" grpId="0"/>
      <p:bldP spid="82998" grpId="0"/>
      <p:bldP spid="82999" grpId="0"/>
      <p:bldP spid="83000" grpId="0"/>
      <p:bldP spid="83001" grpId="0"/>
      <p:bldP spid="83002" grpId="0"/>
      <p:bldP spid="83003" grpId="0"/>
      <p:bldP spid="83004" grpId="0"/>
      <p:bldP spid="83008" grpId="0"/>
      <p:bldP spid="83009" grpId="0"/>
      <p:bldP spid="83010" grpId="0"/>
      <p:bldP spid="83011" grpId="0"/>
      <p:bldP spid="83012" grpId="0"/>
      <p:bldP spid="83013" grpId="0"/>
      <p:bldP spid="83014" grpId="0"/>
      <p:bldP spid="83017" grpId="0"/>
      <p:bldP spid="83018" grpId="0"/>
      <p:bldP spid="83019" grpId="0"/>
      <p:bldP spid="830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4000" b="1"/>
              <a:t>Análise de Clusters: Objetivos</a:t>
            </a:r>
            <a:endParaRPr lang="en-US" altLang="pt-BR" sz="4000" b="1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pt-BR" altLang="pt-BR" sz="2000" b="1">
                <a:solidFill>
                  <a:schemeClr val="tx2"/>
                </a:solidFill>
              </a:rPr>
              <a:t>Compreensão dos dados</a:t>
            </a:r>
            <a:r>
              <a:rPr lang="pt-BR" altLang="pt-BR" sz="2000"/>
              <a:t>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/>
              <a:t>  Existe algum conceito inerente a cada grupo.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/>
              <a:t>  Que conceito é este </a:t>
            </a:r>
            <a:r>
              <a:rPr lang="en-US" altLang="pt-BR"/>
              <a:t>?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pt-BR" sz="2000" b="1">
                <a:solidFill>
                  <a:schemeClr val="tx2"/>
                </a:solidFill>
              </a:rPr>
              <a:t>  Utilidade em outras tarefas </a:t>
            </a:r>
          </a:p>
          <a:p>
            <a:pPr marL="1004888" lvl="1" indent="-533400">
              <a:lnSpc>
                <a:spcPct val="80000"/>
              </a:lnSpc>
              <a:buNone/>
            </a:pPr>
            <a:r>
              <a:rPr lang="en-US" altLang="pt-BR" sz="2000"/>
              <a:t>	Cada cluster pode ser representado por um </a:t>
            </a:r>
            <a:r>
              <a:rPr lang="en-US" altLang="pt-BR" sz="2000" i="1">
                <a:solidFill>
                  <a:schemeClr val="tx2"/>
                </a:solidFill>
              </a:rPr>
              <a:t>objeto protótipo</a:t>
            </a:r>
            <a:r>
              <a:rPr lang="en-US" altLang="pt-BR" sz="2000" i="1"/>
              <a:t> </a:t>
            </a:r>
            <a:r>
              <a:rPr lang="en-US" altLang="pt-BR" sz="2000"/>
              <a:t>que caracteriza o cluster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>
                <a:solidFill>
                  <a:srgbClr val="981B06"/>
                </a:solidFill>
              </a:rPr>
              <a:t>Sumarização</a:t>
            </a:r>
            <a:r>
              <a:rPr lang="pt-BR" altLang="pt-BR" sz="2000"/>
              <a:t> : Algoritmos aplicados em grandes volumes de dados podem ser aplicados apenas aos protótipos, reduzindo assim o tempo de execução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>
                <a:solidFill>
                  <a:srgbClr val="981B06"/>
                </a:solidFill>
              </a:rPr>
              <a:t>Compressão</a:t>
            </a:r>
            <a:r>
              <a:rPr lang="pt-BR" altLang="pt-BR" sz="2000"/>
              <a:t> : o objeto protótipo representa cada objeto dentro do seu cluster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>
                <a:solidFill>
                  <a:srgbClr val="981B06"/>
                </a:solidFill>
              </a:rPr>
              <a:t>Otimização do cálculo dos vizinhos mais próximos</a:t>
            </a:r>
            <a:r>
              <a:rPr lang="pt-BR" altLang="pt-BR" sz="2000"/>
              <a:t>: </a:t>
            </a:r>
          </a:p>
          <a:p>
            <a:pPr marL="1377950" lvl="2" indent="-468313">
              <a:lnSpc>
                <a:spcPct val="80000"/>
              </a:lnSpc>
              <a:buNone/>
            </a:pPr>
            <a:r>
              <a:rPr lang="pt-BR" altLang="pt-BR"/>
              <a:t>  Se dois protótipos estão distantes então os objetos nos respectivos clusters também estão distantes. </a:t>
            </a:r>
          </a:p>
          <a:p>
            <a:pPr marL="1377950" lvl="2" indent="-468313">
              <a:lnSpc>
                <a:spcPct val="80000"/>
              </a:lnSpc>
              <a:buNone/>
            </a:pPr>
            <a:r>
              <a:rPr lang="pt-BR" altLang="pt-BR"/>
              <a:t>   Os objetos mais próximos do objeto X devem ser procurados no cluster correspondente ao protótipo mais próximo de X. </a:t>
            </a: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xmlns="" val="194224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919288" y="3357564"/>
            <a:ext cx="424815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311900" y="4365625"/>
            <a:ext cx="4033838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4820" name="Rectangle 4"/>
          <p:cNvSpPr>
            <a:spLocks noGrp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b="1"/>
              <a:t>O que é um cluster </a:t>
            </a:r>
            <a:r>
              <a:rPr lang="en-US" altLang="pt-BR" b="1"/>
              <a:t>?</a:t>
            </a:r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1992314" y="2349501"/>
            <a:ext cx="1081087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2422526" y="24209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2638426" y="26368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2854326" y="28527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2206626" y="27082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2422526" y="30686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2855914" y="26368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2495551" y="29241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2422526" y="27082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2711451" y="2995614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2279651" y="29241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2" name="Oval 16"/>
          <p:cNvSpPr>
            <a:spLocks noChangeArrowheads="1"/>
          </p:cNvSpPr>
          <p:nvPr/>
        </p:nvSpPr>
        <p:spPr bwMode="auto">
          <a:xfrm>
            <a:off x="3648076" y="2276476"/>
            <a:ext cx="1057275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3" name="Oval 17"/>
          <p:cNvSpPr>
            <a:spLocks noChangeArrowheads="1"/>
          </p:cNvSpPr>
          <p:nvPr/>
        </p:nvSpPr>
        <p:spPr bwMode="auto">
          <a:xfrm>
            <a:off x="4057650" y="23495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4273550" y="25654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4489450" y="27813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6" name="Oval 20"/>
          <p:cNvSpPr>
            <a:spLocks noChangeArrowheads="1"/>
          </p:cNvSpPr>
          <p:nvPr/>
        </p:nvSpPr>
        <p:spPr bwMode="auto">
          <a:xfrm>
            <a:off x="3841750" y="26368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7" name="Oval 21"/>
          <p:cNvSpPr>
            <a:spLocks noChangeArrowheads="1"/>
          </p:cNvSpPr>
          <p:nvPr/>
        </p:nvSpPr>
        <p:spPr bwMode="auto">
          <a:xfrm>
            <a:off x="4057650" y="29972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4491039" y="2565400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9" name="Oval 23"/>
          <p:cNvSpPr>
            <a:spLocks noChangeArrowheads="1"/>
          </p:cNvSpPr>
          <p:nvPr/>
        </p:nvSpPr>
        <p:spPr bwMode="auto">
          <a:xfrm>
            <a:off x="4130675" y="28527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0" name="Oval 24"/>
          <p:cNvSpPr>
            <a:spLocks noChangeArrowheads="1"/>
          </p:cNvSpPr>
          <p:nvPr/>
        </p:nvSpPr>
        <p:spPr bwMode="auto">
          <a:xfrm>
            <a:off x="4057650" y="26368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1" name="Oval 25"/>
          <p:cNvSpPr>
            <a:spLocks noChangeArrowheads="1"/>
          </p:cNvSpPr>
          <p:nvPr/>
        </p:nvSpPr>
        <p:spPr bwMode="auto">
          <a:xfrm>
            <a:off x="4346575" y="2924175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2" name="Oval 26"/>
          <p:cNvSpPr>
            <a:spLocks noChangeArrowheads="1"/>
          </p:cNvSpPr>
          <p:nvPr/>
        </p:nvSpPr>
        <p:spPr bwMode="auto">
          <a:xfrm>
            <a:off x="3914775" y="28527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6959600" y="3932238"/>
            <a:ext cx="250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u="sng">
                <a:solidFill>
                  <a:srgbClr val="981B06"/>
                </a:solidFill>
                <a:latin typeface="Times New Roman" panose="02020603050405020304" pitchFamily="18" charset="0"/>
              </a:rPr>
              <a:t>Baseados em Protótipos</a:t>
            </a:r>
            <a:endParaRPr lang="en-US" altLang="pt-BR" sz="1800" b="1" u="sng">
              <a:solidFill>
                <a:srgbClr val="981B0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1919288" y="3573464"/>
            <a:ext cx="41957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</a:rPr>
              <a:t>Um </a:t>
            </a:r>
            <a:r>
              <a:rPr lang="pt-BR" altLang="pt-BR" sz="1800" i="1">
                <a:latin typeface="Times New Roman" panose="02020603050405020304" pitchFamily="18" charset="0"/>
              </a:rPr>
              <a:t>cluster</a:t>
            </a:r>
            <a:r>
              <a:rPr lang="pt-BR" altLang="pt-BR" sz="1800">
                <a:latin typeface="Times New Roman" panose="02020603050405020304" pitchFamily="18" charset="0"/>
              </a:rPr>
              <a:t> é um conjunto de objetos no qual cada objeto está mais próximo (ou é mais similar) a objetos dentro do cluster do que qualquer objeto fora do cluster.</a:t>
            </a:r>
            <a:endParaRPr lang="en-US" altLang="pt-BR" sz="1800">
              <a:latin typeface="Times New Roman" panose="02020603050405020304" pitchFamily="18" charset="0"/>
            </a:endParaRPr>
          </a:p>
        </p:txBody>
      </p:sp>
      <p:sp>
        <p:nvSpPr>
          <p:cNvPr id="91165" name="Oval 29"/>
          <p:cNvSpPr>
            <a:spLocks noChangeArrowheads="1"/>
          </p:cNvSpPr>
          <p:nvPr/>
        </p:nvSpPr>
        <p:spPr bwMode="auto">
          <a:xfrm>
            <a:off x="6600825" y="2997201"/>
            <a:ext cx="1081088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6" name="Oval 30"/>
          <p:cNvSpPr>
            <a:spLocks noChangeArrowheads="1"/>
          </p:cNvSpPr>
          <p:nvPr/>
        </p:nvSpPr>
        <p:spPr bwMode="auto">
          <a:xfrm>
            <a:off x="7031039" y="30686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7" name="Oval 31"/>
          <p:cNvSpPr>
            <a:spLocks noChangeArrowheads="1"/>
          </p:cNvSpPr>
          <p:nvPr/>
        </p:nvSpPr>
        <p:spPr bwMode="auto">
          <a:xfrm>
            <a:off x="7246939" y="32845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8" name="Oval 32"/>
          <p:cNvSpPr>
            <a:spLocks noChangeArrowheads="1"/>
          </p:cNvSpPr>
          <p:nvPr/>
        </p:nvSpPr>
        <p:spPr bwMode="auto">
          <a:xfrm>
            <a:off x="7462839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9" name="Oval 33"/>
          <p:cNvSpPr>
            <a:spLocks noChangeArrowheads="1"/>
          </p:cNvSpPr>
          <p:nvPr/>
        </p:nvSpPr>
        <p:spPr bwMode="auto">
          <a:xfrm>
            <a:off x="6815139" y="33559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0" name="Oval 34"/>
          <p:cNvSpPr>
            <a:spLocks noChangeArrowheads="1"/>
          </p:cNvSpPr>
          <p:nvPr/>
        </p:nvSpPr>
        <p:spPr bwMode="auto">
          <a:xfrm>
            <a:off x="7031039" y="37163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1" name="Oval 35"/>
          <p:cNvSpPr>
            <a:spLocks noChangeArrowheads="1"/>
          </p:cNvSpPr>
          <p:nvPr/>
        </p:nvSpPr>
        <p:spPr bwMode="auto">
          <a:xfrm>
            <a:off x="7462839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2" name="Oval 36"/>
          <p:cNvSpPr>
            <a:spLocks noChangeArrowheads="1"/>
          </p:cNvSpPr>
          <p:nvPr/>
        </p:nvSpPr>
        <p:spPr bwMode="auto">
          <a:xfrm>
            <a:off x="7104064" y="3611564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3" name="Oval 37"/>
          <p:cNvSpPr>
            <a:spLocks noChangeArrowheads="1"/>
          </p:cNvSpPr>
          <p:nvPr/>
        </p:nvSpPr>
        <p:spPr bwMode="auto">
          <a:xfrm>
            <a:off x="7031039" y="33559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4" name="Oval 38"/>
          <p:cNvSpPr>
            <a:spLocks noChangeArrowheads="1"/>
          </p:cNvSpPr>
          <p:nvPr/>
        </p:nvSpPr>
        <p:spPr bwMode="auto">
          <a:xfrm>
            <a:off x="7319964" y="3643314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6888164" y="35718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6310314" y="4364038"/>
            <a:ext cx="403383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</a:rPr>
              <a:t>Um </a:t>
            </a:r>
            <a:r>
              <a:rPr lang="pt-BR" altLang="pt-BR" sz="1800" i="1">
                <a:latin typeface="Times New Roman" panose="02020603050405020304" pitchFamily="18" charset="0"/>
              </a:rPr>
              <a:t>cluster</a:t>
            </a:r>
            <a:r>
              <a:rPr lang="pt-BR" altLang="pt-BR" sz="1800">
                <a:latin typeface="Times New Roman" panose="02020603050405020304" pitchFamily="18" charset="0"/>
              </a:rPr>
              <a:t> é um conjunto de objetos no qual cada objeto está mais próximo ao </a:t>
            </a:r>
            <a:r>
              <a:rPr lang="pt-BR" altLang="pt-BR" sz="1800" i="1">
                <a:solidFill>
                  <a:srgbClr val="981B06"/>
                </a:solidFill>
                <a:latin typeface="Times New Roman" panose="02020603050405020304" pitchFamily="18" charset="0"/>
              </a:rPr>
              <a:t>protótipo que define o cluster</a:t>
            </a:r>
            <a:r>
              <a:rPr lang="pt-BR" altLang="pt-BR" sz="1800">
                <a:latin typeface="Times New Roman" panose="02020603050405020304" pitchFamily="18" charset="0"/>
              </a:rPr>
              <a:t> do que dos protótipos de  quaisquer outros clusters.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</a:rPr>
              <a:t>Em geral: Protótipo = centróide</a:t>
            </a:r>
            <a:endParaRPr lang="en-US" altLang="pt-BR" sz="1800">
              <a:latin typeface="Times New Roman" panose="02020603050405020304" pitchFamily="18" charset="0"/>
            </a:endParaRP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2279650" y="3284538"/>
            <a:ext cx="166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u="sng">
                <a:solidFill>
                  <a:srgbClr val="981B06"/>
                </a:solidFill>
                <a:latin typeface="Times New Roman" panose="02020603050405020304" pitchFamily="18" charset="0"/>
              </a:rPr>
              <a:t>Bem separados</a:t>
            </a:r>
            <a:endParaRPr lang="en-US" altLang="pt-BR" sz="1800" b="1" u="sng">
              <a:solidFill>
                <a:srgbClr val="981B0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78" name="Oval 42"/>
          <p:cNvSpPr>
            <a:spLocks noChangeArrowheads="1"/>
          </p:cNvSpPr>
          <p:nvPr/>
        </p:nvSpPr>
        <p:spPr bwMode="auto">
          <a:xfrm>
            <a:off x="7680326" y="2997201"/>
            <a:ext cx="1057275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8088314" y="30686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304214" y="32845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8520114" y="35004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2" name="Oval 46"/>
          <p:cNvSpPr>
            <a:spLocks noChangeArrowheads="1"/>
          </p:cNvSpPr>
          <p:nvPr/>
        </p:nvSpPr>
        <p:spPr bwMode="auto">
          <a:xfrm>
            <a:off x="7872414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3" name="Oval 47"/>
          <p:cNvSpPr>
            <a:spLocks noChangeArrowheads="1"/>
          </p:cNvSpPr>
          <p:nvPr/>
        </p:nvSpPr>
        <p:spPr bwMode="auto">
          <a:xfrm>
            <a:off x="8088314" y="37163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4" name="Oval 48"/>
          <p:cNvSpPr>
            <a:spLocks noChangeArrowheads="1"/>
          </p:cNvSpPr>
          <p:nvPr/>
        </p:nvSpPr>
        <p:spPr bwMode="auto">
          <a:xfrm>
            <a:off x="8521700" y="32845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5" name="Oval 49"/>
          <p:cNvSpPr>
            <a:spLocks noChangeArrowheads="1"/>
          </p:cNvSpPr>
          <p:nvPr/>
        </p:nvSpPr>
        <p:spPr bwMode="auto">
          <a:xfrm>
            <a:off x="8161339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6" name="Oval 50"/>
          <p:cNvSpPr>
            <a:spLocks noChangeArrowheads="1"/>
          </p:cNvSpPr>
          <p:nvPr/>
        </p:nvSpPr>
        <p:spPr bwMode="auto">
          <a:xfrm>
            <a:off x="8088314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7" name="Oval 51"/>
          <p:cNvSpPr>
            <a:spLocks noChangeArrowheads="1"/>
          </p:cNvSpPr>
          <p:nvPr/>
        </p:nvSpPr>
        <p:spPr bwMode="auto">
          <a:xfrm>
            <a:off x="8377239" y="3643314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8" name="Oval 52"/>
          <p:cNvSpPr>
            <a:spLocks noChangeArrowheads="1"/>
          </p:cNvSpPr>
          <p:nvPr/>
        </p:nvSpPr>
        <p:spPr bwMode="auto">
          <a:xfrm>
            <a:off x="7945439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4440239" y="1844675"/>
            <a:ext cx="467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Como definir a noção de Cluster</a:t>
            </a:r>
            <a:r>
              <a:rPr lang="pt-BR" altLang="pt-BR" sz="1800">
                <a:latin typeface="Times New Roman" panose="02020603050405020304" pitchFamily="18" charset="0"/>
              </a:rPr>
              <a:t>  </a:t>
            </a:r>
            <a:r>
              <a:rPr lang="pt-BR" altLang="pt-BR" sz="2400" b="1">
                <a:latin typeface="Times New Roman" panose="02020603050405020304" pitchFamily="18" charset="0"/>
              </a:rPr>
              <a:t>?</a:t>
            </a:r>
            <a:endParaRPr lang="en-US" altLang="pt-BR" sz="2400" b="1">
              <a:latin typeface="Times New Roman" panose="02020603050405020304" pitchFamily="18" charset="0"/>
            </a:endParaRP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1703388" y="5949951"/>
            <a:ext cx="65478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rgbClr val="001E4A"/>
                </a:solidFill>
                <a:latin typeface="Times New Roman" panose="02020603050405020304" pitchFamily="18" charset="0"/>
              </a:rPr>
              <a:t>Os clusters encontrados tendem a ser </a:t>
            </a:r>
            <a:r>
              <a:rPr lang="pt-BR" altLang="pt-BR" sz="2400" b="1" i="1">
                <a:solidFill>
                  <a:srgbClr val="001E4A"/>
                </a:solidFill>
                <a:latin typeface="Times New Roman" panose="02020603050405020304" pitchFamily="18" charset="0"/>
              </a:rPr>
              <a:t>globulares</a:t>
            </a:r>
            <a:r>
              <a:rPr lang="pt-BR" altLang="pt-BR" sz="2400" i="1">
                <a:solidFill>
                  <a:srgbClr val="001E4A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1191" name="Oval 55"/>
          <p:cNvSpPr>
            <a:spLocks noChangeArrowheads="1"/>
          </p:cNvSpPr>
          <p:nvPr/>
        </p:nvSpPr>
        <p:spPr bwMode="auto">
          <a:xfrm>
            <a:off x="7104063" y="34290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92" name="Oval 56"/>
          <p:cNvSpPr>
            <a:spLocks noChangeArrowheads="1"/>
          </p:cNvSpPr>
          <p:nvPr/>
        </p:nvSpPr>
        <p:spPr bwMode="auto">
          <a:xfrm>
            <a:off x="8183563" y="34290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93" name="Line 57"/>
          <p:cNvSpPr>
            <a:spLocks noChangeShapeType="1"/>
          </p:cNvSpPr>
          <p:nvPr/>
        </p:nvSpPr>
        <p:spPr bwMode="auto">
          <a:xfrm>
            <a:off x="8256588" y="256540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1194" name="Line 58"/>
          <p:cNvSpPr>
            <a:spLocks noChangeShapeType="1"/>
          </p:cNvSpPr>
          <p:nvPr/>
        </p:nvSpPr>
        <p:spPr bwMode="auto">
          <a:xfrm flipH="1">
            <a:off x="7319963" y="2492376"/>
            <a:ext cx="7921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8183563" y="220503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Protótipos</a:t>
            </a:r>
            <a:endParaRPr lang="en-US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454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1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1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1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1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6" dur="500"/>
                                        <p:tgtEl>
                                          <p:spTgt spid="9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/>
      <p:bldP spid="91139" grpId="0" animBg="1"/>
      <p:bldP spid="91141" grpId="0" animBg="1"/>
      <p:bldP spid="91142" grpId="0" animBg="1"/>
      <p:bldP spid="91143" grpId="0" animBg="1"/>
      <p:bldP spid="91144" grpId="0" animBg="1"/>
      <p:bldP spid="91145" grpId="0" animBg="1"/>
      <p:bldP spid="91146" grpId="0" animBg="1"/>
      <p:bldP spid="91147" grpId="0" animBg="1"/>
      <p:bldP spid="91148" grpId="0" animBg="1"/>
      <p:bldP spid="91149" grpId="0" animBg="1"/>
      <p:bldP spid="91150" grpId="0" animBg="1"/>
      <p:bldP spid="91151" grpId="0" animBg="1"/>
      <p:bldP spid="91152" grpId="0" animBg="1"/>
      <p:bldP spid="91153" grpId="0" animBg="1"/>
      <p:bldP spid="91154" grpId="0" animBg="1"/>
      <p:bldP spid="91155" grpId="0" animBg="1"/>
      <p:bldP spid="91156" grpId="0" animBg="1"/>
      <p:bldP spid="91157" grpId="0" animBg="1"/>
      <p:bldP spid="91158" grpId="0" animBg="1"/>
      <p:bldP spid="91159" grpId="0" animBg="1"/>
      <p:bldP spid="91160" grpId="0" animBg="1"/>
      <p:bldP spid="91161" grpId="0" animBg="1"/>
      <p:bldP spid="91162" grpId="0" animBg="1"/>
      <p:bldP spid="91163" grpId="0"/>
      <p:bldP spid="91164" grpId="0"/>
      <p:bldP spid="91165" grpId="0" animBg="1"/>
      <p:bldP spid="91166" grpId="0" animBg="1"/>
      <p:bldP spid="91167" grpId="0" animBg="1"/>
      <p:bldP spid="91168" grpId="0" animBg="1"/>
      <p:bldP spid="91169" grpId="0" animBg="1"/>
      <p:bldP spid="91170" grpId="0" animBg="1"/>
      <p:bldP spid="91171" grpId="0" animBg="1"/>
      <p:bldP spid="91172" grpId="0" animBg="1"/>
      <p:bldP spid="91173" grpId="0" animBg="1"/>
      <p:bldP spid="91174" grpId="0" animBg="1"/>
      <p:bldP spid="91175" grpId="0" animBg="1"/>
      <p:bldP spid="91176" grpId="0"/>
      <p:bldP spid="91177" grpId="0"/>
      <p:bldP spid="91178" grpId="0" animBg="1"/>
      <p:bldP spid="91179" grpId="0" animBg="1"/>
      <p:bldP spid="91180" grpId="0" animBg="1"/>
      <p:bldP spid="91181" grpId="0" animBg="1"/>
      <p:bldP spid="91182" grpId="0" animBg="1"/>
      <p:bldP spid="91183" grpId="0" animBg="1"/>
      <p:bldP spid="91184" grpId="0" animBg="1"/>
      <p:bldP spid="91185" grpId="0" animBg="1"/>
      <p:bldP spid="91186" grpId="0" animBg="1"/>
      <p:bldP spid="91187" grpId="0" animBg="1"/>
      <p:bldP spid="91188" grpId="0" animBg="1"/>
      <p:bldP spid="91191" grpId="0" animBg="1"/>
      <p:bldP spid="91192" grpId="0" animBg="1"/>
      <p:bldP spid="911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k-Means Clustering</a:t>
            </a:r>
            <a:endParaRPr lang="pt-BR" altLang="pt-BR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É a técnica mais simples de aprendizagem não supervisionada.</a:t>
            </a:r>
          </a:p>
          <a:p>
            <a:r>
              <a:rPr lang="pt-BR" altLang="pt-BR"/>
              <a:t>Consiste em fixar </a:t>
            </a:r>
            <a:r>
              <a:rPr lang="pt-BR" altLang="pt-BR" i="1"/>
              <a:t>k </a:t>
            </a:r>
            <a:r>
              <a:rPr lang="pt-BR" altLang="pt-BR"/>
              <a:t>centróides (de maneira aleatória), um para cada grupo (clusters). </a:t>
            </a:r>
          </a:p>
          <a:p>
            <a:r>
              <a:rPr lang="pt-BR" altLang="pt-BR"/>
              <a:t>Associar cada indivíduo ao seu centróide mais próximo.</a:t>
            </a:r>
          </a:p>
          <a:p>
            <a:r>
              <a:rPr lang="pt-BR" altLang="pt-BR"/>
              <a:t>Recalcular os centróides com base nos indivíduos classificados.</a:t>
            </a:r>
            <a:endParaRPr lang="pt-BR" altLang="pt-BR" i="1"/>
          </a:p>
        </p:txBody>
      </p:sp>
    </p:spTree>
    <p:extLst>
      <p:ext uri="{BB962C8B-B14F-4D97-AF65-F5344CB8AC3E}">
        <p14:creationId xmlns:p14="http://schemas.microsoft.com/office/powerpoint/2010/main" xmlns="" val="148543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Algoritmo </a:t>
            </a:r>
            <a:r>
              <a:rPr lang="pt-BR" altLang="pt-BR" i="1"/>
              <a:t>k-Means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Determinar os centróides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Atribuir a cada objeto do grupo o centróide mais próximo.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Após atribuir um centróide a cada objeto, recalcular os centróides.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Repetir os passos 2 e 3 até que os centróides não sejam modificados.</a:t>
            </a:r>
          </a:p>
        </p:txBody>
      </p:sp>
    </p:spTree>
    <p:extLst>
      <p:ext uri="{BB962C8B-B14F-4D97-AF65-F5344CB8AC3E}">
        <p14:creationId xmlns:p14="http://schemas.microsoft.com/office/powerpoint/2010/main" xmlns="" val="79327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2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15" name="Rectangle 43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16" name="Line 44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7" name="Line 45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8" name="Line 46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9" name="Line 47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0" name="Line 48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1" name="Rectangle 4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22" name="Line 50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3" name="Line 51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4" name="Line 52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5" name="Line 53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6" name="Line 54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7" name="Line 55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8" name="Line 56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9" name="Line 57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0" name="Line 58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1" name="Line 59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2" name="Line 60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3" name="Line 61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4" name="Line 62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5" name="Line 63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6" name="Freeform 64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37" name="Rectangle 65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38" name="Rectangle 66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39" name="Rectangle 67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0" name="Rectangle 68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1" name="Rectangle 69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2" name="Rectangle 70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3" name="Rectangle 71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4" name="Rectangle 72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5" name="Rectangle 73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6" name="Rectangle 74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7" name="Rectangle 75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8" name="Rectangle 76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38950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sp>
        <p:nvSpPr>
          <p:cNvPr id="38951" name="AutoShape 5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2" name="AutoShape 6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3" name="AutoShape 7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4" name="AutoShape 8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5" name="AutoShape 9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6" name="AutoShape 10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7" name="AutoShape 11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8" name="AutoShape 12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9" name="AutoShape 13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0" name="AutoShape 14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1" name="AutoShape 15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2" name="AutoShape 16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3" name="AutoShape 17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4" name="AutoShape 18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5" name="AutoShape 19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6" name="AutoShape 20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7" name="AutoShape 21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8" name="AutoShape 2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9" name="AutoShape 23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0" name="AutoShape 24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1" name="AutoShape 25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2" name="AutoShape 26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3" name="AutoShape 27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4" name="AutoShape 28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5" name="AutoShape 29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6" name="AutoShape 30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7" name="AutoShape 31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64224" name="Group 32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38979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38986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87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pt-BR" sz="1800">
                    <a:latin typeface="Arial" panose="020B0604020202020204" pitchFamily="34" charset="0"/>
                  </a:rPr>
                  <a:t>k</a:t>
                </a:r>
                <a:r>
                  <a:rPr lang="en-US" altLang="pt-BR" sz="1800" baseline="-25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8980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38984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85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pt-BR" sz="1800">
                    <a:latin typeface="Arial" panose="020B0604020202020204" pitchFamily="34" charset="0"/>
                  </a:rPr>
                  <a:t>k</a:t>
                </a:r>
                <a:r>
                  <a:rPr lang="en-US" altLang="pt-BR" sz="1800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8981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38982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83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pt-BR" sz="1800">
                    <a:latin typeface="Arial" panose="020B0604020202020204" pitchFamily="34" charset="0"/>
                  </a:rPr>
                  <a:t>k</a:t>
                </a:r>
                <a:r>
                  <a:rPr lang="en-US" altLang="pt-BR" sz="1800" baseline="-25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7430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/>
            <a:r>
              <a:rPr lang="pt-BR" altLang="pt-BR" sz="2400"/>
              <a:t>A Análise de Agrupamentos (</a:t>
            </a:r>
            <a:r>
              <a:rPr lang="pt-BR" altLang="pt-BR" sz="2400" i="1"/>
              <a:t>Clustering Analysis</a:t>
            </a:r>
            <a:r>
              <a:rPr lang="pt-BR" altLang="pt-BR" sz="2400"/>
              <a:t>) tem por objetivo a separação de um conjunto de dados em grupos, de forma que objetos de um mesmo conjunto sejam mais similares entre si que objetos pertencentes a conjuntos diferentes</a:t>
            </a:r>
          </a:p>
          <a:p>
            <a:pPr algn="just"/>
            <a:endParaRPr lang="pt-BR" altLang="pt-BR" sz="2400"/>
          </a:p>
          <a:p>
            <a:pPr algn="just"/>
            <a:r>
              <a:rPr lang="pt-BR" altLang="pt-BR" sz="2400"/>
              <a:t>Aplicação em diversas áreas: biometria, mineração de dados, engenharia, ciências sociais, medicina, etc.</a:t>
            </a:r>
          </a:p>
          <a:p>
            <a:pPr algn="just"/>
            <a:endParaRPr lang="pt-BR" altLang="pt-BR" sz="2400"/>
          </a:p>
          <a:p>
            <a:pPr algn="just"/>
            <a:r>
              <a:rPr lang="pt-BR" altLang="pt-BR" sz="2400"/>
              <a:t>A qualidade das partições finais irá depender da técnica utilizada para a realização da tarefa de agrupamento.</a:t>
            </a:r>
          </a:p>
          <a:p>
            <a:pPr algn="just"/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xmlns="" val="29048831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39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40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1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2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3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4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5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46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7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8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9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0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1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2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3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4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5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6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7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8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9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60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61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2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3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4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5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6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7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8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9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70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71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72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2</a:t>
            </a:r>
          </a:p>
        </p:txBody>
      </p:sp>
      <p:sp>
        <p:nvSpPr>
          <p:cNvPr id="39974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39975" name="Group 5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001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001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9976" name="Group 8"/>
          <p:cNvGrpSpPr>
            <a:grpSpLocks/>
          </p:cNvGrpSpPr>
          <p:nvPr/>
        </p:nvGrpSpPr>
        <p:grpSpPr bwMode="auto">
          <a:xfrm>
            <a:off x="5181600" y="3429003"/>
            <a:ext cx="685800" cy="446088"/>
            <a:chOff x="192" y="1824"/>
            <a:chExt cx="432" cy="281"/>
          </a:xfrm>
        </p:grpSpPr>
        <p:sp>
          <p:nvSpPr>
            <p:cNvPr id="40014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0015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9977" name="Group 11"/>
          <p:cNvGrpSpPr>
            <a:grpSpLocks/>
          </p:cNvGrpSpPr>
          <p:nvPr/>
        </p:nvGrpSpPr>
        <p:grpSpPr bwMode="auto">
          <a:xfrm>
            <a:off x="7239000" y="5029203"/>
            <a:ext cx="685800" cy="446088"/>
            <a:chOff x="192" y="1824"/>
            <a:chExt cx="432" cy="281"/>
          </a:xfrm>
        </p:grpSpPr>
        <p:sp>
          <p:nvSpPr>
            <p:cNvPr id="4001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001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9978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79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0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1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2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3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4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5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6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7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8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9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0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1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2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3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4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5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6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7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8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9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0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1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2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3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4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65257" name="Group 41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0009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0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1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006" name="Line 82"/>
          <p:cNvSpPr>
            <a:spLocks noChangeShapeType="1"/>
          </p:cNvSpPr>
          <p:nvPr/>
        </p:nvSpPr>
        <p:spPr bwMode="auto">
          <a:xfrm flipH="1" flipV="1">
            <a:off x="3581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007" name="Line 83"/>
          <p:cNvSpPr>
            <a:spLocks noChangeShapeType="1"/>
          </p:cNvSpPr>
          <p:nvPr/>
        </p:nvSpPr>
        <p:spPr bwMode="auto">
          <a:xfrm flipH="1">
            <a:off x="5562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008" name="Line 84"/>
          <p:cNvSpPr>
            <a:spLocks noChangeShapeType="1"/>
          </p:cNvSpPr>
          <p:nvPr/>
        </p:nvSpPr>
        <p:spPr bwMode="auto">
          <a:xfrm flipV="1">
            <a:off x="6553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489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8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963" name="Rectangle 6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964" name="Line 70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5" name="Line 71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6" name="Line 72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7" name="Line 73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8" name="Line 74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9" name="Rectangle 75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970" name="Line 76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1" name="Line 77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2" name="Line 78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3" name="Line 79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4" name="Line 80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5" name="Line 81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6" name="Line 82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7" name="Line 83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8" name="Line 84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9" name="Line 85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0" name="Line 86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1" name="Line 87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2" name="Line 88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3" name="Line 89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4" name="Freeform 90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985" name="Rectangle 91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6" name="Rectangle 92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7" name="Rectangle 93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8" name="Rectangle 94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9" name="Rectangle 95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0" name="Rectangle 96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1" name="Rectangle 97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2" name="Rectangle 98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3" name="Rectangle 99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4" name="Rectangle 100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5" name="Rectangle 101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6" name="Rectangle 102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3</a:t>
            </a:r>
          </a:p>
        </p:txBody>
      </p:sp>
      <p:sp>
        <p:nvSpPr>
          <p:cNvPr id="40998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40999" name="Group 5"/>
          <p:cNvGrpSpPr>
            <a:grpSpLocks/>
          </p:cNvGrpSpPr>
          <p:nvPr/>
        </p:nvGrpSpPr>
        <p:grpSpPr bwMode="auto">
          <a:xfrm>
            <a:off x="7696200" y="2133603"/>
            <a:ext cx="685800" cy="446088"/>
            <a:chOff x="192" y="1824"/>
            <a:chExt cx="432" cy="281"/>
          </a:xfrm>
        </p:grpSpPr>
        <p:sp>
          <p:nvSpPr>
            <p:cNvPr id="4106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6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1000" name="Group 8"/>
          <p:cNvGrpSpPr>
            <a:grpSpLocks/>
          </p:cNvGrpSpPr>
          <p:nvPr/>
        </p:nvGrpSpPr>
        <p:grpSpPr bwMode="auto">
          <a:xfrm>
            <a:off x="4648200" y="4343403"/>
            <a:ext cx="685800" cy="446088"/>
            <a:chOff x="192" y="1824"/>
            <a:chExt cx="432" cy="281"/>
          </a:xfrm>
        </p:grpSpPr>
        <p:sp>
          <p:nvSpPr>
            <p:cNvPr id="41058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59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1001" name="Group 11"/>
          <p:cNvGrpSpPr>
            <a:grpSpLocks/>
          </p:cNvGrpSpPr>
          <p:nvPr/>
        </p:nvGrpSpPr>
        <p:grpSpPr bwMode="auto">
          <a:xfrm>
            <a:off x="7772400" y="4038603"/>
            <a:ext cx="685800" cy="446088"/>
            <a:chOff x="192" y="1824"/>
            <a:chExt cx="432" cy="281"/>
          </a:xfrm>
        </p:grpSpPr>
        <p:sp>
          <p:nvSpPr>
            <p:cNvPr id="4105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5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1002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3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4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5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6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7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8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9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0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1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2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3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4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5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6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7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8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9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0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1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2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3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4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5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6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7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8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9" name="AutoShape 41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0" name="AutoShape 4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1" name="AutoShape 43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2" name="AutoShape 44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3" name="AutoShape 45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4" name="AutoShape 46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5" name="AutoShape 47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6" name="AutoShape 4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7" name="AutoShape 49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8" name="AutoShape 50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9" name="AutoShape 51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0" name="AutoShape 52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1" name="AutoShape 53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2" name="AutoShape 54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3" name="AutoShape 5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4" name="AutoShape 56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5" name="AutoShape 57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6" name="AutoShape 58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7" name="AutoShape 59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8" name="AutoShape 60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9" name="AutoShape 61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0" name="AutoShape 62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1" name="AutoShape 63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2" name="AutoShape 64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3" name="AutoShape 65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4" name="AutoShape 66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5" name="AutoShape 67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51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987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988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89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0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1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2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3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6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7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8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9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0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1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2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3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4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5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6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7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8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009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0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1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2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3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4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5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6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7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8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9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20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4</a:t>
            </a:r>
          </a:p>
        </p:txBody>
      </p:sp>
      <p:sp>
        <p:nvSpPr>
          <p:cNvPr id="42022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42023" name="Group 5"/>
          <p:cNvGrpSpPr>
            <a:grpSpLocks/>
          </p:cNvGrpSpPr>
          <p:nvPr/>
        </p:nvGrpSpPr>
        <p:grpSpPr bwMode="auto">
          <a:xfrm>
            <a:off x="7696200" y="2133603"/>
            <a:ext cx="685800" cy="446088"/>
            <a:chOff x="192" y="1824"/>
            <a:chExt cx="432" cy="281"/>
          </a:xfrm>
        </p:grpSpPr>
        <p:sp>
          <p:nvSpPr>
            <p:cNvPr id="42061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2062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2024" name="Group 8"/>
          <p:cNvGrpSpPr>
            <a:grpSpLocks/>
          </p:cNvGrpSpPr>
          <p:nvPr/>
        </p:nvGrpSpPr>
        <p:grpSpPr bwMode="auto">
          <a:xfrm>
            <a:off x="4648200" y="4343403"/>
            <a:ext cx="685800" cy="446088"/>
            <a:chOff x="192" y="1824"/>
            <a:chExt cx="432" cy="281"/>
          </a:xfrm>
        </p:grpSpPr>
        <p:sp>
          <p:nvSpPr>
            <p:cNvPr id="4205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206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2025" name="Group 11"/>
          <p:cNvGrpSpPr>
            <a:grpSpLocks/>
          </p:cNvGrpSpPr>
          <p:nvPr/>
        </p:nvGrpSpPr>
        <p:grpSpPr bwMode="auto">
          <a:xfrm>
            <a:off x="7772400" y="4038603"/>
            <a:ext cx="685800" cy="446088"/>
            <a:chOff x="192" y="1824"/>
            <a:chExt cx="432" cy="281"/>
          </a:xfrm>
        </p:grpSpPr>
        <p:sp>
          <p:nvSpPr>
            <p:cNvPr id="42057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2058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2026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27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28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29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0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1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2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3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4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5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6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7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8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9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0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1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2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3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4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5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6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7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8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9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50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51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52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67305" name="Group 41"/>
          <p:cNvGrpSpPr>
            <a:grpSpLocks/>
          </p:cNvGrpSpPr>
          <p:nvPr/>
        </p:nvGrpSpPr>
        <p:grpSpPr bwMode="auto">
          <a:xfrm>
            <a:off x="4343400" y="2209800"/>
            <a:ext cx="3962400" cy="2514600"/>
            <a:chOff x="1776" y="1392"/>
            <a:chExt cx="2496" cy="1584"/>
          </a:xfrm>
        </p:grpSpPr>
        <p:sp>
          <p:nvSpPr>
            <p:cNvPr id="42054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55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56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30769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590800" y="1143001"/>
          <a:ext cx="7100888" cy="5584825"/>
        </p:xfrm>
        <a:graphic>
          <a:graphicData uri="http://schemas.openxmlformats.org/presentationml/2006/ole">
            <p:oleObj spid="_x0000_s4100" name="Chart" r:id="rId3" imgW="7438680" imgH="5850360" progId="Excel.Chart.8">
              <p:embed/>
            </p:oleObj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5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8077200" y="2133603"/>
            <a:ext cx="685800" cy="446088"/>
            <a:chOff x="192" y="1824"/>
            <a:chExt cx="432" cy="281"/>
          </a:xfrm>
        </p:grpSpPr>
        <p:sp>
          <p:nvSpPr>
            <p:cNvPr id="43047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3048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3014" name="Group 8"/>
          <p:cNvGrpSpPr>
            <a:grpSpLocks/>
          </p:cNvGrpSpPr>
          <p:nvPr/>
        </p:nvGrpSpPr>
        <p:grpSpPr bwMode="auto">
          <a:xfrm>
            <a:off x="4267200" y="4038603"/>
            <a:ext cx="685800" cy="446088"/>
            <a:chOff x="192" y="1824"/>
            <a:chExt cx="432" cy="281"/>
          </a:xfrm>
        </p:grpSpPr>
        <p:sp>
          <p:nvSpPr>
            <p:cNvPr id="43045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3046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3015" name="Group 11"/>
          <p:cNvGrpSpPr>
            <a:grpSpLocks/>
          </p:cNvGrpSpPr>
          <p:nvPr/>
        </p:nvGrpSpPr>
        <p:grpSpPr bwMode="auto">
          <a:xfrm>
            <a:off x="7696200" y="4267203"/>
            <a:ext cx="685800" cy="446088"/>
            <a:chOff x="192" y="1824"/>
            <a:chExt cx="432" cy="281"/>
          </a:xfrm>
        </p:grpSpPr>
        <p:sp>
          <p:nvSpPr>
            <p:cNvPr id="43043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3044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3016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17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18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19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0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1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2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3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4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5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6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7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8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9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0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1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2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3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4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5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6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7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8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9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40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41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42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78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k-Means</a:t>
            </a:r>
            <a:r>
              <a:rPr lang="pt-BR" altLang="pt-BR"/>
              <a:t> – Inicialização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Importância da inicialização.</a:t>
            </a:r>
          </a:p>
          <a:p>
            <a:r>
              <a:rPr lang="pt-BR" altLang="pt-BR"/>
              <a:t>Quando se têm noção dos centróides, pode-se melhorar a convergência do algoritmo.</a:t>
            </a:r>
          </a:p>
          <a:p>
            <a:r>
              <a:rPr lang="pt-BR" altLang="pt-BR"/>
              <a:t>Execução do algoritmo várias vezes, permite reduzir impacto da inicialização aleatória.</a:t>
            </a:r>
          </a:p>
        </p:txBody>
      </p:sp>
    </p:spTree>
    <p:extLst>
      <p:ext uri="{BB962C8B-B14F-4D97-AF65-F5344CB8AC3E}">
        <p14:creationId xmlns:p14="http://schemas.microsoft.com/office/powerpoint/2010/main" xmlns="" val="318091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1850"/>
          </a:xfrm>
        </p:spPr>
        <p:txBody>
          <a:bodyPr/>
          <a:lstStyle/>
          <a:p>
            <a:pPr>
              <a:defRPr/>
            </a:pPr>
            <a:r>
              <a:rPr lang="en-US" altLang="pt-B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endParaRPr lang="en-US" altLang="pt-B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u="sng"/>
              <a:t>Vantagens</a:t>
            </a:r>
            <a:endParaRPr lang="en-US" altLang="pt-BR"/>
          </a:p>
          <a:p>
            <a:pPr lvl="1">
              <a:lnSpc>
                <a:spcPct val="90000"/>
              </a:lnSpc>
            </a:pPr>
            <a:r>
              <a:rPr lang="en-US" altLang="pt-BR"/>
              <a:t>Relativamente eficiente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Frequentemente para em um ótimo local</a:t>
            </a:r>
          </a:p>
          <a:p>
            <a:pPr>
              <a:lnSpc>
                <a:spcPct val="90000"/>
              </a:lnSpc>
            </a:pPr>
            <a:r>
              <a:rPr lang="en-US" altLang="pt-BR" u="sng"/>
              <a:t>Desvantagens</a:t>
            </a:r>
            <a:endParaRPr lang="en-US" altLang="pt-BR"/>
          </a:p>
          <a:p>
            <a:pPr lvl="1">
              <a:lnSpc>
                <a:spcPct val="90000"/>
              </a:lnSpc>
            </a:pPr>
            <a:r>
              <a:rPr lang="en-US" altLang="pt-BR"/>
              <a:t>Necessário especificar o número de clusters no início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Não está preparado para manipular ruído e outliers</a:t>
            </a:r>
          </a:p>
          <a:p>
            <a:pPr lvl="1">
              <a:lnSpc>
                <a:spcPct val="90000"/>
              </a:lnSpc>
            </a:pPr>
            <a:endParaRPr lang="en-US" altLang="pt-BR" i="1"/>
          </a:p>
        </p:txBody>
      </p:sp>
    </p:spTree>
    <p:extLst>
      <p:ext uri="{BB962C8B-B14F-4D97-AF65-F5344CB8AC3E}">
        <p14:creationId xmlns:p14="http://schemas.microsoft.com/office/powerpoint/2010/main" xmlns="" val="2821952266"/>
      </p:ext>
    </p:extLst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8575"/>
            <a:ext cx="8229600" cy="1371600"/>
          </a:xfrm>
        </p:spPr>
        <p:txBody>
          <a:bodyPr/>
          <a:lstStyle/>
          <a:p>
            <a:r>
              <a:rPr lang="pt-BR" altLang="pt-BR"/>
              <a:t>Calculando Distâncias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6019800" cy="3886200"/>
          </a:xfrm>
        </p:spPr>
        <p:txBody>
          <a:bodyPr/>
          <a:lstStyle/>
          <a:p>
            <a:r>
              <a:rPr lang="pt-BR" altLang="pt-BR"/>
              <a:t>Distância Euclidiana</a:t>
            </a:r>
          </a:p>
          <a:p>
            <a:endParaRPr lang="pt-BR" altLang="pt-BR"/>
          </a:p>
          <a:p>
            <a:pPr>
              <a:buFont typeface="Wingdings" panose="05000000000000000000" pitchFamily="2" charset="2"/>
              <a:buNone/>
            </a:pPr>
            <a:endParaRPr lang="pt-BR" altLang="pt-BR"/>
          </a:p>
          <a:p>
            <a:pPr>
              <a:buFont typeface="Wingdings" panose="05000000000000000000" pitchFamily="2" charset="2"/>
              <a:buNone/>
            </a:pPr>
            <a:endParaRPr lang="pt-BR" altLang="pt-BR"/>
          </a:p>
          <a:p>
            <a:r>
              <a:rPr lang="pt-BR" altLang="pt-BR"/>
              <a:t>Manhattan (City Block)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/>
          </a:p>
          <a:p>
            <a:endParaRPr lang="pt-BR" altLang="pt-BR"/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1" y="4953001"/>
          <a:ext cx="2208213" cy="1057275"/>
        </p:xfrm>
        <a:graphic>
          <a:graphicData uri="http://schemas.openxmlformats.org/presentationml/2006/ole">
            <p:oleObj spid="_x0000_s5126" name="Equation" r:id="rId3" imgW="901309" imgH="431613" progId="">
              <p:embed/>
            </p:oleObj>
          </a:graphicData>
        </a:graphic>
      </p:graphicFrame>
      <p:graphicFrame>
        <p:nvGraphicFramePr>
          <p:cNvPr id="46085" name="Object 8"/>
          <p:cNvGraphicFramePr>
            <a:graphicFrameLocks noChangeAspect="1"/>
          </p:cNvGraphicFramePr>
          <p:nvPr/>
        </p:nvGraphicFramePr>
        <p:xfrm>
          <a:off x="2540000" y="2667000"/>
          <a:ext cx="2770188" cy="1181100"/>
        </p:xfrm>
        <a:graphic>
          <a:graphicData uri="http://schemas.openxmlformats.org/presentationml/2006/ole">
            <p:oleObj spid="_x0000_s5127" name="Equation" r:id="rId4" imgW="1129810" imgH="482391" progId="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0" y="2133600"/>
            <a:ext cx="1512888" cy="1563688"/>
            <a:chOff x="3974" y="1344"/>
            <a:chExt cx="953" cy="985"/>
          </a:xfrm>
        </p:grpSpPr>
        <p:sp>
          <p:nvSpPr>
            <p:cNvPr id="46093" name="Text Box 9"/>
            <p:cNvSpPr txBox="1">
              <a:spLocks noChangeArrowheads="1"/>
            </p:cNvSpPr>
            <p:nvPr/>
          </p:nvSpPr>
          <p:spPr bwMode="auto">
            <a:xfrm>
              <a:off x="3974" y="20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6094" name="Text Box 10"/>
            <p:cNvSpPr txBox="1">
              <a:spLocks noChangeArrowheads="1"/>
            </p:cNvSpPr>
            <p:nvPr/>
          </p:nvSpPr>
          <p:spPr bwMode="auto">
            <a:xfrm>
              <a:off x="4704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393114" y="4495800"/>
            <a:ext cx="1512887" cy="1563688"/>
            <a:chOff x="3974" y="1344"/>
            <a:chExt cx="953" cy="985"/>
          </a:xfrm>
        </p:grpSpPr>
        <p:sp>
          <p:nvSpPr>
            <p:cNvPr id="46091" name="Text Box 13"/>
            <p:cNvSpPr txBox="1">
              <a:spLocks noChangeArrowheads="1"/>
            </p:cNvSpPr>
            <p:nvPr/>
          </p:nvSpPr>
          <p:spPr bwMode="auto">
            <a:xfrm>
              <a:off x="3974" y="20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6092" name="Text Box 14"/>
            <p:cNvSpPr txBox="1">
              <a:spLocks noChangeArrowheads="1"/>
            </p:cNvSpPr>
            <p:nvPr/>
          </p:nvSpPr>
          <p:spPr bwMode="auto">
            <a:xfrm>
              <a:off x="4704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8702675" y="2514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H="1">
            <a:off x="8686800" y="58308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V="1">
            <a:off x="9753600" y="49164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033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Calculando Distâncias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Minkowski </a:t>
            </a:r>
          </a:p>
          <a:p>
            <a:pPr lvl="1"/>
            <a:r>
              <a:rPr lang="pt-BR" altLang="pt-BR"/>
              <a:t>Parâmetro r</a:t>
            </a:r>
          </a:p>
          <a:p>
            <a:pPr lvl="2"/>
            <a:r>
              <a:rPr lang="pt-BR" altLang="pt-BR"/>
              <a:t>r = 2, distância Euclidiana</a:t>
            </a:r>
          </a:p>
          <a:p>
            <a:pPr lvl="2"/>
            <a:r>
              <a:rPr lang="pt-BR" altLang="pt-BR"/>
              <a:t>r = 1, City Block</a:t>
            </a:r>
          </a:p>
        </p:txBody>
      </p:sp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4724400" y="4038600"/>
          <a:ext cx="3081338" cy="1244600"/>
        </p:xfrm>
        <a:graphic>
          <a:graphicData uri="http://schemas.openxmlformats.org/presentationml/2006/ole">
            <p:oleObj spid="_x0000_s6148" name="Equation" r:id="rId3" imgW="1257300" imgH="508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64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Critérios de Dispersão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Relação Within-Between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53340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53340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5410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5410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5486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8" name="Oval 11"/>
          <p:cNvSpPr>
            <a:spLocks noChangeArrowheads="1"/>
          </p:cNvSpPr>
          <p:nvPr/>
        </p:nvSpPr>
        <p:spPr bwMode="auto">
          <a:xfrm>
            <a:off x="53340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9" name="Oval 12"/>
          <p:cNvSpPr>
            <a:spLocks noChangeArrowheads="1"/>
          </p:cNvSpPr>
          <p:nvPr/>
        </p:nvSpPr>
        <p:spPr bwMode="auto">
          <a:xfrm>
            <a:off x="55626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53340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1" name="Oval 14"/>
          <p:cNvSpPr>
            <a:spLocks noChangeArrowheads="1"/>
          </p:cNvSpPr>
          <p:nvPr/>
        </p:nvSpPr>
        <p:spPr bwMode="auto">
          <a:xfrm>
            <a:off x="54864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2" name="Oval 15"/>
          <p:cNvSpPr>
            <a:spLocks noChangeArrowheads="1"/>
          </p:cNvSpPr>
          <p:nvPr/>
        </p:nvSpPr>
        <p:spPr bwMode="auto">
          <a:xfrm>
            <a:off x="53340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3" name="Oval 16"/>
          <p:cNvSpPr>
            <a:spLocks noChangeArrowheads="1"/>
          </p:cNvSpPr>
          <p:nvPr/>
        </p:nvSpPr>
        <p:spPr bwMode="auto">
          <a:xfrm>
            <a:off x="5105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5" name="Oval 18"/>
          <p:cNvSpPr>
            <a:spLocks noChangeArrowheads="1"/>
          </p:cNvSpPr>
          <p:nvPr/>
        </p:nvSpPr>
        <p:spPr bwMode="auto">
          <a:xfrm>
            <a:off x="51816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6" name="Oval 19"/>
          <p:cNvSpPr>
            <a:spLocks noChangeArrowheads="1"/>
          </p:cNvSpPr>
          <p:nvPr/>
        </p:nvSpPr>
        <p:spPr bwMode="auto">
          <a:xfrm>
            <a:off x="5181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7" name="Oval 20"/>
          <p:cNvSpPr>
            <a:spLocks noChangeArrowheads="1"/>
          </p:cNvSpPr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8" name="Oval 21"/>
          <p:cNvSpPr>
            <a:spLocks noChangeArrowheads="1"/>
          </p:cNvSpPr>
          <p:nvPr/>
        </p:nvSpPr>
        <p:spPr bwMode="auto">
          <a:xfrm>
            <a:off x="51816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9" name="Oval 22"/>
          <p:cNvSpPr>
            <a:spLocks noChangeArrowheads="1"/>
          </p:cNvSpPr>
          <p:nvPr/>
        </p:nvSpPr>
        <p:spPr bwMode="auto">
          <a:xfrm>
            <a:off x="50292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0" name="Oval 23"/>
          <p:cNvSpPr>
            <a:spLocks noChangeArrowheads="1"/>
          </p:cNvSpPr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1" name="Oval 24"/>
          <p:cNvSpPr>
            <a:spLocks noChangeArrowheads="1"/>
          </p:cNvSpPr>
          <p:nvPr/>
        </p:nvSpPr>
        <p:spPr bwMode="auto">
          <a:xfrm>
            <a:off x="52578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2" name="Oval 25"/>
          <p:cNvSpPr>
            <a:spLocks noChangeArrowheads="1"/>
          </p:cNvSpPr>
          <p:nvPr/>
        </p:nvSpPr>
        <p:spPr bwMode="auto">
          <a:xfrm>
            <a:off x="54102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3" name="Oval 26"/>
          <p:cNvSpPr>
            <a:spLocks noChangeArrowheads="1"/>
          </p:cNvSpPr>
          <p:nvPr/>
        </p:nvSpPr>
        <p:spPr bwMode="auto">
          <a:xfrm>
            <a:off x="5257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4" name="Oval 27"/>
          <p:cNvSpPr>
            <a:spLocks noChangeArrowheads="1"/>
          </p:cNvSpPr>
          <p:nvPr/>
        </p:nvSpPr>
        <p:spPr bwMode="auto">
          <a:xfrm>
            <a:off x="5257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5" name="Oval 28"/>
          <p:cNvSpPr>
            <a:spLocks noChangeArrowheads="1"/>
          </p:cNvSpPr>
          <p:nvPr/>
        </p:nvSpPr>
        <p:spPr bwMode="auto">
          <a:xfrm>
            <a:off x="53340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6" name="Oval 29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7" name="Oval 30"/>
          <p:cNvSpPr>
            <a:spLocks noChangeArrowheads="1"/>
          </p:cNvSpPr>
          <p:nvPr/>
        </p:nvSpPr>
        <p:spPr bwMode="auto">
          <a:xfrm>
            <a:off x="68580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8" name="Oval 31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9" name="Oval 32"/>
          <p:cNvSpPr>
            <a:spLocks noChangeArrowheads="1"/>
          </p:cNvSpPr>
          <p:nvPr/>
        </p:nvSpPr>
        <p:spPr bwMode="auto">
          <a:xfrm>
            <a:off x="69342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0" name="Oval 33"/>
          <p:cNvSpPr>
            <a:spLocks noChangeArrowheads="1"/>
          </p:cNvSpPr>
          <p:nvPr/>
        </p:nvSpPr>
        <p:spPr bwMode="auto">
          <a:xfrm>
            <a:off x="69342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1" name="Oval 34"/>
          <p:cNvSpPr>
            <a:spLocks noChangeArrowheads="1"/>
          </p:cNvSpPr>
          <p:nvPr/>
        </p:nvSpPr>
        <p:spPr bwMode="auto">
          <a:xfrm>
            <a:off x="70104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2" name="Oval 35"/>
          <p:cNvSpPr>
            <a:spLocks noChangeArrowheads="1"/>
          </p:cNvSpPr>
          <p:nvPr/>
        </p:nvSpPr>
        <p:spPr bwMode="auto">
          <a:xfrm>
            <a:off x="66294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3" name="Oval 36"/>
          <p:cNvSpPr>
            <a:spLocks noChangeArrowheads="1"/>
          </p:cNvSpPr>
          <p:nvPr/>
        </p:nvSpPr>
        <p:spPr bwMode="auto">
          <a:xfrm>
            <a:off x="70104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4" name="Oval 37"/>
          <p:cNvSpPr>
            <a:spLocks noChangeArrowheads="1"/>
          </p:cNvSpPr>
          <p:nvPr/>
        </p:nvSpPr>
        <p:spPr bwMode="auto">
          <a:xfrm>
            <a:off x="6858000" y="4495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5" name="Oval 38"/>
          <p:cNvSpPr>
            <a:spLocks noChangeArrowheads="1"/>
          </p:cNvSpPr>
          <p:nvPr/>
        </p:nvSpPr>
        <p:spPr bwMode="auto">
          <a:xfrm>
            <a:off x="69342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6" name="Oval 39"/>
          <p:cNvSpPr>
            <a:spLocks noChangeArrowheads="1"/>
          </p:cNvSpPr>
          <p:nvPr/>
        </p:nvSpPr>
        <p:spPr bwMode="auto">
          <a:xfrm>
            <a:off x="6858000" y="3810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7" name="Oval 40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8" name="Oval 41"/>
          <p:cNvSpPr>
            <a:spLocks noChangeArrowheads="1"/>
          </p:cNvSpPr>
          <p:nvPr/>
        </p:nvSpPr>
        <p:spPr bwMode="auto">
          <a:xfrm>
            <a:off x="65532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9" name="Oval 42"/>
          <p:cNvSpPr>
            <a:spLocks noChangeArrowheads="1"/>
          </p:cNvSpPr>
          <p:nvPr/>
        </p:nvSpPr>
        <p:spPr bwMode="auto">
          <a:xfrm>
            <a:off x="67056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0" name="Oval 43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1" name="Oval 44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2" name="Oval 45"/>
          <p:cNvSpPr>
            <a:spLocks noChangeArrowheads="1"/>
          </p:cNvSpPr>
          <p:nvPr/>
        </p:nvSpPr>
        <p:spPr bwMode="auto">
          <a:xfrm>
            <a:off x="6705600" y="4419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3" name="Oval 46"/>
          <p:cNvSpPr>
            <a:spLocks noChangeArrowheads="1"/>
          </p:cNvSpPr>
          <p:nvPr/>
        </p:nvSpPr>
        <p:spPr bwMode="auto">
          <a:xfrm>
            <a:off x="65532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4" name="Oval 47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5" name="Oval 48"/>
          <p:cNvSpPr>
            <a:spLocks noChangeArrowheads="1"/>
          </p:cNvSpPr>
          <p:nvPr/>
        </p:nvSpPr>
        <p:spPr bwMode="auto">
          <a:xfrm>
            <a:off x="67818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6" name="Oval 49"/>
          <p:cNvSpPr>
            <a:spLocks noChangeArrowheads="1"/>
          </p:cNvSpPr>
          <p:nvPr/>
        </p:nvSpPr>
        <p:spPr bwMode="auto">
          <a:xfrm>
            <a:off x="69342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7" name="Oval 50"/>
          <p:cNvSpPr>
            <a:spLocks noChangeArrowheads="1"/>
          </p:cNvSpPr>
          <p:nvPr/>
        </p:nvSpPr>
        <p:spPr bwMode="auto">
          <a:xfrm>
            <a:off x="67818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8" name="Oval 51"/>
          <p:cNvSpPr>
            <a:spLocks noChangeArrowheads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9" name="Oval 52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80" name="Line 53"/>
          <p:cNvSpPr>
            <a:spLocks noChangeShapeType="1"/>
          </p:cNvSpPr>
          <p:nvPr/>
        </p:nvSpPr>
        <p:spPr bwMode="auto">
          <a:xfrm>
            <a:off x="495300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81" name="Line 54"/>
          <p:cNvSpPr>
            <a:spLocks noChangeShapeType="1"/>
          </p:cNvSpPr>
          <p:nvPr/>
        </p:nvSpPr>
        <p:spPr bwMode="auto">
          <a:xfrm flipV="1">
            <a:off x="4953000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82" name="Text Box 55"/>
          <p:cNvSpPr txBox="1">
            <a:spLocks noChangeArrowheads="1"/>
          </p:cNvSpPr>
          <p:nvPr/>
        </p:nvSpPr>
        <p:spPr bwMode="auto">
          <a:xfrm>
            <a:off x="5486400" y="2895601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ideal</a:t>
            </a:r>
          </a:p>
        </p:txBody>
      </p:sp>
      <p:sp>
        <p:nvSpPr>
          <p:cNvPr id="154680" name="Text Box 56"/>
          <p:cNvSpPr txBox="1">
            <a:spLocks noChangeArrowheads="1"/>
          </p:cNvSpPr>
          <p:nvPr/>
        </p:nvSpPr>
        <p:spPr bwMode="auto">
          <a:xfrm>
            <a:off x="4953000" y="60198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Baixo within (S</a:t>
            </a:r>
            <a:r>
              <a:rPr lang="pt-BR" altLang="pt-BR" sz="1800" b="1" baseline="-25000">
                <a:latin typeface="Arial" panose="020B0604020202020204" pitchFamily="34" charset="0"/>
              </a:rPr>
              <a:t>w</a:t>
            </a:r>
            <a:r>
              <a:rPr lang="pt-BR" altLang="pt-BR" sz="18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(boa compactação)</a:t>
            </a:r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 flipH="1" flipV="1">
            <a:off x="53340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 flipV="1">
            <a:off x="5410200" y="45720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84" name="Text Box 60"/>
          <p:cNvSpPr txBox="1">
            <a:spLocks noChangeArrowheads="1"/>
          </p:cNvSpPr>
          <p:nvPr/>
        </p:nvSpPr>
        <p:spPr bwMode="auto">
          <a:xfrm>
            <a:off x="2667001" y="3429000"/>
            <a:ext cx="20685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Alto between (S</a:t>
            </a:r>
            <a:r>
              <a:rPr lang="pt-BR" altLang="pt-BR" sz="1800" b="1" baseline="-25000">
                <a:latin typeface="Arial" panose="020B0604020202020204" pitchFamily="34" charset="0"/>
              </a:rPr>
              <a:t>b</a:t>
            </a:r>
            <a:r>
              <a:rPr lang="pt-BR" altLang="pt-BR" sz="18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Clusters distantes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um do outro.</a:t>
            </a:r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 flipV="1">
            <a:off x="5638800" y="4419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4648200" y="3810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90" name="Oval 66"/>
          <p:cNvSpPr>
            <a:spLocks noChangeArrowheads="1"/>
          </p:cNvSpPr>
          <p:nvPr/>
        </p:nvSpPr>
        <p:spPr bwMode="auto">
          <a:xfrm>
            <a:off x="4953000" y="4648200"/>
            <a:ext cx="685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54691" name="Oval 67"/>
          <p:cNvSpPr>
            <a:spLocks noChangeArrowheads="1"/>
          </p:cNvSpPr>
          <p:nvPr/>
        </p:nvSpPr>
        <p:spPr bwMode="auto">
          <a:xfrm>
            <a:off x="6477000" y="38100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11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80" grpId="0"/>
      <p:bldP spid="154684" grpId="0"/>
      <p:bldP spid="154690" grpId="0" animBg="1"/>
      <p:bldP spid="1546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Critérios de Dispersão</a:t>
            </a:r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56388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5791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5410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56388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54864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2" name="Oval 11"/>
          <p:cNvSpPr>
            <a:spLocks noChangeArrowheads="1"/>
          </p:cNvSpPr>
          <p:nvPr/>
        </p:nvSpPr>
        <p:spPr bwMode="auto">
          <a:xfrm>
            <a:off x="5943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3" name="Oval 12"/>
          <p:cNvSpPr>
            <a:spLocks noChangeArrowheads="1"/>
          </p:cNvSpPr>
          <p:nvPr/>
        </p:nvSpPr>
        <p:spPr bwMode="auto">
          <a:xfrm>
            <a:off x="56388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4" name="Oval 13"/>
          <p:cNvSpPr>
            <a:spLocks noChangeArrowheads="1"/>
          </p:cNvSpPr>
          <p:nvPr/>
        </p:nvSpPr>
        <p:spPr bwMode="auto">
          <a:xfrm>
            <a:off x="57150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5" name="Oval 14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6" name="Oval 15"/>
          <p:cNvSpPr>
            <a:spLocks noChangeArrowheads="1"/>
          </p:cNvSpPr>
          <p:nvPr/>
        </p:nvSpPr>
        <p:spPr bwMode="auto">
          <a:xfrm>
            <a:off x="52578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7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58674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9" name="Oval 18"/>
          <p:cNvSpPr>
            <a:spLocks noChangeArrowheads="1"/>
          </p:cNvSpPr>
          <p:nvPr/>
        </p:nvSpPr>
        <p:spPr bwMode="auto">
          <a:xfrm>
            <a:off x="5181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0" name="Oval 19"/>
          <p:cNvSpPr>
            <a:spLocks noChangeArrowheads="1"/>
          </p:cNvSpPr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1" name="Oval 20"/>
          <p:cNvSpPr>
            <a:spLocks noChangeArrowheads="1"/>
          </p:cNvSpPr>
          <p:nvPr/>
        </p:nvSpPr>
        <p:spPr bwMode="auto">
          <a:xfrm>
            <a:off x="51816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2" name="Oval 21"/>
          <p:cNvSpPr>
            <a:spLocks noChangeArrowheads="1"/>
          </p:cNvSpPr>
          <p:nvPr/>
        </p:nvSpPr>
        <p:spPr bwMode="auto">
          <a:xfrm>
            <a:off x="5105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3" name="Oval 22"/>
          <p:cNvSpPr>
            <a:spLocks noChangeArrowheads="1"/>
          </p:cNvSpPr>
          <p:nvPr/>
        </p:nvSpPr>
        <p:spPr bwMode="auto">
          <a:xfrm>
            <a:off x="5486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4" name="Oval 23"/>
          <p:cNvSpPr>
            <a:spLocks noChangeArrowheads="1"/>
          </p:cNvSpPr>
          <p:nvPr/>
        </p:nvSpPr>
        <p:spPr bwMode="auto">
          <a:xfrm>
            <a:off x="5257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5" name="Oval 24"/>
          <p:cNvSpPr>
            <a:spLocks noChangeArrowheads="1"/>
          </p:cNvSpPr>
          <p:nvPr/>
        </p:nvSpPr>
        <p:spPr bwMode="auto">
          <a:xfrm>
            <a:off x="56388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6" name="Oval 25"/>
          <p:cNvSpPr>
            <a:spLocks noChangeArrowheads="1"/>
          </p:cNvSpPr>
          <p:nvPr/>
        </p:nvSpPr>
        <p:spPr bwMode="auto">
          <a:xfrm>
            <a:off x="53340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7" name="Oval 26"/>
          <p:cNvSpPr>
            <a:spLocks noChangeArrowheads="1"/>
          </p:cNvSpPr>
          <p:nvPr/>
        </p:nvSpPr>
        <p:spPr bwMode="auto">
          <a:xfrm>
            <a:off x="5029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8" name="Oval 27"/>
          <p:cNvSpPr>
            <a:spLocks noChangeArrowheads="1"/>
          </p:cNvSpPr>
          <p:nvPr/>
        </p:nvSpPr>
        <p:spPr bwMode="auto">
          <a:xfrm>
            <a:off x="57912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9" name="Oval 28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0" name="Oval 29"/>
          <p:cNvSpPr>
            <a:spLocks noChangeArrowheads="1"/>
          </p:cNvSpPr>
          <p:nvPr/>
        </p:nvSpPr>
        <p:spPr bwMode="auto">
          <a:xfrm>
            <a:off x="70104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1" name="Oval 30"/>
          <p:cNvSpPr>
            <a:spLocks noChangeArrowheads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2" name="Oval 31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3" name="Oval 32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4" name="Oval 33"/>
          <p:cNvSpPr>
            <a:spLocks noChangeArrowheads="1"/>
          </p:cNvSpPr>
          <p:nvPr/>
        </p:nvSpPr>
        <p:spPr bwMode="auto">
          <a:xfrm>
            <a:off x="70104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5" name="Oval 34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6" name="Oval 35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7" name="Oval 36"/>
          <p:cNvSpPr>
            <a:spLocks noChangeArrowheads="1"/>
          </p:cNvSpPr>
          <p:nvPr/>
        </p:nvSpPr>
        <p:spPr bwMode="auto">
          <a:xfrm>
            <a:off x="6858000" y="4648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8" name="Oval 37"/>
          <p:cNvSpPr>
            <a:spLocks noChangeArrowheads="1"/>
          </p:cNvSpPr>
          <p:nvPr/>
        </p:nvSpPr>
        <p:spPr bwMode="auto">
          <a:xfrm>
            <a:off x="6477000" y="4724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9" name="Oval 38"/>
          <p:cNvSpPr>
            <a:spLocks noChangeArrowheads="1"/>
          </p:cNvSpPr>
          <p:nvPr/>
        </p:nvSpPr>
        <p:spPr bwMode="auto">
          <a:xfrm>
            <a:off x="6858000" y="3810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0" name="Oval 39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1" name="Oval 40"/>
          <p:cNvSpPr>
            <a:spLocks noChangeArrowheads="1"/>
          </p:cNvSpPr>
          <p:nvPr/>
        </p:nvSpPr>
        <p:spPr bwMode="auto">
          <a:xfrm>
            <a:off x="6400800" y="4495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2" name="Oval 41"/>
          <p:cNvSpPr>
            <a:spLocks noChangeArrowheads="1"/>
          </p:cNvSpPr>
          <p:nvPr/>
        </p:nvSpPr>
        <p:spPr bwMode="auto">
          <a:xfrm>
            <a:off x="6705600" y="4495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3" name="Oval 42"/>
          <p:cNvSpPr>
            <a:spLocks noChangeArrowheads="1"/>
          </p:cNvSpPr>
          <p:nvPr/>
        </p:nvSpPr>
        <p:spPr bwMode="auto">
          <a:xfrm>
            <a:off x="6629400" y="3733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4" name="Oval 43"/>
          <p:cNvSpPr>
            <a:spLocks noChangeArrowheads="1"/>
          </p:cNvSpPr>
          <p:nvPr/>
        </p:nvSpPr>
        <p:spPr bwMode="auto">
          <a:xfrm>
            <a:off x="64770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5" name="Oval 44"/>
          <p:cNvSpPr>
            <a:spLocks noChangeArrowheads="1"/>
          </p:cNvSpPr>
          <p:nvPr/>
        </p:nvSpPr>
        <p:spPr bwMode="auto">
          <a:xfrm>
            <a:off x="6172200" y="4572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6" name="Oval 45"/>
          <p:cNvSpPr>
            <a:spLocks noChangeArrowheads="1"/>
          </p:cNvSpPr>
          <p:nvPr/>
        </p:nvSpPr>
        <p:spPr bwMode="auto">
          <a:xfrm>
            <a:off x="6172200" y="4419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7" name="Oval 46"/>
          <p:cNvSpPr>
            <a:spLocks noChangeArrowheads="1"/>
          </p:cNvSpPr>
          <p:nvPr/>
        </p:nvSpPr>
        <p:spPr bwMode="auto">
          <a:xfrm>
            <a:off x="66294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8" name="Oval 47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9" name="Oval 48"/>
          <p:cNvSpPr>
            <a:spLocks noChangeArrowheads="1"/>
          </p:cNvSpPr>
          <p:nvPr/>
        </p:nvSpPr>
        <p:spPr bwMode="auto">
          <a:xfrm>
            <a:off x="6934200" y="4419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0" name="Oval 49"/>
          <p:cNvSpPr>
            <a:spLocks noChangeArrowheads="1"/>
          </p:cNvSpPr>
          <p:nvPr/>
        </p:nvSpPr>
        <p:spPr bwMode="auto">
          <a:xfrm>
            <a:off x="62484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1" name="Oval 50"/>
          <p:cNvSpPr>
            <a:spLocks noChangeArrowheads="1"/>
          </p:cNvSpPr>
          <p:nvPr/>
        </p:nvSpPr>
        <p:spPr bwMode="auto">
          <a:xfrm>
            <a:off x="60198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2" name="Oval 51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3" name="Line 52"/>
          <p:cNvSpPr>
            <a:spLocks noChangeShapeType="1"/>
          </p:cNvSpPr>
          <p:nvPr/>
        </p:nvSpPr>
        <p:spPr bwMode="auto">
          <a:xfrm>
            <a:off x="495300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204" name="Line 53"/>
          <p:cNvSpPr>
            <a:spLocks noChangeShapeType="1"/>
          </p:cNvSpPr>
          <p:nvPr/>
        </p:nvSpPr>
        <p:spPr bwMode="auto">
          <a:xfrm flipV="1">
            <a:off x="4953000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04" name="Text Box 56"/>
          <p:cNvSpPr txBox="1">
            <a:spLocks noChangeArrowheads="1"/>
          </p:cNvSpPr>
          <p:nvPr/>
        </p:nvSpPr>
        <p:spPr bwMode="auto">
          <a:xfrm>
            <a:off x="5241925" y="5903913"/>
            <a:ext cx="206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Clusters dispersos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Alto within</a:t>
            </a:r>
          </a:p>
        </p:txBody>
      </p:sp>
      <p:sp>
        <p:nvSpPr>
          <p:cNvPr id="155705" name="Text Box 57"/>
          <p:cNvSpPr txBox="1">
            <a:spLocks noChangeArrowheads="1"/>
          </p:cNvSpPr>
          <p:nvPr/>
        </p:nvSpPr>
        <p:spPr bwMode="auto">
          <a:xfrm>
            <a:off x="2286000" y="3505200"/>
            <a:ext cx="2305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Baixo between (S</a:t>
            </a:r>
            <a:r>
              <a:rPr lang="pt-BR" altLang="pt-BR" sz="1800" b="1" baseline="-25000">
                <a:latin typeface="Arial" panose="020B0604020202020204" pitchFamily="34" charset="0"/>
              </a:rPr>
              <a:t>b</a:t>
            </a:r>
            <a:r>
              <a:rPr lang="pt-BR" altLang="pt-BR" sz="18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Baixa distância entre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os clusters.</a:t>
            </a:r>
          </a:p>
        </p:txBody>
      </p:sp>
      <p:sp>
        <p:nvSpPr>
          <p:cNvPr id="49207" name="Text Box 58"/>
          <p:cNvSpPr txBox="1">
            <a:spLocks noChangeArrowheads="1"/>
          </p:cNvSpPr>
          <p:nvPr/>
        </p:nvSpPr>
        <p:spPr bwMode="auto">
          <a:xfrm>
            <a:off x="5334000" y="2895601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não ideal</a:t>
            </a:r>
          </a:p>
        </p:txBody>
      </p:sp>
      <p:sp>
        <p:nvSpPr>
          <p:cNvPr id="155710" name="Line 62"/>
          <p:cNvSpPr>
            <a:spLocks noChangeShapeType="1"/>
          </p:cNvSpPr>
          <p:nvPr/>
        </p:nvSpPr>
        <p:spPr bwMode="auto">
          <a:xfrm flipV="1">
            <a:off x="5867400" y="4343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1" name="Line 63"/>
          <p:cNvSpPr>
            <a:spLocks noChangeShapeType="1"/>
          </p:cNvSpPr>
          <p:nvPr/>
        </p:nvSpPr>
        <p:spPr bwMode="auto">
          <a:xfrm>
            <a:off x="4495800" y="3810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2" name="Line 64"/>
          <p:cNvSpPr>
            <a:spLocks noChangeShapeType="1"/>
          </p:cNvSpPr>
          <p:nvPr/>
        </p:nvSpPr>
        <p:spPr bwMode="auto">
          <a:xfrm flipH="1" flipV="1">
            <a:off x="5867400" y="548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V="1">
            <a:off x="6096000" y="48768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4" name="Oval 66"/>
          <p:cNvSpPr>
            <a:spLocks noChangeArrowheads="1"/>
          </p:cNvSpPr>
          <p:nvPr/>
        </p:nvSpPr>
        <p:spPr bwMode="auto">
          <a:xfrm>
            <a:off x="4953000" y="4267200"/>
            <a:ext cx="1066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55715" name="Oval 67"/>
          <p:cNvSpPr>
            <a:spLocks noChangeArrowheads="1"/>
          </p:cNvSpPr>
          <p:nvPr/>
        </p:nvSpPr>
        <p:spPr bwMode="auto">
          <a:xfrm>
            <a:off x="6019800" y="3733800"/>
            <a:ext cx="1219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6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4" grpId="0"/>
      <p:bldP spid="155705" grpId="0"/>
      <p:bldP spid="155714" grpId="0" animBg="1"/>
      <p:bldP spid="1557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/>
            <a:r>
              <a:rPr lang="pt-BR" altLang="pt-BR"/>
              <a:t>Exemplo de agrupamentos: </a:t>
            </a:r>
          </a:p>
          <a:p>
            <a:pPr algn="just"/>
            <a:endParaRPr lang="pt-BR" altLang="pt-BR"/>
          </a:p>
        </p:txBody>
      </p:sp>
      <p:pic>
        <p:nvPicPr>
          <p:cNvPr id="2048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8788" y="2146300"/>
            <a:ext cx="6303962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27861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1"/>
          <p:cNvSpPr txBox="1">
            <a:spLocks noChangeArrowheads="1"/>
          </p:cNvSpPr>
          <p:nvPr/>
        </p:nvSpPr>
        <p:spPr bwMode="auto">
          <a:xfrm>
            <a:off x="1905000" y="381001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 b="1">
                <a:latin typeface="Arial" panose="020B0604020202020204" pitchFamily="34" charset="0"/>
              </a:rPr>
              <a:t>Qual é o valor “correto” de K?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000500" y="1397000"/>
            <a:ext cx="0" cy="4591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33800" y="5599113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665664" y="455136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956175" y="4003675"/>
            <a:ext cx="71438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59376" y="3535364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14964" y="425926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40276" y="3589339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87939" y="2006600"/>
            <a:ext cx="714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376864" y="2413000"/>
            <a:ext cx="73025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10164" y="2687639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00600" y="2347913"/>
            <a:ext cx="71438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65751" y="2860675"/>
            <a:ext cx="73025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057776" y="4503739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56500" y="4186239"/>
            <a:ext cx="71438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259639" y="3849689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612064" y="475456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202489" y="4594225"/>
            <a:ext cx="73025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11964" y="4241800"/>
            <a:ext cx="714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726364" y="2811464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48514" y="2398714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83476" y="3216275"/>
            <a:ext cx="73025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3165475"/>
            <a:ext cx="71438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32664" y="286861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929564" y="2457450"/>
            <a:ext cx="714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519989" y="229711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27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905000" y="381001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 b="1">
                <a:latin typeface="Arial" panose="020B0604020202020204" pitchFamily="34" charset="0"/>
              </a:rPr>
              <a:t>Escolhendo o valor de k</a:t>
            </a:r>
          </a:p>
        </p:txBody>
      </p:sp>
      <p:sp>
        <p:nvSpPr>
          <p:cNvPr id="51203" name="TextBox 14"/>
          <p:cNvSpPr txBox="1">
            <a:spLocks noChangeArrowheads="1"/>
          </p:cNvSpPr>
          <p:nvPr/>
        </p:nvSpPr>
        <p:spPr bwMode="auto">
          <a:xfrm>
            <a:off x="1905000" y="1250951"/>
            <a:ext cx="8305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É possível selecionar o valor de K em função de alguma métrica relacionada aos dados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Por exemplo: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930525" y="3251200"/>
            <a:ext cx="7938" cy="30559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73364" y="6097588"/>
            <a:ext cx="28225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3556000" y="548163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4556125" y="4662489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3741739" y="475297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4532314" y="507523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3663950" y="5067301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4356100" y="4875214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4689475" y="435133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4394200" y="4164014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4843464" y="387350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4070350" y="4460876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3810795" y="5506245"/>
            <a:ext cx="60325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3942557" y="4991894"/>
            <a:ext cx="60325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3886201" y="5205414"/>
            <a:ext cx="61913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3240088" y="5903914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3603625" y="591185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3441700" y="5191126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4006850" y="530225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3117850" y="548957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3813175" y="4464051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4295775" y="470058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4241800" y="39608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4281489" y="442118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3851275" y="402272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4227514" y="507682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4806950" y="3433763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4656139" y="4040188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4976814" y="4286251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1233" name="TextBox 54"/>
          <p:cNvSpPr txBox="1">
            <a:spLocks noChangeArrowheads="1"/>
          </p:cNvSpPr>
          <p:nvPr/>
        </p:nvSpPr>
        <p:spPr bwMode="auto">
          <a:xfrm>
            <a:off x="2673350" y="2708276"/>
            <a:ext cx="3041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Tamanho da camiseta</a:t>
            </a:r>
          </a:p>
        </p:txBody>
      </p:sp>
      <p:sp>
        <p:nvSpPr>
          <p:cNvPr id="51234" name="TextBox 55"/>
          <p:cNvSpPr txBox="1">
            <a:spLocks noChangeArrowheads="1"/>
          </p:cNvSpPr>
          <p:nvPr/>
        </p:nvSpPr>
        <p:spPr bwMode="auto">
          <a:xfrm>
            <a:off x="3705226" y="6169025"/>
            <a:ext cx="1196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Altura</a:t>
            </a:r>
          </a:p>
        </p:txBody>
      </p:sp>
      <p:sp>
        <p:nvSpPr>
          <p:cNvPr id="51235" name="TextBox 56"/>
          <p:cNvSpPr txBox="1">
            <a:spLocks noChangeArrowheads="1"/>
          </p:cNvSpPr>
          <p:nvPr/>
        </p:nvSpPr>
        <p:spPr bwMode="auto">
          <a:xfrm rot="16200000">
            <a:off x="1691482" y="4541044"/>
            <a:ext cx="199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Peso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588125" y="3246439"/>
            <a:ext cx="7938" cy="305593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0964" y="6091238"/>
            <a:ext cx="28225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8" name="TextBox 72"/>
          <p:cNvSpPr txBox="1">
            <a:spLocks noChangeArrowheads="1"/>
          </p:cNvSpPr>
          <p:nvPr/>
        </p:nvSpPr>
        <p:spPr bwMode="auto">
          <a:xfrm>
            <a:off x="6330950" y="2703514"/>
            <a:ext cx="3041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Tamanho da camiseta</a:t>
            </a:r>
          </a:p>
        </p:txBody>
      </p:sp>
      <p:sp>
        <p:nvSpPr>
          <p:cNvPr id="51239" name="TextBox 73"/>
          <p:cNvSpPr txBox="1">
            <a:spLocks noChangeArrowheads="1"/>
          </p:cNvSpPr>
          <p:nvPr/>
        </p:nvSpPr>
        <p:spPr bwMode="auto">
          <a:xfrm>
            <a:off x="7362826" y="6164264"/>
            <a:ext cx="1196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Altura</a:t>
            </a:r>
          </a:p>
        </p:txBody>
      </p:sp>
      <p:sp>
        <p:nvSpPr>
          <p:cNvPr id="51240" name="TextBox 74"/>
          <p:cNvSpPr txBox="1">
            <a:spLocks noChangeArrowheads="1"/>
          </p:cNvSpPr>
          <p:nvPr/>
        </p:nvSpPr>
        <p:spPr bwMode="auto">
          <a:xfrm rot="16200000">
            <a:off x="5349082" y="4536282"/>
            <a:ext cx="199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Peso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5365750" y="353536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5341939" y="3948113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5167314" y="374967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5105400" y="357346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5037139" y="394970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7218364" y="538003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8218488" y="4560889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7404100" y="465137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8194675" y="497363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7326314" y="4965701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8018464" y="4773614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8351838" y="4249738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8056564" y="4062414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8505825" y="377190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7732714" y="4359276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7473157" y="5404644"/>
            <a:ext cx="60325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7604920" y="4890295"/>
            <a:ext cx="60325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7548563" y="5103813"/>
            <a:ext cx="61913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6902450" y="5802314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7265989" y="581025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7104063" y="5089526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7669214" y="520065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6780214" y="538797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7475538" y="4362451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7958139" y="459898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7904163" y="3859213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7943850" y="431958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7513639" y="392112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7889875" y="497522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8469313" y="3332163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8318500" y="39385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8639175" y="4184651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9028114" y="3433763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9004300" y="38465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8829675" y="3648076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8767764" y="3471863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8699500" y="384810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" name="Elipse 2"/>
          <p:cNvSpPr/>
          <p:nvPr/>
        </p:nvSpPr>
        <p:spPr>
          <a:xfrm>
            <a:off x="3024188" y="4943476"/>
            <a:ext cx="957262" cy="1147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3548064" y="3843339"/>
            <a:ext cx="1482725" cy="1489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648200" y="3246438"/>
            <a:ext cx="1066800" cy="1035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1281" name="CaixaDeTexto 5"/>
          <p:cNvSpPr txBox="1">
            <a:spLocks noChangeArrowheads="1"/>
          </p:cNvSpPr>
          <p:nvPr/>
        </p:nvSpPr>
        <p:spPr bwMode="auto">
          <a:xfrm>
            <a:off x="9128125" y="3917950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51282" name="CaixaDeTexto 81"/>
          <p:cNvSpPr txBox="1">
            <a:spLocks noChangeArrowheads="1"/>
          </p:cNvSpPr>
          <p:nvPr/>
        </p:nvSpPr>
        <p:spPr bwMode="auto">
          <a:xfrm>
            <a:off x="4938714" y="494030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1283" name="CaixaDeTexto 82"/>
          <p:cNvSpPr txBox="1">
            <a:spLocks noChangeArrowheads="1"/>
          </p:cNvSpPr>
          <p:nvPr/>
        </p:nvSpPr>
        <p:spPr bwMode="auto">
          <a:xfrm>
            <a:off x="5776914" y="3592513"/>
            <a:ext cx="36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8" name="Elipse 7"/>
          <p:cNvSpPr/>
          <p:nvPr/>
        </p:nvSpPr>
        <p:spPr>
          <a:xfrm>
            <a:off x="6705601" y="5189539"/>
            <a:ext cx="720725" cy="820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7126289" y="4629151"/>
            <a:ext cx="725487" cy="822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7380288" y="4133851"/>
            <a:ext cx="1250950" cy="771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786688" y="3709988"/>
            <a:ext cx="12954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05814" y="3176589"/>
            <a:ext cx="873125" cy="612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1289" name="CaixaDeTexto 89"/>
          <p:cNvSpPr txBox="1">
            <a:spLocks noChangeArrowheads="1"/>
          </p:cNvSpPr>
          <p:nvPr/>
        </p:nvSpPr>
        <p:spPr bwMode="auto">
          <a:xfrm>
            <a:off x="7497764" y="560705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PP</a:t>
            </a:r>
          </a:p>
        </p:txBody>
      </p:sp>
      <p:sp>
        <p:nvSpPr>
          <p:cNvPr id="51290" name="CaixaDeTexto 90"/>
          <p:cNvSpPr txBox="1">
            <a:spLocks noChangeArrowheads="1"/>
          </p:cNvSpPr>
          <p:nvPr/>
        </p:nvSpPr>
        <p:spPr bwMode="auto">
          <a:xfrm>
            <a:off x="7786689" y="5181600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291" name="CaixaDeTexto 91"/>
          <p:cNvSpPr txBox="1">
            <a:spLocks noChangeArrowheads="1"/>
          </p:cNvSpPr>
          <p:nvPr/>
        </p:nvSpPr>
        <p:spPr bwMode="auto">
          <a:xfrm>
            <a:off x="8662989" y="4572000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1292" name="CaixaDeTexto 92"/>
          <p:cNvSpPr txBox="1">
            <a:spLocks noChangeArrowheads="1"/>
          </p:cNvSpPr>
          <p:nvPr/>
        </p:nvSpPr>
        <p:spPr bwMode="auto">
          <a:xfrm>
            <a:off x="4276725" y="5721350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293" name="CaixaDeTexto 93"/>
          <p:cNvSpPr txBox="1">
            <a:spLocks noChangeArrowheads="1"/>
          </p:cNvSpPr>
          <p:nvPr/>
        </p:nvSpPr>
        <p:spPr bwMode="auto">
          <a:xfrm>
            <a:off x="9372601" y="3221038"/>
            <a:ext cx="544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xmlns="" val="2075993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Algumas Aplicações de </a:t>
            </a:r>
            <a:r>
              <a:rPr lang="pt-BR" altLang="pt-BR" sz="3600" i="1"/>
              <a:t>Clustering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i="1"/>
              <a:t>Marketing</a:t>
            </a:r>
            <a:r>
              <a:rPr lang="pt-BR" altLang="pt-BR"/>
              <a:t>: Encontrar grupos de consumidores com comportamento similares</a:t>
            </a:r>
          </a:p>
          <a:p>
            <a:pPr>
              <a:lnSpc>
                <a:spcPct val="80000"/>
              </a:lnSpc>
            </a:pPr>
            <a:r>
              <a:rPr lang="pt-BR" altLang="pt-BR"/>
              <a:t>Biologia: Classificar grupos de plantas e animais.</a:t>
            </a:r>
          </a:p>
          <a:p>
            <a:pPr>
              <a:lnSpc>
                <a:spcPct val="80000"/>
              </a:lnSpc>
            </a:pPr>
            <a:r>
              <a:rPr lang="pt-BR" altLang="pt-BR"/>
              <a:t>Bibliotecas: Organização de livros.</a:t>
            </a:r>
          </a:p>
          <a:p>
            <a:pPr>
              <a:lnSpc>
                <a:spcPct val="80000"/>
              </a:lnSpc>
            </a:pPr>
            <a:r>
              <a:rPr lang="pt-BR" altLang="pt-BR"/>
              <a:t>Administração: Organização de cidades, classificando casas de acordo com suas características.</a:t>
            </a:r>
          </a:p>
          <a:p>
            <a:pPr>
              <a:lnSpc>
                <a:spcPct val="80000"/>
              </a:lnSpc>
            </a:pPr>
            <a:r>
              <a:rPr lang="pt-BR" altLang="pt-BR"/>
              <a:t>WWW: Classificação de conteúdos.</a:t>
            </a:r>
          </a:p>
        </p:txBody>
      </p:sp>
    </p:spTree>
    <p:extLst>
      <p:ext uri="{BB962C8B-B14F-4D97-AF65-F5344CB8AC3E}">
        <p14:creationId xmlns:p14="http://schemas.microsoft.com/office/powerpoint/2010/main" xmlns="" val="378904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Problemas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Vetores de característica muito grandes: tempo de processamento elevado.</a:t>
            </a:r>
          </a:p>
          <a:p>
            <a:pPr>
              <a:lnSpc>
                <a:spcPct val="90000"/>
              </a:lnSpc>
            </a:pPr>
            <a:r>
              <a:rPr lang="pt-BR" altLang="pt-BR"/>
              <a:t>Definição da melhor medida de distância: Depende do problema. As vezes é difícil, especialmente quando se trabalha com grandes dimensões. </a:t>
            </a:r>
          </a:p>
          <a:p>
            <a:pPr>
              <a:lnSpc>
                <a:spcPct val="90000"/>
              </a:lnSpc>
            </a:pPr>
            <a:r>
              <a:rPr lang="pt-BR" altLang="pt-BR"/>
              <a:t>O resultado do </a:t>
            </a:r>
            <a:r>
              <a:rPr lang="pt-BR" altLang="pt-BR" i="1"/>
              <a:t>clustering</a:t>
            </a:r>
            <a:r>
              <a:rPr lang="pt-BR" altLang="pt-BR"/>
              <a:t> pode ser interpretado de diferentes maneiras.</a:t>
            </a:r>
          </a:p>
        </p:txBody>
      </p:sp>
    </p:spTree>
    <p:extLst>
      <p:ext uri="{BB962C8B-B14F-4D97-AF65-F5344CB8AC3E}">
        <p14:creationId xmlns:p14="http://schemas.microsoft.com/office/powerpoint/2010/main" xmlns="" val="152595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928813" y="1295401"/>
            <a:ext cx="83058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cs typeface="Arial" charset="0"/>
              </a:rPr>
              <a:t>Entrada: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800" dirty="0">
                <a:latin typeface="Arial" charset="0"/>
                <a:cs typeface="Arial" charset="0"/>
              </a:rPr>
              <a:t>    (</a:t>
            </a:r>
            <a:r>
              <a:rPr lang="en-US" sz="2800" dirty="0" err="1">
                <a:latin typeface="Arial" charset="0"/>
                <a:cs typeface="Arial" charset="0"/>
              </a:rPr>
              <a:t>número</a:t>
            </a:r>
            <a:r>
              <a:rPr lang="en-US" sz="2800" dirty="0">
                <a:latin typeface="Arial" charset="0"/>
                <a:cs typeface="Arial" charset="0"/>
              </a:rPr>
              <a:t> de </a:t>
            </a:r>
            <a:r>
              <a:rPr lang="en-US" sz="2800" i="1" dirty="0">
                <a:latin typeface="Arial" charset="0"/>
                <a:cs typeface="Arial" charset="0"/>
              </a:rPr>
              <a:t>clusters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800" dirty="0" err="1">
                <a:latin typeface="Arial" charset="0"/>
                <a:cs typeface="Arial" charset="0"/>
              </a:rPr>
              <a:t>Conjunto</a:t>
            </a:r>
            <a:r>
              <a:rPr lang="en-US" sz="2800" dirty="0">
                <a:latin typeface="Arial" charset="0"/>
                <a:cs typeface="Arial" charset="0"/>
              </a:rPr>
              <a:t> de </a:t>
            </a:r>
            <a:r>
              <a:rPr lang="en-US" sz="2800" dirty="0" err="1">
                <a:latin typeface="Arial" charset="0"/>
                <a:cs typeface="Arial" charset="0"/>
              </a:rPr>
              <a:t>treinamento</a:t>
            </a:r>
            <a:endParaRPr lang="en-US" sz="2800" dirty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4275" name="TextBox 135"/>
          <p:cNvSpPr txBox="1">
            <a:spLocks noChangeArrowheads="1"/>
          </p:cNvSpPr>
          <p:nvPr/>
        </p:nvSpPr>
        <p:spPr bwMode="auto">
          <a:xfrm>
            <a:off x="1905000" y="371475"/>
            <a:ext cx="830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800" b="1">
                <a:latin typeface="Arial" panose="020B0604020202020204" pitchFamily="34" charset="0"/>
              </a:rPr>
              <a:t>Algoritmo K-means</a:t>
            </a:r>
          </a:p>
        </p:txBody>
      </p:sp>
      <p:pic>
        <p:nvPicPr>
          <p:cNvPr id="54276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20901"/>
            <a:ext cx="2665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1789" y="1814513"/>
            <a:ext cx="2571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01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8"/>
          <p:cNvSpPr txBox="1">
            <a:spLocks noChangeArrowheads="1"/>
          </p:cNvSpPr>
          <p:nvPr/>
        </p:nvSpPr>
        <p:spPr bwMode="auto">
          <a:xfrm>
            <a:off x="1928813" y="1295401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Inicialize aleatoriamente    </a:t>
            </a:r>
            <a:r>
              <a:rPr lang="en-US" altLang="pt-BR" sz="2400" i="1">
                <a:latin typeface="Arial" panose="020B0604020202020204" pitchFamily="34" charset="0"/>
              </a:rPr>
              <a:t>clusters centroids</a:t>
            </a:r>
          </a:p>
        </p:txBody>
      </p:sp>
      <p:sp>
        <p:nvSpPr>
          <p:cNvPr id="55299" name="TextBox 135"/>
          <p:cNvSpPr txBox="1">
            <a:spLocks noChangeArrowheads="1"/>
          </p:cNvSpPr>
          <p:nvPr/>
        </p:nvSpPr>
        <p:spPr bwMode="auto">
          <a:xfrm>
            <a:off x="1905000" y="37147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>
                <a:latin typeface="Arial" panose="020B0604020202020204" pitchFamily="34" charset="0"/>
              </a:rPr>
              <a:t>Algoritmo K-means</a:t>
            </a:r>
          </a:p>
        </p:txBody>
      </p:sp>
      <p:pic>
        <p:nvPicPr>
          <p:cNvPr id="5530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5614" y="1314451"/>
            <a:ext cx="2592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3575" y="1822451"/>
            <a:ext cx="83058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 err="1">
                <a:latin typeface="+mj-lt"/>
                <a:cs typeface="Courier New" pitchFamily="49" charset="0"/>
              </a:rPr>
              <a:t>Repita</a:t>
            </a:r>
            <a:r>
              <a:rPr lang="en-US" sz="2400" dirty="0">
                <a:latin typeface="+mj-lt"/>
                <a:cs typeface="Courier New" pitchFamily="49" charset="0"/>
              </a:rPr>
              <a:t> {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para   = 1 </a:t>
            </a:r>
            <a:r>
              <a:rPr lang="en-US" sz="2400" dirty="0" err="1">
                <a:latin typeface="+mj-lt"/>
                <a:cs typeface="Courier New" pitchFamily="49" charset="0"/>
              </a:rPr>
              <a:t>até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 err="1">
                <a:latin typeface="Arial" charset="0"/>
                <a:cs typeface="Arial" charset="0"/>
              </a:rPr>
              <a:t>índice</a:t>
            </a:r>
            <a:r>
              <a:rPr lang="en-US" sz="2400" dirty="0">
                <a:latin typeface="Arial" charset="0"/>
                <a:cs typeface="Arial" charset="0"/>
              </a:rPr>
              <a:t> (de 1 </a:t>
            </a:r>
            <a:r>
              <a:rPr lang="en-US" sz="2400" dirty="0" err="1">
                <a:latin typeface="Arial" charset="0"/>
                <a:cs typeface="Arial" charset="0"/>
              </a:rPr>
              <a:t>até</a:t>
            </a:r>
            <a:r>
              <a:rPr lang="en-US" sz="2400" dirty="0">
                <a:latin typeface="Arial" charset="0"/>
                <a:cs typeface="Arial" charset="0"/>
              </a:rPr>
              <a:t>     ) do </a:t>
            </a:r>
            <a:r>
              <a:rPr lang="en-US" sz="2400" i="1" dirty="0">
                <a:latin typeface="Arial" charset="0"/>
                <a:cs typeface="Arial" charset="0"/>
              </a:rPr>
              <a:t>cluster centroid 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		    </a:t>
            </a:r>
            <a:r>
              <a:rPr lang="en-US" sz="2400" dirty="0" err="1">
                <a:latin typeface="Arial" charset="0"/>
                <a:cs typeface="Arial" charset="0"/>
              </a:rPr>
              <a:t>mais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próximo</a:t>
            </a:r>
            <a:r>
              <a:rPr lang="en-US" sz="2400" dirty="0">
                <a:latin typeface="Arial" charset="0"/>
                <a:cs typeface="Arial" charset="0"/>
              </a:rPr>
              <a:t> de</a:t>
            </a:r>
            <a:endParaRPr lang="en-US" sz="3600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para    = 1 </a:t>
            </a:r>
            <a:r>
              <a:rPr lang="en-US" sz="2400" dirty="0" err="1">
                <a:latin typeface="+mj-lt"/>
                <a:cs typeface="Courier New" pitchFamily="49" charset="0"/>
              </a:rPr>
              <a:t>até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 err="1">
                <a:latin typeface="Arial" charset="0"/>
                <a:cs typeface="Arial" charset="0"/>
              </a:rPr>
              <a:t>média</a:t>
            </a:r>
            <a:r>
              <a:rPr lang="en-US" sz="2400" dirty="0">
                <a:latin typeface="Arial" charset="0"/>
                <a:cs typeface="Arial" charset="0"/>
              </a:rPr>
              <a:t> dos </a:t>
            </a:r>
            <a:r>
              <a:rPr lang="en-US" sz="2400" dirty="0" err="1">
                <a:latin typeface="Arial" charset="0"/>
                <a:cs typeface="Arial" charset="0"/>
              </a:rPr>
              <a:t>pontos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atribuídos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ao</a:t>
            </a:r>
            <a:r>
              <a:rPr lang="en-US" sz="2400" dirty="0">
                <a:latin typeface="Arial" charset="0"/>
                <a:cs typeface="Arial" charset="0"/>
              </a:rPr>
              <a:t> cluster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55302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17788"/>
            <a:ext cx="37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8439" y="2898775"/>
            <a:ext cx="420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2338" y="3833814"/>
            <a:ext cx="29686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378075"/>
            <a:ext cx="230187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375025"/>
            <a:ext cx="2365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7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7651" y="1398588"/>
            <a:ext cx="2381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660650"/>
            <a:ext cx="2365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713164"/>
            <a:ext cx="127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368676"/>
            <a:ext cx="1285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293939"/>
            <a:ext cx="74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ave esquerda 1"/>
          <p:cNvSpPr/>
          <p:nvPr/>
        </p:nvSpPr>
        <p:spPr>
          <a:xfrm>
            <a:off x="2590800" y="2500314"/>
            <a:ext cx="304800" cy="1335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7" name="Chave esquerda 16"/>
          <p:cNvSpPr/>
          <p:nvPr/>
        </p:nvSpPr>
        <p:spPr>
          <a:xfrm>
            <a:off x="2590800" y="3967164"/>
            <a:ext cx="304800" cy="1335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5314" name="CaixaDeTexto 2"/>
          <p:cNvSpPr txBox="1">
            <a:spLocks noChangeArrowheads="1"/>
          </p:cNvSpPr>
          <p:nvPr/>
        </p:nvSpPr>
        <p:spPr bwMode="auto">
          <a:xfrm>
            <a:off x="1600200" y="2500314"/>
            <a:ext cx="9906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Passo de atribuição ao </a:t>
            </a:r>
            <a:r>
              <a:rPr lang="pt-BR" altLang="pt-BR" sz="1400" i="1">
                <a:latin typeface="Arial" panose="020B0604020202020204" pitchFamily="34" charset="0"/>
              </a:rPr>
              <a:t>cluster</a:t>
            </a:r>
          </a:p>
        </p:txBody>
      </p:sp>
      <p:sp>
        <p:nvSpPr>
          <p:cNvPr id="55315" name="CaixaDeTexto 9"/>
          <p:cNvSpPr txBox="1">
            <a:spLocks noChangeArrowheads="1"/>
          </p:cNvSpPr>
          <p:nvPr/>
        </p:nvSpPr>
        <p:spPr bwMode="auto">
          <a:xfrm>
            <a:off x="1600200" y="3976688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Movimento dos </a:t>
            </a:r>
            <a:r>
              <a:rPr lang="pt-BR" altLang="pt-BR" sz="1200" i="1">
                <a:latin typeface="Arial" panose="020B0604020202020204" pitchFamily="34" charset="0"/>
              </a:rPr>
              <a:t>centroids</a:t>
            </a:r>
            <a:endParaRPr lang="pt-BR" altLang="pt-BR" sz="18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611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Exercício</a:t>
            </a:r>
            <a:endParaRPr lang="en-US" altLang="pt-B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Sejam X1 = (1,2) e X2 = (4,6). Calcula as distâncias euclidianas e Manhattan entre X1 e X2.</a:t>
            </a:r>
          </a:p>
        </p:txBody>
      </p:sp>
    </p:spTree>
    <p:extLst>
      <p:ext uri="{BB962C8B-B14F-4D97-AF65-F5344CB8AC3E}">
        <p14:creationId xmlns:p14="http://schemas.microsoft.com/office/powerpoint/2010/main" xmlns="" val="131602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Exercícios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Considere a base de dados ao lado</a:t>
            </a:r>
          </a:p>
          <a:p>
            <a:pPr>
              <a:lnSpc>
                <a:spcPct val="90000"/>
              </a:lnSpc>
            </a:pPr>
            <a:r>
              <a:rPr lang="pt-BR" altLang="pt-BR"/>
              <a:t>Considere r1 = (0, -2) e r2 = (0, 2) </a:t>
            </a:r>
            <a:br>
              <a:rPr lang="pt-BR" altLang="pt-BR"/>
            </a:br>
            <a:r>
              <a:rPr lang="pt-BR" altLang="pt-BR"/>
              <a:t>as coordenadas iniciais dos</a:t>
            </a:r>
            <a:br>
              <a:rPr lang="pt-BR" altLang="pt-BR"/>
            </a:br>
            <a:r>
              <a:rPr lang="pt-BR" altLang="pt-BR"/>
              <a:t>centroides (k = 2)</a:t>
            </a:r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Quais as coordenadas dos centroides após uma rodada de execução do K-means?</a:t>
            </a:r>
          </a:p>
          <a:p>
            <a:pPr>
              <a:lnSpc>
                <a:spcPct val="90000"/>
              </a:lnSpc>
            </a:pPr>
            <a:r>
              <a:rPr lang="pt-BR" altLang="pt-BR"/>
              <a:t>Em quantas iterações o algoritmo converge?</a:t>
            </a:r>
          </a:p>
        </p:txBody>
      </p:sp>
      <p:pic>
        <p:nvPicPr>
          <p:cNvPr id="59396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3564" y="1412875"/>
            <a:ext cx="21240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5389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115888"/>
            <a:ext cx="8229601" cy="1143000"/>
          </a:xfrm>
        </p:spPr>
        <p:txBody>
          <a:bodyPr/>
          <a:lstStyle/>
          <a:p>
            <a:r>
              <a:rPr lang="pt-BR" altLang="pt-BR"/>
              <a:t>Exercício</a:t>
            </a:r>
            <a:endParaRPr lang="en-US" altLang="pt-BR"/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2640013" y="1844676"/>
            <a:ext cx="0" cy="410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2063751" y="558958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3359151" y="19891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2" name="Oval 7"/>
          <p:cNvSpPr>
            <a:spLocks noChangeArrowheads="1"/>
          </p:cNvSpPr>
          <p:nvPr/>
        </p:nvSpPr>
        <p:spPr bwMode="auto">
          <a:xfrm>
            <a:off x="3575051" y="22050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3" name="Oval 8"/>
          <p:cNvSpPr>
            <a:spLocks noChangeArrowheads="1"/>
          </p:cNvSpPr>
          <p:nvPr/>
        </p:nvSpPr>
        <p:spPr bwMode="auto">
          <a:xfrm>
            <a:off x="3216276" y="227647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4" name="Oval 9"/>
          <p:cNvSpPr>
            <a:spLocks noChangeArrowheads="1"/>
          </p:cNvSpPr>
          <p:nvPr/>
        </p:nvSpPr>
        <p:spPr bwMode="auto">
          <a:xfrm>
            <a:off x="4008438" y="19161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5" name="Oval 10"/>
          <p:cNvSpPr>
            <a:spLocks noChangeArrowheads="1"/>
          </p:cNvSpPr>
          <p:nvPr/>
        </p:nvSpPr>
        <p:spPr bwMode="auto">
          <a:xfrm>
            <a:off x="4079876" y="23495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6" name="Oval 11"/>
          <p:cNvSpPr>
            <a:spLocks noChangeArrowheads="1"/>
          </p:cNvSpPr>
          <p:nvPr/>
        </p:nvSpPr>
        <p:spPr bwMode="auto">
          <a:xfrm>
            <a:off x="3503613" y="270827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7" name="Oval 12"/>
          <p:cNvSpPr>
            <a:spLocks noChangeArrowheads="1"/>
          </p:cNvSpPr>
          <p:nvPr/>
        </p:nvSpPr>
        <p:spPr bwMode="auto">
          <a:xfrm>
            <a:off x="4151313" y="3573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8" name="Oval 13"/>
          <p:cNvSpPr>
            <a:spLocks noChangeArrowheads="1"/>
          </p:cNvSpPr>
          <p:nvPr/>
        </p:nvSpPr>
        <p:spPr bwMode="auto">
          <a:xfrm>
            <a:off x="4727576" y="39338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9" name="Oval 14"/>
          <p:cNvSpPr>
            <a:spLocks noChangeArrowheads="1"/>
          </p:cNvSpPr>
          <p:nvPr/>
        </p:nvSpPr>
        <p:spPr bwMode="auto">
          <a:xfrm>
            <a:off x="4511676" y="43656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0" name="Oval 15"/>
          <p:cNvSpPr>
            <a:spLocks noChangeArrowheads="1"/>
          </p:cNvSpPr>
          <p:nvPr/>
        </p:nvSpPr>
        <p:spPr bwMode="auto">
          <a:xfrm>
            <a:off x="5087938" y="42211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1" name="Oval 16"/>
          <p:cNvSpPr>
            <a:spLocks noChangeArrowheads="1"/>
          </p:cNvSpPr>
          <p:nvPr/>
        </p:nvSpPr>
        <p:spPr bwMode="auto">
          <a:xfrm>
            <a:off x="3000376" y="41497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2" name="Oval 19"/>
          <p:cNvSpPr>
            <a:spLocks noChangeArrowheads="1"/>
          </p:cNvSpPr>
          <p:nvPr/>
        </p:nvSpPr>
        <p:spPr bwMode="auto">
          <a:xfrm>
            <a:off x="2927351" y="45815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3" name="Oval 20"/>
          <p:cNvSpPr>
            <a:spLocks noChangeArrowheads="1"/>
          </p:cNvSpPr>
          <p:nvPr/>
        </p:nvSpPr>
        <p:spPr bwMode="auto">
          <a:xfrm>
            <a:off x="3359151" y="43656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4" name="Oval 21"/>
          <p:cNvSpPr>
            <a:spLocks noChangeArrowheads="1"/>
          </p:cNvSpPr>
          <p:nvPr/>
        </p:nvSpPr>
        <p:spPr bwMode="auto">
          <a:xfrm>
            <a:off x="3287713" y="46529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5" name="Oval 22"/>
          <p:cNvSpPr>
            <a:spLocks noChangeArrowheads="1"/>
          </p:cNvSpPr>
          <p:nvPr/>
        </p:nvSpPr>
        <p:spPr bwMode="auto">
          <a:xfrm>
            <a:off x="3000376" y="50847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6" name="Oval 23"/>
          <p:cNvSpPr>
            <a:spLocks noChangeArrowheads="1"/>
          </p:cNvSpPr>
          <p:nvPr/>
        </p:nvSpPr>
        <p:spPr bwMode="auto">
          <a:xfrm>
            <a:off x="3359151" y="40052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7" name="Oval 25"/>
          <p:cNvSpPr>
            <a:spLocks noChangeArrowheads="1"/>
          </p:cNvSpPr>
          <p:nvPr/>
        </p:nvSpPr>
        <p:spPr bwMode="auto">
          <a:xfrm>
            <a:off x="4008438" y="292417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8" name="Text Box 26"/>
          <p:cNvSpPr txBox="1">
            <a:spLocks noChangeArrowheads="1"/>
          </p:cNvSpPr>
          <p:nvPr/>
        </p:nvSpPr>
        <p:spPr bwMode="auto">
          <a:xfrm>
            <a:off x="3216275" y="1773238"/>
            <a:ext cx="2413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439" name="Text Box 27"/>
          <p:cNvSpPr txBox="1">
            <a:spLocks noChangeArrowheads="1"/>
          </p:cNvSpPr>
          <p:nvPr/>
        </p:nvSpPr>
        <p:spPr bwMode="auto">
          <a:xfrm>
            <a:off x="4224338" y="1844676"/>
            <a:ext cx="1841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440" name="Text Box 28"/>
          <p:cNvSpPr txBox="1">
            <a:spLocks noChangeArrowheads="1"/>
          </p:cNvSpPr>
          <p:nvPr/>
        </p:nvSpPr>
        <p:spPr bwMode="auto">
          <a:xfrm>
            <a:off x="4084638" y="1773238"/>
            <a:ext cx="2413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441" name="Text Box 29"/>
          <p:cNvSpPr txBox="1">
            <a:spLocks noChangeArrowheads="1"/>
          </p:cNvSpPr>
          <p:nvPr/>
        </p:nvSpPr>
        <p:spPr bwMode="auto">
          <a:xfrm>
            <a:off x="3671888" y="2060576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442" name="Text Box 30"/>
          <p:cNvSpPr txBox="1">
            <a:spLocks noChangeArrowheads="1"/>
          </p:cNvSpPr>
          <p:nvPr/>
        </p:nvSpPr>
        <p:spPr bwMode="auto">
          <a:xfrm>
            <a:off x="3013075" y="2276476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443" name="Text Box 31"/>
          <p:cNvSpPr txBox="1">
            <a:spLocks noChangeArrowheads="1"/>
          </p:cNvSpPr>
          <p:nvPr/>
        </p:nvSpPr>
        <p:spPr bwMode="auto">
          <a:xfrm>
            <a:off x="4191000" y="2276476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444" name="Text Box 32"/>
          <p:cNvSpPr txBox="1">
            <a:spLocks noChangeArrowheads="1"/>
          </p:cNvSpPr>
          <p:nvPr/>
        </p:nvSpPr>
        <p:spPr bwMode="auto">
          <a:xfrm>
            <a:off x="3609975" y="2565401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445" name="Text Box 33"/>
          <p:cNvSpPr txBox="1">
            <a:spLocks noChangeArrowheads="1"/>
          </p:cNvSpPr>
          <p:nvPr/>
        </p:nvSpPr>
        <p:spPr bwMode="auto">
          <a:xfrm>
            <a:off x="4090988" y="2781301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446" name="Text Box 34"/>
          <p:cNvSpPr txBox="1">
            <a:spLocks noChangeArrowheads="1"/>
          </p:cNvSpPr>
          <p:nvPr/>
        </p:nvSpPr>
        <p:spPr bwMode="auto">
          <a:xfrm>
            <a:off x="4238625" y="3429001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0447" name="Text Box 35"/>
          <p:cNvSpPr txBox="1">
            <a:spLocks noChangeArrowheads="1"/>
          </p:cNvSpPr>
          <p:nvPr/>
        </p:nvSpPr>
        <p:spPr bwMode="auto">
          <a:xfrm>
            <a:off x="4786313" y="3783013"/>
            <a:ext cx="2413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0448" name="Text Box 36"/>
          <p:cNvSpPr txBox="1">
            <a:spLocks noChangeArrowheads="1"/>
          </p:cNvSpPr>
          <p:nvPr/>
        </p:nvSpPr>
        <p:spPr bwMode="auto">
          <a:xfrm>
            <a:off x="4440238" y="4495801"/>
            <a:ext cx="3603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0449" name="Text Box 37"/>
          <p:cNvSpPr txBox="1">
            <a:spLocks noChangeArrowheads="1"/>
          </p:cNvSpPr>
          <p:nvPr/>
        </p:nvSpPr>
        <p:spPr bwMode="auto">
          <a:xfrm>
            <a:off x="5175251" y="4097338"/>
            <a:ext cx="360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0450" name="Text Box 38"/>
          <p:cNvSpPr txBox="1">
            <a:spLocks noChangeArrowheads="1"/>
          </p:cNvSpPr>
          <p:nvPr/>
        </p:nvSpPr>
        <p:spPr bwMode="auto">
          <a:xfrm>
            <a:off x="3403601" y="3849688"/>
            <a:ext cx="360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0451" name="Text Box 39"/>
          <p:cNvSpPr txBox="1">
            <a:spLocks noChangeArrowheads="1"/>
          </p:cNvSpPr>
          <p:nvPr/>
        </p:nvSpPr>
        <p:spPr bwMode="auto">
          <a:xfrm>
            <a:off x="2927351" y="3933826"/>
            <a:ext cx="360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0452" name="Text Box 40"/>
          <p:cNvSpPr txBox="1">
            <a:spLocks noChangeArrowheads="1"/>
          </p:cNvSpPr>
          <p:nvPr/>
        </p:nvSpPr>
        <p:spPr bwMode="auto">
          <a:xfrm>
            <a:off x="3417888" y="4221163"/>
            <a:ext cx="3603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60453" name="Text Box 41"/>
          <p:cNvSpPr txBox="1">
            <a:spLocks noChangeArrowheads="1"/>
          </p:cNvSpPr>
          <p:nvPr/>
        </p:nvSpPr>
        <p:spPr bwMode="auto">
          <a:xfrm>
            <a:off x="2697163" y="4437063"/>
            <a:ext cx="3603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0454" name="Text Box 42"/>
          <p:cNvSpPr txBox="1">
            <a:spLocks noChangeArrowheads="1"/>
          </p:cNvSpPr>
          <p:nvPr/>
        </p:nvSpPr>
        <p:spPr bwMode="auto">
          <a:xfrm>
            <a:off x="3384551" y="4581526"/>
            <a:ext cx="360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60455" name="Text Box 43"/>
          <p:cNvSpPr txBox="1">
            <a:spLocks noChangeArrowheads="1"/>
          </p:cNvSpPr>
          <p:nvPr/>
        </p:nvSpPr>
        <p:spPr bwMode="auto">
          <a:xfrm>
            <a:off x="3057526" y="4941888"/>
            <a:ext cx="360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17</a:t>
            </a:r>
          </a:p>
        </p:txBody>
      </p:sp>
      <p:graphicFrame>
        <p:nvGraphicFramePr>
          <p:cNvPr id="110719" name="Group 127"/>
          <p:cNvGraphicFramePr>
            <a:graphicFrameLocks noGrp="1"/>
          </p:cNvGraphicFramePr>
          <p:nvPr>
            <p:ph idx="1"/>
          </p:nvPr>
        </p:nvGraphicFramePr>
        <p:xfrm>
          <a:off x="6959600" y="1114425"/>
          <a:ext cx="2376488" cy="5207000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7,3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5,2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4,5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2,7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0530" name="Text Box 128"/>
          <p:cNvSpPr txBox="1">
            <a:spLocks noChangeArrowheads="1"/>
          </p:cNvSpPr>
          <p:nvPr/>
        </p:nvSpPr>
        <p:spPr bwMode="auto">
          <a:xfrm>
            <a:off x="2566989" y="5805489"/>
            <a:ext cx="4403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Implementar o k-means em qualquer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linguagem de programação, tendo como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entrada os dados da tabela ao lado</a:t>
            </a:r>
            <a:endParaRPr lang="en-US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24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pic>
        <p:nvPicPr>
          <p:cNvPr id="4" name="Picture 3" descr="MCj0404263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176837" y="3153569"/>
            <a:ext cx="1838325" cy="1695450"/>
          </a:xfrm>
          <a:noFill/>
        </p:spPr>
      </p:pic>
    </p:spTree>
    <p:extLst>
      <p:ext uri="{BB962C8B-B14F-4D97-AF65-F5344CB8AC3E}">
        <p14:creationId xmlns:p14="http://schemas.microsoft.com/office/powerpoint/2010/main" xmlns="" val="81253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4000"/>
              <a:t>Aprendizagem Supervisionada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Alguém (um professor) fornece a identificação (rótulos) de cada objeto da base de dados. </a:t>
            </a:r>
          </a:p>
        </p:txBody>
      </p:sp>
    </p:spTree>
    <p:extLst>
      <p:ext uri="{BB962C8B-B14F-4D97-AF65-F5344CB8AC3E}">
        <p14:creationId xmlns:p14="http://schemas.microsoft.com/office/powerpoint/2010/main" xmlns="" val="283118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Aprendizagem Não-Supervisionada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O que pode ser feito quando se tem um conjunto de exemplos mas não se conhece as categorias envolvidas?</a:t>
            </a:r>
          </a:p>
        </p:txBody>
      </p:sp>
    </p:spTree>
    <p:extLst>
      <p:ext uri="{BB962C8B-B14F-4D97-AF65-F5344CB8AC3E}">
        <p14:creationId xmlns:p14="http://schemas.microsoft.com/office/powerpoint/2010/main" xmlns="" val="208155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4000"/>
              <a:t>Como classificar esses pontos?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1905000"/>
          <a:ext cx="4648200" cy="2935288"/>
        </p:xfrm>
        <a:graphic>
          <a:graphicData uri="http://schemas.openxmlformats.org/presentationml/2006/ole">
            <p:oleObj spid="_x0000_s1028" name="Bitmap Image" r:id="rId3" imgW="3153215" imgH="1991003" progId="PBrush">
              <p:embed/>
            </p:oleObj>
          </a:graphicData>
        </a:graphic>
      </p:graphicFrame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3429000" y="48768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429000" y="1524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925764" y="5334000"/>
            <a:ext cx="6523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800">
                <a:latin typeface="Arial" panose="020B0604020202020204" pitchFamily="34" charset="0"/>
              </a:rPr>
              <a:t>Por que estudar esse tipo de problema?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93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Aprendizagem Não-Supervisionada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Primeiramente, coletar e rotular bases de dados pode ser extremamente caro.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Ex: Gravar voz é barato, mas rotular todo o material gravado é caro.</a:t>
            </a:r>
          </a:p>
          <a:p>
            <a:pPr>
              <a:lnSpc>
                <a:spcPct val="90000"/>
              </a:lnSpc>
            </a:pPr>
            <a:r>
              <a:rPr lang="pt-BR" altLang="pt-BR"/>
              <a:t>Segundo, muitas vezes não se tem conhecimento das classes envolvidas.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Trabalho exploratório nos dados</a:t>
            </a:r>
            <a:br>
              <a:rPr lang="pt-BR" altLang="pt-BR"/>
            </a:br>
            <a:r>
              <a:rPr lang="pt-BR" altLang="pt-BR"/>
              <a:t>(ex. </a:t>
            </a:r>
            <a:r>
              <a:rPr lang="pt-BR" altLang="pt-BR" i="1"/>
              <a:t>Data Mining</a:t>
            </a:r>
            <a:r>
              <a:rPr lang="pt-BR" altLang="pt-BR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xmlns="" val="243451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Aprendizagem Não-Supervisionada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Pré-classificação:</a:t>
            </a:r>
          </a:p>
          <a:p>
            <a:pPr lvl="1"/>
            <a:r>
              <a:rPr lang="pt-BR" altLang="pt-BR"/>
              <a:t>Suponha que as categorias envolvidas são conhecidas, mas a base não está rotulada.</a:t>
            </a:r>
          </a:p>
          <a:p>
            <a:pPr lvl="1"/>
            <a:r>
              <a:rPr lang="pt-BR" altLang="pt-BR"/>
              <a:t>Pode-se utilizar a aprendizagem não-supervisionada para fazer uma pré-classificação, e então treinar um classificador de maneira supervisionada.</a:t>
            </a:r>
          </a:p>
        </p:txBody>
      </p:sp>
    </p:spTree>
    <p:extLst>
      <p:ext uri="{BB962C8B-B14F-4D97-AF65-F5344CB8AC3E}">
        <p14:creationId xmlns:p14="http://schemas.microsoft.com/office/powerpoint/2010/main" xmlns="" val="132065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Clustering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É a organização dos objetos similares (em algum aspecto) em grupos.</a:t>
            </a:r>
          </a:p>
        </p:txBody>
      </p:sp>
      <p:pic>
        <p:nvPicPr>
          <p:cNvPr id="26628" name="Picture 11" descr="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6248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5334000" y="5867401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Quatro grupos (clusters)</a:t>
            </a:r>
          </a:p>
        </p:txBody>
      </p:sp>
    </p:spTree>
    <p:extLst>
      <p:ext uri="{BB962C8B-B14F-4D97-AF65-F5344CB8AC3E}">
        <p14:creationId xmlns:p14="http://schemas.microsoft.com/office/powerpoint/2010/main" xmlns="" val="103340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42A2DC-E608-45A4-8DCA-71E71A9E667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1303</Words>
  <Application>Microsoft Office PowerPoint</Application>
  <PresentationFormat>Personalizar</PresentationFormat>
  <Paragraphs>383</Paragraphs>
  <Slides>39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Tema1</vt:lpstr>
      <vt:lpstr>Bitmap Image</vt:lpstr>
      <vt:lpstr>Equation</vt:lpstr>
      <vt:lpstr>Chart</vt:lpstr>
      <vt:lpstr>Sistemas de Apoio à Decisão - Aula 07: Agrupamento – K-Means</vt:lpstr>
      <vt:lpstr>Introdução</vt:lpstr>
      <vt:lpstr>Introdução</vt:lpstr>
      <vt:lpstr>Aprendizagem Supervisionada</vt:lpstr>
      <vt:lpstr>Aprendizagem Não-Supervisionada</vt:lpstr>
      <vt:lpstr>Como classificar esses pontos?</vt:lpstr>
      <vt:lpstr>Aprendizagem Não-Supervisionada</vt:lpstr>
      <vt:lpstr>Aprendizagem Não-Supervisionada</vt:lpstr>
      <vt:lpstr>Clustering</vt:lpstr>
      <vt:lpstr>Cluster</vt:lpstr>
      <vt:lpstr>Slide 11</vt:lpstr>
      <vt:lpstr>Distância Euclidiana</vt:lpstr>
      <vt:lpstr>Distância Euclidiana</vt:lpstr>
      <vt:lpstr>Agrupamento -Análise de Clusters</vt:lpstr>
      <vt:lpstr>Análise de Clusters: Objetivos</vt:lpstr>
      <vt:lpstr>O que é um cluster ?</vt:lpstr>
      <vt:lpstr>k-Means Clustering</vt:lpstr>
      <vt:lpstr>Algoritmo k-Means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k-Means – Inicialização</vt:lpstr>
      <vt:lpstr>K-Means</vt:lpstr>
      <vt:lpstr>Calculando Distâncias</vt:lpstr>
      <vt:lpstr>Calculando Distâncias</vt:lpstr>
      <vt:lpstr>Critérios de Dispersão</vt:lpstr>
      <vt:lpstr>Critérios de Dispersão</vt:lpstr>
      <vt:lpstr>Slide 30</vt:lpstr>
      <vt:lpstr>Slide 31</vt:lpstr>
      <vt:lpstr>Algumas Aplicações de Clustering</vt:lpstr>
      <vt:lpstr>Problemas</vt:lpstr>
      <vt:lpstr>Slide 34</vt:lpstr>
      <vt:lpstr>Slide 35</vt:lpstr>
      <vt:lpstr>Exercício</vt:lpstr>
      <vt:lpstr>Exercícios</vt:lpstr>
      <vt:lpstr>Exercício</vt:lpstr>
      <vt:lpstr>Perguntas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2013-06-18T13:57:10Z</dcterms:created>
  <dcterms:modified xsi:type="dcterms:W3CDTF">2017-06-13T00:15:43Z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