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0" r:id="rId4"/>
  </p:sldMasterIdLst>
  <p:notesMasterIdLst>
    <p:notesMasterId r:id="rId57"/>
  </p:notesMasterIdLst>
  <p:handoutMasterIdLst>
    <p:handoutMasterId r:id="rId58"/>
  </p:handoutMasterIdLst>
  <p:sldIdLst>
    <p:sldId id="270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3" r:id="rId38"/>
    <p:sldId id="370" r:id="rId39"/>
    <p:sldId id="371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37" r:id="rId56"/>
  </p:sldIdLst>
  <p:sldSz cx="12192000" cy="6858000"/>
  <p:notesSz cx="6858000" cy="9144000"/>
  <p:defaultTextStyle>
    <a:defPPr>
      <a:defRPr lang="pt-BR"/>
    </a:defPPr>
    <a:lvl1pPr marL="0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239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416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87456" autoAdjust="0"/>
  </p:normalViewPr>
  <p:slideViewPr>
    <p:cSldViewPr snapToGrid="0">
      <p:cViewPr varScale="1">
        <p:scale>
          <a:sx n="103" d="100"/>
          <a:sy n="103" d="100"/>
        </p:scale>
        <p:origin x="144" y="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89" d="100"/>
          <a:sy n="89" d="100"/>
        </p:scale>
        <p:origin x="203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7559D-14F7-434C-B942-368EBDCC2D01}" type="datetimeFigureOut">
              <a:rPr lang="pt-BR" smtClean="0"/>
              <a:pPr/>
              <a:t>28/03/2017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5F626-149F-4EB9-BBE2-21654E8BA5D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230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E3775AAE-0936-40B9-ACF9-A981EEF95D23}" type="datetimeFigureOut">
              <a:rPr lang="pt-BR"/>
              <a:pPr/>
              <a:t>28/03/2017</a:t>
            </a:fld>
            <a:endParaRPr lang="pt-BR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observ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B37B1F30-39B2-4CE2-8EF3-91F3179569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239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416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Sugestões</a:t>
            </a:r>
            <a:r>
              <a:rPr lang="en-US" baseline="0" dirty="0"/>
              <a:t> de </a:t>
            </a:r>
            <a:r>
              <a:rPr lang="en-US" baseline="0" dirty="0" err="1"/>
              <a:t>aplicações</a:t>
            </a:r>
            <a:r>
              <a:rPr lang="en-US" baseline="0" dirty="0"/>
              <a:t> para </a:t>
            </a:r>
            <a:r>
              <a:rPr lang="en-US" baseline="0" dirty="0" err="1"/>
              <a:t>apresentações</a:t>
            </a:r>
            <a:r>
              <a:rPr lang="en-US" baseline="0" dirty="0"/>
              <a:t> </a:t>
            </a:r>
            <a:r>
              <a:rPr lang="en-US" baseline="0" dirty="0" err="1"/>
              <a:t>diversas</a:t>
            </a:r>
            <a:r>
              <a:rPr lang="en-US" baseline="0" dirty="0"/>
              <a:t>. </a:t>
            </a:r>
            <a:r>
              <a:rPr lang="en-US" baseline="0" dirty="0" err="1"/>
              <a:t>Além</a:t>
            </a:r>
            <a:r>
              <a:rPr lang="en-US" baseline="0" dirty="0"/>
              <a:t> dos </a:t>
            </a:r>
            <a:r>
              <a:rPr lang="en-US" baseline="0" dirty="0" err="1"/>
              <a:t>seis</a:t>
            </a:r>
            <a:r>
              <a:rPr lang="en-US" baseline="0" dirty="0"/>
              <a:t> slides </a:t>
            </a:r>
            <a:r>
              <a:rPr lang="en-US" baseline="0" dirty="0" err="1"/>
              <a:t>ao</a:t>
            </a:r>
            <a:r>
              <a:rPr lang="en-US" baseline="0" dirty="0"/>
              <a:t> </a:t>
            </a:r>
            <a:r>
              <a:rPr lang="en-US" baseline="0" dirty="0" err="1"/>
              <a:t>lado</a:t>
            </a:r>
            <a:r>
              <a:rPr lang="en-US" baseline="0" dirty="0"/>
              <a:t>, </a:t>
            </a:r>
            <a:r>
              <a:rPr lang="en-US" baseline="0" dirty="0" err="1"/>
              <a:t>clicando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“novo slide” </a:t>
            </a:r>
            <a:r>
              <a:rPr lang="en-US" baseline="0" dirty="0" err="1"/>
              <a:t>na</a:t>
            </a:r>
            <a:r>
              <a:rPr lang="en-US" baseline="0" dirty="0"/>
              <a:t> </a:t>
            </a:r>
            <a:r>
              <a:rPr lang="en-US" baseline="0" dirty="0" err="1"/>
              <a:t>Página</a:t>
            </a:r>
            <a:r>
              <a:rPr lang="en-US" baseline="0" dirty="0"/>
              <a:t> </a:t>
            </a:r>
            <a:r>
              <a:rPr lang="en-US" baseline="0" dirty="0" err="1"/>
              <a:t>Inicial</a:t>
            </a:r>
            <a:r>
              <a:rPr lang="en-US" baseline="0" dirty="0"/>
              <a:t>, </a:t>
            </a:r>
            <a:r>
              <a:rPr lang="en-US" baseline="0" dirty="0" err="1"/>
              <a:t>outras</a:t>
            </a:r>
            <a:r>
              <a:rPr lang="en-US" baseline="0" dirty="0"/>
              <a:t> </a:t>
            </a:r>
            <a:r>
              <a:rPr lang="en-US" baseline="0" dirty="0" err="1"/>
              <a:t>opções</a:t>
            </a:r>
            <a:r>
              <a:rPr lang="en-US" baseline="0" dirty="0"/>
              <a:t> </a:t>
            </a:r>
            <a:r>
              <a:rPr lang="en-US" baseline="0" dirty="0" err="1"/>
              <a:t>aparecerão</a:t>
            </a:r>
            <a:r>
              <a:rPr lang="en-US" baseline="0" dirty="0"/>
              <a:t> para </a:t>
            </a:r>
            <a:r>
              <a:rPr lang="en-US" baseline="0" dirty="0" err="1"/>
              <a:t>inclusão</a:t>
            </a:r>
            <a:r>
              <a:rPr lang="en-US" baseline="0" dirty="0"/>
              <a:t> e </a:t>
            </a:r>
            <a:r>
              <a:rPr lang="en-US" baseline="0" dirty="0" err="1"/>
              <a:t>facilitar</a:t>
            </a:r>
            <a:r>
              <a:rPr lang="en-US" baseline="0" dirty="0"/>
              <a:t> </a:t>
            </a:r>
            <a:r>
              <a:rPr lang="en-US" baseline="0" dirty="0" err="1"/>
              <a:t>sua</a:t>
            </a:r>
            <a:r>
              <a:rPr lang="en-US" baseline="0" dirty="0"/>
              <a:t> </a:t>
            </a:r>
            <a:r>
              <a:rPr lang="en-US" baseline="0" dirty="0" err="1"/>
              <a:t>apresentação</a:t>
            </a:r>
            <a:r>
              <a:rPr lang="en-US" baseline="0" dirty="0"/>
              <a:t>. </a:t>
            </a:r>
          </a:p>
          <a:p>
            <a:endParaRPr lang="en-US" baseline="0" dirty="0"/>
          </a:p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Marque onde você deseja adicionar o slide: selecione um slide existente no painel Miniaturas, clique no botão Novo Slide e escolha um layout. </a:t>
            </a:r>
          </a:p>
          <a:p>
            <a:endParaRPr lang="pt-BR" dirty="0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18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66725" y="927100"/>
            <a:ext cx="5924550" cy="3333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6763"/>
            <a:ext cx="5027613" cy="433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35637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66725" y="927100"/>
            <a:ext cx="5924550" cy="3333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6763"/>
            <a:ext cx="5027613" cy="433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48348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66725" y="927100"/>
            <a:ext cx="5924550" cy="3333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6763"/>
            <a:ext cx="5027613" cy="433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2847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2DC214-E223-4921-9ABF-978BB128B67A}" type="slidenum">
              <a:rPr lang="en-GB" altLang="pt-BR" smtClean="0"/>
              <a:pPr>
                <a:spcBef>
                  <a:spcPct val="0"/>
                </a:spcBef>
              </a:pPr>
              <a:t>38</a:t>
            </a:fld>
            <a:endParaRPr lang="en-GB" altLang="pt-BR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5900" y="722313"/>
            <a:ext cx="6424613" cy="36147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8350"/>
            <a:ext cx="5027613" cy="433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9204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A8C309-96ED-48EF-8A84-27F2251125B6}" type="slidenum">
              <a:rPr lang="pt-BR" altLang="pt-BR" smtClean="0"/>
              <a:pPr>
                <a:spcBef>
                  <a:spcPct val="0"/>
                </a:spcBef>
              </a:pPr>
              <a:t>39</a:t>
            </a:fld>
            <a:endParaRPr lang="pt-BR" altLang="pt-BR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1243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696452-D575-4A1F-9DFB-DA9B94F5E68B}" type="slidenum">
              <a:rPr lang="pt-BR" altLang="pt-BR" smtClean="0"/>
              <a:pPr>
                <a:spcBef>
                  <a:spcPct val="0"/>
                </a:spcBef>
              </a:pPr>
              <a:t>40</a:t>
            </a:fld>
            <a:endParaRPr lang="pt-BR" altLang="pt-BR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59249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9E7C40-4349-4CD4-8005-F69B2A8FE21F}" type="slidenum">
              <a:rPr lang="pt-BR" altLang="pt-BR" smtClean="0"/>
              <a:pPr>
                <a:spcBef>
                  <a:spcPct val="0"/>
                </a:spcBef>
              </a:pPr>
              <a:t>41</a:t>
            </a:fld>
            <a:endParaRPr lang="pt-BR" altLang="pt-BR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rIns="90488" numCol="1" anchor="t" anchorCtr="0" compatLnSpc="1">
            <a:prstTxWarp prst="textNoShape">
              <a:avLst/>
            </a:prstTxWarp>
          </a:bodyPr>
          <a:lstStyle/>
          <a:p>
            <a:pPr defTabSz="898525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28152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9BCAC6-6B5E-4D66-A784-ADF334D7773A}" type="slidenum">
              <a:rPr lang="pt-BR" altLang="pt-BR" smtClean="0"/>
              <a:pPr>
                <a:spcBef>
                  <a:spcPct val="0"/>
                </a:spcBef>
              </a:pPr>
              <a:t>42</a:t>
            </a:fld>
            <a:endParaRPr lang="pt-BR" altLang="pt-BR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83442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82762F-A9DB-43E6-A311-EB30FD27E59E}" type="slidenum">
              <a:rPr lang="pt-BR" altLang="pt-BR" smtClean="0"/>
              <a:pPr>
                <a:spcBef>
                  <a:spcPct val="0"/>
                </a:spcBef>
              </a:pPr>
              <a:t>43</a:t>
            </a:fld>
            <a:endParaRPr lang="pt-BR" altLang="pt-BR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rIns="90488" numCol="1" anchor="t" anchorCtr="0" compatLnSpc="1">
            <a:prstTxWarp prst="textNoShape">
              <a:avLst/>
            </a:prstTxWarp>
          </a:bodyPr>
          <a:lstStyle/>
          <a:p>
            <a:pPr defTabSz="898525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10156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F7B7E9-19D5-475C-A8C8-4CA4DA34E5AB}" type="slidenum">
              <a:rPr lang="pt-BR" altLang="pt-BR" smtClean="0"/>
              <a:pPr>
                <a:spcBef>
                  <a:spcPct val="0"/>
                </a:spcBef>
              </a:pPr>
              <a:t>44</a:t>
            </a:fld>
            <a:endParaRPr lang="pt-BR" altLang="pt-BR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3838" y="727075"/>
            <a:ext cx="6411912" cy="36083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2269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66725" y="927100"/>
            <a:ext cx="5924550" cy="3333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6763"/>
            <a:ext cx="5027613" cy="433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2558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E50588-F827-488E-A427-74C7F2045EAA}" type="slidenum">
              <a:rPr lang="pt-BR" altLang="pt-BR" smtClean="0"/>
              <a:pPr>
                <a:spcBef>
                  <a:spcPct val="0"/>
                </a:spcBef>
              </a:pPr>
              <a:t>45</a:t>
            </a:fld>
            <a:endParaRPr lang="pt-BR" altLang="pt-BR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rIns="90488" numCol="1" anchor="t" anchorCtr="0" compatLnSpc="1">
            <a:prstTxWarp prst="textNoShape">
              <a:avLst/>
            </a:prstTxWarp>
          </a:bodyPr>
          <a:lstStyle/>
          <a:p>
            <a:pPr defTabSz="898525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4418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7264AA-7A8D-4A4D-B7C5-E9300A754594}" type="slidenum">
              <a:rPr lang="pt-BR" altLang="pt-BR" smtClean="0"/>
              <a:pPr>
                <a:spcBef>
                  <a:spcPct val="0"/>
                </a:spcBef>
              </a:pPr>
              <a:t>46</a:t>
            </a:fld>
            <a:endParaRPr lang="pt-BR" altLang="pt-BR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2250" y="727075"/>
            <a:ext cx="6413500" cy="36083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3134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C2B2F4-44E0-47E5-82AC-5763672F5AB6}" type="slidenum">
              <a:rPr lang="pt-BR" altLang="pt-BR" smtClean="0"/>
              <a:pPr>
                <a:spcBef>
                  <a:spcPct val="0"/>
                </a:spcBef>
              </a:pPr>
              <a:t>47</a:t>
            </a:fld>
            <a:endParaRPr lang="pt-BR" altLang="pt-BR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rIns="90488" numCol="1" anchor="t" anchorCtr="0" compatLnSpc="1">
            <a:prstTxWarp prst="textNoShape">
              <a:avLst/>
            </a:prstTxWarp>
          </a:bodyPr>
          <a:lstStyle/>
          <a:p>
            <a:pPr defTabSz="898525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8968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0CB061-7A44-45E8-91F1-1890F81039FB}" type="slidenum">
              <a:rPr lang="pt-BR" altLang="pt-BR" smtClean="0"/>
              <a:pPr>
                <a:spcBef>
                  <a:spcPct val="0"/>
                </a:spcBef>
              </a:pPr>
              <a:t>48</a:t>
            </a:fld>
            <a:endParaRPr lang="pt-BR" altLang="pt-BR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2250" y="727075"/>
            <a:ext cx="6413500" cy="36083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8669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9D212F-05F7-440B-9F0E-51DDE471AB7A}" type="slidenum">
              <a:rPr lang="pt-BR" altLang="pt-BR" smtClean="0"/>
              <a:pPr>
                <a:spcBef>
                  <a:spcPct val="0"/>
                </a:spcBef>
              </a:pPr>
              <a:t>49</a:t>
            </a:fld>
            <a:endParaRPr lang="pt-BR" altLang="pt-BR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rIns="90488" numCol="1" anchor="t" anchorCtr="0" compatLnSpc="1">
            <a:prstTxWarp prst="textNoShape">
              <a:avLst/>
            </a:prstTxWarp>
          </a:bodyPr>
          <a:lstStyle/>
          <a:p>
            <a:pPr defTabSz="898525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7916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2F524B-D190-4B6C-AC7A-BAA1572A01C7}" type="slidenum">
              <a:rPr lang="en-GB" altLang="pt-BR" smtClean="0"/>
              <a:pPr>
                <a:spcBef>
                  <a:spcPct val="0"/>
                </a:spcBef>
              </a:pPr>
              <a:t>50</a:t>
            </a:fld>
            <a:endParaRPr lang="en-GB" altLang="pt-BR"/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1143000" y="722313"/>
            <a:ext cx="4572000" cy="3614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18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578350"/>
            <a:ext cx="5027613" cy="433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1809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B6D33E-2F80-4624-8F81-BA525FEAEF40}" type="slidenum">
              <a:rPr lang="en-GB" altLang="pt-BR" smtClean="0"/>
              <a:pPr>
                <a:spcBef>
                  <a:spcPct val="0"/>
                </a:spcBef>
              </a:pPr>
              <a:t>51</a:t>
            </a:fld>
            <a:endParaRPr lang="en-GB" altLang="pt-BR"/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722313"/>
            <a:ext cx="4572000" cy="3614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18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578350"/>
            <a:ext cx="5027613" cy="433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879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66725" y="927100"/>
            <a:ext cx="5924550" cy="3333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6763"/>
            <a:ext cx="5027613" cy="433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17905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66725" y="927100"/>
            <a:ext cx="5924550" cy="3333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6763"/>
            <a:ext cx="5027613" cy="433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4564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66725" y="927100"/>
            <a:ext cx="5924550" cy="3333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6763"/>
            <a:ext cx="5027613" cy="433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168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66725" y="927100"/>
            <a:ext cx="5924550" cy="3333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6763"/>
            <a:ext cx="5027613" cy="433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3794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66725" y="927100"/>
            <a:ext cx="5924550" cy="3333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6763"/>
            <a:ext cx="5027613" cy="433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38819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66725" y="927100"/>
            <a:ext cx="5924550" cy="3333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6763"/>
            <a:ext cx="5027613" cy="433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11645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66725" y="927100"/>
            <a:ext cx="5924550" cy="3333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6763"/>
            <a:ext cx="5027613" cy="433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7416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pt-BR" smtClean="0"/>
              <a:pPr/>
              <a:t>28/03/2017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373-3BC9-4823-B202-CD71F12E9B9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211" y="2725504"/>
            <a:ext cx="2470227" cy="1387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7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pt-BR" smtClean="0"/>
              <a:pPr/>
              <a:t>28/03/2017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373-3BC9-4823-B202-CD71F12E9B9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m 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56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28/03/2017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8174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pt-BR"/>
              <a:pPr/>
              <a:t>28/03/2017</a:t>
            </a:fld>
            <a:endParaRPr lang="pt-BR"/>
          </a:p>
        </p:txBody>
      </p:sp>
      <p:sp>
        <p:nvSpPr>
          <p:cNvPr id="3" name="Espaço reservad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 userDrawn="1"/>
        </p:nvSpPr>
        <p:spPr>
          <a:xfrm>
            <a:off x="1" y="2130822"/>
            <a:ext cx="12192000" cy="43975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2"/>
          <p:cNvSpPr>
            <a:spLocks noGrp="1"/>
          </p:cNvSpPr>
          <p:nvPr>
            <p:ph idx="1"/>
          </p:nvPr>
        </p:nvSpPr>
        <p:spPr>
          <a:xfrm>
            <a:off x="669851" y="2456121"/>
            <a:ext cx="10909005" cy="3880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de cantos arredondados 1"/>
          <p:cNvSpPr/>
          <p:nvPr userDrawn="1"/>
        </p:nvSpPr>
        <p:spPr>
          <a:xfrm>
            <a:off x="680484" y="2142541"/>
            <a:ext cx="10673591" cy="43433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2"/>
          <p:cNvSpPr>
            <a:spLocks noGrp="1"/>
          </p:cNvSpPr>
          <p:nvPr>
            <p:ph idx="1"/>
          </p:nvPr>
        </p:nvSpPr>
        <p:spPr>
          <a:xfrm>
            <a:off x="988827" y="2456121"/>
            <a:ext cx="10013165" cy="3880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6351" y="2336874"/>
            <a:ext cx="4472327" cy="693135"/>
          </a:xfrm>
        </p:spPr>
        <p:txBody>
          <a:bodyPr anchor="b"/>
          <a:lstStyle>
            <a:lvl1pPr marL="0" indent="0" latinLnBrk="0">
              <a:buNone/>
              <a:defRPr lang="pt-BR" sz="2400" b="1"/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/>
          </p:nvPr>
        </p:nvSpPr>
        <p:spPr>
          <a:xfrm>
            <a:off x="680323" y="3030009"/>
            <a:ext cx="4698355" cy="2906179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62188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pt-BR" sz="2400" b="1"/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6" name="Espaço reservado 5"/>
          <p:cNvSpPr>
            <a:spLocks noGrp="1"/>
          </p:cNvSpPr>
          <p:nvPr>
            <p:ph sz="quarter" idx="4"/>
          </p:nvPr>
        </p:nvSpPr>
        <p:spPr>
          <a:xfrm>
            <a:off x="6636158" y="3030009"/>
            <a:ext cx="4700059" cy="2906179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pt-BR"/>
              <a:pPr/>
              <a:t>28/03/2017</a:t>
            </a:fld>
            <a:endParaRPr lang="pt-BR"/>
          </a:p>
        </p:txBody>
      </p:sp>
      <p:sp>
        <p:nvSpPr>
          <p:cNvPr id="8" name="Espaço reservad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" name="Imagem 13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Imagem 14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pt-BR"/>
              <a:pPr/>
              <a:t>28/03/2017</a:t>
            </a:fld>
            <a:endParaRPr lang="pt-BR"/>
          </a:p>
        </p:txBody>
      </p:sp>
      <p:sp>
        <p:nvSpPr>
          <p:cNvPr id="3" name="Espaço reservad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22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4685845" y="2336874"/>
            <a:ext cx="6668229" cy="3599313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3790078" cy="3599317"/>
          </a:xfrm>
        </p:spPr>
        <p:txBody>
          <a:bodyPr anchor="ctr"/>
          <a:lstStyle>
            <a:lvl1pPr marL="0" indent="0" latinLnBrk="0">
              <a:buNone/>
              <a:defRPr lang="pt-BR" sz="1600"/>
            </a:lvl1pPr>
            <a:lvl2pPr marL="457177" indent="0" latinLnBrk="0">
              <a:buNone/>
              <a:defRPr lang="pt-BR" sz="1400"/>
            </a:lvl2pPr>
            <a:lvl3pPr marL="914354" indent="0" latinLnBrk="0">
              <a:buNone/>
              <a:defRPr lang="pt-BR" sz="1200"/>
            </a:lvl3pPr>
            <a:lvl4pPr marL="1371531" indent="0" latinLnBrk="0">
              <a:buNone/>
              <a:defRPr lang="pt-BR" sz="1000"/>
            </a:lvl4pPr>
            <a:lvl5pPr marL="1828708" indent="0" latinLnBrk="0">
              <a:buNone/>
              <a:defRPr lang="pt-BR" sz="1000"/>
            </a:lvl5pPr>
            <a:lvl6pPr marL="2285885" indent="0" latinLnBrk="0">
              <a:buNone/>
              <a:defRPr lang="pt-BR" sz="1000"/>
            </a:lvl6pPr>
            <a:lvl7pPr marL="2743062" indent="0" latinLnBrk="0">
              <a:buNone/>
              <a:defRPr lang="pt-BR" sz="1000"/>
            </a:lvl7pPr>
            <a:lvl8pPr marL="3200239" indent="0" latinLnBrk="0">
              <a:buNone/>
              <a:defRPr lang="pt-BR" sz="1000"/>
            </a:lvl8pPr>
            <a:lvl9pPr marL="3657416" indent="0" latinLnBrk="0">
              <a:buNone/>
              <a:defRPr lang="pt-BR" sz="10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pt-BR"/>
              <a:pPr/>
              <a:t>28/03/2017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de imagem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6485741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pt-BR" sz="3200"/>
            </a:lvl1pPr>
            <a:lvl2pPr marL="457177" indent="0" latinLnBrk="0">
              <a:buNone/>
              <a:defRPr lang="pt-BR" sz="2800"/>
            </a:lvl2pPr>
            <a:lvl3pPr marL="914354" indent="0" latinLnBrk="0">
              <a:buNone/>
              <a:defRPr lang="pt-BR" sz="2400"/>
            </a:lvl3pPr>
            <a:lvl4pPr marL="1371531" indent="0" latinLnBrk="0">
              <a:buNone/>
              <a:defRPr lang="pt-BR" sz="2000"/>
            </a:lvl4pPr>
            <a:lvl5pPr marL="1828708" indent="0" latinLnBrk="0">
              <a:buNone/>
              <a:defRPr lang="pt-BR" sz="2000"/>
            </a:lvl5pPr>
            <a:lvl6pPr marL="2285885" indent="0" latinLnBrk="0">
              <a:buNone/>
              <a:defRPr lang="pt-BR" sz="2000"/>
            </a:lvl6pPr>
            <a:lvl7pPr marL="2743062" indent="0" latinLnBrk="0">
              <a:buNone/>
              <a:defRPr lang="pt-BR" sz="2000"/>
            </a:lvl7pPr>
            <a:lvl8pPr marL="3200239" indent="0" latinLnBrk="0">
              <a:buNone/>
              <a:defRPr lang="pt-BR" sz="2000"/>
            </a:lvl8pPr>
            <a:lvl9pPr marL="3657416" indent="0" latinLnBrk="0">
              <a:buNone/>
              <a:defRPr lang="pt-BR"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0323" y="2336874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pt-BR" sz="1600"/>
            </a:lvl1pPr>
            <a:lvl2pPr marL="457177" indent="0" latinLnBrk="0">
              <a:buNone/>
              <a:defRPr lang="pt-BR" sz="1400"/>
            </a:lvl2pPr>
            <a:lvl3pPr marL="914354" indent="0" latinLnBrk="0">
              <a:buNone/>
              <a:defRPr lang="pt-BR" sz="1200"/>
            </a:lvl3pPr>
            <a:lvl4pPr marL="1371531" indent="0" latinLnBrk="0">
              <a:buNone/>
              <a:defRPr lang="pt-BR" sz="1000"/>
            </a:lvl4pPr>
            <a:lvl5pPr marL="1828708" indent="0" latinLnBrk="0">
              <a:buNone/>
              <a:defRPr lang="pt-BR" sz="1000"/>
            </a:lvl5pPr>
            <a:lvl6pPr marL="2285885" indent="0" latinLnBrk="0">
              <a:buNone/>
              <a:defRPr lang="pt-BR" sz="1000"/>
            </a:lvl6pPr>
            <a:lvl7pPr marL="2743062" indent="0" latinLnBrk="0">
              <a:buNone/>
              <a:defRPr lang="pt-BR" sz="1000"/>
            </a:lvl7pPr>
            <a:lvl8pPr marL="3200239" indent="0" latinLnBrk="0">
              <a:buNone/>
              <a:defRPr lang="pt-BR" sz="1000"/>
            </a:lvl8pPr>
            <a:lvl9pPr marL="3657416" indent="0" latinLnBrk="0">
              <a:buNone/>
              <a:defRPr lang="pt-BR" sz="10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pt-BR"/>
              <a:pPr/>
              <a:t>28/03/2017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de imagem 2"/>
          <p:cNvSpPr>
            <a:spLocks noGrp="1" noChangeAspect="1"/>
          </p:cNvSpPr>
          <p:nvPr>
            <p:ph type="pic" idx="1"/>
          </p:nvPr>
        </p:nvSpPr>
        <p:spPr>
          <a:xfrm>
            <a:off x="680323" y="609598"/>
            <a:ext cx="10673752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pt-BR" sz="3200"/>
            </a:lvl1pPr>
            <a:lvl2pPr marL="457177" indent="0" latinLnBrk="0">
              <a:buNone/>
              <a:defRPr lang="pt-BR" sz="2800"/>
            </a:lvl2pPr>
            <a:lvl3pPr marL="914354" indent="0" latinLnBrk="0">
              <a:buNone/>
              <a:defRPr lang="pt-BR" sz="2400"/>
            </a:lvl3pPr>
            <a:lvl4pPr marL="1371531" indent="0" latinLnBrk="0">
              <a:buNone/>
              <a:defRPr lang="pt-BR" sz="2000"/>
            </a:lvl4pPr>
            <a:lvl5pPr marL="1828708" indent="0" latinLnBrk="0">
              <a:buNone/>
              <a:defRPr lang="pt-BR" sz="2000"/>
            </a:lvl5pPr>
            <a:lvl6pPr marL="2285885" indent="0" latinLnBrk="0">
              <a:buNone/>
              <a:defRPr lang="pt-BR" sz="2000"/>
            </a:lvl6pPr>
            <a:lvl7pPr marL="2743062" indent="0" latinLnBrk="0">
              <a:buNone/>
              <a:defRPr lang="pt-BR" sz="2000"/>
            </a:lvl7pPr>
            <a:lvl8pPr marL="3200239" indent="0" latinLnBrk="0">
              <a:buNone/>
              <a:defRPr lang="pt-BR" sz="2000"/>
            </a:lvl8pPr>
            <a:lvl9pPr marL="3657416" indent="0" latinLnBrk="0">
              <a:buNone/>
              <a:defRPr lang="pt-BR"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pt-BR"/>
              <a:pPr/>
              <a:t>28/03/2017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0445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590544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454381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 userDrawn="1"/>
        </p:nvSpPr>
        <p:spPr>
          <a:xfrm>
            <a:off x="9975274" y="454381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80322" y="468743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465824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10673753" cy="3592750"/>
          </a:xfrm>
        </p:spPr>
        <p:txBody>
          <a:bodyPr anchor="ctr"/>
          <a:lstStyle>
            <a:lvl1pPr latinLnBrk="0">
              <a:defRPr lang="pt-BR"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pt-BR"/>
              <a:pPr/>
              <a:t>28/03/2017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0445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590544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454381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 userDrawn="1"/>
        </p:nvSpPr>
        <p:spPr>
          <a:xfrm>
            <a:off x="9975274" y="454381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ítulo 1"/>
          <p:cNvSpPr txBox="1">
            <a:spLocks/>
          </p:cNvSpPr>
          <p:nvPr userDrawn="1"/>
        </p:nvSpPr>
        <p:spPr>
          <a:xfrm>
            <a:off x="680322" y="4687438"/>
            <a:ext cx="8912565" cy="1080938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465824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pt-BR" smtClean="0"/>
              <a:pPr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373-3BC9-4823-B202-CD71F12E9B9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820" y="738325"/>
            <a:ext cx="1601856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8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7" y="609598"/>
            <a:ext cx="10226218" cy="3036061"/>
          </a:xfrm>
        </p:spPr>
        <p:txBody>
          <a:bodyPr anchor="ctr"/>
          <a:lstStyle>
            <a:lvl1pPr latinLnBrk="0">
              <a:defRPr lang="pt-BR"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9669162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400"/>
            </a:lvl2pPr>
            <a:lvl3pPr marL="914354" indent="0" latinLnBrk="0">
              <a:buNone/>
              <a:defRPr lang="pt-BR" sz="1200"/>
            </a:lvl3pPr>
            <a:lvl4pPr marL="1371531" indent="0" latinLnBrk="0">
              <a:buNone/>
              <a:defRPr lang="pt-BR" sz="1000"/>
            </a:lvl4pPr>
            <a:lvl5pPr marL="1828708" indent="0" latinLnBrk="0">
              <a:buNone/>
              <a:defRPr lang="pt-BR" sz="1000"/>
            </a:lvl5pPr>
            <a:lvl6pPr marL="2285885" indent="0" latinLnBrk="0">
              <a:buNone/>
              <a:defRPr lang="pt-BR" sz="1000"/>
            </a:lvl6pPr>
            <a:lvl7pPr marL="2743062" indent="0" latinLnBrk="0">
              <a:buNone/>
              <a:defRPr lang="pt-BR" sz="1000"/>
            </a:lvl7pPr>
            <a:lvl8pPr marL="3200239" indent="0" latinLnBrk="0">
              <a:buNone/>
              <a:defRPr lang="pt-BR" sz="1000"/>
            </a:lvl8pPr>
            <a:lvl9pPr marL="3657416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pt-BR"/>
              <a:pPr/>
              <a:t>28/03/2017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Caixa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36" tIns="45718" rIns="91436" bIns="45718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pt-B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pt-BR">
                <a:solidFill>
                  <a:schemeClr val="tx2"/>
                </a:solidFill>
              </a:defRPr>
            </a:lvl2pPr>
            <a:lvl3pPr latinLnBrk="0">
              <a:defRPr lang="pt-BR">
                <a:solidFill>
                  <a:schemeClr val="tx2"/>
                </a:solidFill>
              </a:defRPr>
            </a:lvl3pPr>
            <a:lvl4pPr latinLnBrk="0">
              <a:defRPr lang="pt-BR">
                <a:solidFill>
                  <a:schemeClr val="tx2"/>
                </a:solidFill>
              </a:defRPr>
            </a:lvl4pPr>
            <a:lvl5pPr latinLnBrk="0">
              <a:defRPr lang="pt-BR">
                <a:solidFill>
                  <a:schemeClr val="tx2"/>
                </a:solidFill>
              </a:defRPr>
            </a:lvl5pPr>
            <a:lvl6pPr latinLnBrk="0">
              <a:defRPr lang="pt-BR">
                <a:solidFill>
                  <a:schemeClr val="tx2"/>
                </a:solidFill>
              </a:defRPr>
            </a:lvl6pPr>
            <a:lvl7pPr latinLnBrk="0">
              <a:defRPr lang="pt-BR">
                <a:solidFill>
                  <a:schemeClr val="tx2"/>
                </a:solidFill>
              </a:defRPr>
            </a:lvl7pPr>
            <a:lvl8pPr latinLnBrk="0">
              <a:defRPr lang="pt-BR">
                <a:solidFill>
                  <a:schemeClr val="tx2"/>
                </a:solidFill>
              </a:defRPr>
            </a:lvl8pPr>
            <a:lvl9pPr latinLnBrk="0">
              <a:defRPr lang="pt-BR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aixa de texto 16"/>
          <p:cNvSpPr txBox="1"/>
          <p:nvPr/>
        </p:nvSpPr>
        <p:spPr>
          <a:xfrm>
            <a:off x="11225861" y="3214285"/>
            <a:ext cx="609600" cy="584776"/>
          </a:xfrm>
          <a:prstGeom prst="rect">
            <a:avLst/>
          </a:prstGeom>
        </p:spPr>
        <p:txBody>
          <a:bodyPr vert="horz" lIns="91436" tIns="45718" rIns="91436" bIns="45718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pt-B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pt-BR">
                <a:solidFill>
                  <a:schemeClr val="tx2"/>
                </a:solidFill>
              </a:defRPr>
            </a:lvl2pPr>
            <a:lvl3pPr latinLnBrk="0">
              <a:defRPr lang="pt-BR">
                <a:solidFill>
                  <a:schemeClr val="tx2"/>
                </a:solidFill>
              </a:defRPr>
            </a:lvl3pPr>
            <a:lvl4pPr latinLnBrk="0">
              <a:defRPr lang="pt-BR">
                <a:solidFill>
                  <a:schemeClr val="tx2"/>
                </a:solidFill>
              </a:defRPr>
            </a:lvl4pPr>
            <a:lvl5pPr latinLnBrk="0">
              <a:defRPr lang="pt-BR">
                <a:solidFill>
                  <a:schemeClr val="tx2"/>
                </a:solidFill>
              </a:defRPr>
            </a:lvl5pPr>
            <a:lvl6pPr latinLnBrk="0">
              <a:defRPr lang="pt-BR">
                <a:solidFill>
                  <a:schemeClr val="tx2"/>
                </a:solidFill>
              </a:defRPr>
            </a:lvl6pPr>
            <a:lvl7pPr latinLnBrk="0">
              <a:defRPr lang="pt-BR">
                <a:solidFill>
                  <a:schemeClr val="tx2"/>
                </a:solidFill>
              </a:defRPr>
            </a:lvl7pPr>
            <a:lvl8pPr latinLnBrk="0">
              <a:defRPr lang="pt-BR">
                <a:solidFill>
                  <a:schemeClr val="tx2"/>
                </a:solidFill>
              </a:defRPr>
            </a:lvl8pPr>
            <a:lvl9pPr latinLnBrk="0">
              <a:defRPr lang="pt-BR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pt-BR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04450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5905444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454381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 userDrawn="1"/>
        </p:nvSpPr>
        <p:spPr>
          <a:xfrm>
            <a:off x="9975274" y="454381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ítulo 1"/>
          <p:cNvSpPr txBox="1">
            <a:spLocks/>
          </p:cNvSpPr>
          <p:nvPr userDrawn="1"/>
        </p:nvSpPr>
        <p:spPr>
          <a:xfrm>
            <a:off x="680322" y="4687438"/>
            <a:ext cx="8912565" cy="1080938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465824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tão de identific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pt-BR"/>
              <a:pPr/>
              <a:t>28/03/2017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04450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590544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454381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 userDrawn="1"/>
        </p:nvSpPr>
        <p:spPr>
          <a:xfrm>
            <a:off x="9975274" y="454381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 txBox="1">
            <a:spLocks/>
          </p:cNvSpPr>
          <p:nvPr userDrawn="1"/>
        </p:nvSpPr>
        <p:spPr>
          <a:xfrm>
            <a:off x="680322" y="4687438"/>
            <a:ext cx="8912565" cy="1080938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465824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946" y="2336874"/>
            <a:ext cx="3070034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680322" y="3022674"/>
            <a:ext cx="3049702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200"/>
            </a:lvl2pPr>
            <a:lvl3pPr marL="914354" indent="0" latinLnBrk="0">
              <a:buNone/>
              <a:defRPr lang="pt-BR" sz="1000"/>
            </a:lvl3pPr>
            <a:lvl4pPr marL="1371531" indent="0" latinLnBrk="0">
              <a:buNone/>
              <a:defRPr lang="pt-BR" sz="900"/>
            </a:lvl4pPr>
            <a:lvl5pPr marL="1828708" indent="0" latinLnBrk="0">
              <a:buNone/>
              <a:defRPr lang="pt-BR" sz="900"/>
            </a:lvl5pPr>
            <a:lvl6pPr marL="2285885" indent="0" latinLnBrk="0">
              <a:buNone/>
              <a:defRPr lang="pt-BR" sz="900"/>
            </a:lvl6pPr>
            <a:lvl7pPr marL="2743062" indent="0" latinLnBrk="0">
              <a:buNone/>
              <a:defRPr lang="pt-BR" sz="900"/>
            </a:lvl7pPr>
            <a:lvl8pPr marL="3200239" indent="0" latinLnBrk="0">
              <a:buNone/>
              <a:defRPr lang="pt-BR" sz="900"/>
            </a:lvl8pPr>
            <a:lvl9pPr marL="3657416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87675" y="2336874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77121" y="3022674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200"/>
            </a:lvl2pPr>
            <a:lvl3pPr marL="914354" indent="0" latinLnBrk="0">
              <a:buNone/>
              <a:defRPr lang="pt-BR" sz="1000"/>
            </a:lvl3pPr>
            <a:lvl4pPr marL="1371531" indent="0" latinLnBrk="0">
              <a:buNone/>
              <a:defRPr lang="pt-BR" sz="900"/>
            </a:lvl4pPr>
            <a:lvl5pPr marL="1828708" indent="0" latinLnBrk="0">
              <a:buNone/>
              <a:defRPr lang="pt-BR" sz="900"/>
            </a:lvl5pPr>
            <a:lvl6pPr marL="2285885" indent="0" latinLnBrk="0">
              <a:buNone/>
              <a:defRPr lang="pt-BR" sz="900"/>
            </a:lvl6pPr>
            <a:lvl7pPr marL="2743062" indent="0" latinLnBrk="0">
              <a:buNone/>
              <a:defRPr lang="pt-BR" sz="900"/>
            </a:lvl7pPr>
            <a:lvl8pPr marL="3200239" indent="0" latinLnBrk="0">
              <a:buNone/>
              <a:defRPr lang="pt-BR" sz="900"/>
            </a:lvl8pPr>
            <a:lvl9pPr marL="3657416" indent="0" latinLnBrk="0">
              <a:buNone/>
              <a:defRPr lang="pt-BR" sz="9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8287456" y="2336874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8287456" y="3022674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200"/>
            </a:lvl2pPr>
            <a:lvl3pPr marL="914354" indent="0" latinLnBrk="0">
              <a:buNone/>
              <a:defRPr lang="pt-BR" sz="1000"/>
            </a:lvl3pPr>
            <a:lvl4pPr marL="1371531" indent="0" latinLnBrk="0">
              <a:buNone/>
              <a:defRPr lang="pt-BR" sz="900"/>
            </a:lvl4pPr>
            <a:lvl5pPr marL="1828708" indent="0" latinLnBrk="0">
              <a:buNone/>
              <a:defRPr lang="pt-BR" sz="900"/>
            </a:lvl5pPr>
            <a:lvl6pPr marL="2285885" indent="0" latinLnBrk="0">
              <a:buNone/>
              <a:defRPr lang="pt-BR" sz="900"/>
            </a:lvl6pPr>
            <a:lvl7pPr marL="2743062" indent="0" latinLnBrk="0">
              <a:buNone/>
              <a:defRPr lang="pt-BR" sz="900"/>
            </a:lvl7pPr>
            <a:lvl8pPr marL="3200239" indent="0" latinLnBrk="0">
              <a:buNone/>
              <a:defRPr lang="pt-BR" sz="900"/>
            </a:lvl8pPr>
            <a:lvl9pPr marL="3657416" indent="0" latinLnBrk="0">
              <a:buNone/>
              <a:defRPr lang="pt-BR" sz="9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pt-BR"/>
              <a:pPr/>
              <a:t>28/03/2017</a:t>
            </a:fld>
            <a:endParaRPr lang="pt-BR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" name="Imagem 1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9" name="Imagem 18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0" name="Imagem 19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21" name="Retângulo 20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tângulo 21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19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0" name="Espaço reservado de imagem 2"/>
          <p:cNvSpPr>
            <a:spLocks noGrp="1" noChangeAspect="1"/>
          </p:cNvSpPr>
          <p:nvPr>
            <p:ph type="pic" idx="15"/>
          </p:nvPr>
        </p:nvSpPr>
        <p:spPr>
          <a:xfrm>
            <a:off x="680319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600"/>
            </a:lvl1pPr>
            <a:lvl2pPr marL="457177" indent="0" latinLnBrk="0">
              <a:buNone/>
              <a:defRPr lang="pt-BR" sz="1600"/>
            </a:lvl2pPr>
            <a:lvl3pPr marL="914354" indent="0" latinLnBrk="0">
              <a:buNone/>
              <a:defRPr lang="pt-BR" sz="1600"/>
            </a:lvl3pPr>
            <a:lvl4pPr marL="1371531" indent="0" latinLnBrk="0">
              <a:buNone/>
              <a:defRPr lang="pt-BR" sz="1600"/>
            </a:lvl4pPr>
            <a:lvl5pPr marL="1828708" indent="0" latinLnBrk="0">
              <a:buNone/>
              <a:defRPr lang="pt-BR" sz="1600"/>
            </a:lvl5pPr>
            <a:lvl6pPr marL="2285885" indent="0" latinLnBrk="0">
              <a:buNone/>
              <a:defRPr lang="pt-BR" sz="1600"/>
            </a:lvl6pPr>
            <a:lvl7pPr marL="2743062" indent="0" latinLnBrk="0">
              <a:buNone/>
              <a:defRPr lang="pt-BR" sz="1600"/>
            </a:lvl7pPr>
            <a:lvl8pPr marL="3200239" indent="0" latinLnBrk="0">
              <a:buNone/>
              <a:defRPr lang="pt-BR" sz="1600"/>
            </a:lvl8pPr>
            <a:lvl9pPr marL="3657416" indent="0" latinLnBrk="0">
              <a:buNone/>
              <a:defRPr lang="pt-BR" sz="16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680319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200"/>
            </a:lvl2pPr>
            <a:lvl3pPr marL="914354" indent="0" latinLnBrk="0">
              <a:buNone/>
              <a:defRPr lang="pt-BR" sz="1000"/>
            </a:lvl3pPr>
            <a:lvl4pPr marL="1371531" indent="0" latinLnBrk="0">
              <a:buNone/>
              <a:defRPr lang="pt-BR" sz="900"/>
            </a:lvl4pPr>
            <a:lvl5pPr marL="1828708" indent="0" latinLnBrk="0">
              <a:buNone/>
              <a:defRPr lang="pt-BR" sz="900"/>
            </a:lvl5pPr>
            <a:lvl6pPr marL="2285885" indent="0" latinLnBrk="0">
              <a:buNone/>
              <a:defRPr lang="pt-BR" sz="900"/>
            </a:lvl6pPr>
            <a:lvl7pPr marL="2743062" indent="0" latinLnBrk="0">
              <a:buNone/>
              <a:defRPr lang="pt-BR" sz="900"/>
            </a:lvl7pPr>
            <a:lvl8pPr marL="3200239" indent="0" latinLnBrk="0">
              <a:buNone/>
              <a:defRPr lang="pt-BR" sz="900"/>
            </a:lvl8pPr>
            <a:lvl9pPr marL="3657416" indent="0" latinLnBrk="0">
              <a:buNone/>
              <a:defRPr lang="pt-BR" sz="9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8388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3" name="Espaço reservado de imagem 2"/>
          <p:cNvSpPr>
            <a:spLocks noGrp="1" noChangeAspect="1"/>
          </p:cNvSpPr>
          <p:nvPr>
            <p:ph type="pic" idx="21"/>
          </p:nvPr>
        </p:nvSpPr>
        <p:spPr>
          <a:xfrm>
            <a:off x="4498387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600"/>
            </a:lvl1pPr>
            <a:lvl2pPr marL="457177" indent="0" latinLnBrk="0">
              <a:buNone/>
              <a:defRPr lang="pt-BR" sz="1600"/>
            </a:lvl2pPr>
            <a:lvl3pPr marL="914354" indent="0" latinLnBrk="0">
              <a:buNone/>
              <a:defRPr lang="pt-BR" sz="1600"/>
            </a:lvl3pPr>
            <a:lvl4pPr marL="1371531" indent="0" latinLnBrk="0">
              <a:buNone/>
              <a:defRPr lang="pt-BR" sz="1600"/>
            </a:lvl4pPr>
            <a:lvl5pPr marL="1828708" indent="0" latinLnBrk="0">
              <a:buNone/>
              <a:defRPr lang="pt-BR" sz="1600"/>
            </a:lvl5pPr>
            <a:lvl6pPr marL="2285885" indent="0" latinLnBrk="0">
              <a:buNone/>
              <a:defRPr lang="pt-BR" sz="1600"/>
            </a:lvl6pPr>
            <a:lvl7pPr marL="2743062" indent="0" latinLnBrk="0">
              <a:buNone/>
              <a:defRPr lang="pt-BR" sz="1600"/>
            </a:lvl7pPr>
            <a:lvl8pPr marL="3200239" indent="0" latinLnBrk="0">
              <a:buNone/>
              <a:defRPr lang="pt-BR" sz="1600"/>
            </a:lvl8pPr>
            <a:lvl9pPr marL="3657416" indent="0" latinLnBrk="0">
              <a:buNone/>
              <a:defRPr lang="pt-BR" sz="16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97034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200"/>
            </a:lvl2pPr>
            <a:lvl3pPr marL="914354" indent="0" latinLnBrk="0">
              <a:buNone/>
              <a:defRPr lang="pt-BR" sz="1000"/>
            </a:lvl3pPr>
            <a:lvl4pPr marL="1371531" indent="0" latinLnBrk="0">
              <a:buNone/>
              <a:defRPr lang="pt-BR" sz="900"/>
            </a:lvl4pPr>
            <a:lvl5pPr marL="1828708" indent="0" latinLnBrk="0">
              <a:buNone/>
              <a:defRPr lang="pt-BR" sz="900"/>
            </a:lvl5pPr>
            <a:lvl6pPr marL="2285885" indent="0" latinLnBrk="0">
              <a:buNone/>
              <a:defRPr lang="pt-BR" sz="900"/>
            </a:lvl6pPr>
            <a:lvl7pPr marL="2743062" indent="0" latinLnBrk="0">
              <a:buNone/>
              <a:defRPr lang="pt-BR" sz="900"/>
            </a:lvl7pPr>
            <a:lvl8pPr marL="3200239" indent="0" latinLnBrk="0">
              <a:buNone/>
              <a:defRPr lang="pt-BR" sz="900"/>
            </a:lvl8pPr>
            <a:lvl9pPr marL="3657416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8283346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26" name="Espaço reservado de imagem 2"/>
          <p:cNvSpPr>
            <a:spLocks noGrp="1" noChangeAspect="1"/>
          </p:cNvSpPr>
          <p:nvPr>
            <p:ph type="pic" idx="22"/>
          </p:nvPr>
        </p:nvSpPr>
        <p:spPr>
          <a:xfrm>
            <a:off x="8283345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600"/>
            </a:lvl1pPr>
            <a:lvl2pPr marL="457177" indent="0" latinLnBrk="0">
              <a:buNone/>
              <a:defRPr lang="pt-BR" sz="1600"/>
            </a:lvl2pPr>
            <a:lvl3pPr marL="914354" indent="0" latinLnBrk="0">
              <a:buNone/>
              <a:defRPr lang="pt-BR" sz="1600"/>
            </a:lvl3pPr>
            <a:lvl4pPr marL="1371531" indent="0" latinLnBrk="0">
              <a:buNone/>
              <a:defRPr lang="pt-BR" sz="1600"/>
            </a:lvl4pPr>
            <a:lvl5pPr marL="1828708" indent="0" latinLnBrk="0">
              <a:buNone/>
              <a:defRPr lang="pt-BR" sz="1600"/>
            </a:lvl5pPr>
            <a:lvl6pPr marL="2285885" indent="0" latinLnBrk="0">
              <a:buNone/>
              <a:defRPr lang="pt-BR" sz="1600"/>
            </a:lvl6pPr>
            <a:lvl7pPr marL="2743062" indent="0" latinLnBrk="0">
              <a:buNone/>
              <a:defRPr lang="pt-BR" sz="1600"/>
            </a:lvl7pPr>
            <a:lvl8pPr marL="3200239" indent="0" latinLnBrk="0">
              <a:buNone/>
              <a:defRPr lang="pt-BR" sz="1600"/>
            </a:lvl8pPr>
            <a:lvl9pPr marL="3657416" indent="0" latinLnBrk="0">
              <a:buNone/>
              <a:defRPr lang="pt-BR" sz="16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8283221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200"/>
            </a:lvl2pPr>
            <a:lvl3pPr marL="914354" indent="0" latinLnBrk="0">
              <a:buNone/>
              <a:defRPr lang="pt-BR" sz="1000"/>
            </a:lvl3pPr>
            <a:lvl4pPr marL="1371531" indent="0" latinLnBrk="0">
              <a:buNone/>
              <a:defRPr lang="pt-BR" sz="900"/>
            </a:lvl4pPr>
            <a:lvl5pPr marL="1828708" indent="0" latinLnBrk="0">
              <a:buNone/>
              <a:defRPr lang="pt-BR" sz="900"/>
            </a:lvl5pPr>
            <a:lvl6pPr marL="2285885" indent="0" latinLnBrk="0">
              <a:buNone/>
              <a:defRPr lang="pt-BR" sz="900"/>
            </a:lvl6pPr>
            <a:lvl7pPr marL="2743062" indent="0" latinLnBrk="0">
              <a:buNone/>
              <a:defRPr lang="pt-BR" sz="900"/>
            </a:lvl7pPr>
            <a:lvl8pPr marL="3200239" indent="0" latinLnBrk="0">
              <a:buNone/>
              <a:defRPr lang="pt-BR" sz="900"/>
            </a:lvl8pPr>
            <a:lvl9pPr marL="3657416" indent="0" latinLnBrk="0">
              <a:buNone/>
              <a:defRPr lang="pt-BR" sz="9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pt-BR"/>
              <a:pPr/>
              <a:t>28/03/2017</a:t>
            </a:fld>
            <a:endParaRPr lang="pt-BR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8" name="Imagem 2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9" name="Imagem 28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1" name="Imagem 3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32" name="Retângulo 31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tângulo 32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pt-BR"/>
              <a:pPr/>
              <a:t>28/03/2017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28/03/2017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3840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28/03/2017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4880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pt-BR" smtClean="0"/>
              <a:pPr/>
              <a:t>28/03/2017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373-3BC9-4823-B202-CD71F12E9B9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52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28/03/2017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5561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28/03/2017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7004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28/03/2017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477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28/03/2017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6868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pt-BR" smtClean="0"/>
              <a:pPr/>
              <a:t>28/03/2017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2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28" r:id="rId14"/>
    <p:sldLayoutId id="2147483741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1821" y="859808"/>
            <a:ext cx="9153191" cy="194870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2">
                    <a:satMod val="130000"/>
                  </a:schemeClr>
                </a:solidFill>
                <a:latin typeface="Tahoma" pitchFamily="34" charset="0"/>
              </a:rPr>
              <a:t>Sistemas de Apoio à Decisão</a:t>
            </a:r>
            <a:br>
              <a:rPr lang="pt-BR" dirty="0">
                <a:solidFill>
                  <a:schemeClr val="tx2">
                    <a:satMod val="130000"/>
                  </a:schemeClr>
                </a:solidFill>
                <a:latin typeface="Tahoma" pitchFamily="34" charset="0"/>
              </a:rPr>
            </a:br>
            <a:r>
              <a:rPr lang="pt-BR" sz="1800" dirty="0">
                <a:solidFill>
                  <a:schemeClr val="tx2">
                    <a:satMod val="130000"/>
                  </a:schemeClr>
                </a:solidFill>
                <a:latin typeface="Tahoma" pitchFamily="34" charset="0"/>
              </a:rPr>
              <a:t>-</a:t>
            </a:r>
            <a:br>
              <a:rPr lang="pt-BR" dirty="0">
                <a:solidFill>
                  <a:schemeClr val="tx2">
                    <a:satMod val="130000"/>
                  </a:schemeClr>
                </a:solidFill>
                <a:latin typeface="Tahoma" pitchFamily="34" charset="0"/>
              </a:rPr>
            </a:br>
            <a:r>
              <a:rPr lang="pt-BR" sz="4000" dirty="0">
                <a:solidFill>
                  <a:schemeClr val="tx2">
                    <a:satMod val="130000"/>
                  </a:schemeClr>
                </a:solidFill>
                <a:latin typeface="Tahoma" pitchFamily="34" charset="0"/>
              </a:rPr>
              <a:t>Aula 07: Mineração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5689" y="3658022"/>
            <a:ext cx="9144000" cy="1655762"/>
          </a:xfrm>
        </p:spPr>
        <p:txBody>
          <a:bodyPr/>
          <a:lstStyle/>
          <a:p>
            <a:r>
              <a:rPr lang="pt-BR" dirty="0"/>
              <a:t>Sistemas de Informação, Faculdade Joaquim Nabuco</a:t>
            </a:r>
          </a:p>
          <a:p>
            <a:r>
              <a:rPr lang="pt-BR" dirty="0"/>
              <a:t>Prof. Anderson Tenório, prof.andersontenorio@gmail.com</a:t>
            </a:r>
          </a:p>
        </p:txBody>
      </p:sp>
    </p:spTree>
    <p:extLst>
      <p:ext uri="{BB962C8B-B14F-4D97-AF65-F5344CB8AC3E}">
        <p14:creationId xmlns:p14="http://schemas.microsoft.com/office/powerpoint/2010/main" val="2062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KDD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207" y="1825625"/>
            <a:ext cx="71355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2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KDD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858" y="1825625"/>
            <a:ext cx="72842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KDD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847" y="1825625"/>
            <a:ext cx="69403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0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KDD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verdade, há vários tipos de “mining”, dependendo da natureza dos dados:</a:t>
            </a:r>
          </a:p>
          <a:p>
            <a:pPr lvl="1"/>
            <a:r>
              <a:rPr lang="pt-BR" dirty="0"/>
              <a:t>Data Mining</a:t>
            </a:r>
          </a:p>
          <a:p>
            <a:pPr lvl="1"/>
            <a:r>
              <a:rPr lang="pt-BR" dirty="0"/>
              <a:t>Web Mining</a:t>
            </a:r>
          </a:p>
          <a:p>
            <a:pPr lvl="2"/>
            <a:r>
              <a:rPr lang="pt-BR" dirty="0"/>
              <a:t>Conteúdo</a:t>
            </a:r>
          </a:p>
          <a:p>
            <a:pPr lvl="2"/>
            <a:r>
              <a:rPr lang="pt-BR" dirty="0"/>
              <a:t>Estrutura</a:t>
            </a:r>
          </a:p>
          <a:p>
            <a:pPr lvl="2"/>
            <a:r>
              <a:rPr lang="pt-BR" dirty="0"/>
              <a:t>Log dos servidores</a:t>
            </a:r>
          </a:p>
          <a:p>
            <a:pPr lvl="1"/>
            <a:r>
              <a:rPr lang="pt-BR" dirty="0"/>
              <a:t>Multimídia mining</a:t>
            </a:r>
          </a:p>
          <a:p>
            <a:pPr lvl="1"/>
            <a:r>
              <a:rPr lang="pt-BR" dirty="0" err="1"/>
              <a:t>Text</a:t>
            </a:r>
            <a:r>
              <a:rPr lang="pt-BR" dirty="0"/>
              <a:t> mining</a:t>
            </a:r>
          </a:p>
          <a:p>
            <a:r>
              <a:rPr lang="pt-BR" dirty="0"/>
              <a:t>Terminologia acima não é um consenso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88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KDD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738" y="1825625"/>
            <a:ext cx="63285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1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KDD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497" y="1825625"/>
            <a:ext cx="62990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6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520" y="1825625"/>
            <a:ext cx="6656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Comércio / Marketing</a:t>
            </a:r>
          </a:p>
          <a:p>
            <a:pPr lvl="1"/>
            <a:r>
              <a:rPr lang="pt-BR" dirty="0"/>
              <a:t>Perfil do Consumidor (Marketing Direto), Promoção de Produtos, Segmentação de Mercado, </a:t>
            </a:r>
            <a:r>
              <a:rPr lang="pt-BR" dirty="0" err="1"/>
              <a:t>etc</a:t>
            </a:r>
            <a:r>
              <a:rPr lang="pt-BR" dirty="0"/>
              <a:t>;...</a:t>
            </a:r>
          </a:p>
          <a:p>
            <a:r>
              <a:rPr lang="pt-BR" dirty="0"/>
              <a:t>Finanças</a:t>
            </a:r>
          </a:p>
          <a:p>
            <a:pPr lvl="1"/>
            <a:r>
              <a:rPr lang="pt-BR" dirty="0"/>
              <a:t>Análise de Investimentos, Análise de Crédito, Detecção de Fraudes em compras de Cartão de Crédito, </a:t>
            </a:r>
            <a:r>
              <a:rPr lang="pt-BR" dirty="0" err="1"/>
              <a:t>etc</a:t>
            </a:r>
            <a:r>
              <a:rPr lang="pt-BR" dirty="0"/>
              <a:t>;...</a:t>
            </a:r>
          </a:p>
          <a:p>
            <a:r>
              <a:rPr lang="pt-BR" dirty="0"/>
              <a:t>Medicina</a:t>
            </a:r>
          </a:p>
          <a:p>
            <a:pPr lvl="1"/>
            <a:r>
              <a:rPr lang="pt-BR" dirty="0"/>
              <a:t>Diagnóstico e Prevenção de Doenças, Detecção de Fraudes em Planos de Saúde, </a:t>
            </a:r>
            <a:r>
              <a:rPr lang="pt-BR" dirty="0" err="1"/>
              <a:t>etc</a:t>
            </a:r>
            <a:r>
              <a:rPr lang="pt-BR" dirty="0"/>
              <a:t>;...</a:t>
            </a:r>
          </a:p>
        </p:txBody>
      </p:sp>
    </p:spTree>
    <p:extLst>
      <p:ext uri="{BB962C8B-B14F-4D97-AF65-F5344CB8AC3E}">
        <p14:creationId xmlns:p14="http://schemas.microsoft.com/office/powerpoint/2010/main" val="27956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Educação</a:t>
            </a:r>
          </a:p>
          <a:p>
            <a:pPr lvl="1"/>
            <a:r>
              <a:rPr lang="pt-BR" dirty="0"/>
              <a:t>Análise de Matrículas e Demandas por Escolas, Evasão Escolar, ...</a:t>
            </a:r>
          </a:p>
          <a:p>
            <a:pPr lvl="1"/>
            <a:endParaRPr lang="pt-BR" dirty="0"/>
          </a:p>
          <a:p>
            <a:r>
              <a:rPr lang="pt-BR" dirty="0"/>
              <a:t>Energia</a:t>
            </a:r>
          </a:p>
          <a:p>
            <a:pPr lvl="1"/>
            <a:r>
              <a:rPr lang="pt-BR" dirty="0"/>
              <a:t>Previsão de Demanda, Distribuição de Recursos;...</a:t>
            </a:r>
          </a:p>
          <a:p>
            <a:pPr lvl="1"/>
            <a:endParaRPr lang="pt-BR" dirty="0"/>
          </a:p>
          <a:p>
            <a:r>
              <a:rPr lang="pt-BR" dirty="0"/>
              <a:t>Telecomunicações</a:t>
            </a:r>
          </a:p>
          <a:p>
            <a:pPr lvl="1"/>
            <a:r>
              <a:rPr lang="pt-BR" dirty="0"/>
              <a:t>Detecção de falhas, Dimensionamento de Sistemas de Comunicação, Detecção de Fraudes;...</a:t>
            </a:r>
          </a:p>
        </p:txBody>
      </p:sp>
    </p:spTree>
    <p:extLst>
      <p:ext uri="{BB962C8B-B14F-4D97-AF65-F5344CB8AC3E}">
        <p14:creationId xmlns:p14="http://schemas.microsoft.com/office/powerpoint/2010/main" val="4611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Meio Ambiente</a:t>
            </a:r>
          </a:p>
          <a:p>
            <a:pPr lvl="1"/>
            <a:r>
              <a:rPr lang="pt-BR" dirty="0"/>
              <a:t>Monitoramento ambiental, Prevenção de desequilíbrios ecológicos;...</a:t>
            </a:r>
          </a:p>
          <a:p>
            <a:pPr lvl="1"/>
            <a:endParaRPr lang="pt-BR" dirty="0"/>
          </a:p>
          <a:p>
            <a:r>
              <a:rPr lang="pt-BR" dirty="0"/>
              <a:t>Indústria</a:t>
            </a:r>
          </a:p>
          <a:p>
            <a:pPr lvl="1"/>
            <a:r>
              <a:rPr lang="pt-BR" dirty="0"/>
              <a:t>Previsão de demanda, Planejamento da produção e distribuição;...</a:t>
            </a:r>
          </a:p>
          <a:p>
            <a:pPr lvl="1"/>
            <a:endParaRPr lang="pt-BR" dirty="0"/>
          </a:p>
          <a:p>
            <a:r>
              <a:rPr lang="pt-BR" dirty="0"/>
              <a:t>Área Social</a:t>
            </a:r>
          </a:p>
          <a:p>
            <a:pPr lvl="1"/>
            <a:r>
              <a:rPr lang="pt-BR" dirty="0"/>
              <a:t>Caracterização de Perfil para Reintegração Social;...</a:t>
            </a:r>
          </a:p>
        </p:txBody>
      </p:sp>
    </p:spTree>
    <p:extLst>
      <p:ext uri="{BB962C8B-B14F-4D97-AF65-F5344CB8AC3E}">
        <p14:creationId xmlns:p14="http://schemas.microsoft.com/office/powerpoint/2010/main" val="243590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Posicionamento e 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Coleta de dados em vários formatos, por meio de diversos recursos/aplicações em várias áreas</a:t>
            </a:r>
          </a:p>
          <a:p>
            <a:pPr lvl="1"/>
            <a:r>
              <a:rPr lang="pt-BR" dirty="0"/>
              <a:t>Internet, dispositivos móveis, sensores, sistemas de automação, sistemas de informação, ...</a:t>
            </a:r>
          </a:p>
          <a:p>
            <a:pPr lvl="1"/>
            <a:r>
              <a:rPr lang="pt-BR" dirty="0"/>
              <a:t>Redes sociais, redes de telecomunicações, operações com cartões de crédito, ...</a:t>
            </a:r>
          </a:p>
          <a:p>
            <a:pPr lvl="1"/>
            <a:r>
              <a:rPr lang="pt-BR" dirty="0"/>
              <a:t>Governo, (</a:t>
            </a:r>
            <a:r>
              <a:rPr lang="pt-BR" dirty="0" err="1"/>
              <a:t>Bio</a:t>
            </a:r>
            <a:r>
              <a:rPr lang="pt-BR" dirty="0"/>
              <a:t>)Ciências, Finanças, Seguros, Segurança, ...</a:t>
            </a:r>
          </a:p>
          <a:p>
            <a:pPr lvl="1"/>
            <a:r>
              <a:rPr lang="en-US" dirty="0" err="1"/>
              <a:t>IoT</a:t>
            </a:r>
            <a:r>
              <a:rPr lang="en-US" dirty="0"/>
              <a:t> (Internet of Things – Internet das </a:t>
            </a:r>
            <a:r>
              <a:rPr lang="en-US" dirty="0" err="1"/>
              <a:t>Coisas</a:t>
            </a:r>
            <a:r>
              <a:rPr lang="en-US" dirty="0"/>
              <a:t>)</a:t>
            </a:r>
          </a:p>
          <a:p>
            <a:r>
              <a:rPr lang="en-US" dirty="0"/>
              <a:t>Quanta </a:t>
            </a:r>
            <a:r>
              <a:rPr lang="en-US" dirty="0" err="1"/>
              <a:t>informação</a:t>
            </a:r>
            <a:r>
              <a:rPr lang="en-US" dirty="0"/>
              <a:t> é </a:t>
            </a:r>
            <a:r>
              <a:rPr lang="en-US" dirty="0" err="1"/>
              <a:t>criada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ano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51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470" y="1825625"/>
            <a:ext cx="59670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470" y="1825625"/>
            <a:ext cx="74050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7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890" y="1825625"/>
            <a:ext cx="64242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3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647" y="1825625"/>
            <a:ext cx="77347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6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448" y="1825625"/>
            <a:ext cx="77071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4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908" y="1825625"/>
            <a:ext cx="77521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9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2195513" y="255589"/>
            <a:ext cx="7810500" cy="114617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ts val="36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pt-BR">
                <a:solidFill>
                  <a:srgbClr val="000000"/>
                </a:solidFill>
              </a:rPr>
              <a:t>	O que é Aprendizado?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66975" y="1690689"/>
            <a:ext cx="7958138" cy="4402137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ts val="24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500"/>
              <a:t>Memorizar alguma coisa</a:t>
            </a:r>
            <a:br>
              <a:rPr lang="en-GB" altLang="pt-BR" sz="2500"/>
            </a:br>
            <a:endParaRPr lang="en-GB" altLang="pt-BR" sz="2500"/>
          </a:p>
          <a:p>
            <a:pPr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500"/>
              <a:t>Aprender fatos por meio de observação e exploração</a:t>
            </a:r>
            <a:br>
              <a:rPr lang="en-GB" altLang="pt-BR" sz="2500"/>
            </a:br>
            <a:endParaRPr lang="en-GB" altLang="pt-BR" sz="2500"/>
          </a:p>
          <a:p>
            <a:pPr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500"/>
              <a:t>Melhorar habilidades motoras/cognitivas por meio de prática</a:t>
            </a:r>
            <a:br>
              <a:rPr lang="en-GB" altLang="pt-BR" sz="2500"/>
            </a:br>
            <a:endParaRPr lang="en-GB" altLang="pt-BR" sz="2500"/>
          </a:p>
          <a:p>
            <a:pPr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500"/>
              <a:t>Organizar novo conhecimento em representações efetivas e gerais</a:t>
            </a:r>
          </a:p>
        </p:txBody>
      </p:sp>
    </p:spTree>
    <p:extLst>
      <p:ext uri="{BB962C8B-B14F-4D97-AF65-F5344CB8AC3E}">
        <p14:creationId xmlns:p14="http://schemas.microsoft.com/office/powerpoint/2010/main" val="14210698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2195514" y="255588"/>
            <a:ext cx="7807325" cy="11430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ts val="36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pt-BR">
                <a:solidFill>
                  <a:srgbClr val="000000"/>
                </a:solidFill>
              </a:rPr>
              <a:t>	Aprendizado de Máquina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95513" y="1716089"/>
            <a:ext cx="7954962" cy="4664075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ts val="2613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700" b="1"/>
              <a:t>Principal preocupação</a:t>
            </a:r>
            <a:br>
              <a:rPr lang="en-GB" altLang="pt-BR" sz="2700" b="1"/>
            </a:br>
            <a:endParaRPr lang="en-GB" altLang="pt-BR" sz="2700" b="1"/>
          </a:p>
          <a:p>
            <a:pPr lvl="1">
              <a:lnSpc>
                <a:spcPct val="101000"/>
              </a:lnSpc>
              <a:spcBef>
                <a:spcPct val="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100"/>
              <a:t>Construção de programas de computador que melhoram seu desempenho por meio de experiência</a:t>
            </a:r>
            <a:br>
              <a:rPr lang="en-GB" altLang="pt-BR" sz="2100"/>
            </a:br>
            <a:br>
              <a:rPr lang="en-GB" altLang="pt-BR" sz="2300"/>
            </a:br>
            <a:endParaRPr lang="en-GB" altLang="pt-BR" sz="2300"/>
          </a:p>
          <a:p>
            <a:pPr>
              <a:lnSpc>
                <a:spcPct val="101000"/>
              </a:lnSpc>
              <a:spcBef>
                <a:spcPct val="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700" b="1"/>
              <a:t>Técnicas orientadas a dados</a:t>
            </a:r>
            <a:br>
              <a:rPr lang="en-GB" altLang="pt-BR" sz="2700" b="1"/>
            </a:br>
            <a:endParaRPr lang="en-GB" altLang="pt-BR" sz="2700" b="1"/>
          </a:p>
          <a:p>
            <a:pPr lvl="1">
              <a:lnSpc>
                <a:spcPct val="101000"/>
              </a:lnSpc>
              <a:spcBef>
                <a:spcPct val="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100"/>
              <a:t>Aprendem automaticamente a partir de grandes volumes de dados</a:t>
            </a:r>
          </a:p>
          <a:p>
            <a:pPr lvl="1">
              <a:lnSpc>
                <a:spcPct val="101000"/>
              </a:lnSpc>
              <a:spcBef>
                <a:spcPct val="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100"/>
              <a:t>Geração de hipóteses a partir dos dados</a:t>
            </a:r>
          </a:p>
        </p:txBody>
      </p:sp>
    </p:spTree>
    <p:extLst>
      <p:ext uri="{BB962C8B-B14F-4D97-AF65-F5344CB8AC3E}">
        <p14:creationId xmlns:p14="http://schemas.microsoft.com/office/powerpoint/2010/main" val="7906386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2195513" y="255589"/>
            <a:ext cx="7810500" cy="114617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ts val="32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pt-BR" sz="3200">
                <a:solidFill>
                  <a:srgbClr val="000000"/>
                </a:solidFill>
              </a:rPr>
              <a:t>	Inferência Indutiva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16125" y="1697039"/>
            <a:ext cx="8396288" cy="4745037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ts val="18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900" b="1"/>
              <a:t>Indução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700"/>
              <a:t>Um processo de raciocínio para uma conclusão sobre todos os membros de uma classe por meio do exame de apenas uns poucos membros da classe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700"/>
              <a:t>De maneira geral, raciocínio do particular para o geral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700"/>
              <a:t>Por exemplo, se eu noto que:</a:t>
            </a:r>
          </a:p>
          <a:p>
            <a:pPr lvl="2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800"/>
              <a:t>Todos os pacientes com Déficit de Atenção atendidos em 1986 sofriam de Ansiedade</a:t>
            </a:r>
          </a:p>
          <a:p>
            <a:pPr lvl="2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800"/>
              <a:t>Todos os pacientes com Déficit de Atenção atendidos em 1987 sofriam de Ansiedade</a:t>
            </a:r>
          </a:p>
          <a:p>
            <a:pPr lvl="2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800"/>
              <a:t>...</a:t>
            </a:r>
          </a:p>
          <a:p>
            <a:pPr lvl="2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800" b="1"/>
              <a:t>Posso inferir logicamente que Todos os pacientes que sofrem de Déficit de Atenção também sofrem de Ansiedade </a:t>
            </a:r>
          </a:p>
          <a:p>
            <a:pPr lvl="2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800"/>
              <a:t>Isto pode ser ou não verdade, mas propicia uma boa generalização</a:t>
            </a:r>
          </a:p>
        </p:txBody>
      </p:sp>
    </p:spTree>
    <p:extLst>
      <p:ext uri="{BB962C8B-B14F-4D97-AF65-F5344CB8AC3E}">
        <p14:creationId xmlns:p14="http://schemas.microsoft.com/office/powerpoint/2010/main" val="219641338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2195514" y="255588"/>
            <a:ext cx="7807325" cy="11430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ts val="28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pt-BR" sz="2800">
                <a:solidFill>
                  <a:srgbClr val="000000"/>
                </a:solidFill>
              </a:rPr>
              <a:t>	Aprendizado de Máquina - uma definição</a:t>
            </a:r>
          </a:p>
        </p:txBody>
      </p:sp>
      <p:grpSp>
        <p:nvGrpSpPr>
          <p:cNvPr id="22531" name="Group 4"/>
          <p:cNvGrpSpPr>
            <a:grpSpLocks/>
          </p:cNvGrpSpPr>
          <p:nvPr/>
        </p:nvGrpSpPr>
        <p:grpSpPr bwMode="auto">
          <a:xfrm>
            <a:off x="2855913" y="1773239"/>
            <a:ext cx="7010400" cy="2803525"/>
            <a:chOff x="737" y="1032"/>
            <a:chExt cx="4416" cy="1766"/>
          </a:xfrm>
        </p:grpSpPr>
        <p:sp>
          <p:nvSpPr>
            <p:cNvPr id="22535" name="AutoShape 5"/>
            <p:cNvSpPr>
              <a:spLocks noChangeArrowheads="1"/>
            </p:cNvSpPr>
            <p:nvPr/>
          </p:nvSpPr>
          <p:spPr bwMode="auto">
            <a:xfrm>
              <a:off x="737" y="1032"/>
              <a:ext cx="4416" cy="1766"/>
            </a:xfrm>
            <a:prstGeom prst="roundRect">
              <a:avLst>
                <a:gd name="adj" fmla="val 5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808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22536" name="Text Box 6"/>
            <p:cNvSpPr txBox="1">
              <a:spLocks noChangeArrowheads="1"/>
            </p:cNvSpPr>
            <p:nvPr/>
          </p:nvSpPr>
          <p:spPr bwMode="auto">
            <a:xfrm>
              <a:off x="737" y="1353"/>
              <a:ext cx="4416" cy="1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pt-BR" sz="2400">
                  <a:latin typeface="Tahoma" panose="020B0604030504040204" pitchFamily="34" charset="0"/>
                </a:rPr>
                <a:t>Um programa aprende a  partir da  experiência  </a:t>
              </a:r>
              <a:r>
                <a:rPr lang="en-GB" altLang="pt-BR" sz="2400" b="1">
                  <a:latin typeface="Tahoma" panose="020B0604030504040204" pitchFamily="34" charset="0"/>
                </a:rPr>
                <a:t>E</a:t>
              </a:r>
              <a:r>
                <a:rPr lang="en-GB" altLang="pt-BR" sz="2400">
                  <a:latin typeface="Tahoma" panose="020B0604030504040204" pitchFamily="34" charset="0"/>
                </a:rPr>
                <a:t>,  </a:t>
              </a:r>
            </a:p>
            <a:p>
              <a:pPr algn="just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pt-BR" sz="2400">
                  <a:latin typeface="Tahoma" panose="020B0604030504040204" pitchFamily="34" charset="0"/>
                </a:rPr>
                <a:t>em  relação  a uma  classe  de tarefas </a:t>
              </a:r>
              <a:r>
                <a:rPr lang="en-GB" altLang="pt-BR" sz="2400" b="1">
                  <a:latin typeface="Tahoma" panose="020B0604030504040204" pitchFamily="34" charset="0"/>
                </a:rPr>
                <a:t>T</a:t>
              </a:r>
              <a:r>
                <a:rPr lang="en-GB" altLang="pt-BR" sz="2400">
                  <a:latin typeface="Tahoma" panose="020B0604030504040204" pitchFamily="34" charset="0"/>
                </a:rPr>
                <a:t>, com me-</a:t>
              </a:r>
            </a:p>
            <a:p>
              <a:pPr algn="just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pt-BR" sz="2400">
                  <a:latin typeface="Tahoma" panose="020B0604030504040204" pitchFamily="34" charset="0"/>
                </a:rPr>
                <a:t>dida de desempenho </a:t>
              </a:r>
              <a:r>
                <a:rPr lang="en-GB" altLang="pt-BR" sz="2400" b="1">
                  <a:latin typeface="Tahoma" panose="020B0604030504040204" pitchFamily="34" charset="0"/>
                </a:rPr>
                <a:t>P</a:t>
              </a:r>
              <a:r>
                <a:rPr lang="en-GB" altLang="pt-BR" sz="2400">
                  <a:latin typeface="Tahoma" panose="020B0604030504040204" pitchFamily="34" charset="0"/>
                </a:rPr>
                <a:t>, se seu desempenho em </a:t>
              </a:r>
              <a:r>
                <a:rPr lang="en-GB" altLang="pt-BR" sz="2400" b="1">
                  <a:latin typeface="Tahoma" panose="020B0604030504040204" pitchFamily="34" charset="0"/>
                </a:rPr>
                <a:t>T</a:t>
              </a:r>
              <a:r>
                <a:rPr lang="en-GB" altLang="pt-BR" sz="2400">
                  <a:latin typeface="Tahoma" panose="020B0604030504040204" pitchFamily="34" charset="0"/>
                </a:rPr>
                <a:t>, </a:t>
              </a:r>
            </a:p>
            <a:p>
              <a:pPr algn="just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pt-BR" sz="2400">
                  <a:latin typeface="Tahoma" panose="020B0604030504040204" pitchFamily="34" charset="0"/>
                </a:rPr>
                <a:t>medido por </a:t>
              </a:r>
              <a:r>
                <a:rPr lang="en-GB" altLang="pt-BR" sz="2400" b="1">
                  <a:latin typeface="Tahoma" panose="020B0604030504040204" pitchFamily="34" charset="0"/>
                </a:rPr>
                <a:t>P</a:t>
              </a:r>
              <a:r>
                <a:rPr lang="en-GB" altLang="pt-BR" sz="2400">
                  <a:latin typeface="Tahoma" panose="020B0604030504040204" pitchFamily="34" charset="0"/>
                </a:rPr>
                <a:t>, melhora com </a:t>
              </a:r>
              <a:r>
                <a:rPr lang="en-GB" altLang="pt-BR" sz="2400" b="1">
                  <a:latin typeface="Tahoma" panose="020B0604030504040204" pitchFamily="34" charset="0"/>
                </a:rPr>
                <a:t>E</a:t>
              </a:r>
            </a:p>
            <a:p>
              <a:pPr algn="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pt-BR" sz="2000" i="1">
                  <a:latin typeface="Tahoma" panose="020B0604030504040204" pitchFamily="34" charset="0"/>
                </a:rPr>
                <a:t>					        Mitchell, 1997</a:t>
              </a:r>
            </a:p>
          </p:txBody>
        </p:sp>
      </p:grpSp>
      <p:grpSp>
        <p:nvGrpSpPr>
          <p:cNvPr id="22532" name="Group 9"/>
          <p:cNvGrpSpPr>
            <a:grpSpLocks/>
          </p:cNvGrpSpPr>
          <p:nvPr/>
        </p:nvGrpSpPr>
        <p:grpSpPr bwMode="auto">
          <a:xfrm>
            <a:off x="1943100" y="4878389"/>
            <a:ext cx="8547100" cy="782637"/>
            <a:chOff x="264" y="3073"/>
            <a:chExt cx="5384" cy="493"/>
          </a:xfrm>
        </p:grpSpPr>
        <p:sp>
          <p:nvSpPr>
            <p:cNvPr id="22533" name="AutoShape 10"/>
            <p:cNvSpPr>
              <a:spLocks noChangeArrowheads="1"/>
            </p:cNvSpPr>
            <p:nvPr/>
          </p:nvSpPr>
          <p:spPr bwMode="auto">
            <a:xfrm>
              <a:off x="264" y="3073"/>
              <a:ext cx="5384" cy="493"/>
            </a:xfrm>
            <a:prstGeom prst="roundRect">
              <a:avLst>
                <a:gd name="adj" fmla="val 19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22534" name="Text Box 11"/>
            <p:cNvSpPr txBox="1">
              <a:spLocks noChangeArrowheads="1"/>
            </p:cNvSpPr>
            <p:nvPr/>
          </p:nvSpPr>
          <p:spPr bwMode="auto">
            <a:xfrm>
              <a:off x="264" y="3223"/>
              <a:ext cx="5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ts val="2400"/>
                </a:lnSpc>
                <a:spcBef>
                  <a:spcPct val="0"/>
                </a:spcBef>
                <a:buClr>
                  <a:srgbClr val="000000"/>
                </a:buClr>
                <a:buNone/>
              </a:pPr>
              <a:r>
                <a:rPr lang="en-GB" altLang="pt-BR" sz="2400">
                  <a:latin typeface="Tahoma" panose="020B0604030504040204" pitchFamily="34" charset="0"/>
                </a:rPr>
                <a:t>Também chamado de </a:t>
              </a:r>
              <a:r>
                <a:rPr lang="en-GB" altLang="pt-BR" sz="2400" b="1">
                  <a:latin typeface="Tahoma" panose="020B0604030504040204" pitchFamily="34" charset="0"/>
                </a:rPr>
                <a:t>Aprendizado Indutivo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6193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Posicionamento e 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Segundo a revista Science (2011): o mundo foi capaz de armazenar 295 </a:t>
            </a:r>
            <a:r>
              <a:rPr lang="pt-BR" dirty="0" err="1"/>
              <a:t>exabytes</a:t>
            </a:r>
            <a:r>
              <a:rPr lang="pt-BR" dirty="0"/>
              <a:t> de informação no ano de 2007</a:t>
            </a:r>
          </a:p>
          <a:p>
            <a:pPr lvl="1"/>
            <a:r>
              <a:rPr lang="pt-BR" dirty="0"/>
              <a:t>1 </a:t>
            </a:r>
            <a:r>
              <a:rPr lang="pt-BR" dirty="0" err="1"/>
              <a:t>exabyte</a:t>
            </a:r>
            <a:r>
              <a:rPr lang="pt-BR" dirty="0"/>
              <a:t> = 1024 </a:t>
            </a:r>
            <a:r>
              <a:rPr lang="pt-BR" dirty="0" err="1"/>
              <a:t>petabytes</a:t>
            </a:r>
            <a:endParaRPr lang="pt-BR" dirty="0"/>
          </a:p>
          <a:p>
            <a:pPr lvl="1"/>
            <a:r>
              <a:rPr lang="pt-BR" dirty="0"/>
              <a:t>Cerca de 800 megabytes para cada ser humano</a:t>
            </a:r>
          </a:p>
          <a:p>
            <a:pPr lvl="1"/>
            <a:r>
              <a:rPr lang="pt-BR" dirty="0"/>
              <a:t>Equivalente ao conteúdo textual de mais de 300 livros</a:t>
            </a:r>
          </a:p>
          <a:p>
            <a:r>
              <a:rPr lang="pt-BR" dirty="0"/>
              <a:t>Atualmente a NASA possui dados na ordem de bilhões de gigabytes</a:t>
            </a:r>
          </a:p>
          <a:p>
            <a:r>
              <a:rPr lang="pt-BR" dirty="0"/>
              <a:t>Estima-se que em 2020, a humanidade disporá de 44 </a:t>
            </a:r>
            <a:r>
              <a:rPr lang="pt-BR" dirty="0" err="1"/>
              <a:t>zettabytes</a:t>
            </a:r>
            <a:r>
              <a:rPr lang="pt-BR" dirty="0"/>
              <a:t> de dados</a:t>
            </a:r>
          </a:p>
          <a:p>
            <a:pPr lvl="1"/>
            <a:r>
              <a:rPr lang="pt-BR" dirty="0"/>
              <a:t>1 </a:t>
            </a:r>
            <a:r>
              <a:rPr lang="pt-BR" dirty="0" err="1"/>
              <a:t>zettabyte</a:t>
            </a:r>
            <a:r>
              <a:rPr lang="pt-BR" dirty="0"/>
              <a:t> = 44 trilhões de gigabytes (44 x 270 bytes)</a:t>
            </a:r>
          </a:p>
          <a:p>
            <a:pPr lvl="1"/>
            <a:r>
              <a:rPr lang="pt-BR" dirty="0"/>
              <a:t>Taxa de crescimento de dados mundial em torno de 40% ao anona próxima década.</a:t>
            </a:r>
          </a:p>
        </p:txBody>
      </p:sp>
    </p:spTree>
    <p:extLst>
      <p:ext uri="{BB962C8B-B14F-4D97-AF65-F5344CB8AC3E}">
        <p14:creationId xmlns:p14="http://schemas.microsoft.com/office/powerpoint/2010/main" val="23393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2195514" y="255588"/>
            <a:ext cx="7807325" cy="11430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ts val="32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pt-BR" sz="3200">
                <a:solidFill>
                  <a:srgbClr val="000000"/>
                </a:solidFill>
              </a:rPr>
              <a:t>	</a:t>
            </a:r>
            <a:r>
              <a:rPr lang="en-GB" altLang="pt-BR" sz="2800">
                <a:solidFill>
                  <a:srgbClr val="000000"/>
                </a:solidFill>
              </a:rPr>
              <a:t>Aprendizado de Máquina - Exemplo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95513" y="1781176"/>
            <a:ext cx="7954962" cy="447516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ts val="24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500"/>
              <a:t>Detecção de bons clientes para um cartão de crédito</a:t>
            </a:r>
            <a:br>
              <a:rPr lang="en-GB" altLang="pt-BR" sz="2500"/>
            </a:br>
            <a:endParaRPr lang="en-GB" altLang="pt-BR" sz="2500"/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100" b="1"/>
              <a:t>Tarefa T</a:t>
            </a:r>
            <a:r>
              <a:rPr lang="en-GB" altLang="pt-BR" sz="2100"/>
              <a:t>: classificar potenciais novos clientes como bons ou maus pagadores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100" b="1"/>
              <a:t>Medida de Desempenho  P</a:t>
            </a:r>
            <a:r>
              <a:rPr lang="en-GB" altLang="pt-BR" sz="2100"/>
              <a:t>: porcentagem de clientes classificados corretamente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100" b="1"/>
              <a:t>Experiência de Treinamento E</a:t>
            </a:r>
            <a:r>
              <a:rPr lang="en-GB" altLang="pt-BR" sz="2100"/>
              <a:t>: uma base de dados histórica em que os clientes já conhecidos são previamente classificados como bons ou maus pagadores</a:t>
            </a:r>
          </a:p>
        </p:txBody>
      </p:sp>
    </p:spTree>
    <p:extLst>
      <p:ext uri="{BB962C8B-B14F-4D97-AF65-F5344CB8AC3E}">
        <p14:creationId xmlns:p14="http://schemas.microsoft.com/office/powerpoint/2010/main" val="278631069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2195514" y="255588"/>
            <a:ext cx="7807325" cy="11430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ts val="28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pt-BR" sz="2800">
                <a:solidFill>
                  <a:srgbClr val="000000"/>
                </a:solidFill>
              </a:rPr>
              <a:t>	Tipos de Aprendizado de Máquina (1/3)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8176" y="1782763"/>
            <a:ext cx="7954963" cy="4527550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ts val="22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300"/>
              <a:t>Aprendizado Supervisionado</a:t>
            </a:r>
            <a:br>
              <a:rPr lang="en-GB" altLang="pt-BR" sz="2500"/>
            </a:br>
            <a:endParaRPr lang="en-GB" altLang="pt-BR" sz="2500"/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900"/>
              <a:t>O algoritmo de aprendizado (indutor) recebe um conjunto de exemplos de treinamento para os quais os rótulos da classe associada são conhecidos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900"/>
              <a:t>Cada exemplo (instância ou padrão) é descrito por um vetor de valores (atributos) e pelo rótulo da classe associada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900"/>
              <a:t>O objetivo do indutor é construir um classificador que possa determinar corretamente a classe de novos exemplos ainda não rotulados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900"/>
              <a:t>Para rótulos de classe discretos, esse problema é chamado de classificação e para valores contínuos como regressão</a:t>
            </a:r>
          </a:p>
        </p:txBody>
      </p:sp>
    </p:spTree>
    <p:extLst>
      <p:ext uri="{BB962C8B-B14F-4D97-AF65-F5344CB8AC3E}">
        <p14:creationId xmlns:p14="http://schemas.microsoft.com/office/powerpoint/2010/main" val="384087986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2195514" y="255588"/>
            <a:ext cx="7807325" cy="11430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ts val="28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pt-BR" sz="2800">
                <a:solidFill>
                  <a:srgbClr val="000000"/>
                </a:solidFill>
              </a:rPr>
              <a:t>	Tipos de Aprendizado de Máquina (2/3)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95513" y="1781176"/>
            <a:ext cx="7954962" cy="447516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ts val="22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300"/>
              <a:t>Aprendizado Não-Supervisionado</a:t>
            </a:r>
            <a:br>
              <a:rPr lang="en-GB" altLang="pt-BR"/>
            </a:br>
            <a:endParaRPr lang="en-GB" altLang="pt-BR"/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900"/>
              <a:t>O indutor analisa os exemplos fornecidos e tenta determinar se alguns deles podem ser agrupados de alguma maneira, formando agrupamentos ou clusters</a:t>
            </a:r>
            <a:br>
              <a:rPr lang="en-GB" altLang="pt-BR" sz="1900"/>
            </a:br>
            <a:endParaRPr lang="en-GB" altLang="pt-BR" sz="1900"/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900"/>
              <a:t>Após a determinação dos agrupamentos, em geral, é necessário uma análise para determinar o que cada agrupamento significa no contexto problema sendo analisado</a:t>
            </a:r>
          </a:p>
        </p:txBody>
      </p:sp>
    </p:spTree>
    <p:extLst>
      <p:ext uri="{BB962C8B-B14F-4D97-AF65-F5344CB8AC3E}">
        <p14:creationId xmlns:p14="http://schemas.microsoft.com/office/powerpoint/2010/main" val="50774484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2195514" y="255588"/>
            <a:ext cx="7807325" cy="11430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ts val="28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pt-BR" sz="2800">
                <a:solidFill>
                  <a:srgbClr val="000000"/>
                </a:solidFill>
              </a:rPr>
              <a:t>	Tipos de Aprendizado de Máquina (3/3)</a:t>
            </a:r>
          </a:p>
        </p:txBody>
      </p:sp>
      <p:sp>
        <p:nvSpPr>
          <p:cNvPr id="30723" name="Oval 2"/>
          <p:cNvSpPr>
            <a:spLocks noChangeArrowheads="1"/>
          </p:cNvSpPr>
          <p:nvPr/>
        </p:nvSpPr>
        <p:spPr bwMode="auto">
          <a:xfrm>
            <a:off x="5313363" y="1882620"/>
            <a:ext cx="2076450" cy="328922"/>
          </a:xfrm>
          <a:prstGeom prst="ellipse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pt-BR" sz="1600">
                <a:latin typeface="Times New Roman" panose="02020603050405020304" pitchFamily="18" charset="0"/>
              </a:rPr>
              <a:t>AM</a:t>
            </a: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3659188" y="2595564"/>
            <a:ext cx="2076450" cy="617537"/>
          </a:xfrm>
          <a:prstGeom prst="ellipse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30725" name="Group 4"/>
          <p:cNvGrpSpPr>
            <a:grpSpLocks/>
          </p:cNvGrpSpPr>
          <p:nvPr/>
        </p:nvGrpSpPr>
        <p:grpSpPr bwMode="auto">
          <a:xfrm>
            <a:off x="3967164" y="2686053"/>
            <a:ext cx="1462088" cy="434976"/>
            <a:chOff x="1539" y="1692"/>
            <a:chExt cx="921" cy="274"/>
          </a:xfrm>
        </p:grpSpPr>
        <p:sp>
          <p:nvSpPr>
            <p:cNvPr id="30742" name="AutoShape 5"/>
            <p:cNvSpPr>
              <a:spLocks noChangeArrowheads="1"/>
            </p:cNvSpPr>
            <p:nvPr/>
          </p:nvSpPr>
          <p:spPr bwMode="auto">
            <a:xfrm>
              <a:off x="1539" y="1692"/>
              <a:ext cx="921" cy="274"/>
            </a:xfrm>
            <a:prstGeom prst="roundRect">
              <a:avLst>
                <a:gd name="adj" fmla="val 361"/>
              </a:avLst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0743" name="Text Box 6"/>
            <p:cNvSpPr txBox="1">
              <a:spLocks noChangeArrowheads="1"/>
            </p:cNvSpPr>
            <p:nvPr/>
          </p:nvSpPr>
          <p:spPr bwMode="auto">
            <a:xfrm>
              <a:off x="1539" y="1746"/>
              <a:ext cx="92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pt-BR" sz="1800">
                  <a:latin typeface="Times New Roman" panose="02020603050405020304" pitchFamily="18" charset="0"/>
                </a:rPr>
                <a:t>Supervisionado</a:t>
              </a:r>
            </a:p>
          </p:txBody>
        </p:sp>
      </p:grpSp>
      <p:sp>
        <p:nvSpPr>
          <p:cNvPr id="30726" name="Oval 7"/>
          <p:cNvSpPr>
            <a:spLocks noChangeArrowheads="1"/>
          </p:cNvSpPr>
          <p:nvPr/>
        </p:nvSpPr>
        <p:spPr bwMode="auto">
          <a:xfrm>
            <a:off x="6651626" y="2534295"/>
            <a:ext cx="2074863" cy="740075"/>
          </a:xfrm>
          <a:prstGeom prst="ellipse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pt-BR" sz="1800">
                <a:latin typeface="Times New Roman" panose="02020603050405020304" pitchFamily="18" charset="0"/>
              </a:rPr>
              <a:t>Não-Supervisionado</a:t>
            </a:r>
          </a:p>
        </p:txBody>
      </p:sp>
      <p:sp>
        <p:nvSpPr>
          <p:cNvPr id="30727" name="Oval 8"/>
          <p:cNvSpPr>
            <a:spLocks noChangeArrowheads="1"/>
          </p:cNvSpPr>
          <p:nvPr/>
        </p:nvSpPr>
        <p:spPr bwMode="auto">
          <a:xfrm>
            <a:off x="2946401" y="3840164"/>
            <a:ext cx="1755775" cy="700087"/>
          </a:xfrm>
          <a:prstGeom prst="ellipse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30728" name="Group 9"/>
          <p:cNvGrpSpPr>
            <a:grpSpLocks/>
          </p:cNvGrpSpPr>
          <p:nvPr/>
        </p:nvGrpSpPr>
        <p:grpSpPr bwMode="auto">
          <a:xfrm>
            <a:off x="3097213" y="3944934"/>
            <a:ext cx="1409699" cy="492124"/>
            <a:chOff x="991" y="2485"/>
            <a:chExt cx="888" cy="310"/>
          </a:xfrm>
        </p:grpSpPr>
        <p:sp>
          <p:nvSpPr>
            <p:cNvPr id="30740" name="AutoShape 10"/>
            <p:cNvSpPr>
              <a:spLocks noChangeArrowheads="1"/>
            </p:cNvSpPr>
            <p:nvPr/>
          </p:nvSpPr>
          <p:spPr bwMode="auto">
            <a:xfrm>
              <a:off x="991" y="2485"/>
              <a:ext cx="888" cy="310"/>
            </a:xfrm>
            <a:prstGeom prst="roundRect">
              <a:avLst>
                <a:gd name="adj" fmla="val 319"/>
              </a:avLst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0741" name="Text Box 11"/>
            <p:cNvSpPr txBox="1">
              <a:spLocks noChangeArrowheads="1"/>
            </p:cNvSpPr>
            <p:nvPr/>
          </p:nvSpPr>
          <p:spPr bwMode="auto">
            <a:xfrm>
              <a:off x="991" y="2557"/>
              <a:ext cx="888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pt-BR" sz="1800">
                  <a:latin typeface="Times New Roman" panose="02020603050405020304" pitchFamily="18" charset="0"/>
                </a:rPr>
                <a:t>Classificação</a:t>
              </a:r>
            </a:p>
          </p:txBody>
        </p:sp>
      </p:grpSp>
      <p:sp>
        <p:nvSpPr>
          <p:cNvPr id="30729" name="Oval 12"/>
          <p:cNvSpPr>
            <a:spLocks noChangeArrowheads="1"/>
          </p:cNvSpPr>
          <p:nvPr/>
        </p:nvSpPr>
        <p:spPr bwMode="auto">
          <a:xfrm>
            <a:off x="4919663" y="3840164"/>
            <a:ext cx="1657350" cy="700087"/>
          </a:xfrm>
          <a:prstGeom prst="ellipse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30730" name="Group 13"/>
          <p:cNvGrpSpPr>
            <a:grpSpLocks/>
          </p:cNvGrpSpPr>
          <p:nvPr/>
        </p:nvGrpSpPr>
        <p:grpSpPr bwMode="auto">
          <a:xfrm>
            <a:off x="5114928" y="3944934"/>
            <a:ext cx="1173163" cy="492124"/>
            <a:chOff x="2262" y="2485"/>
            <a:chExt cx="739" cy="310"/>
          </a:xfrm>
        </p:grpSpPr>
        <p:sp>
          <p:nvSpPr>
            <p:cNvPr id="30738" name="AutoShape 14"/>
            <p:cNvSpPr>
              <a:spLocks noChangeArrowheads="1"/>
            </p:cNvSpPr>
            <p:nvPr/>
          </p:nvSpPr>
          <p:spPr bwMode="auto">
            <a:xfrm>
              <a:off x="2262" y="2485"/>
              <a:ext cx="739" cy="310"/>
            </a:xfrm>
            <a:prstGeom prst="roundRect">
              <a:avLst>
                <a:gd name="adj" fmla="val 319"/>
              </a:avLst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0739" name="Text Box 15"/>
            <p:cNvSpPr txBox="1">
              <a:spLocks noChangeArrowheads="1"/>
            </p:cNvSpPr>
            <p:nvPr/>
          </p:nvSpPr>
          <p:spPr bwMode="auto">
            <a:xfrm>
              <a:off x="2262" y="2557"/>
              <a:ext cx="739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pt-BR" sz="1800">
                  <a:latin typeface="Times New Roman" panose="02020603050405020304" pitchFamily="18" charset="0"/>
                </a:rPr>
                <a:t>Regressão</a:t>
              </a:r>
            </a:p>
          </p:txBody>
        </p:sp>
      </p:grpSp>
      <p:sp>
        <p:nvSpPr>
          <p:cNvPr id="30731" name="Line 16"/>
          <p:cNvSpPr>
            <a:spLocks noChangeShapeType="1"/>
          </p:cNvSpPr>
          <p:nvPr/>
        </p:nvSpPr>
        <p:spPr bwMode="auto">
          <a:xfrm flipH="1">
            <a:off x="4878389" y="2351088"/>
            <a:ext cx="1514475" cy="260350"/>
          </a:xfrm>
          <a:prstGeom prst="line">
            <a:avLst/>
          </a:prstGeom>
          <a:noFill/>
          <a:ln w="9360">
            <a:solidFill>
              <a:srgbClr val="FF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32" name="Line 17"/>
          <p:cNvSpPr>
            <a:spLocks noChangeShapeType="1"/>
          </p:cNvSpPr>
          <p:nvPr/>
        </p:nvSpPr>
        <p:spPr bwMode="auto">
          <a:xfrm>
            <a:off x="6373813" y="2357439"/>
            <a:ext cx="1255712" cy="236537"/>
          </a:xfrm>
          <a:prstGeom prst="line">
            <a:avLst/>
          </a:prstGeom>
          <a:noFill/>
          <a:ln w="9360">
            <a:solidFill>
              <a:srgbClr val="FF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33" name="Line 18"/>
          <p:cNvSpPr>
            <a:spLocks noChangeShapeType="1"/>
          </p:cNvSpPr>
          <p:nvPr/>
        </p:nvSpPr>
        <p:spPr bwMode="auto">
          <a:xfrm flipH="1">
            <a:off x="4064001" y="3213101"/>
            <a:ext cx="619125" cy="627063"/>
          </a:xfrm>
          <a:prstGeom prst="line">
            <a:avLst/>
          </a:prstGeom>
          <a:noFill/>
          <a:ln w="9360">
            <a:solidFill>
              <a:srgbClr val="FF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34" name="Line 19"/>
          <p:cNvSpPr>
            <a:spLocks noChangeShapeType="1"/>
          </p:cNvSpPr>
          <p:nvPr/>
        </p:nvSpPr>
        <p:spPr bwMode="auto">
          <a:xfrm>
            <a:off x="4711701" y="3213100"/>
            <a:ext cx="822325" cy="635000"/>
          </a:xfrm>
          <a:prstGeom prst="line">
            <a:avLst/>
          </a:prstGeom>
          <a:noFill/>
          <a:ln w="9360">
            <a:solidFill>
              <a:srgbClr val="FF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35" name="Text Box 20"/>
          <p:cNvSpPr txBox="1">
            <a:spLocks noChangeArrowheads="1"/>
          </p:cNvSpPr>
          <p:nvPr/>
        </p:nvSpPr>
        <p:spPr bwMode="auto">
          <a:xfrm>
            <a:off x="1938338" y="4803776"/>
            <a:ext cx="2195512" cy="137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pt-BR" sz="1800">
                <a:latin typeface="Times New Roman" panose="02020603050405020304" pitchFamily="18" charset="0"/>
              </a:rPr>
              <a:t>k-NN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pt-BR" sz="1800">
                <a:latin typeface="Times New Roman" panose="02020603050405020304" pitchFamily="18" charset="0"/>
              </a:rPr>
              <a:t>Árvores de Decisão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pt-BR" sz="1800">
                <a:latin typeface="Times New Roman" panose="02020603050405020304" pitchFamily="18" charset="0"/>
              </a:rPr>
              <a:t>Naive Bayes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pt-BR" sz="1800">
                <a:latin typeface="Times New Roman" panose="02020603050405020304" pitchFamily="18" charset="0"/>
              </a:rPr>
              <a:t>Perceptron/Adaline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pt-BR" sz="1800">
                <a:latin typeface="Times New Roman" panose="02020603050405020304" pitchFamily="18" charset="0"/>
              </a:rPr>
              <a:t>Multi-Layer Perceptron</a:t>
            </a:r>
          </a:p>
        </p:txBody>
      </p:sp>
      <p:sp>
        <p:nvSpPr>
          <p:cNvPr id="30736" name="Text Box 21"/>
          <p:cNvSpPr txBox="1">
            <a:spLocks noChangeArrowheads="1"/>
          </p:cNvSpPr>
          <p:nvPr/>
        </p:nvSpPr>
        <p:spPr bwMode="auto">
          <a:xfrm>
            <a:off x="5214938" y="4803776"/>
            <a:ext cx="2195512" cy="817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pt-BR" sz="1800">
                <a:latin typeface="Times New Roman" panose="02020603050405020304" pitchFamily="18" charset="0"/>
              </a:rPr>
              <a:t>k-NN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pt-BR" sz="1800">
                <a:latin typeface="Times New Roman" panose="02020603050405020304" pitchFamily="18" charset="0"/>
              </a:rPr>
              <a:t>Adaline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pt-BR" sz="1800">
                <a:latin typeface="Times New Roman" panose="02020603050405020304" pitchFamily="18" charset="0"/>
              </a:rPr>
              <a:t>Multi-Layer Perceptron</a:t>
            </a:r>
          </a:p>
        </p:txBody>
      </p:sp>
      <p:sp>
        <p:nvSpPr>
          <p:cNvPr id="30737" name="Text Box 22"/>
          <p:cNvSpPr txBox="1">
            <a:spLocks noChangeArrowheads="1"/>
          </p:cNvSpPr>
          <p:nvPr/>
        </p:nvSpPr>
        <p:spPr bwMode="auto">
          <a:xfrm>
            <a:off x="7554913" y="3292476"/>
            <a:ext cx="2195512" cy="817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pt-BR" sz="1800">
                <a:latin typeface="Times New Roman" panose="02020603050405020304" pitchFamily="18" charset="0"/>
              </a:rPr>
              <a:t>k-means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pt-BR" sz="1800">
                <a:latin typeface="Times New Roman" panose="02020603050405020304" pitchFamily="18" charset="0"/>
              </a:rPr>
              <a:t>Metódos Hierárquicos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pt-BR" sz="1800">
                <a:latin typeface="Times New Roman" panose="02020603050405020304" pitchFamily="18" charset="0"/>
              </a:rPr>
              <a:t>SOM</a:t>
            </a:r>
          </a:p>
        </p:txBody>
      </p:sp>
    </p:spTree>
    <p:extLst>
      <p:ext uri="{BB962C8B-B14F-4D97-AF65-F5344CB8AC3E}">
        <p14:creationId xmlns:p14="http://schemas.microsoft.com/office/powerpoint/2010/main" val="227217997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2195514" y="255588"/>
            <a:ext cx="7805737" cy="114141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ts val="28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pt-BR" sz="2800">
                <a:solidFill>
                  <a:srgbClr val="000000"/>
                </a:solidFill>
              </a:rPr>
              <a:t>	O que é um Conceito?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4714" y="1851026"/>
            <a:ext cx="7953375" cy="4752975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ts val="18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900"/>
              <a:t>Tipos de Aprendizado de Máquina (Objetivos da Mineração de Dados)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700"/>
              <a:t>Aprendizado supervisionado (Atividades de Predição)</a:t>
            </a:r>
          </a:p>
          <a:p>
            <a:pPr lvl="2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800"/>
              <a:t>Classificação: previsão de classes discretas pré-definidas</a:t>
            </a:r>
          </a:p>
          <a:p>
            <a:pPr lvl="2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800"/>
              <a:t>Regressão: previsão de um valor numérico contínuo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700"/>
              <a:t>Aprendizado não-supervisionado (Atividades de Descrição)</a:t>
            </a:r>
          </a:p>
          <a:p>
            <a:pPr lvl="2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800"/>
              <a:t>Agrupamentos: agrupar instâncias similares em aglomerados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700"/>
              <a:t>Regras de associação (Atividades de Descrição)</a:t>
            </a:r>
          </a:p>
          <a:p>
            <a:pPr lvl="2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800"/>
              <a:t>Detecção de associações entre atributos</a:t>
            </a:r>
          </a:p>
          <a:p>
            <a:pPr lvl="2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800"/>
              <a:t>Mais geral que a Classificação: qualquer associação entre atributos, não apenas com uma classe específica</a:t>
            </a:r>
          </a:p>
          <a:p>
            <a:pPr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900"/>
              <a:t>Conceito: coisa a ser aprendida</a:t>
            </a:r>
          </a:p>
          <a:p>
            <a:pPr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900"/>
              <a:t>Descrição do conceito: saída do algoritmo (esquema) de aprendizado</a:t>
            </a:r>
          </a:p>
        </p:txBody>
      </p:sp>
    </p:spTree>
    <p:extLst>
      <p:ext uri="{BB962C8B-B14F-4D97-AF65-F5344CB8AC3E}">
        <p14:creationId xmlns:p14="http://schemas.microsoft.com/office/powerpoint/2010/main" val="404952904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2195514" y="255588"/>
            <a:ext cx="7805737" cy="114141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ts val="28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pt-BR" sz="2800">
                <a:solidFill>
                  <a:srgbClr val="000000"/>
                </a:solidFill>
              </a:rPr>
              <a:t>	O que é uma Instância?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95514" y="1925639"/>
            <a:ext cx="7953375" cy="3952875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ts val="2013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100"/>
              <a:t>Definições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900"/>
              <a:t>Objeto a ser classificado, associado ou agrupado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900"/>
              <a:t>Exemplo individual e independente do conceito a ser aprendido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900"/>
              <a:t>Carecterizada por um conjunto pré-determinado de atributos</a:t>
            </a:r>
          </a:p>
          <a:p>
            <a:pPr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100"/>
              <a:t>Entrada para o indutor (algoritmo ou esquema de aprendizado): conjunto de instâncias ou conjunto de dados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900"/>
              <a:t>Representado como uma única relação (</a:t>
            </a:r>
            <a:r>
              <a:rPr lang="en-GB" altLang="pt-BR" sz="1900" i="1"/>
              <a:t>flat file</a:t>
            </a:r>
            <a:r>
              <a:rPr lang="en-GB" altLang="pt-BR" sz="1900"/>
              <a:t>)</a:t>
            </a:r>
          </a:p>
          <a:p>
            <a:pPr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100"/>
              <a:t>Forma bastante restrita de entrada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900"/>
              <a:t>Não representa relações entre objetos</a:t>
            </a:r>
          </a:p>
          <a:p>
            <a:pPr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100"/>
              <a:t>Forma mais comum para a maioria dos indutores</a:t>
            </a:r>
          </a:p>
        </p:txBody>
      </p:sp>
    </p:spTree>
    <p:extLst>
      <p:ext uri="{BB962C8B-B14F-4D97-AF65-F5344CB8AC3E}">
        <p14:creationId xmlns:p14="http://schemas.microsoft.com/office/powerpoint/2010/main" val="222651156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2195514" y="255588"/>
            <a:ext cx="7805737" cy="114141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ts val="28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pt-BR" sz="2800">
                <a:solidFill>
                  <a:srgbClr val="000000"/>
                </a:solidFill>
              </a:rPr>
              <a:t>	O que é um atributo?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24076" y="1846264"/>
            <a:ext cx="7953375" cy="4365625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ts val="2013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100"/>
              <a:t>Cada instância é descrita por um conjunto fixo pré-determinado de características - Atributos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900"/>
              <a:t>Na prática, porém, o número de atributos pode variar</a:t>
            </a:r>
          </a:p>
          <a:p>
            <a:pPr lvl="2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/>
              <a:t>Solução possível: uma sinalizador de “valor irrelevante”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900"/>
              <a:t>Problema relacionado: a existência de um atributo pode depender do valor de um outro</a:t>
            </a:r>
          </a:p>
          <a:p>
            <a:pPr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100"/>
              <a:t>Tipos possíveis de atributos (escalas de medidas)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900"/>
              <a:t>Escalas não-métricas (qualitativas)</a:t>
            </a:r>
          </a:p>
          <a:p>
            <a:pPr lvl="2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/>
              <a:t>Nominal e Ordinal</a:t>
            </a:r>
          </a:p>
          <a:p>
            <a:pPr lvl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1900"/>
              <a:t>Escalas métricas (quantitativos)</a:t>
            </a:r>
          </a:p>
          <a:p>
            <a:pPr lvl="2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/>
              <a:t>Intervalar e Razão </a:t>
            </a:r>
          </a:p>
        </p:txBody>
      </p:sp>
    </p:spTree>
    <p:extLst>
      <p:ext uri="{BB962C8B-B14F-4D97-AF65-F5344CB8AC3E}">
        <p14:creationId xmlns:p14="http://schemas.microsoft.com/office/powerpoint/2010/main" val="120330751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KDD x Data Mining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80000"/>
              <a:buNone/>
              <a:defRPr/>
            </a:pPr>
            <a:r>
              <a:rPr lang="pt-BR" dirty="0"/>
              <a:t>KDD – </a:t>
            </a:r>
            <a:r>
              <a:rPr lang="pt-BR" dirty="0" err="1"/>
              <a:t>Knowledge</a:t>
            </a:r>
            <a:r>
              <a:rPr lang="pt-BR" dirty="0"/>
              <a:t> Discovery in </a:t>
            </a:r>
            <a:r>
              <a:rPr lang="pt-BR" dirty="0" err="1"/>
              <a:t>Databases</a:t>
            </a:r>
            <a:endParaRPr lang="pt-BR" dirty="0"/>
          </a:p>
          <a:p>
            <a:pPr marL="0" indent="0">
              <a:buSzPct val="80000"/>
              <a:buNone/>
              <a:defRPr/>
            </a:pPr>
            <a:r>
              <a:rPr lang="pt-BR" dirty="0"/>
              <a:t>Mineração de dados é o passo do processo de KDD que produz um conjunto de padrões sob um custo computacional aceitável;</a:t>
            </a:r>
          </a:p>
          <a:p>
            <a:pPr marL="0" indent="0">
              <a:buSzPct val="80000"/>
              <a:buNone/>
              <a:defRPr/>
            </a:pPr>
            <a:r>
              <a:rPr lang="pt-BR" dirty="0"/>
              <a:t>KDD utiliza algoritmos de </a:t>
            </a:r>
            <a:r>
              <a:rPr lang="pt-BR" i="1" dirty="0"/>
              <a:t>data mining</a:t>
            </a:r>
            <a:r>
              <a:rPr lang="pt-BR" dirty="0"/>
              <a:t> para extrair padrões classificados como “conhecimento”. Incorpora também tarefas como escolha do algoritmo adequado, processamento e amostragem de dados e interpretação de resultados;</a:t>
            </a:r>
          </a:p>
          <a:p>
            <a:pPr>
              <a:buFont typeface="Arial" charset="0"/>
              <a:buChar char="•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85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92313" y="-100013"/>
            <a:ext cx="7791450" cy="1433513"/>
          </a:xfrm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Posicionamento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989138"/>
            <a:ext cx="6408738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423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Etapas do Processo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0"/>
            <a:ext cx="7772400" cy="2819400"/>
          </a:xfrm>
        </p:spPr>
        <p:txBody>
          <a:bodyPr/>
          <a:lstStyle/>
          <a:p>
            <a:pPr marL="0" indent="0">
              <a:buSzPct val="80000"/>
              <a:buNone/>
            </a:pPr>
            <a:r>
              <a:rPr lang="pt-BR" altLang="pt-BR"/>
              <a:t>Seleção</a:t>
            </a:r>
          </a:p>
          <a:p>
            <a:pPr marL="0" indent="0">
              <a:buSzPct val="80000"/>
              <a:buNone/>
            </a:pPr>
            <a:r>
              <a:rPr lang="pt-BR" altLang="pt-BR"/>
              <a:t>Pré-processamento </a:t>
            </a:r>
          </a:p>
          <a:p>
            <a:pPr marL="0" indent="0">
              <a:buSzPct val="80000"/>
              <a:buNone/>
            </a:pPr>
            <a:r>
              <a:rPr lang="pt-BR" altLang="pt-BR"/>
              <a:t>Transformação</a:t>
            </a:r>
          </a:p>
          <a:p>
            <a:pPr marL="0" indent="0">
              <a:buSzPct val="80000"/>
              <a:buNone/>
            </a:pPr>
            <a:r>
              <a:rPr lang="pt-BR" altLang="pt-BR"/>
              <a:t>Data mining (aprendizagem)</a:t>
            </a:r>
          </a:p>
          <a:p>
            <a:pPr marL="0" indent="0">
              <a:buSzPct val="80000"/>
              <a:buNone/>
            </a:pPr>
            <a:r>
              <a:rPr lang="pt-BR" altLang="pt-BR"/>
              <a:t>Interpretação e Avaliação	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340725" y="6172200"/>
            <a:ext cx="2057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Impact" panose="020B0806030902050204" pitchFamily="34" charset="0"/>
              </a:rPr>
              <a:t>Processo</a:t>
            </a:r>
          </a:p>
        </p:txBody>
      </p:sp>
    </p:spTree>
    <p:extLst>
      <p:ext uri="{BB962C8B-B14F-4D97-AF65-F5344CB8AC3E}">
        <p14:creationId xmlns:p14="http://schemas.microsoft.com/office/powerpoint/2010/main" val="1462523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Posicionamento e Motivação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046" y="1825625"/>
            <a:ext cx="72319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1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8150" y="333375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Processo mínimo de descoberta do conhecimento</a:t>
            </a:r>
          </a:p>
        </p:txBody>
      </p:sp>
      <p:pic>
        <p:nvPicPr>
          <p:cNvPr id="2765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95601"/>
            <a:ext cx="77089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1655764"/>
            <a:ext cx="735965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286000" y="1905000"/>
            <a:ext cx="66167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FF0000"/>
                </a:solidFill>
                <a:latin typeface="Times New Roman" panose="02020603050405020304" pitchFamily="18" charset="0"/>
              </a:rPr>
              <a:t>Compreensão do domínio e dos objetivos da tarefa;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FF0000"/>
                </a:solidFill>
                <a:latin typeface="Times New Roman" panose="02020603050405020304" pitchFamily="18" charset="0"/>
              </a:rPr>
              <a:t>Criação do conjunto de dados envolvendo as variáveis necessárias;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8493125" y="6172200"/>
            <a:ext cx="2057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Impact" panose="020B0806030902050204" pitchFamily="34" charset="0"/>
              </a:rPr>
              <a:t>Processo</a:t>
            </a:r>
          </a:p>
        </p:txBody>
      </p:sp>
    </p:spTree>
    <p:extLst>
      <p:ext uri="{BB962C8B-B14F-4D97-AF65-F5344CB8AC3E}">
        <p14:creationId xmlns:p14="http://schemas.microsoft.com/office/powerpoint/2010/main" val="10468389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85A6C8-63BB-4EA6-BA2A-0AC0FDD5D5D4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Seleção de Dados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438400"/>
            <a:ext cx="7772400" cy="2590800"/>
          </a:xfrm>
        </p:spPr>
        <p:txBody>
          <a:bodyPr/>
          <a:lstStyle/>
          <a:p>
            <a:pPr marL="0" indent="0">
              <a:buSzPct val="80000"/>
              <a:buNone/>
            </a:pPr>
            <a:r>
              <a:rPr lang="pt-BR" altLang="pt-BR"/>
              <a:t>Selecionar ou segmentar dados de acordo com critérios definidos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8340725" y="6172200"/>
            <a:ext cx="2057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Impact" panose="020B0806030902050204" pitchFamily="34" charset="0"/>
              </a:rPr>
              <a:t>Processo</a:t>
            </a:r>
          </a:p>
        </p:txBody>
      </p:sp>
    </p:spTree>
    <p:extLst>
      <p:ext uri="{BB962C8B-B14F-4D97-AF65-F5344CB8AC3E}">
        <p14:creationId xmlns:p14="http://schemas.microsoft.com/office/powerpoint/2010/main" val="16611028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213" y="0"/>
            <a:ext cx="7772400" cy="1143000"/>
          </a:xfrm>
        </p:spPr>
        <p:txBody>
          <a:bodyPr/>
          <a:lstStyle/>
          <a:p>
            <a:r>
              <a:rPr lang="pt-BR" altLang="pt-BR"/>
              <a:t>Processo mínimo</a:t>
            </a:r>
          </a:p>
        </p:txBody>
      </p:sp>
      <p:pic>
        <p:nvPicPr>
          <p:cNvPr id="3174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95601"/>
            <a:ext cx="77089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4" y="1790700"/>
            <a:ext cx="5686425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959350" y="1847850"/>
            <a:ext cx="48641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Times New Roman" panose="02020603050405020304" pitchFamily="18" charset="0"/>
              </a:rPr>
              <a:t>Operações como identificação de ruídos, </a:t>
            </a:r>
            <a:r>
              <a:rPr lang="pt-BR" altLang="pt-BR" sz="2000" i="1">
                <a:latin typeface="Times New Roman" panose="02020603050405020304" pitchFamily="18" charset="0"/>
              </a:rPr>
              <a:t>outliers</a:t>
            </a:r>
            <a:r>
              <a:rPr lang="pt-BR" altLang="pt-BR" sz="2000">
                <a:latin typeface="Times New Roman" panose="02020603050405020304" pitchFamily="18" charset="0"/>
              </a:rPr>
              <a:t>, como tratar falta de dados em alguns campos, etc</a:t>
            </a:r>
            <a:r>
              <a:rPr lang="pt-BR" altLang="pt-BR" sz="2000">
                <a:solidFill>
                  <a:srgbClr val="FFFF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493125" y="6172200"/>
            <a:ext cx="2057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Impact" panose="020B0806030902050204" pitchFamily="34" charset="0"/>
              </a:rPr>
              <a:t>Processo</a:t>
            </a:r>
          </a:p>
        </p:txBody>
      </p:sp>
    </p:spTree>
    <p:extLst>
      <p:ext uri="{BB962C8B-B14F-4D97-AF65-F5344CB8AC3E}">
        <p14:creationId xmlns:p14="http://schemas.microsoft.com/office/powerpoint/2010/main" val="40317797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CF7214-65F8-4A2A-BD16-95DF8F4D58DB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Pré-Processamento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SzPct val="80000"/>
              <a:buNone/>
            </a:pPr>
            <a:r>
              <a:rPr lang="pt-BR" altLang="pt-BR"/>
              <a:t>Estágio de limpeza dos dados, onde informações julgadas desnecessárias são removidas.</a:t>
            </a:r>
          </a:p>
          <a:p>
            <a:pPr marL="0" indent="0">
              <a:buSzPct val="80000"/>
              <a:buNone/>
            </a:pPr>
            <a:r>
              <a:rPr lang="pt-BR" altLang="pt-BR"/>
              <a:t>Reconfiguração dos dados para assegurar formatos consistentes (identificação)</a:t>
            </a:r>
          </a:p>
          <a:p>
            <a:pPr lvl="3"/>
            <a:r>
              <a:rPr lang="pt-BR" altLang="pt-BR"/>
              <a:t>Ex. : sexo = “F”  ou “M”</a:t>
            </a:r>
          </a:p>
          <a:p>
            <a:pPr lvl="3">
              <a:buFontTx/>
              <a:buNone/>
            </a:pPr>
            <a:r>
              <a:rPr lang="pt-BR" altLang="pt-BR"/>
              <a:t>		     sexo = “M” ou  “H”  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8340725" y="6172200"/>
            <a:ext cx="2057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Impact" panose="020B0806030902050204" pitchFamily="34" charset="0"/>
              </a:rPr>
              <a:t>Processo</a:t>
            </a:r>
          </a:p>
        </p:txBody>
      </p:sp>
    </p:spTree>
    <p:extLst>
      <p:ext uri="{BB962C8B-B14F-4D97-AF65-F5344CB8AC3E}">
        <p14:creationId xmlns:p14="http://schemas.microsoft.com/office/powerpoint/2010/main" val="41019499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9425" y="115888"/>
            <a:ext cx="7772400" cy="1143000"/>
          </a:xfrm>
        </p:spPr>
        <p:txBody>
          <a:bodyPr/>
          <a:lstStyle/>
          <a:p>
            <a:r>
              <a:rPr lang="pt-BR" altLang="pt-BR"/>
              <a:t>Processo mínimo</a:t>
            </a:r>
          </a:p>
        </p:txBody>
      </p:sp>
      <p:pic>
        <p:nvPicPr>
          <p:cNvPr id="3584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95601"/>
            <a:ext cx="77089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1" y="2016125"/>
            <a:ext cx="4403725" cy="1493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901950" y="2073275"/>
            <a:ext cx="3498850" cy="7085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Times New Roman" panose="02020603050405020304" pitchFamily="18" charset="0"/>
              </a:rPr>
              <a:t>Redução de dimensionalidade, combinação de atributos;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8493125" y="6172200"/>
            <a:ext cx="2057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Impact" panose="020B0806030902050204" pitchFamily="34" charset="0"/>
              </a:rPr>
              <a:t>Processo</a:t>
            </a:r>
          </a:p>
        </p:txBody>
      </p:sp>
    </p:spTree>
    <p:extLst>
      <p:ext uri="{BB962C8B-B14F-4D97-AF65-F5344CB8AC3E}">
        <p14:creationId xmlns:p14="http://schemas.microsoft.com/office/powerpoint/2010/main" val="40598709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0206C9-D134-4E4F-8562-368591D4CBFC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Transformação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SzPct val="80000"/>
              <a:buNone/>
              <a:defRPr/>
            </a:pPr>
            <a:r>
              <a:rPr lang="pt-BR" dirty="0"/>
              <a:t>Transformam-se os dados em formatos utilizáveis. Esta depende da técnica data mining usada.</a:t>
            </a:r>
          </a:p>
          <a:p>
            <a:pPr marL="0" indent="0">
              <a:buSzPct val="80000"/>
              <a:buNone/>
              <a:defRPr/>
            </a:pPr>
            <a:r>
              <a:rPr lang="pt-BR" dirty="0"/>
              <a:t>Disponibilizar os dados de maneira usável e navegável.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Monotype Sorts"/>
              <a:buNone/>
              <a:defRPr/>
            </a:pPr>
            <a:endParaRPr lang="pt-BR" dirty="0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8340725" y="6172200"/>
            <a:ext cx="2057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Impact" panose="020B0806030902050204" pitchFamily="34" charset="0"/>
              </a:rPr>
              <a:t>Processo</a:t>
            </a:r>
          </a:p>
        </p:txBody>
      </p:sp>
    </p:spTree>
    <p:extLst>
      <p:ext uri="{BB962C8B-B14F-4D97-AF65-F5344CB8AC3E}">
        <p14:creationId xmlns:p14="http://schemas.microsoft.com/office/powerpoint/2010/main" val="41923168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19288" y="9525"/>
            <a:ext cx="7772400" cy="1143000"/>
          </a:xfrm>
        </p:spPr>
        <p:txBody>
          <a:bodyPr/>
          <a:lstStyle/>
          <a:p>
            <a:r>
              <a:rPr lang="pt-BR" altLang="pt-BR"/>
              <a:t>Processo mínimo</a:t>
            </a:r>
          </a:p>
        </p:txBody>
      </p:sp>
      <p:pic>
        <p:nvPicPr>
          <p:cNvPr id="39939" name="Picture 10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95601"/>
            <a:ext cx="77089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0" name="Group 1034"/>
          <p:cNvGrpSpPr>
            <a:grpSpLocks/>
          </p:cNvGrpSpPr>
          <p:nvPr/>
        </p:nvGrpSpPr>
        <p:grpSpPr bwMode="auto">
          <a:xfrm>
            <a:off x="1752600" y="1812926"/>
            <a:ext cx="5888038" cy="1431925"/>
            <a:chOff x="144" y="1142"/>
            <a:chExt cx="3709" cy="902"/>
          </a:xfrm>
        </p:grpSpPr>
        <p:sp>
          <p:nvSpPr>
            <p:cNvPr id="39942" name="Rectangle 1031"/>
            <p:cNvSpPr>
              <a:spLocks noChangeArrowheads="1"/>
            </p:cNvSpPr>
            <p:nvPr/>
          </p:nvSpPr>
          <p:spPr bwMode="auto">
            <a:xfrm>
              <a:off x="144" y="1152"/>
              <a:ext cx="3552" cy="45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Lucida Sans Unicode" panose="020B0602030504020204" pitchFamily="34" charset="0"/>
              </a:endParaRPr>
            </a:p>
          </p:txBody>
        </p:sp>
        <p:sp>
          <p:nvSpPr>
            <p:cNvPr id="39943" name="Freeform 1032"/>
            <p:cNvSpPr>
              <a:spLocks/>
            </p:cNvSpPr>
            <p:nvPr/>
          </p:nvSpPr>
          <p:spPr bwMode="auto">
            <a:xfrm>
              <a:off x="3378" y="1224"/>
              <a:ext cx="475" cy="820"/>
            </a:xfrm>
            <a:custGeom>
              <a:avLst/>
              <a:gdLst>
                <a:gd name="T0" fmla="*/ 0 w 475"/>
                <a:gd name="T1" fmla="*/ 820 h 820"/>
                <a:gd name="T2" fmla="*/ 475 w 475"/>
                <a:gd name="T3" fmla="*/ 427 h 820"/>
                <a:gd name="T4" fmla="*/ 475 w 475"/>
                <a:gd name="T5" fmla="*/ 0 h 820"/>
                <a:gd name="T6" fmla="*/ 366 w 475"/>
                <a:gd name="T7" fmla="*/ 0 h 8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820"/>
                <a:gd name="T14" fmla="*/ 475 w 475"/>
                <a:gd name="T15" fmla="*/ 820 h 8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820">
                  <a:moveTo>
                    <a:pt x="0" y="820"/>
                  </a:moveTo>
                  <a:lnTo>
                    <a:pt x="475" y="427"/>
                  </a:lnTo>
                  <a:lnTo>
                    <a:pt x="475" y="0"/>
                  </a:ln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66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44" name="Line 1033"/>
            <p:cNvSpPr>
              <a:spLocks noChangeShapeType="1"/>
            </p:cNvSpPr>
            <p:nvPr/>
          </p:nvSpPr>
          <p:spPr bwMode="auto">
            <a:xfrm>
              <a:off x="3744" y="1152"/>
              <a:ext cx="1" cy="450"/>
            </a:xfrm>
            <a:prstGeom prst="line">
              <a:avLst/>
            </a:prstGeom>
            <a:noFill/>
            <a:ln w="12700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45" name="Rectangle 1029"/>
            <p:cNvSpPr>
              <a:spLocks noChangeArrowheads="1"/>
            </p:cNvSpPr>
            <p:nvPr/>
          </p:nvSpPr>
          <p:spPr bwMode="auto">
            <a:xfrm>
              <a:off x="144" y="1142"/>
              <a:ext cx="354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>
                  <a:latin typeface="Times New Roman" panose="02020603050405020304" pitchFamily="18" charset="0"/>
                </a:rPr>
                <a:t>Escolha e execução do algoritmo de aprendizagem de  acordo com  a tarefa a ser cumprida</a:t>
              </a:r>
            </a:p>
          </p:txBody>
        </p:sp>
      </p:grpSp>
      <p:sp>
        <p:nvSpPr>
          <p:cNvPr id="39941" name="Rectangle 1030"/>
          <p:cNvSpPr>
            <a:spLocks noChangeArrowheads="1"/>
          </p:cNvSpPr>
          <p:nvPr/>
        </p:nvSpPr>
        <p:spPr bwMode="auto">
          <a:xfrm>
            <a:off x="8493125" y="6172200"/>
            <a:ext cx="2057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Impact" panose="020B0806030902050204" pitchFamily="34" charset="0"/>
              </a:rPr>
              <a:t>Processo</a:t>
            </a:r>
          </a:p>
        </p:txBody>
      </p:sp>
    </p:spTree>
    <p:extLst>
      <p:ext uri="{BB962C8B-B14F-4D97-AF65-F5344CB8AC3E}">
        <p14:creationId xmlns:p14="http://schemas.microsoft.com/office/powerpoint/2010/main" val="2689442666"/>
      </p:ext>
    </p:extLst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75E057-C608-485F-B6C7-59EFBD36A283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Data Mining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438400"/>
            <a:ext cx="8153400" cy="4114800"/>
          </a:xfrm>
        </p:spPr>
        <p:txBody>
          <a:bodyPr/>
          <a:lstStyle/>
          <a:p>
            <a:pPr marL="0" indent="0">
              <a:buSzPct val="80000"/>
              <a:buNone/>
            </a:pPr>
            <a:r>
              <a:rPr lang="pt-BR" altLang="pt-BR"/>
              <a:t>É a verdadeira extração dos padrões de comportamento dos dados (exemplos)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8340725" y="6172200"/>
            <a:ext cx="2057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Impact" panose="020B0806030902050204" pitchFamily="34" charset="0"/>
              </a:rPr>
              <a:t>Processo</a:t>
            </a:r>
          </a:p>
        </p:txBody>
      </p:sp>
    </p:spTree>
    <p:extLst>
      <p:ext uri="{BB962C8B-B14F-4D97-AF65-F5344CB8AC3E}">
        <p14:creationId xmlns:p14="http://schemas.microsoft.com/office/powerpoint/2010/main" val="6304102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0" y="26988"/>
            <a:ext cx="7772400" cy="1143000"/>
          </a:xfrm>
        </p:spPr>
        <p:txBody>
          <a:bodyPr/>
          <a:lstStyle/>
          <a:p>
            <a:r>
              <a:rPr lang="pt-BR" altLang="pt-BR"/>
              <a:t>Processo mínimo</a:t>
            </a:r>
          </a:p>
        </p:txBody>
      </p:sp>
      <p:pic>
        <p:nvPicPr>
          <p:cNvPr id="4403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95601"/>
            <a:ext cx="77089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819276"/>
            <a:ext cx="4857750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359150" y="1876425"/>
            <a:ext cx="4102100" cy="7085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Times New Roman" panose="02020603050405020304" pitchFamily="18" charset="0"/>
              </a:rPr>
              <a:t>Interpretação dos resultados, com possível retorno aos passos anteriores;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8493125" y="6172200"/>
            <a:ext cx="2057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Impact" panose="020B0806030902050204" pitchFamily="34" charset="0"/>
              </a:rPr>
              <a:t>Processo</a:t>
            </a:r>
          </a:p>
        </p:txBody>
      </p:sp>
      <p:pic>
        <p:nvPicPr>
          <p:cNvPr id="44039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56051"/>
            <a:ext cx="685800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2673351" y="5911850"/>
            <a:ext cx="5249863" cy="7085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Times New Roman" panose="02020603050405020304" pitchFamily="18" charset="0"/>
              </a:rPr>
              <a:t>Consolidação: incorporação e documentação do conhecimento e comunicação aos interessados;</a:t>
            </a:r>
          </a:p>
        </p:txBody>
      </p:sp>
    </p:spTree>
    <p:extLst>
      <p:ext uri="{BB962C8B-B14F-4D97-AF65-F5344CB8AC3E}">
        <p14:creationId xmlns:p14="http://schemas.microsoft.com/office/powerpoint/2010/main" val="12083292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 autoUpdateAnimBg="0"/>
      <p:bldP spid="44040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AB104A-5D83-4BE2-A980-661B71F8F0BD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Interpretação e Avaliação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SzPct val="80000"/>
              <a:buNone/>
            </a:pPr>
            <a:r>
              <a:rPr lang="pt-BR" altLang="pt-BR"/>
              <a:t>Identificado os padrões pelo sistema, estes são interpretados em conhecimentos, os quais darão suporte a tomada de decisões humanas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8340725" y="6172200"/>
            <a:ext cx="2057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Impact" panose="020B0806030902050204" pitchFamily="34" charset="0"/>
              </a:rPr>
              <a:t>Processo</a:t>
            </a:r>
          </a:p>
        </p:txBody>
      </p:sp>
    </p:spTree>
    <p:extLst>
      <p:ext uri="{BB962C8B-B14F-4D97-AF65-F5344CB8AC3E}">
        <p14:creationId xmlns:p14="http://schemas.microsoft.com/office/powerpoint/2010/main" val="32714296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Posicionamento e 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vez de reduzir o problema, mecanismos de busca o amplificam, pois tornam novos documentos textuais rapidamente disponíveis.</a:t>
            </a:r>
          </a:p>
          <a:p>
            <a:r>
              <a:rPr lang="pt-BR" dirty="0"/>
              <a:t>Muitos dados, pouca informação.</a:t>
            </a:r>
          </a:p>
          <a:p>
            <a:pPr lvl="1"/>
            <a:r>
              <a:rPr lang="pt-BR" dirty="0"/>
              <a:t>Google: 150M consultas/dia (2000/segundo)</a:t>
            </a:r>
          </a:p>
          <a:p>
            <a:pPr lvl="1"/>
            <a:r>
              <a:rPr lang="pt-BR" dirty="0"/>
              <a:t>Google: 4.2B documentos em seu índice</a:t>
            </a:r>
          </a:p>
          <a:p>
            <a:r>
              <a:rPr lang="pt-BR" dirty="0"/>
              <a:t>Consequência: mais difícil extrair algo útil a partir dos dados (padrões, relacionamentos ou tendências subjacentes aos dados)</a:t>
            </a:r>
          </a:p>
          <a:p>
            <a:r>
              <a:rPr lang="pt-BR" dirty="0"/>
              <a:t>A extração manual de informação é impossível.</a:t>
            </a:r>
            <a:br>
              <a:rPr lang="pt-BR" dirty="0"/>
            </a:b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2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063750" y="31750"/>
            <a:ext cx="7793038" cy="13462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Etapas do Processo 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3"/>
            <a:ext cx="7772400" cy="4572000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/>
              <a:t>O processo de KDD é interativo, iterativo, cognitivo e exploratório, envolvendo vários passos </a:t>
            </a:r>
          </a:p>
          <a:p>
            <a:pPr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/>
              <a:t>muitas decisões sendo feitas pelo analista ( especialista do domínio dos dados)</a:t>
            </a:r>
          </a:p>
        </p:txBody>
      </p:sp>
    </p:spTree>
    <p:extLst>
      <p:ext uri="{BB962C8B-B14F-4D97-AF65-F5344CB8AC3E}">
        <p14:creationId xmlns:p14="http://schemas.microsoft.com/office/powerpoint/2010/main" val="4094145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674939" y="414338"/>
            <a:ext cx="7793037" cy="1346200"/>
          </a:xfrm>
        </p:spPr>
        <p:txBody>
          <a:bodyPr vert="horz" lIns="0" tIns="0" rIns="0" bIns="0" rtlCol="0" anchor="ctr">
            <a:normAutofit/>
          </a:bodyPr>
          <a:lstStyle/>
          <a:p>
            <a:endParaRPr lang="en-US" altLang="pt-BR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3"/>
            <a:ext cx="7772400" cy="4572000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8000"/>
              </a:lnSpc>
            </a:pPr>
            <a:r>
              <a:rPr lang="en-GB" altLang="pt-BR"/>
              <a:t>Técnicas de pré-processamento e transformação de dados são aplicadas para aumentar a qualidade e o poder de expressão dos dados a serem minerados.</a:t>
            </a:r>
          </a:p>
          <a:p>
            <a:pPr>
              <a:lnSpc>
                <a:spcPct val="97000"/>
              </a:lnSpc>
            </a:pPr>
            <a:r>
              <a:rPr lang="en-GB" altLang="pt-BR"/>
              <a:t>Estas fases tendem a consumir a maior parte do tempo dedicado ao processo de KDD (aproximadamente 70%).</a:t>
            </a:r>
          </a:p>
        </p:txBody>
      </p:sp>
    </p:spTree>
    <p:extLst>
      <p:ext uri="{BB962C8B-B14F-4D97-AF65-F5344CB8AC3E}">
        <p14:creationId xmlns:p14="http://schemas.microsoft.com/office/powerpoint/2010/main" val="14456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pic>
        <p:nvPicPr>
          <p:cNvPr id="4" name="Picture 3" descr="MCj04042630000[1]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76837" y="3153569"/>
            <a:ext cx="1838325" cy="1695450"/>
          </a:xfrm>
          <a:noFill/>
        </p:spPr>
      </p:pic>
    </p:spTree>
    <p:extLst>
      <p:ext uri="{BB962C8B-B14F-4D97-AF65-F5344CB8AC3E}">
        <p14:creationId xmlns:p14="http://schemas.microsoft.com/office/powerpoint/2010/main" val="81253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Posicionamento e 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 de instituições com </a:t>
            </a:r>
            <a:r>
              <a:rPr lang="pt-BR" dirty="0" err="1"/>
              <a:t>BDs</a:t>
            </a:r>
            <a:r>
              <a:rPr lang="pt-BR" dirty="0"/>
              <a:t> massivos</a:t>
            </a:r>
          </a:p>
          <a:p>
            <a:pPr lvl="1"/>
            <a:r>
              <a:rPr lang="pt-BR" dirty="0"/>
              <a:t>FedEx</a:t>
            </a:r>
          </a:p>
          <a:p>
            <a:pPr lvl="1"/>
            <a:r>
              <a:rPr lang="pt-BR" dirty="0"/>
              <a:t>Wal-Mart</a:t>
            </a:r>
          </a:p>
          <a:p>
            <a:pPr lvl="1"/>
            <a:r>
              <a:rPr lang="pt-BR" dirty="0"/>
              <a:t>NASA</a:t>
            </a:r>
          </a:p>
          <a:p>
            <a:pPr lvl="1"/>
            <a:r>
              <a:rPr lang="pt-BR" dirty="0"/>
              <a:t>Projeto Genoma</a:t>
            </a:r>
          </a:p>
          <a:p>
            <a:pPr lvl="1"/>
            <a:r>
              <a:rPr lang="pt-BR" dirty="0"/>
              <a:t>Caixa Econômica</a:t>
            </a:r>
          </a:p>
          <a:p>
            <a:pPr lvl="1"/>
            <a:r>
              <a:rPr lang="pt-BR" dirty="0"/>
              <a:t>Bando do Brasil</a:t>
            </a:r>
          </a:p>
          <a:p>
            <a:pPr lvl="1"/>
            <a:r>
              <a:rPr lang="pt-BR" dirty="0"/>
              <a:t>Muitos outros...</a:t>
            </a:r>
          </a:p>
        </p:txBody>
      </p:sp>
    </p:spTree>
    <p:extLst>
      <p:ext uri="{BB962C8B-B14F-4D97-AF65-F5344CB8AC3E}">
        <p14:creationId xmlns:p14="http://schemas.microsoft.com/office/powerpoint/2010/main" val="309332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Posicionamento e 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Necessidade:</a:t>
            </a:r>
          </a:p>
          <a:p>
            <a:endParaRPr lang="pt-BR" dirty="0"/>
          </a:p>
          <a:p>
            <a:r>
              <a:rPr lang="pt-BR" dirty="0"/>
              <a:t>Ferramentas inteligentes que auxiliem na análise de dados e na busca por conhecimentos em GRANDES conjuntos de dados (nos mais diversos formatos).</a:t>
            </a:r>
          </a:p>
        </p:txBody>
      </p:sp>
    </p:spTree>
    <p:extLst>
      <p:ext uri="{BB962C8B-B14F-4D97-AF65-F5344CB8AC3E}">
        <p14:creationId xmlns:p14="http://schemas.microsoft.com/office/powerpoint/2010/main" val="333436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Posicionamento e Motivação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423" y="1825625"/>
            <a:ext cx="71591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KDD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Descoberta de Conhecimento em Bases de Dados – KDD</a:t>
            </a:r>
          </a:p>
          <a:p>
            <a:r>
              <a:rPr lang="pt-BR" dirty="0"/>
              <a:t>“É um processo, de várias etapas, não trivial, interativo e iterativo, para identificação de padrões compreensíveis, válidos, novos e potencialmente úteis a partir de grandes conjuntos de dados.” [</a:t>
            </a:r>
            <a:r>
              <a:rPr lang="pt-BR" dirty="0" err="1"/>
              <a:t>Fayyad</a:t>
            </a:r>
            <a:r>
              <a:rPr lang="pt-BR" dirty="0"/>
              <a:t> et al., 1996]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48" y="4001294"/>
            <a:ext cx="90582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490D93-7B1B-411A-837B-D91624B8B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D42A2DC-E608-45A4-8DCA-71E71A9E667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8EF69EF-478E-4A34-9077-AD5B790C84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0</TotalTime>
  <Words>1450</Words>
  <Application>Microsoft Office PowerPoint</Application>
  <PresentationFormat>Widescreen</PresentationFormat>
  <Paragraphs>260</Paragraphs>
  <Slides>52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Impact</vt:lpstr>
      <vt:lpstr>Lucida Sans Unicode</vt:lpstr>
      <vt:lpstr>Monotype Sorts</vt:lpstr>
      <vt:lpstr>Tahoma</vt:lpstr>
      <vt:lpstr>Times New Roman</vt:lpstr>
      <vt:lpstr>Tema1</vt:lpstr>
      <vt:lpstr>Sistemas de Apoio à Decisão - Aula 07: Mineração de Dados</vt:lpstr>
      <vt:lpstr>Posicionamento e Motivação</vt:lpstr>
      <vt:lpstr>Posicionamento e Motivação</vt:lpstr>
      <vt:lpstr>Posicionamento e Motivação</vt:lpstr>
      <vt:lpstr>Posicionamento e Motivação</vt:lpstr>
      <vt:lpstr>Posicionamento e Motivação</vt:lpstr>
      <vt:lpstr>Posicionamento e Motivação</vt:lpstr>
      <vt:lpstr>Posicionamento e Motivação</vt:lpstr>
      <vt:lpstr>KDD</vt:lpstr>
      <vt:lpstr>KDD</vt:lpstr>
      <vt:lpstr>KDD</vt:lpstr>
      <vt:lpstr>KDD</vt:lpstr>
      <vt:lpstr>KDD</vt:lpstr>
      <vt:lpstr>KDD</vt:lpstr>
      <vt:lpstr>KDD</vt:lpstr>
      <vt:lpstr>Aplicações</vt:lpstr>
      <vt:lpstr>Aplicações</vt:lpstr>
      <vt:lpstr>Aplicações</vt:lpstr>
      <vt:lpstr>Aplicações</vt:lpstr>
      <vt:lpstr>Aplicações</vt:lpstr>
      <vt:lpstr>Aplicações</vt:lpstr>
      <vt:lpstr>Aplicações</vt:lpstr>
      <vt:lpstr>Aplicações</vt:lpstr>
      <vt:lpstr>Aplicações</vt:lpstr>
      <vt:lpstr>Aplicações</vt:lpstr>
      <vt:lpstr> O que é Aprendizado?</vt:lpstr>
      <vt:lpstr> Aprendizado de Máquina</vt:lpstr>
      <vt:lpstr> Inferência Indutiva</vt:lpstr>
      <vt:lpstr> Aprendizado de Máquina - uma definição</vt:lpstr>
      <vt:lpstr> Aprendizado de Máquina - Exemplo</vt:lpstr>
      <vt:lpstr> Tipos de Aprendizado de Máquina (1/3)</vt:lpstr>
      <vt:lpstr> Tipos de Aprendizado de Máquina (2/3)</vt:lpstr>
      <vt:lpstr> Tipos de Aprendizado de Máquina (3/3)</vt:lpstr>
      <vt:lpstr> O que é um Conceito?</vt:lpstr>
      <vt:lpstr> O que é uma Instância?</vt:lpstr>
      <vt:lpstr> O que é um atributo?</vt:lpstr>
      <vt:lpstr>KDD x Data Mining</vt:lpstr>
      <vt:lpstr>Posicionamento</vt:lpstr>
      <vt:lpstr>Etapas do Processo</vt:lpstr>
      <vt:lpstr>Processo mínimo de descoberta do conhecimento</vt:lpstr>
      <vt:lpstr>Seleção de Dados</vt:lpstr>
      <vt:lpstr>Processo mínimo</vt:lpstr>
      <vt:lpstr>Pré-Processamento</vt:lpstr>
      <vt:lpstr>Processo mínimo</vt:lpstr>
      <vt:lpstr>Transformação</vt:lpstr>
      <vt:lpstr>Processo mínimo</vt:lpstr>
      <vt:lpstr>Data Mining</vt:lpstr>
      <vt:lpstr>Processo mínimo</vt:lpstr>
      <vt:lpstr>Interpretação e Avaliação</vt:lpstr>
      <vt:lpstr>Etapas do Processo </vt:lpstr>
      <vt:lpstr>Apresentação do PowerPoint</vt:lpstr>
      <vt:lpstr>Perguntas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2013-06-18T13:57:10Z</dcterms:created>
  <dcterms:modified xsi:type="dcterms:W3CDTF">2017-03-28T18:11:23Z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