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0" r:id="rId4"/>
  </p:sldMasterIdLst>
  <p:notesMasterIdLst>
    <p:notesMasterId r:id="rId43"/>
  </p:notesMasterIdLst>
  <p:handoutMasterIdLst>
    <p:handoutMasterId r:id="rId44"/>
  </p:handoutMasterIdLst>
  <p:sldIdLst>
    <p:sldId id="270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37" r:id="rId42"/>
  </p:sldIdLst>
  <p:sldSz cx="12192000" cy="6858000"/>
  <p:notesSz cx="6858000" cy="9144000"/>
  <p:defaultTextStyle>
    <a:defPPr>
      <a:defRPr lang="pt-BR"/>
    </a:defPPr>
    <a:lvl1pPr marL="0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239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416" algn="l" defTabSz="457177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87456" autoAdjust="0"/>
  </p:normalViewPr>
  <p:slideViewPr>
    <p:cSldViewPr snapToGrid="0">
      <p:cViewPr varScale="1">
        <p:scale>
          <a:sx n="103" d="100"/>
          <a:sy n="103" d="100"/>
        </p:scale>
        <p:origin x="144" y="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89" d="100"/>
          <a:sy n="89" d="100"/>
        </p:scale>
        <p:origin x="203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7559D-14F7-434C-B942-368EBDCC2D01}" type="datetimeFigureOut">
              <a:rPr lang="pt-BR" smtClean="0"/>
              <a:pPr/>
              <a:t>04/04/2017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5F626-149F-4EB9-BBE2-21654E8BA5D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230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E3775AAE-0936-40B9-ACF9-A981EEF95D23}" type="datetimeFigureOut">
              <a:rPr lang="pt-BR"/>
              <a:pPr/>
              <a:t>04/04/2017</a:t>
            </a:fld>
            <a:endParaRPr lang="pt-BR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observ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B37B1F30-39B2-4CE2-8EF3-91F3179569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239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416" algn="l" defTabSz="914354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Sugestões</a:t>
            </a:r>
            <a:r>
              <a:rPr lang="en-US" baseline="0" dirty="0"/>
              <a:t> de </a:t>
            </a:r>
            <a:r>
              <a:rPr lang="en-US" baseline="0" dirty="0" err="1"/>
              <a:t>aplicações</a:t>
            </a:r>
            <a:r>
              <a:rPr lang="en-US" baseline="0" dirty="0"/>
              <a:t> para </a:t>
            </a:r>
            <a:r>
              <a:rPr lang="en-US" baseline="0" dirty="0" err="1"/>
              <a:t>apresentações</a:t>
            </a:r>
            <a:r>
              <a:rPr lang="en-US" baseline="0" dirty="0"/>
              <a:t> </a:t>
            </a:r>
            <a:r>
              <a:rPr lang="en-US" baseline="0" dirty="0" err="1"/>
              <a:t>diversas</a:t>
            </a:r>
            <a:r>
              <a:rPr lang="en-US" baseline="0" dirty="0"/>
              <a:t>. </a:t>
            </a:r>
            <a:r>
              <a:rPr lang="en-US" baseline="0" dirty="0" err="1"/>
              <a:t>Além</a:t>
            </a:r>
            <a:r>
              <a:rPr lang="en-US" baseline="0" dirty="0"/>
              <a:t> dos </a:t>
            </a:r>
            <a:r>
              <a:rPr lang="en-US" baseline="0" dirty="0" err="1"/>
              <a:t>seis</a:t>
            </a:r>
            <a:r>
              <a:rPr lang="en-US" baseline="0" dirty="0"/>
              <a:t> slides </a:t>
            </a:r>
            <a:r>
              <a:rPr lang="en-US" baseline="0" dirty="0" err="1"/>
              <a:t>ao</a:t>
            </a:r>
            <a:r>
              <a:rPr lang="en-US" baseline="0" dirty="0"/>
              <a:t> </a:t>
            </a:r>
            <a:r>
              <a:rPr lang="en-US" baseline="0" dirty="0" err="1"/>
              <a:t>lado</a:t>
            </a:r>
            <a:r>
              <a:rPr lang="en-US" baseline="0" dirty="0"/>
              <a:t>, </a:t>
            </a:r>
            <a:r>
              <a:rPr lang="en-US" baseline="0" dirty="0" err="1"/>
              <a:t>clicando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“novo slide” </a:t>
            </a:r>
            <a:r>
              <a:rPr lang="en-US" baseline="0" dirty="0" err="1"/>
              <a:t>na</a:t>
            </a:r>
            <a:r>
              <a:rPr lang="en-US" baseline="0" dirty="0"/>
              <a:t> </a:t>
            </a:r>
            <a:r>
              <a:rPr lang="en-US" baseline="0" dirty="0" err="1"/>
              <a:t>Página</a:t>
            </a:r>
            <a:r>
              <a:rPr lang="en-US" baseline="0" dirty="0"/>
              <a:t> </a:t>
            </a:r>
            <a:r>
              <a:rPr lang="en-US" baseline="0" dirty="0" err="1"/>
              <a:t>Inicial</a:t>
            </a:r>
            <a:r>
              <a:rPr lang="en-US" baseline="0" dirty="0"/>
              <a:t>, </a:t>
            </a:r>
            <a:r>
              <a:rPr lang="en-US" baseline="0" dirty="0" err="1"/>
              <a:t>outras</a:t>
            </a:r>
            <a:r>
              <a:rPr lang="en-US" baseline="0" dirty="0"/>
              <a:t> </a:t>
            </a:r>
            <a:r>
              <a:rPr lang="en-US" baseline="0" dirty="0" err="1"/>
              <a:t>opções</a:t>
            </a:r>
            <a:r>
              <a:rPr lang="en-US" baseline="0" dirty="0"/>
              <a:t> </a:t>
            </a:r>
            <a:r>
              <a:rPr lang="en-US" baseline="0" dirty="0" err="1"/>
              <a:t>aparecerão</a:t>
            </a:r>
            <a:r>
              <a:rPr lang="en-US" baseline="0" dirty="0"/>
              <a:t> para </a:t>
            </a:r>
            <a:r>
              <a:rPr lang="en-US" baseline="0" dirty="0" err="1"/>
              <a:t>inclusão</a:t>
            </a:r>
            <a:r>
              <a:rPr lang="en-US" baseline="0" dirty="0"/>
              <a:t> e </a:t>
            </a:r>
            <a:r>
              <a:rPr lang="en-US" baseline="0" dirty="0" err="1"/>
              <a:t>facilitar</a:t>
            </a:r>
            <a:r>
              <a:rPr lang="en-US" baseline="0" dirty="0"/>
              <a:t> </a:t>
            </a:r>
            <a:r>
              <a:rPr lang="en-US" baseline="0" dirty="0" err="1"/>
              <a:t>sua</a:t>
            </a:r>
            <a:r>
              <a:rPr lang="en-US" baseline="0" dirty="0"/>
              <a:t> </a:t>
            </a:r>
            <a:r>
              <a:rPr lang="en-US" baseline="0" dirty="0" err="1"/>
              <a:t>apresentação</a:t>
            </a:r>
            <a:r>
              <a:rPr lang="en-US" baseline="0" dirty="0"/>
              <a:t>. </a:t>
            </a:r>
          </a:p>
          <a:p>
            <a:endParaRPr lang="en-US" baseline="0" dirty="0"/>
          </a:p>
          <a:p>
            <a:pPr marL="0" marR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Marque onde você deseja adicionar o slide: selecione um slide existente no painel Miniaturas, clique no botão Novo Slide e escolha um layout. </a:t>
            </a:r>
          </a:p>
          <a:p>
            <a:endParaRPr lang="pt-BR" dirty="0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pt-BR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1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7488" y="722313"/>
            <a:ext cx="6426200" cy="36147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578350"/>
            <a:ext cx="5489575" cy="433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6201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7488" y="722313"/>
            <a:ext cx="6426200" cy="36147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578350"/>
            <a:ext cx="5489575" cy="433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306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7488" y="722313"/>
            <a:ext cx="6426200" cy="36147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578350"/>
            <a:ext cx="5489575" cy="433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58116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BR"/>
              <a:t>Replace with normal text, size with LATEX fonts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16C03C-9792-4578-A191-B4A8DF4D91EE}" type="slidenum">
              <a:rPr lang="en-US" altLang="pt-BR"/>
              <a:pPr>
                <a:spcBef>
                  <a:spcPct val="0"/>
                </a:spcBef>
              </a:pPr>
              <a:t>34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46038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08AC29-7B66-40DC-9FEC-C1215B03B8D0}" type="slidenum">
              <a:rPr lang="en-US" altLang="pt-BR"/>
              <a:pPr>
                <a:spcBef>
                  <a:spcPct val="0"/>
                </a:spcBef>
              </a:pPr>
              <a:t>35</a:t>
            </a:fld>
            <a:endParaRPr lang="en-US" altLang="pt-B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5842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455B04-2819-4A36-8064-C9AB6BA46C79}" type="slidenum">
              <a:rPr lang="en-US" altLang="pt-BR"/>
              <a:pPr>
                <a:spcBef>
                  <a:spcPct val="0"/>
                </a:spcBef>
              </a:pPr>
              <a:t>37</a:t>
            </a:fld>
            <a:endParaRPr lang="en-US" altLang="pt-BR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887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pt-BR" smtClean="0"/>
              <a:pPr/>
              <a:t>04/04/2017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373-3BC9-4823-B202-CD71F12E9B9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211" y="2725504"/>
            <a:ext cx="2470227" cy="1387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71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pt-BR" smtClean="0"/>
              <a:pPr/>
              <a:t>04/04/2017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373-3BC9-4823-B202-CD71F12E9B9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agem 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56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pt-BR" smtClean="0"/>
              <a:pPr/>
              <a:t>04/04/2017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8174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pt-BR"/>
              <a:pPr/>
              <a:t>04/04/2017</a:t>
            </a:fld>
            <a:endParaRPr lang="pt-BR"/>
          </a:p>
        </p:txBody>
      </p:sp>
      <p:sp>
        <p:nvSpPr>
          <p:cNvPr id="3" name="Espaço reservad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 userDrawn="1"/>
        </p:nvSpPr>
        <p:spPr>
          <a:xfrm>
            <a:off x="1" y="2130822"/>
            <a:ext cx="12192000" cy="439756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2"/>
          <p:cNvSpPr>
            <a:spLocks noGrp="1"/>
          </p:cNvSpPr>
          <p:nvPr>
            <p:ph idx="1"/>
          </p:nvPr>
        </p:nvSpPr>
        <p:spPr>
          <a:xfrm>
            <a:off x="669851" y="2456121"/>
            <a:ext cx="10909005" cy="3880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de cantos arredondados 1"/>
          <p:cNvSpPr/>
          <p:nvPr userDrawn="1"/>
        </p:nvSpPr>
        <p:spPr>
          <a:xfrm>
            <a:off x="680484" y="2142541"/>
            <a:ext cx="10673591" cy="43433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2"/>
          <p:cNvSpPr>
            <a:spLocks noGrp="1"/>
          </p:cNvSpPr>
          <p:nvPr>
            <p:ph idx="1"/>
          </p:nvPr>
        </p:nvSpPr>
        <p:spPr>
          <a:xfrm>
            <a:off x="988827" y="2456121"/>
            <a:ext cx="10013165" cy="3880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6351" y="2336874"/>
            <a:ext cx="4472327" cy="693135"/>
          </a:xfrm>
        </p:spPr>
        <p:txBody>
          <a:bodyPr anchor="b"/>
          <a:lstStyle>
            <a:lvl1pPr marL="0" indent="0" latinLnBrk="0">
              <a:buNone/>
              <a:defRPr lang="pt-BR" sz="2400" b="1"/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4" name="Espaço reservado 3"/>
          <p:cNvSpPr>
            <a:spLocks noGrp="1"/>
          </p:cNvSpPr>
          <p:nvPr>
            <p:ph sz="half" idx="2"/>
          </p:nvPr>
        </p:nvSpPr>
        <p:spPr>
          <a:xfrm>
            <a:off x="680323" y="3030009"/>
            <a:ext cx="4698355" cy="2906179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62188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pt-BR" sz="2400" b="1"/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6" name="Espaço reservado 5"/>
          <p:cNvSpPr>
            <a:spLocks noGrp="1"/>
          </p:cNvSpPr>
          <p:nvPr>
            <p:ph sz="quarter" idx="4"/>
          </p:nvPr>
        </p:nvSpPr>
        <p:spPr>
          <a:xfrm>
            <a:off x="6636158" y="3030009"/>
            <a:ext cx="4700059" cy="2906179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pt-BR"/>
              <a:pPr/>
              <a:t>04/04/2017</a:t>
            </a:fld>
            <a:endParaRPr lang="pt-BR"/>
          </a:p>
        </p:txBody>
      </p:sp>
      <p:sp>
        <p:nvSpPr>
          <p:cNvPr id="8" name="Espaço reservad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" name="Imagem 13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Imagem 14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16" name="Retângulo 15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tângulo 16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pt-BR"/>
              <a:pPr/>
              <a:t>04/04/2017</a:t>
            </a:fld>
            <a:endParaRPr lang="pt-BR"/>
          </a:p>
        </p:txBody>
      </p:sp>
      <p:sp>
        <p:nvSpPr>
          <p:cNvPr id="3" name="Espaço reservad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22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4685845" y="2336874"/>
            <a:ext cx="6668229" cy="3599313"/>
          </a:xfrm>
        </p:spPr>
        <p:txBody>
          <a:bodyPr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3790078" cy="3599317"/>
          </a:xfrm>
        </p:spPr>
        <p:txBody>
          <a:bodyPr anchor="ctr"/>
          <a:lstStyle>
            <a:lvl1pPr marL="0" indent="0" latinLnBrk="0">
              <a:buNone/>
              <a:defRPr lang="pt-BR" sz="1600"/>
            </a:lvl1pPr>
            <a:lvl2pPr marL="457177" indent="0" latinLnBrk="0">
              <a:buNone/>
              <a:defRPr lang="pt-BR" sz="1400"/>
            </a:lvl2pPr>
            <a:lvl3pPr marL="914354" indent="0" latinLnBrk="0">
              <a:buNone/>
              <a:defRPr lang="pt-BR" sz="1200"/>
            </a:lvl3pPr>
            <a:lvl4pPr marL="1371531" indent="0" latinLnBrk="0">
              <a:buNone/>
              <a:defRPr lang="pt-BR" sz="1000"/>
            </a:lvl4pPr>
            <a:lvl5pPr marL="1828708" indent="0" latinLnBrk="0">
              <a:buNone/>
              <a:defRPr lang="pt-BR" sz="1000"/>
            </a:lvl5pPr>
            <a:lvl6pPr marL="2285885" indent="0" latinLnBrk="0">
              <a:buNone/>
              <a:defRPr lang="pt-BR" sz="1000"/>
            </a:lvl6pPr>
            <a:lvl7pPr marL="2743062" indent="0" latinLnBrk="0">
              <a:buNone/>
              <a:defRPr lang="pt-BR" sz="1000"/>
            </a:lvl7pPr>
            <a:lvl8pPr marL="3200239" indent="0" latinLnBrk="0">
              <a:buNone/>
              <a:defRPr lang="pt-BR" sz="1000"/>
            </a:lvl8pPr>
            <a:lvl9pPr marL="3657416" indent="0" latinLnBrk="0">
              <a:buNone/>
              <a:defRPr lang="pt-BR" sz="10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pt-BR"/>
              <a:pPr/>
              <a:t>04/04/2017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Imagem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de imagem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6485741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pt-BR" sz="3200"/>
            </a:lvl1pPr>
            <a:lvl2pPr marL="457177" indent="0" latinLnBrk="0">
              <a:buNone/>
              <a:defRPr lang="pt-BR" sz="2800"/>
            </a:lvl2pPr>
            <a:lvl3pPr marL="914354" indent="0" latinLnBrk="0">
              <a:buNone/>
              <a:defRPr lang="pt-BR" sz="2400"/>
            </a:lvl3pPr>
            <a:lvl4pPr marL="1371531" indent="0" latinLnBrk="0">
              <a:buNone/>
              <a:defRPr lang="pt-BR" sz="2000"/>
            </a:lvl4pPr>
            <a:lvl5pPr marL="1828708" indent="0" latinLnBrk="0">
              <a:buNone/>
              <a:defRPr lang="pt-BR" sz="2000"/>
            </a:lvl5pPr>
            <a:lvl6pPr marL="2285885" indent="0" latinLnBrk="0">
              <a:buNone/>
              <a:defRPr lang="pt-BR" sz="2000"/>
            </a:lvl6pPr>
            <a:lvl7pPr marL="2743062" indent="0" latinLnBrk="0">
              <a:buNone/>
              <a:defRPr lang="pt-BR" sz="2000"/>
            </a:lvl7pPr>
            <a:lvl8pPr marL="3200239" indent="0" latinLnBrk="0">
              <a:buNone/>
              <a:defRPr lang="pt-BR" sz="2000"/>
            </a:lvl8pPr>
            <a:lvl9pPr marL="3657416" indent="0" latinLnBrk="0">
              <a:buNone/>
              <a:defRPr lang="pt-BR"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0323" y="2336874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pt-BR" sz="1600"/>
            </a:lvl1pPr>
            <a:lvl2pPr marL="457177" indent="0" latinLnBrk="0">
              <a:buNone/>
              <a:defRPr lang="pt-BR" sz="1400"/>
            </a:lvl2pPr>
            <a:lvl3pPr marL="914354" indent="0" latinLnBrk="0">
              <a:buNone/>
              <a:defRPr lang="pt-BR" sz="1200"/>
            </a:lvl3pPr>
            <a:lvl4pPr marL="1371531" indent="0" latinLnBrk="0">
              <a:buNone/>
              <a:defRPr lang="pt-BR" sz="1000"/>
            </a:lvl4pPr>
            <a:lvl5pPr marL="1828708" indent="0" latinLnBrk="0">
              <a:buNone/>
              <a:defRPr lang="pt-BR" sz="1000"/>
            </a:lvl5pPr>
            <a:lvl6pPr marL="2285885" indent="0" latinLnBrk="0">
              <a:buNone/>
              <a:defRPr lang="pt-BR" sz="1000"/>
            </a:lvl6pPr>
            <a:lvl7pPr marL="2743062" indent="0" latinLnBrk="0">
              <a:buNone/>
              <a:defRPr lang="pt-BR" sz="1000"/>
            </a:lvl7pPr>
            <a:lvl8pPr marL="3200239" indent="0" latinLnBrk="0">
              <a:buNone/>
              <a:defRPr lang="pt-BR" sz="1000"/>
            </a:lvl8pPr>
            <a:lvl9pPr marL="3657416" indent="0" latinLnBrk="0">
              <a:buNone/>
              <a:defRPr lang="pt-BR" sz="10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pt-BR"/>
              <a:pPr/>
              <a:t>04/04/2017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Imagem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de imagem 2"/>
          <p:cNvSpPr>
            <a:spLocks noGrp="1" noChangeAspect="1"/>
          </p:cNvSpPr>
          <p:nvPr>
            <p:ph type="pic" idx="1"/>
          </p:nvPr>
        </p:nvSpPr>
        <p:spPr>
          <a:xfrm>
            <a:off x="680323" y="609598"/>
            <a:ext cx="10673752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pt-BR" sz="3200"/>
            </a:lvl1pPr>
            <a:lvl2pPr marL="457177" indent="0" latinLnBrk="0">
              <a:buNone/>
              <a:defRPr lang="pt-BR" sz="2800"/>
            </a:lvl2pPr>
            <a:lvl3pPr marL="914354" indent="0" latinLnBrk="0">
              <a:buNone/>
              <a:defRPr lang="pt-BR" sz="2400"/>
            </a:lvl3pPr>
            <a:lvl4pPr marL="1371531" indent="0" latinLnBrk="0">
              <a:buNone/>
              <a:defRPr lang="pt-BR" sz="2000"/>
            </a:lvl4pPr>
            <a:lvl5pPr marL="1828708" indent="0" latinLnBrk="0">
              <a:buNone/>
              <a:defRPr lang="pt-BR" sz="2000"/>
            </a:lvl5pPr>
            <a:lvl6pPr marL="2285885" indent="0" latinLnBrk="0">
              <a:buNone/>
              <a:defRPr lang="pt-BR" sz="2000"/>
            </a:lvl6pPr>
            <a:lvl7pPr marL="2743062" indent="0" latinLnBrk="0">
              <a:buNone/>
              <a:defRPr lang="pt-BR" sz="2000"/>
            </a:lvl7pPr>
            <a:lvl8pPr marL="3200239" indent="0" latinLnBrk="0">
              <a:buNone/>
              <a:defRPr lang="pt-BR" sz="2000"/>
            </a:lvl8pPr>
            <a:lvl9pPr marL="3657416" indent="0" latinLnBrk="0">
              <a:buNone/>
              <a:defRPr lang="pt-BR"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pt-BR"/>
              <a:pPr/>
              <a:t>04/04/2017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0445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590544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454381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 userDrawn="1"/>
        </p:nvSpPr>
        <p:spPr>
          <a:xfrm>
            <a:off x="9975274" y="454381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80322" y="468743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465824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10673753" cy="3592750"/>
          </a:xfrm>
        </p:spPr>
        <p:txBody>
          <a:bodyPr anchor="ctr"/>
          <a:lstStyle>
            <a:lvl1pPr latinLnBrk="0">
              <a:defRPr lang="pt-BR"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pt-BR"/>
              <a:pPr/>
              <a:t>04/04/2017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04450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590544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454381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 userDrawn="1"/>
        </p:nvSpPr>
        <p:spPr>
          <a:xfrm>
            <a:off x="9975274" y="454381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ítulo 1"/>
          <p:cNvSpPr txBox="1">
            <a:spLocks/>
          </p:cNvSpPr>
          <p:nvPr userDrawn="1"/>
        </p:nvSpPr>
        <p:spPr>
          <a:xfrm>
            <a:off x="680322" y="4687438"/>
            <a:ext cx="8912565" cy="1080938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465824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pt-BR" smtClean="0"/>
              <a:pPr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373-3BC9-4823-B202-CD71F12E9B9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820" y="738325"/>
            <a:ext cx="1601856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8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7" y="609598"/>
            <a:ext cx="10226218" cy="3036061"/>
          </a:xfrm>
        </p:spPr>
        <p:txBody>
          <a:bodyPr anchor="ctr"/>
          <a:lstStyle>
            <a:lvl1pPr latinLnBrk="0">
              <a:defRPr lang="pt-BR"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9669162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177" indent="0" latinLnBrk="0">
              <a:buNone/>
              <a:defRPr lang="pt-BR" sz="1400"/>
            </a:lvl2pPr>
            <a:lvl3pPr marL="914354" indent="0" latinLnBrk="0">
              <a:buNone/>
              <a:defRPr lang="pt-BR" sz="1200"/>
            </a:lvl3pPr>
            <a:lvl4pPr marL="1371531" indent="0" latinLnBrk="0">
              <a:buNone/>
              <a:defRPr lang="pt-BR" sz="1000"/>
            </a:lvl4pPr>
            <a:lvl5pPr marL="1828708" indent="0" latinLnBrk="0">
              <a:buNone/>
              <a:defRPr lang="pt-BR" sz="1000"/>
            </a:lvl5pPr>
            <a:lvl6pPr marL="2285885" indent="0" latinLnBrk="0">
              <a:buNone/>
              <a:defRPr lang="pt-BR" sz="1000"/>
            </a:lvl6pPr>
            <a:lvl7pPr marL="2743062" indent="0" latinLnBrk="0">
              <a:buNone/>
              <a:defRPr lang="pt-BR" sz="1000"/>
            </a:lvl7pPr>
            <a:lvl8pPr marL="3200239" indent="0" latinLnBrk="0">
              <a:buNone/>
              <a:defRPr lang="pt-BR" sz="1000"/>
            </a:lvl8pPr>
            <a:lvl9pPr marL="3657416" indent="0" latinLnBrk="0">
              <a:buNone/>
              <a:defRPr lang="pt-BR" sz="10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pt-BR"/>
              <a:pPr/>
              <a:t>04/04/2017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Caixa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36" tIns="45718" rIns="91436" bIns="45718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pt-B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pt-BR">
                <a:solidFill>
                  <a:schemeClr val="tx2"/>
                </a:solidFill>
              </a:defRPr>
            </a:lvl2pPr>
            <a:lvl3pPr latinLnBrk="0">
              <a:defRPr lang="pt-BR">
                <a:solidFill>
                  <a:schemeClr val="tx2"/>
                </a:solidFill>
              </a:defRPr>
            </a:lvl3pPr>
            <a:lvl4pPr latinLnBrk="0">
              <a:defRPr lang="pt-BR">
                <a:solidFill>
                  <a:schemeClr val="tx2"/>
                </a:solidFill>
              </a:defRPr>
            </a:lvl4pPr>
            <a:lvl5pPr latinLnBrk="0">
              <a:defRPr lang="pt-BR">
                <a:solidFill>
                  <a:schemeClr val="tx2"/>
                </a:solidFill>
              </a:defRPr>
            </a:lvl5pPr>
            <a:lvl6pPr latinLnBrk="0">
              <a:defRPr lang="pt-BR">
                <a:solidFill>
                  <a:schemeClr val="tx2"/>
                </a:solidFill>
              </a:defRPr>
            </a:lvl6pPr>
            <a:lvl7pPr latinLnBrk="0">
              <a:defRPr lang="pt-BR">
                <a:solidFill>
                  <a:schemeClr val="tx2"/>
                </a:solidFill>
              </a:defRPr>
            </a:lvl7pPr>
            <a:lvl8pPr latinLnBrk="0">
              <a:defRPr lang="pt-BR">
                <a:solidFill>
                  <a:schemeClr val="tx2"/>
                </a:solidFill>
              </a:defRPr>
            </a:lvl8pPr>
            <a:lvl9pPr latinLnBrk="0">
              <a:defRPr lang="pt-BR">
                <a:solidFill>
                  <a:schemeClr val="tx2"/>
                </a:solidFill>
              </a:defRPr>
            </a:lvl9pPr>
          </a:lstStyle>
          <a:p>
            <a:pPr lvl="0"/>
            <a:r>
              <a:rPr lang="pt-BR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aixa de texto 16"/>
          <p:cNvSpPr txBox="1"/>
          <p:nvPr/>
        </p:nvSpPr>
        <p:spPr>
          <a:xfrm>
            <a:off x="11225861" y="3214285"/>
            <a:ext cx="609600" cy="584776"/>
          </a:xfrm>
          <a:prstGeom prst="rect">
            <a:avLst/>
          </a:prstGeom>
        </p:spPr>
        <p:txBody>
          <a:bodyPr vert="horz" lIns="91436" tIns="45718" rIns="91436" bIns="45718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pt-B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pt-BR">
                <a:solidFill>
                  <a:schemeClr val="tx2"/>
                </a:solidFill>
              </a:defRPr>
            </a:lvl2pPr>
            <a:lvl3pPr latinLnBrk="0">
              <a:defRPr lang="pt-BR">
                <a:solidFill>
                  <a:schemeClr val="tx2"/>
                </a:solidFill>
              </a:defRPr>
            </a:lvl3pPr>
            <a:lvl4pPr latinLnBrk="0">
              <a:defRPr lang="pt-BR">
                <a:solidFill>
                  <a:schemeClr val="tx2"/>
                </a:solidFill>
              </a:defRPr>
            </a:lvl4pPr>
            <a:lvl5pPr latinLnBrk="0">
              <a:defRPr lang="pt-BR">
                <a:solidFill>
                  <a:schemeClr val="tx2"/>
                </a:solidFill>
              </a:defRPr>
            </a:lvl5pPr>
            <a:lvl6pPr latinLnBrk="0">
              <a:defRPr lang="pt-BR">
                <a:solidFill>
                  <a:schemeClr val="tx2"/>
                </a:solidFill>
              </a:defRPr>
            </a:lvl6pPr>
            <a:lvl7pPr latinLnBrk="0">
              <a:defRPr lang="pt-BR">
                <a:solidFill>
                  <a:schemeClr val="tx2"/>
                </a:solidFill>
              </a:defRPr>
            </a:lvl7pPr>
            <a:lvl8pPr latinLnBrk="0">
              <a:defRPr lang="pt-BR">
                <a:solidFill>
                  <a:schemeClr val="tx2"/>
                </a:solidFill>
              </a:defRPr>
            </a:lvl8pPr>
            <a:lvl9pPr latinLnBrk="0">
              <a:defRPr lang="pt-BR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pt-BR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04450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5905444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454381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 userDrawn="1"/>
        </p:nvSpPr>
        <p:spPr>
          <a:xfrm>
            <a:off x="9975274" y="454381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ítulo 1"/>
          <p:cNvSpPr txBox="1">
            <a:spLocks/>
          </p:cNvSpPr>
          <p:nvPr userDrawn="1"/>
        </p:nvSpPr>
        <p:spPr>
          <a:xfrm>
            <a:off x="680322" y="4687438"/>
            <a:ext cx="8912565" cy="1080938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465824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tão de identific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pt-BR"/>
              <a:pPr/>
              <a:t>04/04/2017</a:t>
            </a:fld>
            <a:endParaRPr lang="pt-BR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04450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590544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454381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 userDrawn="1"/>
        </p:nvSpPr>
        <p:spPr>
          <a:xfrm>
            <a:off x="9975274" y="454381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 txBox="1">
            <a:spLocks/>
          </p:cNvSpPr>
          <p:nvPr userDrawn="1"/>
        </p:nvSpPr>
        <p:spPr>
          <a:xfrm>
            <a:off x="680322" y="4687438"/>
            <a:ext cx="8912565" cy="1080938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465824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m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0946" y="2336874"/>
            <a:ext cx="3070034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680322" y="3022674"/>
            <a:ext cx="3049702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177" indent="0" latinLnBrk="0">
              <a:buNone/>
              <a:defRPr lang="pt-BR" sz="1200"/>
            </a:lvl2pPr>
            <a:lvl3pPr marL="914354" indent="0" latinLnBrk="0">
              <a:buNone/>
              <a:defRPr lang="pt-BR" sz="1000"/>
            </a:lvl3pPr>
            <a:lvl4pPr marL="1371531" indent="0" latinLnBrk="0">
              <a:buNone/>
              <a:defRPr lang="pt-BR" sz="900"/>
            </a:lvl4pPr>
            <a:lvl5pPr marL="1828708" indent="0" latinLnBrk="0">
              <a:buNone/>
              <a:defRPr lang="pt-BR" sz="900"/>
            </a:lvl5pPr>
            <a:lvl6pPr marL="2285885" indent="0" latinLnBrk="0">
              <a:buNone/>
              <a:defRPr lang="pt-BR" sz="900"/>
            </a:lvl6pPr>
            <a:lvl7pPr marL="2743062" indent="0" latinLnBrk="0">
              <a:buNone/>
              <a:defRPr lang="pt-BR" sz="900"/>
            </a:lvl7pPr>
            <a:lvl8pPr marL="3200239" indent="0" latinLnBrk="0">
              <a:buNone/>
              <a:defRPr lang="pt-BR" sz="900"/>
            </a:lvl8pPr>
            <a:lvl9pPr marL="3657416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87675" y="2336874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77121" y="3022674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177" indent="0" latinLnBrk="0">
              <a:buNone/>
              <a:defRPr lang="pt-BR" sz="1200"/>
            </a:lvl2pPr>
            <a:lvl3pPr marL="914354" indent="0" latinLnBrk="0">
              <a:buNone/>
              <a:defRPr lang="pt-BR" sz="1000"/>
            </a:lvl3pPr>
            <a:lvl4pPr marL="1371531" indent="0" latinLnBrk="0">
              <a:buNone/>
              <a:defRPr lang="pt-BR" sz="900"/>
            </a:lvl4pPr>
            <a:lvl5pPr marL="1828708" indent="0" latinLnBrk="0">
              <a:buNone/>
              <a:defRPr lang="pt-BR" sz="900"/>
            </a:lvl5pPr>
            <a:lvl6pPr marL="2285885" indent="0" latinLnBrk="0">
              <a:buNone/>
              <a:defRPr lang="pt-BR" sz="900"/>
            </a:lvl6pPr>
            <a:lvl7pPr marL="2743062" indent="0" latinLnBrk="0">
              <a:buNone/>
              <a:defRPr lang="pt-BR" sz="900"/>
            </a:lvl7pPr>
            <a:lvl8pPr marL="3200239" indent="0" latinLnBrk="0">
              <a:buNone/>
              <a:defRPr lang="pt-BR" sz="900"/>
            </a:lvl8pPr>
            <a:lvl9pPr marL="3657416" indent="0" latinLnBrk="0">
              <a:buNone/>
              <a:defRPr lang="pt-BR" sz="9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8287456" y="2336874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8287456" y="3022674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177" indent="0" latinLnBrk="0">
              <a:buNone/>
              <a:defRPr lang="pt-BR" sz="1200"/>
            </a:lvl2pPr>
            <a:lvl3pPr marL="914354" indent="0" latinLnBrk="0">
              <a:buNone/>
              <a:defRPr lang="pt-BR" sz="1000"/>
            </a:lvl3pPr>
            <a:lvl4pPr marL="1371531" indent="0" latinLnBrk="0">
              <a:buNone/>
              <a:defRPr lang="pt-BR" sz="900"/>
            </a:lvl4pPr>
            <a:lvl5pPr marL="1828708" indent="0" latinLnBrk="0">
              <a:buNone/>
              <a:defRPr lang="pt-BR" sz="900"/>
            </a:lvl5pPr>
            <a:lvl6pPr marL="2285885" indent="0" latinLnBrk="0">
              <a:buNone/>
              <a:defRPr lang="pt-BR" sz="900"/>
            </a:lvl6pPr>
            <a:lvl7pPr marL="2743062" indent="0" latinLnBrk="0">
              <a:buNone/>
              <a:defRPr lang="pt-BR" sz="900"/>
            </a:lvl7pPr>
            <a:lvl8pPr marL="3200239" indent="0" latinLnBrk="0">
              <a:buNone/>
              <a:defRPr lang="pt-BR" sz="900"/>
            </a:lvl8pPr>
            <a:lvl9pPr marL="3657416" indent="0" latinLnBrk="0">
              <a:buNone/>
              <a:defRPr lang="pt-BR" sz="9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pt-BR"/>
              <a:pPr/>
              <a:t>04/04/2017</a:t>
            </a:fld>
            <a:endParaRPr lang="pt-BR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8" name="Imagem 1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9" name="Imagem 18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0" name="Imagem 19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21" name="Retângulo 20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tângulo 21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19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0" name="Espaço reservado de imagem 2"/>
          <p:cNvSpPr>
            <a:spLocks noGrp="1" noChangeAspect="1"/>
          </p:cNvSpPr>
          <p:nvPr>
            <p:ph type="pic" idx="15"/>
          </p:nvPr>
        </p:nvSpPr>
        <p:spPr>
          <a:xfrm>
            <a:off x="680319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600"/>
            </a:lvl1pPr>
            <a:lvl2pPr marL="457177" indent="0" latinLnBrk="0">
              <a:buNone/>
              <a:defRPr lang="pt-BR" sz="1600"/>
            </a:lvl2pPr>
            <a:lvl3pPr marL="914354" indent="0" latinLnBrk="0">
              <a:buNone/>
              <a:defRPr lang="pt-BR" sz="1600"/>
            </a:lvl3pPr>
            <a:lvl4pPr marL="1371531" indent="0" latinLnBrk="0">
              <a:buNone/>
              <a:defRPr lang="pt-BR" sz="1600"/>
            </a:lvl4pPr>
            <a:lvl5pPr marL="1828708" indent="0" latinLnBrk="0">
              <a:buNone/>
              <a:defRPr lang="pt-BR" sz="1600"/>
            </a:lvl5pPr>
            <a:lvl6pPr marL="2285885" indent="0" latinLnBrk="0">
              <a:buNone/>
              <a:defRPr lang="pt-BR" sz="1600"/>
            </a:lvl6pPr>
            <a:lvl7pPr marL="2743062" indent="0" latinLnBrk="0">
              <a:buNone/>
              <a:defRPr lang="pt-BR" sz="1600"/>
            </a:lvl7pPr>
            <a:lvl8pPr marL="3200239" indent="0" latinLnBrk="0">
              <a:buNone/>
              <a:defRPr lang="pt-BR" sz="1600"/>
            </a:lvl8pPr>
            <a:lvl9pPr marL="3657416" indent="0" latinLnBrk="0">
              <a:buNone/>
              <a:defRPr lang="pt-BR" sz="16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680319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177" indent="0" latinLnBrk="0">
              <a:buNone/>
              <a:defRPr lang="pt-BR" sz="1200"/>
            </a:lvl2pPr>
            <a:lvl3pPr marL="914354" indent="0" latinLnBrk="0">
              <a:buNone/>
              <a:defRPr lang="pt-BR" sz="1000"/>
            </a:lvl3pPr>
            <a:lvl4pPr marL="1371531" indent="0" latinLnBrk="0">
              <a:buNone/>
              <a:defRPr lang="pt-BR" sz="900"/>
            </a:lvl4pPr>
            <a:lvl5pPr marL="1828708" indent="0" latinLnBrk="0">
              <a:buNone/>
              <a:defRPr lang="pt-BR" sz="900"/>
            </a:lvl5pPr>
            <a:lvl6pPr marL="2285885" indent="0" latinLnBrk="0">
              <a:buNone/>
              <a:defRPr lang="pt-BR" sz="900"/>
            </a:lvl6pPr>
            <a:lvl7pPr marL="2743062" indent="0" latinLnBrk="0">
              <a:buNone/>
              <a:defRPr lang="pt-BR" sz="900"/>
            </a:lvl7pPr>
            <a:lvl8pPr marL="3200239" indent="0" latinLnBrk="0">
              <a:buNone/>
              <a:defRPr lang="pt-BR" sz="900"/>
            </a:lvl8pPr>
            <a:lvl9pPr marL="3657416" indent="0" latinLnBrk="0">
              <a:buNone/>
              <a:defRPr lang="pt-BR" sz="9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8388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3" name="Espaço reservado de imagem 2"/>
          <p:cNvSpPr>
            <a:spLocks noGrp="1" noChangeAspect="1"/>
          </p:cNvSpPr>
          <p:nvPr>
            <p:ph type="pic" idx="21"/>
          </p:nvPr>
        </p:nvSpPr>
        <p:spPr>
          <a:xfrm>
            <a:off x="4498387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600"/>
            </a:lvl1pPr>
            <a:lvl2pPr marL="457177" indent="0" latinLnBrk="0">
              <a:buNone/>
              <a:defRPr lang="pt-BR" sz="1600"/>
            </a:lvl2pPr>
            <a:lvl3pPr marL="914354" indent="0" latinLnBrk="0">
              <a:buNone/>
              <a:defRPr lang="pt-BR" sz="1600"/>
            </a:lvl3pPr>
            <a:lvl4pPr marL="1371531" indent="0" latinLnBrk="0">
              <a:buNone/>
              <a:defRPr lang="pt-BR" sz="1600"/>
            </a:lvl4pPr>
            <a:lvl5pPr marL="1828708" indent="0" latinLnBrk="0">
              <a:buNone/>
              <a:defRPr lang="pt-BR" sz="1600"/>
            </a:lvl5pPr>
            <a:lvl6pPr marL="2285885" indent="0" latinLnBrk="0">
              <a:buNone/>
              <a:defRPr lang="pt-BR" sz="1600"/>
            </a:lvl6pPr>
            <a:lvl7pPr marL="2743062" indent="0" latinLnBrk="0">
              <a:buNone/>
              <a:defRPr lang="pt-BR" sz="1600"/>
            </a:lvl7pPr>
            <a:lvl8pPr marL="3200239" indent="0" latinLnBrk="0">
              <a:buNone/>
              <a:defRPr lang="pt-BR" sz="1600"/>
            </a:lvl8pPr>
            <a:lvl9pPr marL="3657416" indent="0" latinLnBrk="0">
              <a:buNone/>
              <a:defRPr lang="pt-BR" sz="16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97034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177" indent="0" latinLnBrk="0">
              <a:buNone/>
              <a:defRPr lang="pt-BR" sz="1200"/>
            </a:lvl2pPr>
            <a:lvl3pPr marL="914354" indent="0" latinLnBrk="0">
              <a:buNone/>
              <a:defRPr lang="pt-BR" sz="1000"/>
            </a:lvl3pPr>
            <a:lvl4pPr marL="1371531" indent="0" latinLnBrk="0">
              <a:buNone/>
              <a:defRPr lang="pt-BR" sz="900"/>
            </a:lvl4pPr>
            <a:lvl5pPr marL="1828708" indent="0" latinLnBrk="0">
              <a:buNone/>
              <a:defRPr lang="pt-BR" sz="900"/>
            </a:lvl5pPr>
            <a:lvl6pPr marL="2285885" indent="0" latinLnBrk="0">
              <a:buNone/>
              <a:defRPr lang="pt-BR" sz="900"/>
            </a:lvl6pPr>
            <a:lvl7pPr marL="2743062" indent="0" latinLnBrk="0">
              <a:buNone/>
              <a:defRPr lang="pt-BR" sz="900"/>
            </a:lvl7pPr>
            <a:lvl8pPr marL="3200239" indent="0" latinLnBrk="0">
              <a:buNone/>
              <a:defRPr lang="pt-BR" sz="900"/>
            </a:lvl8pPr>
            <a:lvl9pPr marL="3657416" indent="0" latinLnBrk="0">
              <a:buNone/>
              <a:defRPr lang="pt-BR" sz="9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8283346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pt-BR" sz="2400" b="0">
                <a:solidFill>
                  <a:schemeClr val="tx1"/>
                </a:solidFill>
              </a:defRPr>
            </a:lvl1pPr>
            <a:lvl2pPr marL="457177" indent="0" latinLnBrk="0">
              <a:buNone/>
              <a:defRPr lang="pt-BR" sz="2000" b="1"/>
            </a:lvl2pPr>
            <a:lvl3pPr marL="914354" indent="0" latinLnBrk="0">
              <a:buNone/>
              <a:defRPr lang="pt-BR" sz="1800" b="1"/>
            </a:lvl3pPr>
            <a:lvl4pPr marL="1371531" indent="0" latinLnBrk="0">
              <a:buNone/>
              <a:defRPr lang="pt-BR" sz="1600" b="1"/>
            </a:lvl4pPr>
            <a:lvl5pPr marL="1828708" indent="0" latinLnBrk="0">
              <a:buNone/>
              <a:defRPr lang="pt-BR" sz="1600" b="1"/>
            </a:lvl5pPr>
            <a:lvl6pPr marL="2285885" indent="0" latinLnBrk="0">
              <a:buNone/>
              <a:defRPr lang="pt-BR" sz="1600" b="1"/>
            </a:lvl6pPr>
            <a:lvl7pPr marL="2743062" indent="0" latinLnBrk="0">
              <a:buNone/>
              <a:defRPr lang="pt-BR" sz="1600" b="1"/>
            </a:lvl7pPr>
            <a:lvl8pPr marL="3200239" indent="0" latinLnBrk="0">
              <a:buNone/>
              <a:defRPr lang="pt-BR" sz="1600" b="1"/>
            </a:lvl8pPr>
            <a:lvl9pPr marL="3657416" indent="0" latinLnBrk="0">
              <a:buNone/>
              <a:defRPr lang="pt-BR" sz="1600" b="1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26" name="Espaço reservado de imagem 2"/>
          <p:cNvSpPr>
            <a:spLocks noGrp="1" noChangeAspect="1"/>
          </p:cNvSpPr>
          <p:nvPr>
            <p:ph type="pic" idx="22"/>
          </p:nvPr>
        </p:nvSpPr>
        <p:spPr>
          <a:xfrm>
            <a:off x="8283345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pt-BR" sz="1600"/>
            </a:lvl1pPr>
            <a:lvl2pPr marL="457177" indent="0" latinLnBrk="0">
              <a:buNone/>
              <a:defRPr lang="pt-BR" sz="1600"/>
            </a:lvl2pPr>
            <a:lvl3pPr marL="914354" indent="0" latinLnBrk="0">
              <a:buNone/>
              <a:defRPr lang="pt-BR" sz="1600"/>
            </a:lvl3pPr>
            <a:lvl4pPr marL="1371531" indent="0" latinLnBrk="0">
              <a:buNone/>
              <a:defRPr lang="pt-BR" sz="1600"/>
            </a:lvl4pPr>
            <a:lvl5pPr marL="1828708" indent="0" latinLnBrk="0">
              <a:buNone/>
              <a:defRPr lang="pt-BR" sz="1600"/>
            </a:lvl5pPr>
            <a:lvl6pPr marL="2285885" indent="0" latinLnBrk="0">
              <a:buNone/>
              <a:defRPr lang="pt-BR" sz="1600"/>
            </a:lvl6pPr>
            <a:lvl7pPr marL="2743062" indent="0" latinLnBrk="0">
              <a:buNone/>
              <a:defRPr lang="pt-BR" sz="1600"/>
            </a:lvl7pPr>
            <a:lvl8pPr marL="3200239" indent="0" latinLnBrk="0">
              <a:buNone/>
              <a:defRPr lang="pt-BR" sz="1600"/>
            </a:lvl8pPr>
            <a:lvl9pPr marL="3657416" indent="0" latinLnBrk="0">
              <a:buNone/>
              <a:defRPr lang="pt-BR" sz="16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8283221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pt-BR" sz="1400"/>
            </a:lvl1pPr>
            <a:lvl2pPr marL="457177" indent="0" latinLnBrk="0">
              <a:buNone/>
              <a:defRPr lang="pt-BR" sz="1200"/>
            </a:lvl2pPr>
            <a:lvl3pPr marL="914354" indent="0" latinLnBrk="0">
              <a:buNone/>
              <a:defRPr lang="pt-BR" sz="1000"/>
            </a:lvl3pPr>
            <a:lvl4pPr marL="1371531" indent="0" latinLnBrk="0">
              <a:buNone/>
              <a:defRPr lang="pt-BR" sz="900"/>
            </a:lvl4pPr>
            <a:lvl5pPr marL="1828708" indent="0" latinLnBrk="0">
              <a:buNone/>
              <a:defRPr lang="pt-BR" sz="900"/>
            </a:lvl5pPr>
            <a:lvl6pPr marL="2285885" indent="0" latinLnBrk="0">
              <a:buNone/>
              <a:defRPr lang="pt-BR" sz="900"/>
            </a:lvl6pPr>
            <a:lvl7pPr marL="2743062" indent="0" latinLnBrk="0">
              <a:buNone/>
              <a:defRPr lang="pt-BR" sz="900"/>
            </a:lvl7pPr>
            <a:lvl8pPr marL="3200239" indent="0" latinLnBrk="0">
              <a:buNone/>
              <a:defRPr lang="pt-BR" sz="900"/>
            </a:lvl8pPr>
            <a:lvl9pPr marL="3657416" indent="0" latinLnBrk="0">
              <a:buNone/>
              <a:defRPr lang="pt-BR" sz="900"/>
            </a:lvl9pPr>
          </a:lstStyle>
          <a:p>
            <a:pPr lvl="0"/>
            <a:r>
              <a:rPr lang="pt-BR"/>
              <a:t>Clique para editar o texto mestre </a:t>
            </a:r>
          </a:p>
        </p:txBody>
      </p:sp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pt-BR"/>
              <a:pPr/>
              <a:t>04/04/2017</a:t>
            </a:fld>
            <a:endParaRPr lang="pt-BR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8" name="Imagem 27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9" name="Imagem 28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1" name="Imagem 3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32" name="Retângulo 31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tângulo 32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pt-BR"/>
              <a:pPr/>
              <a:t>04/04/2017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2" name="Imagem 11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8912565" cy="108093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F28690-2EAD-4D38-BE41-E7A9C27118D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550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402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09600" y="1828801"/>
            <a:ext cx="10972800" cy="43021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235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7D9394-36BB-4274-AC3F-A1944A9D564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8438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pt-BR" smtClean="0"/>
              <a:pPr/>
              <a:t>04/04/2017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3840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pt-BR" smtClean="0"/>
              <a:pPr/>
              <a:t>04/04/2017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4880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pt-BR" smtClean="0"/>
              <a:pPr/>
              <a:t>04/04/2017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373-3BC9-4823-B202-CD71F12E9B9A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HD-ShadowL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77" y="1971234"/>
            <a:ext cx="1602997" cy="144270"/>
          </a:xfrm>
          <a:prstGeom prst="rect">
            <a:avLst/>
          </a:prstGeom>
        </p:spPr>
      </p:pic>
      <p:sp>
        <p:nvSpPr>
          <p:cNvPr id="12" name="Retângulo 11"/>
          <p:cNvSpPr/>
          <p:nvPr userDrawn="1"/>
        </p:nvSpPr>
        <p:spPr>
          <a:xfrm>
            <a:off x="0" y="609601"/>
            <a:ext cx="9825644" cy="13681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 userDrawn="1"/>
        </p:nvSpPr>
        <p:spPr>
          <a:xfrm>
            <a:off x="9975274" y="609601"/>
            <a:ext cx="2053439" cy="13681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8" y="724037"/>
            <a:ext cx="191452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52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pt-BR" smtClean="0"/>
              <a:pPr/>
              <a:t>04/04/2017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5561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pt-BR" smtClean="0"/>
              <a:pPr/>
              <a:t>04/04/2017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7004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pt-BR" smtClean="0"/>
              <a:pPr/>
              <a:t>04/04/2017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477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pt-BR" smtClean="0"/>
              <a:pPr/>
              <a:t>04/04/2017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6868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pt-BR" smtClean="0"/>
              <a:pPr/>
              <a:t>04/04/2017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2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28" r:id="rId14"/>
    <p:sldLayoutId id="2147483741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84" r:id="rId25"/>
    <p:sldLayoutId id="2147483785" r:id="rId26"/>
    <p:sldLayoutId id="2147483786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notesSlide" Target="../notesSlides/notesSlide5.xml"/><Relationship Id="rId18" Type="http://schemas.openxmlformats.org/officeDocument/2006/relationships/image" Target="../media/image21.png"/><Relationship Id="rId3" Type="http://schemas.openxmlformats.org/officeDocument/2006/relationships/tags" Target="../tags/tag5.xml"/><Relationship Id="rId21" Type="http://schemas.openxmlformats.org/officeDocument/2006/relationships/image" Target="../media/image24.png"/><Relationship Id="rId7" Type="http://schemas.openxmlformats.org/officeDocument/2006/relationships/tags" Target="../tags/tag9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0.png"/><Relationship Id="rId2" Type="http://schemas.openxmlformats.org/officeDocument/2006/relationships/tags" Target="../tags/tag4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image" Target="../media/image18.png"/><Relationship Id="rId10" Type="http://schemas.openxmlformats.org/officeDocument/2006/relationships/tags" Target="../tags/tag12.xml"/><Relationship Id="rId19" Type="http://schemas.openxmlformats.org/officeDocument/2006/relationships/image" Target="../media/image22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1821" y="859808"/>
            <a:ext cx="9153191" cy="194870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2">
                    <a:satMod val="130000"/>
                  </a:schemeClr>
                </a:solidFill>
                <a:latin typeface="Tahoma" pitchFamily="34" charset="0"/>
              </a:rPr>
              <a:t>Sistemas de Apoio à Decisão</a:t>
            </a:r>
            <a:br>
              <a:rPr lang="pt-BR" dirty="0">
                <a:solidFill>
                  <a:schemeClr val="tx2">
                    <a:satMod val="130000"/>
                  </a:schemeClr>
                </a:solidFill>
                <a:latin typeface="Tahoma" pitchFamily="34" charset="0"/>
              </a:rPr>
            </a:br>
            <a:r>
              <a:rPr lang="pt-BR" sz="1800" dirty="0">
                <a:solidFill>
                  <a:schemeClr val="tx2">
                    <a:satMod val="130000"/>
                  </a:schemeClr>
                </a:solidFill>
                <a:latin typeface="Tahoma" pitchFamily="34" charset="0"/>
              </a:rPr>
              <a:t>-</a:t>
            </a:r>
            <a:br>
              <a:rPr lang="pt-BR" dirty="0">
                <a:solidFill>
                  <a:schemeClr val="tx2">
                    <a:satMod val="130000"/>
                  </a:schemeClr>
                </a:solidFill>
                <a:latin typeface="Tahoma" pitchFamily="34" charset="0"/>
              </a:rPr>
            </a:br>
            <a:r>
              <a:rPr lang="pt-BR" sz="4000" dirty="0">
                <a:solidFill>
                  <a:schemeClr val="tx2">
                    <a:satMod val="130000"/>
                  </a:schemeClr>
                </a:solidFill>
                <a:latin typeface="Tahoma" pitchFamily="34" charset="0"/>
              </a:rPr>
              <a:t>Aula 07: Agrupamento – K-</a:t>
            </a:r>
            <a:r>
              <a:rPr lang="pt-BR" sz="4000" dirty="0" err="1">
                <a:solidFill>
                  <a:schemeClr val="tx2">
                    <a:satMod val="130000"/>
                  </a:schemeClr>
                </a:solidFill>
                <a:latin typeface="Tahoma" pitchFamily="34" charset="0"/>
              </a:rPr>
              <a:t>Means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5689" y="3658022"/>
            <a:ext cx="9144000" cy="1655762"/>
          </a:xfrm>
        </p:spPr>
        <p:txBody>
          <a:bodyPr/>
          <a:lstStyle/>
          <a:p>
            <a:r>
              <a:rPr lang="pt-BR" dirty="0"/>
              <a:t>Sistemas de Informação, Faculdade Joaquim Nabuco</a:t>
            </a:r>
          </a:p>
          <a:p>
            <a:r>
              <a:rPr lang="pt-BR" dirty="0"/>
              <a:t>Prof. Anderson Tenório, prof.andersontenorio@gmail.com</a:t>
            </a:r>
          </a:p>
        </p:txBody>
      </p:sp>
    </p:spTree>
    <p:extLst>
      <p:ext uri="{BB962C8B-B14F-4D97-AF65-F5344CB8AC3E}">
        <p14:creationId xmlns:p14="http://schemas.microsoft.com/office/powerpoint/2010/main" val="20622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i="1"/>
              <a:t>Cluster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Uma coleção de objetos que são similares entre si, e diferentes dos objetos pertencentes a outros </a:t>
            </a:r>
            <a:r>
              <a:rPr lang="pt-BR" altLang="pt-BR" i="1"/>
              <a:t>clusters</a:t>
            </a:r>
            <a:r>
              <a:rPr lang="pt-BR" altLang="pt-BR"/>
              <a:t>.</a:t>
            </a:r>
          </a:p>
          <a:p>
            <a:r>
              <a:rPr lang="pt-BR" altLang="pt-BR"/>
              <a:t>Isso requer uma medida de similaridade.</a:t>
            </a:r>
          </a:p>
          <a:p>
            <a:r>
              <a:rPr lang="pt-BR" altLang="pt-BR"/>
              <a:t>No exemplo anterior, a similaridade utilizada foi a </a:t>
            </a:r>
            <a:r>
              <a:rPr lang="pt-BR" altLang="pt-BR" i="1"/>
              <a:t>distância.</a:t>
            </a:r>
          </a:p>
          <a:p>
            <a:pPr lvl="1"/>
            <a:r>
              <a:rPr lang="pt-BR" altLang="pt-BR" i="1"/>
              <a:t>Distance-based Clustering</a:t>
            </a:r>
          </a:p>
        </p:txBody>
      </p:sp>
    </p:spTree>
    <p:extLst>
      <p:ext uri="{BB962C8B-B14F-4D97-AF65-F5344CB8AC3E}">
        <p14:creationId xmlns:p14="http://schemas.microsoft.com/office/powerpoint/2010/main" val="149504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Distância Euclidiana</a:t>
            </a:r>
          </a:p>
        </p:txBody>
      </p:sp>
      <p:sp>
        <p:nvSpPr>
          <p:cNvPr id="28675" name="Line 5"/>
          <p:cNvSpPr>
            <a:spLocks noChangeShapeType="1"/>
          </p:cNvSpPr>
          <p:nvPr/>
        </p:nvSpPr>
        <p:spPr bwMode="auto">
          <a:xfrm flipV="1">
            <a:off x="2362200" y="18288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76" name="Oval 7"/>
          <p:cNvSpPr>
            <a:spLocks noChangeArrowheads="1"/>
          </p:cNvSpPr>
          <p:nvPr/>
        </p:nvSpPr>
        <p:spPr bwMode="auto">
          <a:xfrm>
            <a:off x="2968625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28677" name="Oval 8"/>
          <p:cNvSpPr>
            <a:spLocks noChangeArrowheads="1"/>
          </p:cNvSpPr>
          <p:nvPr/>
        </p:nvSpPr>
        <p:spPr bwMode="auto">
          <a:xfrm>
            <a:off x="3625850" y="45497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28678" name="Text Box 9"/>
          <p:cNvSpPr txBox="1">
            <a:spLocks noChangeArrowheads="1"/>
          </p:cNvSpPr>
          <p:nvPr/>
        </p:nvSpPr>
        <p:spPr bwMode="auto">
          <a:xfrm>
            <a:off x="2771775" y="2971801"/>
            <a:ext cx="102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x = (2,5)</a:t>
            </a:r>
          </a:p>
        </p:txBody>
      </p:sp>
      <p:sp>
        <p:nvSpPr>
          <p:cNvPr id="28679" name="Text Box 11"/>
          <p:cNvSpPr txBox="1">
            <a:spLocks noChangeArrowheads="1"/>
          </p:cNvSpPr>
          <p:nvPr/>
        </p:nvSpPr>
        <p:spPr bwMode="auto">
          <a:xfrm>
            <a:off x="3505200" y="4662488"/>
            <a:ext cx="1028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y = (3,4)</a:t>
            </a:r>
          </a:p>
        </p:txBody>
      </p:sp>
      <p:graphicFrame>
        <p:nvGraphicFramePr>
          <p:cNvPr id="146447" name="Object 15"/>
          <p:cNvGraphicFramePr>
            <a:graphicFrameLocks noChangeAspect="1"/>
          </p:cNvGraphicFramePr>
          <p:nvPr/>
        </p:nvGraphicFramePr>
        <p:xfrm>
          <a:off x="5029200" y="3473450"/>
          <a:ext cx="48260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2476500" imgH="292100" progId="Equation.3">
                  <p:embed/>
                </p:oleObj>
              </mc:Choice>
              <mc:Fallback>
                <p:oleObj name="Equation" r:id="rId3" imgW="2476500" imgH="292100" progId="Equation.3">
                  <p:embed/>
                  <p:pic>
                    <p:nvPicPr>
                      <p:cNvPr id="1464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473450"/>
                        <a:ext cx="48260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50" name="Line 18"/>
          <p:cNvSpPr>
            <a:spLocks noChangeShapeType="1"/>
          </p:cNvSpPr>
          <p:nvPr/>
        </p:nvSpPr>
        <p:spPr bwMode="auto">
          <a:xfrm>
            <a:off x="2968626" y="3352800"/>
            <a:ext cx="688975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3867150" y="3657601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1.41</a:t>
            </a:r>
          </a:p>
        </p:txBody>
      </p:sp>
      <p:sp>
        <p:nvSpPr>
          <p:cNvPr id="146453" name="Line 21"/>
          <p:cNvSpPr>
            <a:spLocks noChangeShapeType="1"/>
          </p:cNvSpPr>
          <p:nvPr/>
        </p:nvSpPr>
        <p:spPr bwMode="auto">
          <a:xfrm flipV="1">
            <a:off x="3505200" y="38862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84" name="Line 22"/>
          <p:cNvSpPr>
            <a:spLocks noChangeShapeType="1"/>
          </p:cNvSpPr>
          <p:nvPr/>
        </p:nvSpPr>
        <p:spPr bwMode="auto">
          <a:xfrm>
            <a:off x="2362200" y="53340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1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Distância Euclidiana</a:t>
            </a:r>
          </a:p>
        </p:txBody>
      </p:sp>
      <p:graphicFrame>
        <p:nvGraphicFramePr>
          <p:cNvPr id="2969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124200" y="1676401"/>
          <a:ext cx="5257800" cy="392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Bitmap Image" r:id="rId3" imgW="4590476" imgH="3428571" progId="Paint.Picture">
                  <p:embed/>
                </p:oleObj>
              </mc:Choice>
              <mc:Fallback>
                <p:oleObj name="Bitmap Image" r:id="rId3" imgW="4590476" imgH="3428571" progId="Paint.Picture">
                  <p:embed/>
                  <p:pic>
                    <p:nvPicPr>
                      <p:cNvPr id="2969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1"/>
                        <a:ext cx="5257800" cy="392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4800600" y="3048000"/>
            <a:ext cx="91440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148489" name="Object 9"/>
          <p:cNvGraphicFramePr>
            <a:graphicFrameLocks noChangeAspect="1"/>
          </p:cNvGraphicFramePr>
          <p:nvPr/>
        </p:nvGraphicFramePr>
        <p:xfrm>
          <a:off x="2927350" y="5589588"/>
          <a:ext cx="59880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3073400" imgH="292100" progId="Equation.3">
                  <p:embed/>
                </p:oleObj>
              </mc:Choice>
              <mc:Fallback>
                <p:oleObj name="Equation" r:id="rId5" imgW="3073400" imgH="292100" progId="Equation.3">
                  <p:embed/>
                  <p:pic>
                    <p:nvPicPr>
                      <p:cNvPr id="1484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5589588"/>
                        <a:ext cx="59880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Line 10"/>
          <p:cNvSpPr>
            <a:spLocks noChangeShapeType="1"/>
          </p:cNvSpPr>
          <p:nvPr/>
        </p:nvSpPr>
        <p:spPr bwMode="auto">
          <a:xfrm flipH="1">
            <a:off x="3863976" y="3657601"/>
            <a:ext cx="1470025" cy="178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10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b="1"/>
              <a:t>Agrupamento -Análise de Clusters</a:t>
            </a:r>
          </a:p>
        </p:txBody>
      </p:sp>
      <p:graphicFrame>
        <p:nvGraphicFramePr>
          <p:cNvPr id="82947" name="Group 3"/>
          <p:cNvGraphicFramePr>
            <a:graphicFrameLocks noGrp="1"/>
          </p:cNvGraphicFramePr>
          <p:nvPr>
            <p:ph sz="half" idx="1"/>
          </p:nvPr>
        </p:nvGraphicFramePr>
        <p:xfrm>
          <a:off x="2424114" y="1770064"/>
          <a:ext cx="2879725" cy="2865435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3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7104063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Times New Roman" panose="02020603050405020304" pitchFamily="18" charset="0"/>
            </a:endParaRPr>
          </a:p>
        </p:txBody>
      </p:sp>
      <p:sp>
        <p:nvSpPr>
          <p:cNvPr id="82992" name="Freeform 48"/>
          <p:cNvSpPr>
            <a:spLocks/>
          </p:cNvSpPr>
          <p:nvPr/>
        </p:nvSpPr>
        <p:spPr bwMode="auto">
          <a:xfrm>
            <a:off x="5591175" y="1844675"/>
            <a:ext cx="3240088" cy="3168650"/>
          </a:xfrm>
          <a:custGeom>
            <a:avLst/>
            <a:gdLst>
              <a:gd name="T0" fmla="*/ 2147483646 w 2633"/>
              <a:gd name="T1" fmla="*/ 2147483646 h 2825"/>
              <a:gd name="T2" fmla="*/ 2147483646 w 2633"/>
              <a:gd name="T3" fmla="*/ 2147483646 h 2825"/>
              <a:gd name="T4" fmla="*/ 2147483646 w 2633"/>
              <a:gd name="T5" fmla="*/ 2147483646 h 2825"/>
              <a:gd name="T6" fmla="*/ 2147483646 w 2633"/>
              <a:gd name="T7" fmla="*/ 2147483646 h 2825"/>
              <a:gd name="T8" fmla="*/ 2147483646 w 2633"/>
              <a:gd name="T9" fmla="*/ 2147483646 h 2825"/>
              <a:gd name="T10" fmla="*/ 2147483646 w 2633"/>
              <a:gd name="T11" fmla="*/ 2147483646 h 2825"/>
              <a:gd name="T12" fmla="*/ 2147483646 w 2633"/>
              <a:gd name="T13" fmla="*/ 2147483646 h 2825"/>
              <a:gd name="T14" fmla="*/ 2147483646 w 2633"/>
              <a:gd name="T15" fmla="*/ 2147483646 h 2825"/>
              <a:gd name="T16" fmla="*/ 2147483646 w 2633"/>
              <a:gd name="T17" fmla="*/ 2147483646 h 2825"/>
              <a:gd name="T18" fmla="*/ 2147483646 w 2633"/>
              <a:gd name="T19" fmla="*/ 2147483646 h 2825"/>
              <a:gd name="T20" fmla="*/ 2147483646 w 2633"/>
              <a:gd name="T21" fmla="*/ 2147483646 h 2825"/>
              <a:gd name="T22" fmla="*/ 2147483646 w 2633"/>
              <a:gd name="T23" fmla="*/ 2147483646 h 2825"/>
              <a:gd name="T24" fmla="*/ 2147483646 w 2633"/>
              <a:gd name="T25" fmla="*/ 2147483646 h 2825"/>
              <a:gd name="T26" fmla="*/ 2147483646 w 2633"/>
              <a:gd name="T27" fmla="*/ 2147483646 h 2825"/>
              <a:gd name="T28" fmla="*/ 0 w 2633"/>
              <a:gd name="T29" fmla="*/ 2147483646 h 2825"/>
              <a:gd name="T30" fmla="*/ 2147483646 w 2633"/>
              <a:gd name="T31" fmla="*/ 2147483646 h 2825"/>
              <a:gd name="T32" fmla="*/ 2147483646 w 2633"/>
              <a:gd name="T33" fmla="*/ 2147483646 h 2825"/>
              <a:gd name="T34" fmla="*/ 2147483646 w 2633"/>
              <a:gd name="T35" fmla="*/ 2147483646 h 2825"/>
              <a:gd name="T36" fmla="*/ 2147483646 w 2633"/>
              <a:gd name="T37" fmla="*/ 2147483646 h 2825"/>
              <a:gd name="T38" fmla="*/ 2147483646 w 2633"/>
              <a:gd name="T39" fmla="*/ 2147483646 h 2825"/>
              <a:gd name="T40" fmla="*/ 2147483646 w 2633"/>
              <a:gd name="T41" fmla="*/ 2147483646 h 2825"/>
              <a:gd name="T42" fmla="*/ 2147483646 w 2633"/>
              <a:gd name="T43" fmla="*/ 2147483646 h 2825"/>
              <a:gd name="T44" fmla="*/ 2147483646 w 2633"/>
              <a:gd name="T45" fmla="*/ 2147483646 h 2825"/>
              <a:gd name="T46" fmla="*/ 2147483646 w 2633"/>
              <a:gd name="T47" fmla="*/ 2147483646 h 2825"/>
              <a:gd name="T48" fmla="*/ 2147483646 w 2633"/>
              <a:gd name="T49" fmla="*/ 2147483646 h 2825"/>
              <a:gd name="T50" fmla="*/ 2147483646 w 2633"/>
              <a:gd name="T51" fmla="*/ 2147483646 h 2825"/>
              <a:gd name="T52" fmla="*/ 2147483646 w 2633"/>
              <a:gd name="T53" fmla="*/ 2147483646 h 2825"/>
              <a:gd name="T54" fmla="*/ 2147483646 w 2633"/>
              <a:gd name="T55" fmla="*/ 2147483646 h 2825"/>
              <a:gd name="T56" fmla="*/ 2147483646 w 2633"/>
              <a:gd name="T57" fmla="*/ 2147483646 h 2825"/>
              <a:gd name="T58" fmla="*/ 2147483646 w 2633"/>
              <a:gd name="T59" fmla="*/ 2147483646 h 2825"/>
              <a:gd name="T60" fmla="*/ 2147483646 w 2633"/>
              <a:gd name="T61" fmla="*/ 2147483646 h 2825"/>
              <a:gd name="T62" fmla="*/ 2147483646 w 2633"/>
              <a:gd name="T63" fmla="*/ 2147483646 h 2825"/>
              <a:gd name="T64" fmla="*/ 2147483646 w 2633"/>
              <a:gd name="T65" fmla="*/ 2147483646 h 2825"/>
              <a:gd name="T66" fmla="*/ 2147483646 w 2633"/>
              <a:gd name="T67" fmla="*/ 2147483646 h 2825"/>
              <a:gd name="T68" fmla="*/ 2147483646 w 2633"/>
              <a:gd name="T69" fmla="*/ 2147483646 h 2825"/>
              <a:gd name="T70" fmla="*/ 2147483646 w 2633"/>
              <a:gd name="T71" fmla="*/ 2147483646 h 2825"/>
              <a:gd name="T72" fmla="*/ 2147483646 w 2633"/>
              <a:gd name="T73" fmla="*/ 2147483646 h 2825"/>
              <a:gd name="T74" fmla="*/ 2147483646 w 2633"/>
              <a:gd name="T75" fmla="*/ 2147483646 h 2825"/>
              <a:gd name="T76" fmla="*/ 2147483646 w 2633"/>
              <a:gd name="T77" fmla="*/ 2147483646 h 2825"/>
              <a:gd name="T78" fmla="*/ 2147483646 w 2633"/>
              <a:gd name="T79" fmla="*/ 2147483646 h 2825"/>
              <a:gd name="T80" fmla="*/ 2147483646 w 2633"/>
              <a:gd name="T81" fmla="*/ 2147483646 h 2825"/>
              <a:gd name="T82" fmla="*/ 2147483646 w 2633"/>
              <a:gd name="T83" fmla="*/ 2147483646 h 2825"/>
              <a:gd name="T84" fmla="*/ 2147483646 w 2633"/>
              <a:gd name="T85" fmla="*/ 2147483646 h 2825"/>
              <a:gd name="T86" fmla="*/ 2147483646 w 2633"/>
              <a:gd name="T87" fmla="*/ 2147483646 h 2825"/>
              <a:gd name="T88" fmla="*/ 2147483646 w 2633"/>
              <a:gd name="T89" fmla="*/ 2147483646 h 2825"/>
              <a:gd name="T90" fmla="*/ 2147483646 w 2633"/>
              <a:gd name="T91" fmla="*/ 2147483646 h 2825"/>
              <a:gd name="T92" fmla="*/ 2147483646 w 2633"/>
              <a:gd name="T93" fmla="*/ 2147483646 h 2825"/>
              <a:gd name="T94" fmla="*/ 2147483646 w 2633"/>
              <a:gd name="T95" fmla="*/ 2147483646 h 2825"/>
              <a:gd name="T96" fmla="*/ 2147483646 w 2633"/>
              <a:gd name="T97" fmla="*/ 0 h 2825"/>
              <a:gd name="T98" fmla="*/ 2147483646 w 2633"/>
              <a:gd name="T99" fmla="*/ 2147483646 h 2825"/>
              <a:gd name="T100" fmla="*/ 2147483646 w 2633"/>
              <a:gd name="T101" fmla="*/ 2147483646 h 282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633" h="2825">
                <a:moveTo>
                  <a:pt x="1061" y="73"/>
                </a:moveTo>
                <a:cubicBezTo>
                  <a:pt x="1011" y="89"/>
                  <a:pt x="969" y="94"/>
                  <a:pt x="915" y="100"/>
                </a:cubicBezTo>
                <a:cubicBezTo>
                  <a:pt x="877" y="110"/>
                  <a:pt x="833" y="113"/>
                  <a:pt x="796" y="128"/>
                </a:cubicBezTo>
                <a:cubicBezTo>
                  <a:pt x="771" y="138"/>
                  <a:pt x="750" y="159"/>
                  <a:pt x="723" y="164"/>
                </a:cubicBezTo>
                <a:cubicBezTo>
                  <a:pt x="652" y="177"/>
                  <a:pt x="582" y="193"/>
                  <a:pt x="512" y="210"/>
                </a:cubicBezTo>
                <a:cubicBezTo>
                  <a:pt x="461" y="236"/>
                  <a:pt x="411" y="274"/>
                  <a:pt x="357" y="292"/>
                </a:cubicBezTo>
                <a:cubicBezTo>
                  <a:pt x="330" y="334"/>
                  <a:pt x="320" y="318"/>
                  <a:pt x="284" y="347"/>
                </a:cubicBezTo>
                <a:cubicBezTo>
                  <a:pt x="259" y="367"/>
                  <a:pt x="234" y="388"/>
                  <a:pt x="211" y="411"/>
                </a:cubicBezTo>
                <a:cubicBezTo>
                  <a:pt x="193" y="461"/>
                  <a:pt x="213" y="419"/>
                  <a:pt x="174" y="466"/>
                </a:cubicBezTo>
                <a:cubicBezTo>
                  <a:pt x="118" y="534"/>
                  <a:pt x="188" y="456"/>
                  <a:pt x="147" y="521"/>
                </a:cubicBezTo>
                <a:cubicBezTo>
                  <a:pt x="142" y="528"/>
                  <a:pt x="133" y="532"/>
                  <a:pt x="128" y="539"/>
                </a:cubicBezTo>
                <a:cubicBezTo>
                  <a:pt x="115" y="557"/>
                  <a:pt x="92" y="594"/>
                  <a:pt x="92" y="594"/>
                </a:cubicBezTo>
                <a:cubicBezTo>
                  <a:pt x="89" y="603"/>
                  <a:pt x="89" y="614"/>
                  <a:pt x="83" y="622"/>
                </a:cubicBezTo>
                <a:cubicBezTo>
                  <a:pt x="70" y="639"/>
                  <a:pt x="37" y="667"/>
                  <a:pt x="37" y="667"/>
                </a:cubicBezTo>
                <a:cubicBezTo>
                  <a:pt x="27" y="698"/>
                  <a:pt x="10" y="710"/>
                  <a:pt x="0" y="740"/>
                </a:cubicBezTo>
                <a:cubicBezTo>
                  <a:pt x="8" y="783"/>
                  <a:pt x="19" y="825"/>
                  <a:pt x="28" y="868"/>
                </a:cubicBezTo>
                <a:cubicBezTo>
                  <a:pt x="61" y="1206"/>
                  <a:pt x="43" y="1235"/>
                  <a:pt x="37" y="1774"/>
                </a:cubicBezTo>
                <a:cubicBezTo>
                  <a:pt x="45" y="1920"/>
                  <a:pt x="35" y="2037"/>
                  <a:pt x="46" y="2185"/>
                </a:cubicBezTo>
                <a:cubicBezTo>
                  <a:pt x="49" y="2228"/>
                  <a:pt x="60" y="2283"/>
                  <a:pt x="92" y="2313"/>
                </a:cubicBezTo>
                <a:cubicBezTo>
                  <a:pt x="127" y="2419"/>
                  <a:pt x="182" y="2515"/>
                  <a:pt x="265" y="2587"/>
                </a:cubicBezTo>
                <a:cubicBezTo>
                  <a:pt x="330" y="2644"/>
                  <a:pt x="285" y="2625"/>
                  <a:pt x="339" y="2642"/>
                </a:cubicBezTo>
                <a:cubicBezTo>
                  <a:pt x="362" y="2657"/>
                  <a:pt x="380" y="2683"/>
                  <a:pt x="403" y="2697"/>
                </a:cubicBezTo>
                <a:cubicBezTo>
                  <a:pt x="436" y="2716"/>
                  <a:pt x="485" y="2720"/>
                  <a:pt x="521" y="2734"/>
                </a:cubicBezTo>
                <a:cubicBezTo>
                  <a:pt x="572" y="2782"/>
                  <a:pt x="685" y="2780"/>
                  <a:pt x="750" y="2788"/>
                </a:cubicBezTo>
                <a:cubicBezTo>
                  <a:pt x="813" y="2805"/>
                  <a:pt x="878" y="2814"/>
                  <a:pt x="942" y="2825"/>
                </a:cubicBezTo>
                <a:cubicBezTo>
                  <a:pt x="1024" y="2822"/>
                  <a:pt x="1107" y="2822"/>
                  <a:pt x="1189" y="2816"/>
                </a:cubicBezTo>
                <a:cubicBezTo>
                  <a:pt x="1342" y="2804"/>
                  <a:pt x="1495" y="2759"/>
                  <a:pt x="1646" y="2734"/>
                </a:cubicBezTo>
                <a:cubicBezTo>
                  <a:pt x="1702" y="2725"/>
                  <a:pt x="1755" y="2693"/>
                  <a:pt x="1811" y="2679"/>
                </a:cubicBezTo>
                <a:cubicBezTo>
                  <a:pt x="1856" y="2632"/>
                  <a:pt x="1923" y="2613"/>
                  <a:pt x="1984" y="2596"/>
                </a:cubicBezTo>
                <a:cubicBezTo>
                  <a:pt x="2034" y="2564"/>
                  <a:pt x="2135" y="2528"/>
                  <a:pt x="2195" y="2514"/>
                </a:cubicBezTo>
                <a:cubicBezTo>
                  <a:pt x="2250" y="2477"/>
                  <a:pt x="2316" y="2458"/>
                  <a:pt x="2377" y="2432"/>
                </a:cubicBezTo>
                <a:cubicBezTo>
                  <a:pt x="2410" y="2418"/>
                  <a:pt x="2435" y="2397"/>
                  <a:pt x="2469" y="2386"/>
                </a:cubicBezTo>
                <a:cubicBezTo>
                  <a:pt x="2497" y="2367"/>
                  <a:pt x="2526" y="2345"/>
                  <a:pt x="2551" y="2322"/>
                </a:cubicBezTo>
                <a:cubicBezTo>
                  <a:pt x="2567" y="2307"/>
                  <a:pt x="2597" y="2276"/>
                  <a:pt x="2597" y="2276"/>
                </a:cubicBezTo>
                <a:cubicBezTo>
                  <a:pt x="2603" y="2258"/>
                  <a:pt x="2609" y="2240"/>
                  <a:pt x="2615" y="2222"/>
                </a:cubicBezTo>
                <a:cubicBezTo>
                  <a:pt x="2618" y="2213"/>
                  <a:pt x="2621" y="2203"/>
                  <a:pt x="2624" y="2194"/>
                </a:cubicBezTo>
                <a:cubicBezTo>
                  <a:pt x="2627" y="2185"/>
                  <a:pt x="2633" y="2167"/>
                  <a:pt x="2633" y="2167"/>
                </a:cubicBezTo>
                <a:cubicBezTo>
                  <a:pt x="2627" y="1932"/>
                  <a:pt x="2617" y="1753"/>
                  <a:pt x="2606" y="1527"/>
                </a:cubicBezTo>
                <a:cubicBezTo>
                  <a:pt x="2602" y="1458"/>
                  <a:pt x="2611" y="1368"/>
                  <a:pt x="2569" y="1307"/>
                </a:cubicBezTo>
                <a:cubicBezTo>
                  <a:pt x="2549" y="1166"/>
                  <a:pt x="2570" y="1218"/>
                  <a:pt x="2533" y="1143"/>
                </a:cubicBezTo>
                <a:cubicBezTo>
                  <a:pt x="2513" y="1018"/>
                  <a:pt x="2487" y="893"/>
                  <a:pt x="2469" y="768"/>
                </a:cubicBezTo>
                <a:cubicBezTo>
                  <a:pt x="2445" y="600"/>
                  <a:pt x="2468" y="671"/>
                  <a:pt x="2441" y="594"/>
                </a:cubicBezTo>
                <a:cubicBezTo>
                  <a:pt x="2430" y="489"/>
                  <a:pt x="2397" y="407"/>
                  <a:pt x="2359" y="311"/>
                </a:cubicBezTo>
                <a:cubicBezTo>
                  <a:pt x="2345" y="275"/>
                  <a:pt x="2347" y="255"/>
                  <a:pt x="2323" y="228"/>
                </a:cubicBezTo>
                <a:cubicBezTo>
                  <a:pt x="2287" y="188"/>
                  <a:pt x="2260" y="166"/>
                  <a:pt x="2213" y="146"/>
                </a:cubicBezTo>
                <a:cubicBezTo>
                  <a:pt x="2201" y="141"/>
                  <a:pt x="2188" y="141"/>
                  <a:pt x="2176" y="137"/>
                </a:cubicBezTo>
                <a:cubicBezTo>
                  <a:pt x="2157" y="132"/>
                  <a:pt x="2121" y="119"/>
                  <a:pt x="2121" y="119"/>
                </a:cubicBezTo>
                <a:cubicBezTo>
                  <a:pt x="2046" y="66"/>
                  <a:pt x="1963" y="64"/>
                  <a:pt x="1875" y="55"/>
                </a:cubicBezTo>
                <a:cubicBezTo>
                  <a:pt x="1718" y="39"/>
                  <a:pt x="1565" y="10"/>
                  <a:pt x="1408" y="0"/>
                </a:cubicBezTo>
                <a:cubicBezTo>
                  <a:pt x="1308" y="9"/>
                  <a:pt x="1220" y="33"/>
                  <a:pt x="1125" y="64"/>
                </a:cubicBezTo>
                <a:cubicBezTo>
                  <a:pt x="1103" y="71"/>
                  <a:pt x="1079" y="91"/>
                  <a:pt x="1061" y="73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993" name="Oval 49"/>
          <p:cNvSpPr>
            <a:spLocks noChangeArrowheads="1"/>
          </p:cNvSpPr>
          <p:nvPr/>
        </p:nvSpPr>
        <p:spPr bwMode="auto">
          <a:xfrm>
            <a:off x="5880101" y="2276475"/>
            <a:ext cx="1223963" cy="1150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82994" name="Oval 50"/>
          <p:cNvSpPr>
            <a:spLocks noChangeArrowheads="1"/>
          </p:cNvSpPr>
          <p:nvPr/>
        </p:nvSpPr>
        <p:spPr bwMode="auto">
          <a:xfrm>
            <a:off x="7464426" y="2924175"/>
            <a:ext cx="1223963" cy="1150938"/>
          </a:xfrm>
          <a:prstGeom prst="ellipse">
            <a:avLst/>
          </a:prstGeom>
          <a:solidFill>
            <a:srgbClr val="F9CFEC"/>
          </a:solidFill>
          <a:ln w="9525">
            <a:solidFill>
              <a:srgbClr val="F9CFE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82995" name="Oval 51"/>
          <p:cNvSpPr>
            <a:spLocks noChangeArrowheads="1"/>
          </p:cNvSpPr>
          <p:nvPr/>
        </p:nvSpPr>
        <p:spPr bwMode="auto">
          <a:xfrm>
            <a:off x="6096001" y="3644900"/>
            <a:ext cx="1223963" cy="1150938"/>
          </a:xfrm>
          <a:prstGeom prst="ellipse">
            <a:avLst/>
          </a:prstGeom>
          <a:solidFill>
            <a:srgbClr val="CCFFFF"/>
          </a:soli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0772" name="Text Box 52"/>
          <p:cNvSpPr txBox="1">
            <a:spLocks noChangeArrowheads="1"/>
          </p:cNvSpPr>
          <p:nvPr/>
        </p:nvSpPr>
        <p:spPr bwMode="auto">
          <a:xfrm>
            <a:off x="1919289" y="256540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97" name="Text Box 53"/>
          <p:cNvSpPr txBox="1">
            <a:spLocks noChangeArrowheads="1"/>
          </p:cNvSpPr>
          <p:nvPr/>
        </p:nvSpPr>
        <p:spPr bwMode="auto">
          <a:xfrm>
            <a:off x="6672264" y="278130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98" name="Text Box 54"/>
          <p:cNvSpPr txBox="1">
            <a:spLocks noChangeArrowheads="1"/>
          </p:cNvSpPr>
          <p:nvPr/>
        </p:nvSpPr>
        <p:spPr bwMode="auto">
          <a:xfrm>
            <a:off x="6167439" y="227647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999" name="Text Box 55"/>
          <p:cNvSpPr txBox="1">
            <a:spLocks noChangeArrowheads="1"/>
          </p:cNvSpPr>
          <p:nvPr/>
        </p:nvSpPr>
        <p:spPr bwMode="auto">
          <a:xfrm>
            <a:off x="6456364" y="4292600"/>
            <a:ext cx="522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83000" name="Text Box 56"/>
          <p:cNvSpPr txBox="1">
            <a:spLocks noChangeArrowheads="1"/>
          </p:cNvSpPr>
          <p:nvPr/>
        </p:nvSpPr>
        <p:spPr bwMode="auto">
          <a:xfrm>
            <a:off x="6024564" y="400367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001" name="Text Box 57"/>
          <p:cNvSpPr txBox="1">
            <a:spLocks noChangeArrowheads="1"/>
          </p:cNvSpPr>
          <p:nvPr/>
        </p:nvSpPr>
        <p:spPr bwMode="auto">
          <a:xfrm>
            <a:off x="7824789" y="285115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3002" name="Text Box 58"/>
          <p:cNvSpPr txBox="1">
            <a:spLocks noChangeArrowheads="1"/>
          </p:cNvSpPr>
          <p:nvPr/>
        </p:nvSpPr>
        <p:spPr bwMode="auto">
          <a:xfrm>
            <a:off x="8328025" y="328453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3003" name="Text Box 59"/>
          <p:cNvSpPr txBox="1">
            <a:spLocks noChangeArrowheads="1"/>
          </p:cNvSpPr>
          <p:nvPr/>
        </p:nvSpPr>
        <p:spPr bwMode="auto">
          <a:xfrm>
            <a:off x="7464425" y="342900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83004" name="Text Box 60"/>
          <p:cNvSpPr txBox="1">
            <a:spLocks noChangeArrowheads="1"/>
          </p:cNvSpPr>
          <p:nvPr/>
        </p:nvSpPr>
        <p:spPr bwMode="auto">
          <a:xfrm>
            <a:off x="7896225" y="3573463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3005" name="Line 61"/>
          <p:cNvSpPr>
            <a:spLocks noChangeShapeType="1"/>
          </p:cNvSpPr>
          <p:nvPr/>
        </p:nvSpPr>
        <p:spPr bwMode="auto">
          <a:xfrm flipH="1">
            <a:off x="7175501" y="2276475"/>
            <a:ext cx="1584325" cy="2159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3006" name="Line 62"/>
          <p:cNvSpPr>
            <a:spLocks noChangeShapeType="1"/>
          </p:cNvSpPr>
          <p:nvPr/>
        </p:nvSpPr>
        <p:spPr bwMode="auto">
          <a:xfrm flipH="1">
            <a:off x="8688389" y="3213100"/>
            <a:ext cx="503237" cy="287338"/>
          </a:xfrm>
          <a:prstGeom prst="line">
            <a:avLst/>
          </a:prstGeom>
          <a:noFill/>
          <a:ln w="28575">
            <a:solidFill>
              <a:srgbClr val="E31FA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3007" name="Line 63"/>
          <p:cNvSpPr>
            <a:spLocks noChangeShapeType="1"/>
          </p:cNvSpPr>
          <p:nvPr/>
        </p:nvSpPr>
        <p:spPr bwMode="auto">
          <a:xfrm flipH="1" flipV="1">
            <a:off x="7391401" y="4437064"/>
            <a:ext cx="1368425" cy="287337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3008" name="Text Box 64"/>
          <p:cNvSpPr txBox="1">
            <a:spLocks noChangeArrowheads="1"/>
          </p:cNvSpPr>
          <p:nvPr/>
        </p:nvSpPr>
        <p:spPr bwMode="auto">
          <a:xfrm>
            <a:off x="1978026" y="5373688"/>
            <a:ext cx="309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Número de Clusters = 3</a:t>
            </a:r>
          </a:p>
        </p:txBody>
      </p:sp>
      <p:sp>
        <p:nvSpPr>
          <p:cNvPr id="83009" name="Text Box 65"/>
          <p:cNvSpPr txBox="1">
            <a:spLocks noChangeArrowheads="1"/>
          </p:cNvSpPr>
          <p:nvPr/>
        </p:nvSpPr>
        <p:spPr bwMode="auto">
          <a:xfrm>
            <a:off x="7248526" y="5300663"/>
            <a:ext cx="253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Conceito = Doença</a:t>
            </a:r>
          </a:p>
        </p:txBody>
      </p:sp>
      <p:sp>
        <p:nvSpPr>
          <p:cNvPr id="83010" name="Text Box 66"/>
          <p:cNvSpPr txBox="1">
            <a:spLocks noChangeArrowheads="1"/>
          </p:cNvSpPr>
          <p:nvPr/>
        </p:nvSpPr>
        <p:spPr bwMode="auto">
          <a:xfrm>
            <a:off x="8904288" y="1916113"/>
            <a:ext cx="1446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b="1">
                <a:solidFill>
                  <a:schemeClr val="tx2"/>
                </a:solidFill>
                <a:latin typeface="Times New Roman" panose="02020603050405020304" pitchFamily="18" charset="0"/>
              </a:rPr>
              <a:t>Doença X</a:t>
            </a:r>
          </a:p>
        </p:txBody>
      </p:sp>
      <p:sp>
        <p:nvSpPr>
          <p:cNvPr id="83011" name="Text Box 67"/>
          <p:cNvSpPr txBox="1">
            <a:spLocks noChangeArrowheads="1"/>
          </p:cNvSpPr>
          <p:nvPr/>
        </p:nvSpPr>
        <p:spPr bwMode="auto">
          <a:xfrm>
            <a:off x="8832850" y="4508500"/>
            <a:ext cx="142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b="1">
                <a:solidFill>
                  <a:srgbClr val="0033CC"/>
                </a:solidFill>
                <a:latin typeface="Times New Roman" panose="02020603050405020304" pitchFamily="18" charset="0"/>
              </a:rPr>
              <a:t>Doença Z</a:t>
            </a:r>
          </a:p>
        </p:txBody>
      </p:sp>
      <p:sp>
        <p:nvSpPr>
          <p:cNvPr id="83012" name="Text Box 68"/>
          <p:cNvSpPr txBox="1">
            <a:spLocks noChangeArrowheads="1"/>
          </p:cNvSpPr>
          <p:nvPr/>
        </p:nvSpPr>
        <p:spPr bwMode="auto">
          <a:xfrm>
            <a:off x="8904288" y="2781300"/>
            <a:ext cx="1446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b="1">
                <a:solidFill>
                  <a:srgbClr val="E31FA6"/>
                </a:solidFill>
                <a:latin typeface="Times New Roman" panose="02020603050405020304" pitchFamily="18" charset="0"/>
              </a:rPr>
              <a:t>Doença Y</a:t>
            </a:r>
          </a:p>
        </p:txBody>
      </p:sp>
      <p:sp>
        <p:nvSpPr>
          <p:cNvPr id="83013" name="Text Box 69"/>
          <p:cNvSpPr txBox="1">
            <a:spLocks noChangeArrowheads="1"/>
          </p:cNvSpPr>
          <p:nvPr/>
        </p:nvSpPr>
        <p:spPr bwMode="auto">
          <a:xfrm>
            <a:off x="6456364" y="350043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3014" name="Text Box 70"/>
          <p:cNvSpPr txBox="1">
            <a:spLocks noChangeArrowheads="1"/>
          </p:cNvSpPr>
          <p:nvPr/>
        </p:nvSpPr>
        <p:spPr bwMode="auto">
          <a:xfrm>
            <a:off x="6959600" y="4005263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1919289" y="198913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92" name="Text Box 72"/>
          <p:cNvSpPr txBox="1">
            <a:spLocks noChangeArrowheads="1"/>
          </p:cNvSpPr>
          <p:nvPr/>
        </p:nvSpPr>
        <p:spPr bwMode="auto">
          <a:xfrm>
            <a:off x="1992313" y="3068639"/>
            <a:ext cx="2730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3017" name="Text Box 73"/>
          <p:cNvSpPr txBox="1">
            <a:spLocks noChangeArrowheads="1"/>
          </p:cNvSpPr>
          <p:nvPr/>
        </p:nvSpPr>
        <p:spPr bwMode="auto">
          <a:xfrm>
            <a:off x="6024564" y="292417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a</a:t>
            </a:r>
            <a:r>
              <a:rPr lang="pt-BR" altLang="pt-BR" sz="24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3018" name="Text Box 74"/>
          <p:cNvSpPr txBox="1">
            <a:spLocks noChangeArrowheads="1"/>
          </p:cNvSpPr>
          <p:nvPr/>
        </p:nvSpPr>
        <p:spPr bwMode="auto">
          <a:xfrm>
            <a:off x="1992313" y="4941889"/>
            <a:ext cx="804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Times New Roman" panose="02020603050405020304" pitchFamily="18" charset="0"/>
              </a:rPr>
              <a:t>Nome</a:t>
            </a:r>
          </a:p>
        </p:txBody>
      </p:sp>
      <p:sp>
        <p:nvSpPr>
          <p:cNvPr id="83019" name="Text Box 75"/>
          <p:cNvSpPr txBox="1">
            <a:spLocks noChangeArrowheads="1"/>
          </p:cNvSpPr>
          <p:nvPr/>
        </p:nvSpPr>
        <p:spPr bwMode="auto">
          <a:xfrm>
            <a:off x="3071813" y="4941889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Times New Roman" panose="02020603050405020304" pitchFamily="18" charset="0"/>
              </a:rPr>
              <a:t>Sexo</a:t>
            </a:r>
          </a:p>
        </p:txBody>
      </p:sp>
      <p:sp>
        <p:nvSpPr>
          <p:cNvPr id="83020" name="Text Box 76"/>
          <p:cNvSpPr txBox="1">
            <a:spLocks noChangeArrowheads="1"/>
          </p:cNvSpPr>
          <p:nvPr/>
        </p:nvSpPr>
        <p:spPr bwMode="auto">
          <a:xfrm>
            <a:off x="4151314" y="4941889"/>
            <a:ext cx="1127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Times New Roman" panose="02020603050405020304" pitchFamily="18" charset="0"/>
              </a:rPr>
              <a:t>Sintomas</a:t>
            </a:r>
          </a:p>
        </p:txBody>
      </p:sp>
      <p:sp>
        <p:nvSpPr>
          <p:cNvPr id="83021" name="Line 77"/>
          <p:cNvSpPr>
            <a:spLocks noChangeShapeType="1"/>
          </p:cNvSpPr>
          <p:nvPr/>
        </p:nvSpPr>
        <p:spPr bwMode="auto">
          <a:xfrm flipV="1">
            <a:off x="2495551" y="4652963"/>
            <a:ext cx="1444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3022" name="Line 78"/>
          <p:cNvSpPr>
            <a:spLocks noChangeShapeType="1"/>
          </p:cNvSpPr>
          <p:nvPr/>
        </p:nvSpPr>
        <p:spPr bwMode="auto">
          <a:xfrm flipH="1" flipV="1">
            <a:off x="3216276" y="4652963"/>
            <a:ext cx="1428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3023" name="Line 79"/>
          <p:cNvSpPr>
            <a:spLocks noChangeShapeType="1"/>
          </p:cNvSpPr>
          <p:nvPr/>
        </p:nvSpPr>
        <p:spPr bwMode="auto">
          <a:xfrm>
            <a:off x="3719514" y="4652963"/>
            <a:ext cx="5048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3024" name="Line 80"/>
          <p:cNvSpPr>
            <a:spLocks noChangeShapeType="1"/>
          </p:cNvSpPr>
          <p:nvPr/>
        </p:nvSpPr>
        <p:spPr bwMode="auto">
          <a:xfrm>
            <a:off x="4151314" y="4652964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3025" name="Line 81"/>
          <p:cNvSpPr>
            <a:spLocks noChangeShapeType="1"/>
          </p:cNvSpPr>
          <p:nvPr/>
        </p:nvSpPr>
        <p:spPr bwMode="auto">
          <a:xfrm flipH="1" flipV="1">
            <a:off x="4583113" y="4652964"/>
            <a:ext cx="1444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3026" name="Line 82"/>
          <p:cNvSpPr>
            <a:spLocks noChangeShapeType="1"/>
          </p:cNvSpPr>
          <p:nvPr/>
        </p:nvSpPr>
        <p:spPr bwMode="auto">
          <a:xfrm flipV="1">
            <a:off x="4943476" y="4652964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07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2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3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3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3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3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3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93" grpId="0" animBg="1"/>
      <p:bldP spid="82994" grpId="0" animBg="1"/>
      <p:bldP spid="82995" grpId="0" animBg="1"/>
      <p:bldP spid="82997" grpId="0"/>
      <p:bldP spid="82998" grpId="0"/>
      <p:bldP spid="82999" grpId="0"/>
      <p:bldP spid="83000" grpId="0"/>
      <p:bldP spid="83001" grpId="0"/>
      <p:bldP spid="83002" grpId="0"/>
      <p:bldP spid="83003" grpId="0"/>
      <p:bldP spid="83004" grpId="0"/>
      <p:bldP spid="83008" grpId="0"/>
      <p:bldP spid="83009" grpId="0"/>
      <p:bldP spid="83010" grpId="0"/>
      <p:bldP spid="83011" grpId="0"/>
      <p:bldP spid="83012" grpId="0"/>
      <p:bldP spid="83013" grpId="0"/>
      <p:bldP spid="83014" grpId="0"/>
      <p:bldP spid="83017" grpId="0"/>
      <p:bldP spid="83018" grpId="0"/>
      <p:bldP spid="83019" grpId="0"/>
      <p:bldP spid="830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sz="4000" b="1"/>
              <a:t>Análise de Clusters: Objetivos</a:t>
            </a:r>
            <a:endParaRPr lang="en-US" altLang="pt-BR" sz="4000" b="1"/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pt-BR" altLang="pt-BR" sz="2000" b="1">
                <a:solidFill>
                  <a:schemeClr val="tx2"/>
                </a:solidFill>
              </a:rPr>
              <a:t>Compreensão dos dados</a:t>
            </a:r>
            <a:r>
              <a:rPr lang="pt-BR" altLang="pt-BR" sz="2000"/>
              <a:t> </a:t>
            </a:r>
          </a:p>
          <a:p>
            <a:pPr marL="1377950" lvl="2" indent="-468313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pt-BR" altLang="pt-BR"/>
              <a:t>  Existe algum conceito inerente a cada grupo. </a:t>
            </a:r>
          </a:p>
          <a:p>
            <a:pPr marL="1377950" lvl="2" indent="-468313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pt-BR" altLang="pt-BR"/>
              <a:t>  Que conceito é este </a:t>
            </a:r>
            <a:r>
              <a:rPr lang="en-US" altLang="pt-BR"/>
              <a:t>?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pt-BR" sz="2000" b="1">
                <a:solidFill>
                  <a:schemeClr val="tx2"/>
                </a:solidFill>
              </a:rPr>
              <a:t>  Utilidade em outras tarefas </a:t>
            </a:r>
          </a:p>
          <a:p>
            <a:pPr marL="1004888" lvl="1" indent="-533400">
              <a:lnSpc>
                <a:spcPct val="80000"/>
              </a:lnSpc>
              <a:buNone/>
            </a:pPr>
            <a:r>
              <a:rPr lang="en-US" altLang="pt-BR" sz="2000"/>
              <a:t>	Cada cluster pode ser representado por um </a:t>
            </a:r>
            <a:r>
              <a:rPr lang="en-US" altLang="pt-BR" sz="2000" i="1">
                <a:solidFill>
                  <a:schemeClr val="tx2"/>
                </a:solidFill>
              </a:rPr>
              <a:t>objeto protótipo</a:t>
            </a:r>
            <a:r>
              <a:rPr lang="en-US" altLang="pt-BR" sz="2000" i="1"/>
              <a:t> </a:t>
            </a:r>
            <a:r>
              <a:rPr lang="en-US" altLang="pt-BR" sz="2000"/>
              <a:t>que caracteriza o cluster</a:t>
            </a:r>
          </a:p>
          <a:p>
            <a:pPr marL="1004888" lvl="1" indent="-533400">
              <a:lnSpc>
                <a:spcPct val="80000"/>
              </a:lnSpc>
            </a:pPr>
            <a:r>
              <a:rPr lang="pt-BR" altLang="pt-BR" sz="2000" b="1" i="1">
                <a:solidFill>
                  <a:srgbClr val="981B06"/>
                </a:solidFill>
              </a:rPr>
              <a:t>Sumarização</a:t>
            </a:r>
            <a:r>
              <a:rPr lang="pt-BR" altLang="pt-BR" sz="2000"/>
              <a:t> : Algoritmos aplicados em grandes volumes de dados podem ser aplicados apenas aos protótipos, reduzindo assim o tempo de execução</a:t>
            </a:r>
          </a:p>
          <a:p>
            <a:pPr marL="1004888" lvl="1" indent="-533400">
              <a:lnSpc>
                <a:spcPct val="80000"/>
              </a:lnSpc>
            </a:pPr>
            <a:r>
              <a:rPr lang="pt-BR" altLang="pt-BR" sz="2000" b="1" i="1">
                <a:solidFill>
                  <a:srgbClr val="981B06"/>
                </a:solidFill>
              </a:rPr>
              <a:t>Compressão</a:t>
            </a:r>
            <a:r>
              <a:rPr lang="pt-BR" altLang="pt-BR" sz="2000"/>
              <a:t> : o objeto protótipo representa cada objeto dentro do seu cluster</a:t>
            </a:r>
          </a:p>
          <a:p>
            <a:pPr marL="1004888" lvl="1" indent="-533400">
              <a:lnSpc>
                <a:spcPct val="80000"/>
              </a:lnSpc>
            </a:pPr>
            <a:r>
              <a:rPr lang="pt-BR" altLang="pt-BR" sz="2000" b="1" i="1">
                <a:solidFill>
                  <a:srgbClr val="981B06"/>
                </a:solidFill>
              </a:rPr>
              <a:t>Otimização do cálculo dos vizinhos mais próximos</a:t>
            </a:r>
            <a:r>
              <a:rPr lang="pt-BR" altLang="pt-BR" sz="2000"/>
              <a:t>: </a:t>
            </a:r>
          </a:p>
          <a:p>
            <a:pPr marL="1377950" lvl="2" indent="-468313">
              <a:lnSpc>
                <a:spcPct val="80000"/>
              </a:lnSpc>
              <a:buNone/>
            </a:pPr>
            <a:r>
              <a:rPr lang="pt-BR" altLang="pt-BR"/>
              <a:t>  Se dois protótipos estão distantes então os objetos nos respectivos clusters também estão distantes. </a:t>
            </a:r>
          </a:p>
          <a:p>
            <a:pPr marL="1377950" lvl="2" indent="-468313">
              <a:lnSpc>
                <a:spcPct val="80000"/>
              </a:lnSpc>
              <a:buNone/>
            </a:pPr>
            <a:r>
              <a:rPr lang="pt-BR" altLang="pt-BR"/>
              <a:t>   Os objetos mais próximos do objeto X devem ser procurados no cluster correspondente ao protótipo mais próximo de X. </a:t>
            </a:r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4224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1919288" y="3357564"/>
            <a:ext cx="4248150" cy="158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6311900" y="4365625"/>
            <a:ext cx="4033838" cy="151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4820" name="Rectangle 4"/>
          <p:cNvSpPr>
            <a:spLocks noGrp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b="1"/>
              <a:t>O que é um cluster </a:t>
            </a:r>
            <a:r>
              <a:rPr lang="en-US" altLang="pt-BR" b="1"/>
              <a:t>?</a:t>
            </a:r>
          </a:p>
        </p:txBody>
      </p:sp>
      <p:sp>
        <p:nvSpPr>
          <p:cNvPr id="91141" name="Oval 5"/>
          <p:cNvSpPr>
            <a:spLocks noChangeArrowheads="1"/>
          </p:cNvSpPr>
          <p:nvPr/>
        </p:nvSpPr>
        <p:spPr bwMode="auto">
          <a:xfrm>
            <a:off x="1992314" y="2349501"/>
            <a:ext cx="1081087" cy="936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42" name="Oval 6"/>
          <p:cNvSpPr>
            <a:spLocks noChangeArrowheads="1"/>
          </p:cNvSpPr>
          <p:nvPr/>
        </p:nvSpPr>
        <p:spPr bwMode="auto">
          <a:xfrm>
            <a:off x="2422526" y="2420939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2638426" y="2636839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44" name="Oval 8"/>
          <p:cNvSpPr>
            <a:spLocks noChangeArrowheads="1"/>
          </p:cNvSpPr>
          <p:nvPr/>
        </p:nvSpPr>
        <p:spPr bwMode="auto">
          <a:xfrm>
            <a:off x="2854326" y="2852739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45" name="Oval 9"/>
          <p:cNvSpPr>
            <a:spLocks noChangeArrowheads="1"/>
          </p:cNvSpPr>
          <p:nvPr/>
        </p:nvSpPr>
        <p:spPr bwMode="auto">
          <a:xfrm>
            <a:off x="2206626" y="2708275"/>
            <a:ext cx="73025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46" name="Oval 10"/>
          <p:cNvSpPr>
            <a:spLocks noChangeArrowheads="1"/>
          </p:cNvSpPr>
          <p:nvPr/>
        </p:nvSpPr>
        <p:spPr bwMode="auto">
          <a:xfrm>
            <a:off x="2422526" y="3068639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47" name="Oval 11"/>
          <p:cNvSpPr>
            <a:spLocks noChangeArrowheads="1"/>
          </p:cNvSpPr>
          <p:nvPr/>
        </p:nvSpPr>
        <p:spPr bwMode="auto">
          <a:xfrm>
            <a:off x="2855914" y="2636839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48" name="Oval 12"/>
          <p:cNvSpPr>
            <a:spLocks noChangeArrowheads="1"/>
          </p:cNvSpPr>
          <p:nvPr/>
        </p:nvSpPr>
        <p:spPr bwMode="auto">
          <a:xfrm>
            <a:off x="2495551" y="2924175"/>
            <a:ext cx="73025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49" name="Oval 13"/>
          <p:cNvSpPr>
            <a:spLocks noChangeArrowheads="1"/>
          </p:cNvSpPr>
          <p:nvPr/>
        </p:nvSpPr>
        <p:spPr bwMode="auto">
          <a:xfrm>
            <a:off x="2422526" y="2708275"/>
            <a:ext cx="73025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2711451" y="2995614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51" name="Oval 15"/>
          <p:cNvSpPr>
            <a:spLocks noChangeArrowheads="1"/>
          </p:cNvSpPr>
          <p:nvPr/>
        </p:nvSpPr>
        <p:spPr bwMode="auto">
          <a:xfrm>
            <a:off x="2279651" y="2924175"/>
            <a:ext cx="73025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52" name="Oval 16"/>
          <p:cNvSpPr>
            <a:spLocks noChangeArrowheads="1"/>
          </p:cNvSpPr>
          <p:nvPr/>
        </p:nvSpPr>
        <p:spPr bwMode="auto">
          <a:xfrm>
            <a:off x="3648076" y="2276476"/>
            <a:ext cx="1057275" cy="936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53" name="Oval 17"/>
          <p:cNvSpPr>
            <a:spLocks noChangeArrowheads="1"/>
          </p:cNvSpPr>
          <p:nvPr/>
        </p:nvSpPr>
        <p:spPr bwMode="auto">
          <a:xfrm>
            <a:off x="4057650" y="2349500"/>
            <a:ext cx="71438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54" name="Oval 18"/>
          <p:cNvSpPr>
            <a:spLocks noChangeArrowheads="1"/>
          </p:cNvSpPr>
          <p:nvPr/>
        </p:nvSpPr>
        <p:spPr bwMode="auto">
          <a:xfrm>
            <a:off x="4273550" y="2565400"/>
            <a:ext cx="71438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55" name="Oval 19"/>
          <p:cNvSpPr>
            <a:spLocks noChangeArrowheads="1"/>
          </p:cNvSpPr>
          <p:nvPr/>
        </p:nvSpPr>
        <p:spPr bwMode="auto">
          <a:xfrm>
            <a:off x="4489450" y="2781300"/>
            <a:ext cx="71438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56" name="Oval 20"/>
          <p:cNvSpPr>
            <a:spLocks noChangeArrowheads="1"/>
          </p:cNvSpPr>
          <p:nvPr/>
        </p:nvSpPr>
        <p:spPr bwMode="auto">
          <a:xfrm>
            <a:off x="3841750" y="2636839"/>
            <a:ext cx="71438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57" name="Oval 21"/>
          <p:cNvSpPr>
            <a:spLocks noChangeArrowheads="1"/>
          </p:cNvSpPr>
          <p:nvPr/>
        </p:nvSpPr>
        <p:spPr bwMode="auto">
          <a:xfrm>
            <a:off x="4057650" y="2997200"/>
            <a:ext cx="71438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58" name="Oval 22"/>
          <p:cNvSpPr>
            <a:spLocks noChangeArrowheads="1"/>
          </p:cNvSpPr>
          <p:nvPr/>
        </p:nvSpPr>
        <p:spPr bwMode="auto">
          <a:xfrm>
            <a:off x="4491039" y="2565400"/>
            <a:ext cx="71437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59" name="Oval 23"/>
          <p:cNvSpPr>
            <a:spLocks noChangeArrowheads="1"/>
          </p:cNvSpPr>
          <p:nvPr/>
        </p:nvSpPr>
        <p:spPr bwMode="auto">
          <a:xfrm>
            <a:off x="4130675" y="2852739"/>
            <a:ext cx="71438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60" name="Oval 24"/>
          <p:cNvSpPr>
            <a:spLocks noChangeArrowheads="1"/>
          </p:cNvSpPr>
          <p:nvPr/>
        </p:nvSpPr>
        <p:spPr bwMode="auto">
          <a:xfrm>
            <a:off x="4057650" y="2636839"/>
            <a:ext cx="71438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61" name="Oval 25"/>
          <p:cNvSpPr>
            <a:spLocks noChangeArrowheads="1"/>
          </p:cNvSpPr>
          <p:nvPr/>
        </p:nvSpPr>
        <p:spPr bwMode="auto">
          <a:xfrm>
            <a:off x="4346575" y="2924175"/>
            <a:ext cx="71438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62" name="Oval 26"/>
          <p:cNvSpPr>
            <a:spLocks noChangeArrowheads="1"/>
          </p:cNvSpPr>
          <p:nvPr/>
        </p:nvSpPr>
        <p:spPr bwMode="auto">
          <a:xfrm>
            <a:off x="3914775" y="2852739"/>
            <a:ext cx="71438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6959600" y="3932238"/>
            <a:ext cx="250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u="sng">
                <a:solidFill>
                  <a:srgbClr val="981B06"/>
                </a:solidFill>
                <a:latin typeface="Times New Roman" panose="02020603050405020304" pitchFamily="18" charset="0"/>
              </a:rPr>
              <a:t>Baseados em Protótipos</a:t>
            </a:r>
            <a:endParaRPr lang="en-US" altLang="pt-BR" sz="1800" b="1" u="sng">
              <a:solidFill>
                <a:srgbClr val="981B0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64" name="Text Box 28"/>
          <p:cNvSpPr txBox="1">
            <a:spLocks noChangeArrowheads="1"/>
          </p:cNvSpPr>
          <p:nvPr/>
        </p:nvSpPr>
        <p:spPr bwMode="auto">
          <a:xfrm>
            <a:off x="1919288" y="3573464"/>
            <a:ext cx="41957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</a:rPr>
              <a:t>Um </a:t>
            </a:r>
            <a:r>
              <a:rPr lang="pt-BR" altLang="pt-BR" sz="1800" i="1">
                <a:latin typeface="Times New Roman" panose="02020603050405020304" pitchFamily="18" charset="0"/>
              </a:rPr>
              <a:t>cluster</a:t>
            </a:r>
            <a:r>
              <a:rPr lang="pt-BR" altLang="pt-BR" sz="1800">
                <a:latin typeface="Times New Roman" panose="02020603050405020304" pitchFamily="18" charset="0"/>
              </a:rPr>
              <a:t> é um conjunto de objetos no qual cada objeto está mais próximo (ou é mais similar) a objetos dentro do cluster do que qualquer objeto fora do cluster.</a:t>
            </a:r>
            <a:endParaRPr lang="en-US" altLang="pt-BR" sz="1800">
              <a:latin typeface="Times New Roman" panose="02020603050405020304" pitchFamily="18" charset="0"/>
            </a:endParaRPr>
          </a:p>
        </p:txBody>
      </p:sp>
      <p:sp>
        <p:nvSpPr>
          <p:cNvPr id="91165" name="Oval 29"/>
          <p:cNvSpPr>
            <a:spLocks noChangeArrowheads="1"/>
          </p:cNvSpPr>
          <p:nvPr/>
        </p:nvSpPr>
        <p:spPr bwMode="auto">
          <a:xfrm>
            <a:off x="6600825" y="2997201"/>
            <a:ext cx="1081088" cy="936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66" name="Oval 30"/>
          <p:cNvSpPr>
            <a:spLocks noChangeArrowheads="1"/>
          </p:cNvSpPr>
          <p:nvPr/>
        </p:nvSpPr>
        <p:spPr bwMode="auto">
          <a:xfrm>
            <a:off x="7031039" y="3068639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67" name="Oval 31"/>
          <p:cNvSpPr>
            <a:spLocks noChangeArrowheads="1"/>
          </p:cNvSpPr>
          <p:nvPr/>
        </p:nvSpPr>
        <p:spPr bwMode="auto">
          <a:xfrm>
            <a:off x="7246939" y="3284539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68" name="Oval 32"/>
          <p:cNvSpPr>
            <a:spLocks noChangeArrowheads="1"/>
          </p:cNvSpPr>
          <p:nvPr/>
        </p:nvSpPr>
        <p:spPr bwMode="auto">
          <a:xfrm>
            <a:off x="7462839" y="3571875"/>
            <a:ext cx="71437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69" name="Oval 33"/>
          <p:cNvSpPr>
            <a:spLocks noChangeArrowheads="1"/>
          </p:cNvSpPr>
          <p:nvPr/>
        </p:nvSpPr>
        <p:spPr bwMode="auto">
          <a:xfrm>
            <a:off x="6815139" y="3355975"/>
            <a:ext cx="73025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70" name="Oval 34"/>
          <p:cNvSpPr>
            <a:spLocks noChangeArrowheads="1"/>
          </p:cNvSpPr>
          <p:nvPr/>
        </p:nvSpPr>
        <p:spPr bwMode="auto">
          <a:xfrm>
            <a:off x="7031039" y="3716339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71" name="Oval 35"/>
          <p:cNvSpPr>
            <a:spLocks noChangeArrowheads="1"/>
          </p:cNvSpPr>
          <p:nvPr/>
        </p:nvSpPr>
        <p:spPr bwMode="auto">
          <a:xfrm>
            <a:off x="7462839" y="3355975"/>
            <a:ext cx="71437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72" name="Oval 36"/>
          <p:cNvSpPr>
            <a:spLocks noChangeArrowheads="1"/>
          </p:cNvSpPr>
          <p:nvPr/>
        </p:nvSpPr>
        <p:spPr bwMode="auto">
          <a:xfrm>
            <a:off x="7104064" y="3611564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73" name="Oval 37"/>
          <p:cNvSpPr>
            <a:spLocks noChangeArrowheads="1"/>
          </p:cNvSpPr>
          <p:nvPr/>
        </p:nvSpPr>
        <p:spPr bwMode="auto">
          <a:xfrm>
            <a:off x="7031039" y="3355975"/>
            <a:ext cx="73025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74" name="Oval 38"/>
          <p:cNvSpPr>
            <a:spLocks noChangeArrowheads="1"/>
          </p:cNvSpPr>
          <p:nvPr/>
        </p:nvSpPr>
        <p:spPr bwMode="auto">
          <a:xfrm>
            <a:off x="7319964" y="3643314"/>
            <a:ext cx="73025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75" name="Oval 39"/>
          <p:cNvSpPr>
            <a:spLocks noChangeArrowheads="1"/>
          </p:cNvSpPr>
          <p:nvPr/>
        </p:nvSpPr>
        <p:spPr bwMode="auto">
          <a:xfrm>
            <a:off x="6888164" y="3571875"/>
            <a:ext cx="73025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76" name="Text Box 40"/>
          <p:cNvSpPr txBox="1">
            <a:spLocks noChangeArrowheads="1"/>
          </p:cNvSpPr>
          <p:nvPr/>
        </p:nvSpPr>
        <p:spPr bwMode="auto">
          <a:xfrm>
            <a:off x="6310314" y="4364038"/>
            <a:ext cx="4033837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</a:rPr>
              <a:t>Um </a:t>
            </a:r>
            <a:r>
              <a:rPr lang="pt-BR" altLang="pt-BR" sz="1800" i="1">
                <a:latin typeface="Times New Roman" panose="02020603050405020304" pitchFamily="18" charset="0"/>
              </a:rPr>
              <a:t>cluster</a:t>
            </a:r>
            <a:r>
              <a:rPr lang="pt-BR" altLang="pt-BR" sz="1800">
                <a:latin typeface="Times New Roman" panose="02020603050405020304" pitchFamily="18" charset="0"/>
              </a:rPr>
              <a:t> é um conjunto de objetos no qual cada objeto está mais próximo ao </a:t>
            </a:r>
            <a:r>
              <a:rPr lang="pt-BR" altLang="pt-BR" sz="1800" i="1">
                <a:solidFill>
                  <a:srgbClr val="981B06"/>
                </a:solidFill>
                <a:latin typeface="Times New Roman" panose="02020603050405020304" pitchFamily="18" charset="0"/>
              </a:rPr>
              <a:t>protótipo que define o cluster</a:t>
            </a:r>
            <a:r>
              <a:rPr lang="pt-BR" altLang="pt-BR" sz="1800">
                <a:latin typeface="Times New Roman" panose="02020603050405020304" pitchFamily="18" charset="0"/>
              </a:rPr>
              <a:t> do que dos protótipos de  quaisquer outros clusters.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</a:rPr>
              <a:t>Em geral: Protótipo = centróide</a:t>
            </a:r>
            <a:endParaRPr lang="en-US" altLang="pt-BR" sz="1800">
              <a:latin typeface="Times New Roman" panose="02020603050405020304" pitchFamily="18" charset="0"/>
            </a:endParaRPr>
          </a:p>
        </p:txBody>
      </p:sp>
      <p:sp>
        <p:nvSpPr>
          <p:cNvPr id="91177" name="Text Box 41"/>
          <p:cNvSpPr txBox="1">
            <a:spLocks noChangeArrowheads="1"/>
          </p:cNvSpPr>
          <p:nvPr/>
        </p:nvSpPr>
        <p:spPr bwMode="auto">
          <a:xfrm>
            <a:off x="2279650" y="3284538"/>
            <a:ext cx="1663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u="sng">
                <a:solidFill>
                  <a:srgbClr val="981B06"/>
                </a:solidFill>
                <a:latin typeface="Times New Roman" panose="02020603050405020304" pitchFamily="18" charset="0"/>
              </a:rPr>
              <a:t>Bem separados</a:t>
            </a:r>
            <a:endParaRPr lang="en-US" altLang="pt-BR" sz="1800" b="1" u="sng">
              <a:solidFill>
                <a:srgbClr val="981B0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78" name="Oval 42"/>
          <p:cNvSpPr>
            <a:spLocks noChangeArrowheads="1"/>
          </p:cNvSpPr>
          <p:nvPr/>
        </p:nvSpPr>
        <p:spPr bwMode="auto">
          <a:xfrm>
            <a:off x="7680326" y="2997201"/>
            <a:ext cx="1057275" cy="936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79" name="Oval 43"/>
          <p:cNvSpPr>
            <a:spLocks noChangeArrowheads="1"/>
          </p:cNvSpPr>
          <p:nvPr/>
        </p:nvSpPr>
        <p:spPr bwMode="auto">
          <a:xfrm>
            <a:off x="8088314" y="3068639"/>
            <a:ext cx="71437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80" name="Oval 44"/>
          <p:cNvSpPr>
            <a:spLocks noChangeArrowheads="1"/>
          </p:cNvSpPr>
          <p:nvPr/>
        </p:nvSpPr>
        <p:spPr bwMode="auto">
          <a:xfrm>
            <a:off x="8304214" y="3284539"/>
            <a:ext cx="71437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81" name="Oval 45"/>
          <p:cNvSpPr>
            <a:spLocks noChangeArrowheads="1"/>
          </p:cNvSpPr>
          <p:nvPr/>
        </p:nvSpPr>
        <p:spPr bwMode="auto">
          <a:xfrm>
            <a:off x="8520114" y="3500439"/>
            <a:ext cx="71437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82" name="Oval 46"/>
          <p:cNvSpPr>
            <a:spLocks noChangeArrowheads="1"/>
          </p:cNvSpPr>
          <p:nvPr/>
        </p:nvSpPr>
        <p:spPr bwMode="auto">
          <a:xfrm>
            <a:off x="7872414" y="3355975"/>
            <a:ext cx="71437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83" name="Oval 47"/>
          <p:cNvSpPr>
            <a:spLocks noChangeArrowheads="1"/>
          </p:cNvSpPr>
          <p:nvPr/>
        </p:nvSpPr>
        <p:spPr bwMode="auto">
          <a:xfrm>
            <a:off x="8088314" y="3716339"/>
            <a:ext cx="71437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84" name="Oval 48"/>
          <p:cNvSpPr>
            <a:spLocks noChangeArrowheads="1"/>
          </p:cNvSpPr>
          <p:nvPr/>
        </p:nvSpPr>
        <p:spPr bwMode="auto">
          <a:xfrm>
            <a:off x="8521700" y="3284539"/>
            <a:ext cx="71438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85" name="Oval 49"/>
          <p:cNvSpPr>
            <a:spLocks noChangeArrowheads="1"/>
          </p:cNvSpPr>
          <p:nvPr/>
        </p:nvSpPr>
        <p:spPr bwMode="auto">
          <a:xfrm>
            <a:off x="8161339" y="3571875"/>
            <a:ext cx="71437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86" name="Oval 50"/>
          <p:cNvSpPr>
            <a:spLocks noChangeArrowheads="1"/>
          </p:cNvSpPr>
          <p:nvPr/>
        </p:nvSpPr>
        <p:spPr bwMode="auto">
          <a:xfrm>
            <a:off x="8088314" y="3355975"/>
            <a:ext cx="71437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87" name="Oval 51"/>
          <p:cNvSpPr>
            <a:spLocks noChangeArrowheads="1"/>
          </p:cNvSpPr>
          <p:nvPr/>
        </p:nvSpPr>
        <p:spPr bwMode="auto">
          <a:xfrm>
            <a:off x="8377239" y="3643314"/>
            <a:ext cx="71437" cy="71437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88" name="Oval 52"/>
          <p:cNvSpPr>
            <a:spLocks noChangeArrowheads="1"/>
          </p:cNvSpPr>
          <p:nvPr/>
        </p:nvSpPr>
        <p:spPr bwMode="auto">
          <a:xfrm>
            <a:off x="7945439" y="3571875"/>
            <a:ext cx="71437" cy="71438"/>
          </a:xfrm>
          <a:prstGeom prst="ellipse">
            <a:avLst/>
          </a:prstGeom>
          <a:solidFill>
            <a:srgbClr val="981B0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4869" name="Text Box 53"/>
          <p:cNvSpPr txBox="1">
            <a:spLocks noChangeArrowheads="1"/>
          </p:cNvSpPr>
          <p:nvPr/>
        </p:nvSpPr>
        <p:spPr bwMode="auto">
          <a:xfrm>
            <a:off x="4440239" y="1844675"/>
            <a:ext cx="4675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Como definir a noção de Cluster</a:t>
            </a:r>
            <a:r>
              <a:rPr lang="pt-BR" altLang="pt-BR" sz="1800">
                <a:latin typeface="Times New Roman" panose="02020603050405020304" pitchFamily="18" charset="0"/>
              </a:rPr>
              <a:t>  </a:t>
            </a:r>
            <a:r>
              <a:rPr lang="pt-BR" altLang="pt-BR" sz="2400" b="1">
                <a:latin typeface="Times New Roman" panose="02020603050405020304" pitchFamily="18" charset="0"/>
              </a:rPr>
              <a:t>?</a:t>
            </a:r>
            <a:endParaRPr lang="en-US" altLang="pt-BR" sz="2400" b="1">
              <a:latin typeface="Times New Roman" panose="02020603050405020304" pitchFamily="18" charset="0"/>
            </a:endParaRPr>
          </a:p>
        </p:txBody>
      </p:sp>
      <p:sp>
        <p:nvSpPr>
          <p:cNvPr id="91190" name="Text Box 54"/>
          <p:cNvSpPr txBox="1">
            <a:spLocks noChangeArrowheads="1"/>
          </p:cNvSpPr>
          <p:nvPr/>
        </p:nvSpPr>
        <p:spPr bwMode="auto">
          <a:xfrm>
            <a:off x="1703388" y="5949951"/>
            <a:ext cx="65478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b="1">
                <a:solidFill>
                  <a:srgbClr val="001E4A"/>
                </a:solidFill>
                <a:latin typeface="Times New Roman" panose="02020603050405020304" pitchFamily="18" charset="0"/>
              </a:rPr>
              <a:t>Os clusters encontrados tendem a ser </a:t>
            </a:r>
            <a:r>
              <a:rPr lang="pt-BR" altLang="pt-BR" sz="2400" b="1" i="1">
                <a:solidFill>
                  <a:srgbClr val="001E4A"/>
                </a:solidFill>
                <a:latin typeface="Times New Roman" panose="02020603050405020304" pitchFamily="18" charset="0"/>
              </a:rPr>
              <a:t>globulares</a:t>
            </a:r>
            <a:r>
              <a:rPr lang="pt-BR" altLang="pt-BR" sz="2400" i="1">
                <a:solidFill>
                  <a:srgbClr val="001E4A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1191" name="Oval 55"/>
          <p:cNvSpPr>
            <a:spLocks noChangeArrowheads="1"/>
          </p:cNvSpPr>
          <p:nvPr/>
        </p:nvSpPr>
        <p:spPr bwMode="auto">
          <a:xfrm>
            <a:off x="7104063" y="34290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92" name="Oval 56"/>
          <p:cNvSpPr>
            <a:spLocks noChangeArrowheads="1"/>
          </p:cNvSpPr>
          <p:nvPr/>
        </p:nvSpPr>
        <p:spPr bwMode="auto">
          <a:xfrm>
            <a:off x="8183563" y="34290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1193" name="Line 57"/>
          <p:cNvSpPr>
            <a:spLocks noChangeShapeType="1"/>
          </p:cNvSpPr>
          <p:nvPr/>
        </p:nvSpPr>
        <p:spPr bwMode="auto">
          <a:xfrm>
            <a:off x="8256588" y="2565400"/>
            <a:ext cx="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1194" name="Line 58"/>
          <p:cNvSpPr>
            <a:spLocks noChangeShapeType="1"/>
          </p:cNvSpPr>
          <p:nvPr/>
        </p:nvSpPr>
        <p:spPr bwMode="auto">
          <a:xfrm flipH="1">
            <a:off x="7319963" y="2492376"/>
            <a:ext cx="7921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1195" name="Text Box 59"/>
          <p:cNvSpPr txBox="1">
            <a:spLocks noChangeArrowheads="1"/>
          </p:cNvSpPr>
          <p:nvPr/>
        </p:nvSpPr>
        <p:spPr bwMode="auto">
          <a:xfrm>
            <a:off x="8183563" y="2205038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Protótipos</a:t>
            </a:r>
            <a:endParaRPr lang="en-US" altLang="pt-BR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54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1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1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1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1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1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1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1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1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1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1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1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1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1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1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1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1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1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1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1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91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91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1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1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91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1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1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1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91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91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9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91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1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1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91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9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91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91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1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1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91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91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91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91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1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91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1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1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1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1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1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91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1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91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91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91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91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91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1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91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91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91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91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91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91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91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9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1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91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9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91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91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9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91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91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9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91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91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9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91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91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9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91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91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9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91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91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9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6" dur="500"/>
                                        <p:tgtEl>
                                          <p:spTgt spid="91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nimBg="1"/>
      <p:bldP spid="91139" grpId="0" animBg="1"/>
      <p:bldP spid="91141" grpId="0" animBg="1"/>
      <p:bldP spid="91142" grpId="0" animBg="1"/>
      <p:bldP spid="91143" grpId="0" animBg="1"/>
      <p:bldP spid="91144" grpId="0" animBg="1"/>
      <p:bldP spid="91145" grpId="0" animBg="1"/>
      <p:bldP spid="91146" grpId="0" animBg="1"/>
      <p:bldP spid="91147" grpId="0" animBg="1"/>
      <p:bldP spid="91148" grpId="0" animBg="1"/>
      <p:bldP spid="91149" grpId="0" animBg="1"/>
      <p:bldP spid="91150" grpId="0" animBg="1"/>
      <p:bldP spid="91151" grpId="0" animBg="1"/>
      <p:bldP spid="91152" grpId="0" animBg="1"/>
      <p:bldP spid="91153" grpId="0" animBg="1"/>
      <p:bldP spid="91154" grpId="0" animBg="1"/>
      <p:bldP spid="91155" grpId="0" animBg="1"/>
      <p:bldP spid="91156" grpId="0" animBg="1"/>
      <p:bldP spid="91157" grpId="0" animBg="1"/>
      <p:bldP spid="91158" grpId="0" animBg="1"/>
      <p:bldP spid="91159" grpId="0" animBg="1"/>
      <p:bldP spid="91160" grpId="0" animBg="1"/>
      <p:bldP spid="91161" grpId="0" animBg="1"/>
      <p:bldP spid="91162" grpId="0" animBg="1"/>
      <p:bldP spid="91163" grpId="0"/>
      <p:bldP spid="91164" grpId="0"/>
      <p:bldP spid="91165" grpId="0" animBg="1"/>
      <p:bldP spid="91166" grpId="0" animBg="1"/>
      <p:bldP spid="91167" grpId="0" animBg="1"/>
      <p:bldP spid="91168" grpId="0" animBg="1"/>
      <p:bldP spid="91169" grpId="0" animBg="1"/>
      <p:bldP spid="91170" grpId="0" animBg="1"/>
      <p:bldP spid="91171" grpId="0" animBg="1"/>
      <p:bldP spid="91172" grpId="0" animBg="1"/>
      <p:bldP spid="91173" grpId="0" animBg="1"/>
      <p:bldP spid="91174" grpId="0" animBg="1"/>
      <p:bldP spid="91175" grpId="0" animBg="1"/>
      <p:bldP spid="91176" grpId="0"/>
      <p:bldP spid="91177" grpId="0"/>
      <p:bldP spid="91178" grpId="0" animBg="1"/>
      <p:bldP spid="91179" grpId="0" animBg="1"/>
      <p:bldP spid="91180" grpId="0" animBg="1"/>
      <p:bldP spid="91181" grpId="0" animBg="1"/>
      <p:bldP spid="91182" grpId="0" animBg="1"/>
      <p:bldP spid="91183" grpId="0" animBg="1"/>
      <p:bldP spid="91184" grpId="0" animBg="1"/>
      <p:bldP spid="91185" grpId="0" animBg="1"/>
      <p:bldP spid="91186" grpId="0" animBg="1"/>
      <p:bldP spid="91187" grpId="0" animBg="1"/>
      <p:bldP spid="91188" grpId="0" animBg="1"/>
      <p:bldP spid="91191" grpId="0" animBg="1"/>
      <p:bldP spid="91192" grpId="0" animBg="1"/>
      <p:bldP spid="911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i="1"/>
              <a:t>k-Means Clustering</a:t>
            </a:r>
            <a:endParaRPr lang="pt-BR" altLang="pt-BR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É a técnica mais simples de aprendizagem não supervisionada.</a:t>
            </a:r>
          </a:p>
          <a:p>
            <a:r>
              <a:rPr lang="pt-BR" altLang="pt-BR"/>
              <a:t>Consiste em fixar </a:t>
            </a:r>
            <a:r>
              <a:rPr lang="pt-BR" altLang="pt-BR" i="1"/>
              <a:t>k </a:t>
            </a:r>
            <a:r>
              <a:rPr lang="pt-BR" altLang="pt-BR"/>
              <a:t>centróides (de maneira aleatória), um para cada grupo (clusters). </a:t>
            </a:r>
          </a:p>
          <a:p>
            <a:r>
              <a:rPr lang="pt-BR" altLang="pt-BR"/>
              <a:t>Associar cada indivíduo ao seu centróide mais próximo.</a:t>
            </a:r>
          </a:p>
          <a:p>
            <a:r>
              <a:rPr lang="pt-BR" altLang="pt-BR"/>
              <a:t>Recalcular os centróides com base nos indivíduos classificados.</a:t>
            </a:r>
            <a:endParaRPr lang="pt-BR" altLang="pt-BR" i="1"/>
          </a:p>
        </p:txBody>
      </p:sp>
    </p:spTree>
    <p:extLst>
      <p:ext uri="{BB962C8B-B14F-4D97-AF65-F5344CB8AC3E}">
        <p14:creationId xmlns:p14="http://schemas.microsoft.com/office/powerpoint/2010/main" val="148543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Algoritmo </a:t>
            </a:r>
            <a:r>
              <a:rPr lang="pt-BR" altLang="pt-BR" i="1"/>
              <a:t>k-Means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pt-BR" altLang="pt-BR"/>
              <a:t>Determinar os centróides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pt-BR" altLang="pt-BR"/>
              <a:t>Atribuir a cada objeto do grupo o centróide mais próximo.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pt-BR" altLang="pt-BR"/>
              <a:t>Após atribuir um centróide a cada objeto, recalcular os centróides.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pt-BR" altLang="pt-BR"/>
              <a:t>Repetir os passos 2 e 3 até que os centróides não sejam modificados.</a:t>
            </a:r>
          </a:p>
        </p:txBody>
      </p:sp>
    </p:spTree>
    <p:extLst>
      <p:ext uri="{BB962C8B-B14F-4D97-AF65-F5344CB8AC3E}">
        <p14:creationId xmlns:p14="http://schemas.microsoft.com/office/powerpoint/2010/main" val="7932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2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15" name="Rectangle 43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16" name="Line 44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17" name="Line 45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18" name="Line 46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19" name="Line 47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20" name="Line 48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21" name="Rectangle 49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22" name="Line 50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23" name="Line 51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24" name="Line 52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25" name="Line 53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26" name="Line 54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27" name="Line 55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28" name="Line 56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29" name="Line 57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30" name="Line 58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31" name="Line 59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32" name="Line 60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33" name="Line 61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34" name="Line 62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35" name="Line 63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36" name="Freeform 64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2147483646 w 79"/>
              <a:gd name="T1" fmla="*/ 0 h 79"/>
              <a:gd name="T2" fmla="*/ 2147483646 w 79"/>
              <a:gd name="T3" fmla="*/ 2147483646 h 79"/>
              <a:gd name="T4" fmla="*/ 2147483646 w 79"/>
              <a:gd name="T5" fmla="*/ 2147483646 h 79"/>
              <a:gd name="T6" fmla="*/ 0 w 79"/>
              <a:gd name="T7" fmla="*/ 2147483646 h 79"/>
              <a:gd name="T8" fmla="*/ 2147483646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937" name="Rectangle 65"/>
          <p:cNvSpPr>
            <a:spLocks noChangeArrowheads="1"/>
          </p:cNvSpPr>
          <p:nvPr/>
        </p:nvSpPr>
        <p:spPr bwMode="auto">
          <a:xfrm>
            <a:off x="3305175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38" name="Rectangle 66"/>
          <p:cNvSpPr>
            <a:spLocks noChangeArrowheads="1"/>
          </p:cNvSpPr>
          <p:nvPr/>
        </p:nvSpPr>
        <p:spPr bwMode="auto">
          <a:xfrm>
            <a:off x="3305175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39" name="Rectangle 67"/>
          <p:cNvSpPr>
            <a:spLocks noChangeArrowheads="1"/>
          </p:cNvSpPr>
          <p:nvPr/>
        </p:nvSpPr>
        <p:spPr bwMode="auto">
          <a:xfrm>
            <a:off x="3305175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40" name="Rectangle 68"/>
          <p:cNvSpPr>
            <a:spLocks noChangeArrowheads="1"/>
          </p:cNvSpPr>
          <p:nvPr/>
        </p:nvSpPr>
        <p:spPr bwMode="auto">
          <a:xfrm>
            <a:off x="3305175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41" name="Rectangle 69"/>
          <p:cNvSpPr>
            <a:spLocks noChangeArrowheads="1"/>
          </p:cNvSpPr>
          <p:nvPr/>
        </p:nvSpPr>
        <p:spPr bwMode="auto">
          <a:xfrm>
            <a:off x="3305175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42" name="Rectangle 70"/>
          <p:cNvSpPr>
            <a:spLocks noChangeArrowheads="1"/>
          </p:cNvSpPr>
          <p:nvPr/>
        </p:nvSpPr>
        <p:spPr bwMode="auto">
          <a:xfrm>
            <a:off x="3305175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43" name="Rectangle 71"/>
          <p:cNvSpPr>
            <a:spLocks noChangeArrowheads="1"/>
          </p:cNvSpPr>
          <p:nvPr/>
        </p:nvSpPr>
        <p:spPr bwMode="auto">
          <a:xfrm>
            <a:off x="35417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44" name="Rectangle 72"/>
          <p:cNvSpPr>
            <a:spLocks noChangeArrowheads="1"/>
          </p:cNvSpPr>
          <p:nvPr/>
        </p:nvSpPr>
        <p:spPr bwMode="auto">
          <a:xfrm>
            <a:off x="4711700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45" name="Rectangle 73"/>
          <p:cNvSpPr>
            <a:spLocks noChangeArrowheads="1"/>
          </p:cNvSpPr>
          <p:nvPr/>
        </p:nvSpPr>
        <p:spPr bwMode="auto">
          <a:xfrm>
            <a:off x="58896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46" name="Rectangle 74"/>
          <p:cNvSpPr>
            <a:spLocks noChangeArrowheads="1"/>
          </p:cNvSpPr>
          <p:nvPr/>
        </p:nvSpPr>
        <p:spPr bwMode="auto">
          <a:xfrm>
            <a:off x="70596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47" name="Rectangle 75"/>
          <p:cNvSpPr>
            <a:spLocks noChangeArrowheads="1"/>
          </p:cNvSpPr>
          <p:nvPr/>
        </p:nvSpPr>
        <p:spPr bwMode="auto">
          <a:xfrm>
            <a:off x="82391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8948" name="Rectangle 76"/>
          <p:cNvSpPr>
            <a:spLocks noChangeArrowheads="1"/>
          </p:cNvSpPr>
          <p:nvPr/>
        </p:nvSpPr>
        <p:spPr bwMode="auto">
          <a:xfrm>
            <a:off x="94091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1</a:t>
            </a:r>
          </a:p>
        </p:txBody>
      </p:sp>
      <p:sp>
        <p:nvSpPr>
          <p:cNvPr id="38950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5993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Algorithm: k-means, Distance Metric: Euclidean Distance</a:t>
            </a:r>
          </a:p>
        </p:txBody>
      </p:sp>
      <p:sp>
        <p:nvSpPr>
          <p:cNvPr id="38951" name="AutoShape 5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52" name="AutoShape 6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53" name="AutoShape 7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54" name="AutoShape 8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55" name="AutoShape 9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56" name="AutoShape 10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57" name="AutoShape 11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58" name="AutoShape 12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59" name="AutoShape 13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60" name="AutoShape 14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61" name="AutoShape 15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62" name="AutoShape 16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63" name="AutoShape 17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64" name="AutoShape 18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65" name="AutoShape 19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66" name="AutoShape 20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67" name="AutoShape 21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68" name="AutoShape 22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69" name="AutoShape 23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70" name="AutoShape 24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71" name="AutoShape 25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72" name="AutoShape 26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73" name="AutoShape 27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74" name="AutoShape 28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75" name="AutoShape 29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76" name="AutoShape 30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8977" name="AutoShape 31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264224" name="Group 32"/>
          <p:cNvGrpSpPr>
            <a:grpSpLocks/>
          </p:cNvGrpSpPr>
          <p:nvPr/>
        </p:nvGrpSpPr>
        <p:grpSpPr bwMode="auto">
          <a:xfrm>
            <a:off x="5181600" y="2286000"/>
            <a:ext cx="2743200" cy="3189288"/>
            <a:chOff x="2304" y="1440"/>
            <a:chExt cx="1728" cy="2009"/>
          </a:xfrm>
        </p:grpSpPr>
        <p:grpSp>
          <p:nvGrpSpPr>
            <p:cNvPr id="38979" name="Group 33"/>
            <p:cNvGrpSpPr>
              <a:grpSpLocks/>
            </p:cNvGrpSpPr>
            <p:nvPr/>
          </p:nvGrpSpPr>
          <p:grpSpPr bwMode="auto">
            <a:xfrm>
              <a:off x="2784" y="1440"/>
              <a:ext cx="432" cy="281"/>
              <a:chOff x="192" y="1824"/>
              <a:chExt cx="432" cy="281"/>
            </a:xfrm>
          </p:grpSpPr>
          <p:sp>
            <p:nvSpPr>
              <p:cNvPr id="38986" name="Oval 34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987" name="Text Box 35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pt-BR" sz="1800">
                    <a:latin typeface="Arial" panose="020B0604020202020204" pitchFamily="34" charset="0"/>
                  </a:rPr>
                  <a:t>k</a:t>
                </a:r>
                <a:r>
                  <a:rPr lang="en-US" altLang="pt-BR" sz="1800" baseline="-250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38980" name="Group 36"/>
            <p:cNvGrpSpPr>
              <a:grpSpLocks/>
            </p:cNvGrpSpPr>
            <p:nvPr/>
          </p:nvGrpSpPr>
          <p:grpSpPr bwMode="auto">
            <a:xfrm>
              <a:off x="2304" y="2160"/>
              <a:ext cx="432" cy="281"/>
              <a:chOff x="192" y="1824"/>
              <a:chExt cx="432" cy="281"/>
            </a:xfrm>
          </p:grpSpPr>
          <p:sp>
            <p:nvSpPr>
              <p:cNvPr id="38984" name="Oval 37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985" name="Text Box 38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pt-BR" sz="1800">
                    <a:latin typeface="Arial" panose="020B0604020202020204" pitchFamily="34" charset="0"/>
                  </a:rPr>
                  <a:t>k</a:t>
                </a:r>
                <a:r>
                  <a:rPr lang="en-US" altLang="pt-BR" sz="1800" baseline="-2500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38981" name="Group 39"/>
            <p:cNvGrpSpPr>
              <a:grpSpLocks/>
            </p:cNvGrpSpPr>
            <p:nvPr/>
          </p:nvGrpSpPr>
          <p:grpSpPr bwMode="auto">
            <a:xfrm>
              <a:off x="3600" y="3168"/>
              <a:ext cx="432" cy="281"/>
              <a:chOff x="192" y="1824"/>
              <a:chExt cx="432" cy="281"/>
            </a:xfrm>
          </p:grpSpPr>
          <p:sp>
            <p:nvSpPr>
              <p:cNvPr id="38982" name="Oval 40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8983" name="Text Box 41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pt-BR" sz="1800">
                    <a:latin typeface="Arial" panose="020B0604020202020204" pitchFamily="34" charset="0"/>
                  </a:rPr>
                  <a:t>k</a:t>
                </a:r>
                <a:r>
                  <a:rPr lang="en-US" altLang="pt-BR" sz="1800" baseline="-250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07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5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39" name="Rectangle 46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40" name="Line 47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1" name="Line 48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2" name="Line 49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3" name="Line 50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4" name="Line 51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5" name="Rectangle 52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46" name="Line 53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7" name="Line 54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8" name="Line 55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9" name="Line 56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50" name="Line 57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51" name="Line 58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52" name="Line 59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53" name="Line 60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54" name="Line 61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55" name="Line 62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56" name="Line 63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57" name="Line 64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58" name="Line 65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59" name="Line 66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60" name="Freeform 67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2147483646 w 79"/>
              <a:gd name="T1" fmla="*/ 0 h 79"/>
              <a:gd name="T2" fmla="*/ 2147483646 w 79"/>
              <a:gd name="T3" fmla="*/ 2147483646 h 79"/>
              <a:gd name="T4" fmla="*/ 2147483646 w 79"/>
              <a:gd name="T5" fmla="*/ 2147483646 h 79"/>
              <a:gd name="T6" fmla="*/ 0 w 79"/>
              <a:gd name="T7" fmla="*/ 2147483646 h 79"/>
              <a:gd name="T8" fmla="*/ 2147483646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961" name="Rectangle 68"/>
          <p:cNvSpPr>
            <a:spLocks noChangeArrowheads="1"/>
          </p:cNvSpPr>
          <p:nvPr/>
        </p:nvSpPr>
        <p:spPr bwMode="auto">
          <a:xfrm>
            <a:off x="3305175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62" name="Rectangle 69"/>
          <p:cNvSpPr>
            <a:spLocks noChangeArrowheads="1"/>
          </p:cNvSpPr>
          <p:nvPr/>
        </p:nvSpPr>
        <p:spPr bwMode="auto">
          <a:xfrm>
            <a:off x="3305175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63" name="Rectangle 70"/>
          <p:cNvSpPr>
            <a:spLocks noChangeArrowheads="1"/>
          </p:cNvSpPr>
          <p:nvPr/>
        </p:nvSpPr>
        <p:spPr bwMode="auto">
          <a:xfrm>
            <a:off x="3305175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64" name="Rectangle 71"/>
          <p:cNvSpPr>
            <a:spLocks noChangeArrowheads="1"/>
          </p:cNvSpPr>
          <p:nvPr/>
        </p:nvSpPr>
        <p:spPr bwMode="auto">
          <a:xfrm>
            <a:off x="3305175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65" name="Rectangle 72"/>
          <p:cNvSpPr>
            <a:spLocks noChangeArrowheads="1"/>
          </p:cNvSpPr>
          <p:nvPr/>
        </p:nvSpPr>
        <p:spPr bwMode="auto">
          <a:xfrm>
            <a:off x="3305175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66" name="Rectangle 73"/>
          <p:cNvSpPr>
            <a:spLocks noChangeArrowheads="1"/>
          </p:cNvSpPr>
          <p:nvPr/>
        </p:nvSpPr>
        <p:spPr bwMode="auto">
          <a:xfrm>
            <a:off x="3305175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67" name="Rectangle 74"/>
          <p:cNvSpPr>
            <a:spLocks noChangeArrowheads="1"/>
          </p:cNvSpPr>
          <p:nvPr/>
        </p:nvSpPr>
        <p:spPr bwMode="auto">
          <a:xfrm>
            <a:off x="35417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68" name="Rectangle 75"/>
          <p:cNvSpPr>
            <a:spLocks noChangeArrowheads="1"/>
          </p:cNvSpPr>
          <p:nvPr/>
        </p:nvSpPr>
        <p:spPr bwMode="auto">
          <a:xfrm>
            <a:off x="4711700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69" name="Rectangle 76"/>
          <p:cNvSpPr>
            <a:spLocks noChangeArrowheads="1"/>
          </p:cNvSpPr>
          <p:nvPr/>
        </p:nvSpPr>
        <p:spPr bwMode="auto">
          <a:xfrm>
            <a:off x="58896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70" name="Rectangle 77"/>
          <p:cNvSpPr>
            <a:spLocks noChangeArrowheads="1"/>
          </p:cNvSpPr>
          <p:nvPr/>
        </p:nvSpPr>
        <p:spPr bwMode="auto">
          <a:xfrm>
            <a:off x="70596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71" name="Rectangle 78"/>
          <p:cNvSpPr>
            <a:spLocks noChangeArrowheads="1"/>
          </p:cNvSpPr>
          <p:nvPr/>
        </p:nvSpPr>
        <p:spPr bwMode="auto">
          <a:xfrm>
            <a:off x="82391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39972" name="Rectangle 79"/>
          <p:cNvSpPr>
            <a:spLocks noChangeArrowheads="1"/>
          </p:cNvSpPr>
          <p:nvPr/>
        </p:nvSpPr>
        <p:spPr bwMode="auto">
          <a:xfrm>
            <a:off x="94091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2</a:t>
            </a:r>
          </a:p>
        </p:txBody>
      </p:sp>
      <p:sp>
        <p:nvSpPr>
          <p:cNvPr id="39974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5993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Algorithm: k-means, Distance Metric: Euclidean Distance</a:t>
            </a:r>
          </a:p>
        </p:txBody>
      </p:sp>
      <p:grpSp>
        <p:nvGrpSpPr>
          <p:cNvPr id="39975" name="Group 5"/>
          <p:cNvGrpSpPr>
            <a:grpSpLocks/>
          </p:cNvGrpSpPr>
          <p:nvPr/>
        </p:nvGrpSpPr>
        <p:grpSpPr bwMode="auto">
          <a:xfrm>
            <a:off x="5943600" y="2286003"/>
            <a:ext cx="685800" cy="446088"/>
            <a:chOff x="192" y="1824"/>
            <a:chExt cx="432" cy="281"/>
          </a:xfrm>
        </p:grpSpPr>
        <p:sp>
          <p:nvSpPr>
            <p:cNvPr id="40016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0017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9976" name="Group 8"/>
          <p:cNvGrpSpPr>
            <a:grpSpLocks/>
          </p:cNvGrpSpPr>
          <p:nvPr/>
        </p:nvGrpSpPr>
        <p:grpSpPr bwMode="auto">
          <a:xfrm>
            <a:off x="5181600" y="3429003"/>
            <a:ext cx="685800" cy="446088"/>
            <a:chOff x="192" y="1824"/>
            <a:chExt cx="432" cy="281"/>
          </a:xfrm>
        </p:grpSpPr>
        <p:sp>
          <p:nvSpPr>
            <p:cNvPr id="40014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0015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39977" name="Group 11"/>
          <p:cNvGrpSpPr>
            <a:grpSpLocks/>
          </p:cNvGrpSpPr>
          <p:nvPr/>
        </p:nvGrpSpPr>
        <p:grpSpPr bwMode="auto">
          <a:xfrm>
            <a:off x="7239000" y="5029203"/>
            <a:ext cx="685800" cy="446088"/>
            <a:chOff x="192" y="1824"/>
            <a:chExt cx="432" cy="281"/>
          </a:xfrm>
        </p:grpSpPr>
        <p:sp>
          <p:nvSpPr>
            <p:cNvPr id="40012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0013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39978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79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80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81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82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83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84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85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86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87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88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89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90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91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92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93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94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95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96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97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98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9999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0000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0001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0002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0003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0004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265257" name="Group 41"/>
          <p:cNvGrpSpPr>
            <a:grpSpLocks/>
          </p:cNvGrpSpPr>
          <p:nvPr/>
        </p:nvGrpSpPr>
        <p:grpSpPr bwMode="auto">
          <a:xfrm>
            <a:off x="5029200" y="2438400"/>
            <a:ext cx="2895600" cy="2590800"/>
            <a:chOff x="2208" y="1536"/>
            <a:chExt cx="1824" cy="1632"/>
          </a:xfrm>
        </p:grpSpPr>
        <p:sp>
          <p:nvSpPr>
            <p:cNvPr id="40009" name="Line 42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0" name="Line 43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011" name="Line 44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0006" name="Line 82"/>
          <p:cNvSpPr>
            <a:spLocks noChangeShapeType="1"/>
          </p:cNvSpPr>
          <p:nvPr/>
        </p:nvSpPr>
        <p:spPr bwMode="auto">
          <a:xfrm flipH="1" flipV="1">
            <a:off x="3581400" y="1752600"/>
            <a:ext cx="2971800" cy="1905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007" name="Line 83"/>
          <p:cNvSpPr>
            <a:spLocks noChangeShapeType="1"/>
          </p:cNvSpPr>
          <p:nvPr/>
        </p:nvSpPr>
        <p:spPr bwMode="auto">
          <a:xfrm flipH="1">
            <a:off x="5562600" y="3657600"/>
            <a:ext cx="990600" cy="1828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008" name="Line 84"/>
          <p:cNvSpPr>
            <a:spLocks noChangeShapeType="1"/>
          </p:cNvSpPr>
          <p:nvPr/>
        </p:nvSpPr>
        <p:spPr bwMode="auto">
          <a:xfrm flipV="1">
            <a:off x="6553200" y="3657600"/>
            <a:ext cx="2895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3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Introdução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/>
            <a:r>
              <a:rPr lang="pt-BR" altLang="pt-BR" sz="2400"/>
              <a:t>A Análise de Agrupamentos (</a:t>
            </a:r>
            <a:r>
              <a:rPr lang="pt-BR" altLang="pt-BR" sz="2400" i="1"/>
              <a:t>Clustering Analysis</a:t>
            </a:r>
            <a:r>
              <a:rPr lang="pt-BR" altLang="pt-BR" sz="2400"/>
              <a:t>) tem por objetivo a separação de um conjunto de dados em grupos, de forma que objetos de um mesmo conjunto sejam mais similares entre si que objetos pertencentes a conjuntos diferentes</a:t>
            </a:r>
          </a:p>
          <a:p>
            <a:pPr algn="just"/>
            <a:endParaRPr lang="pt-BR" altLang="pt-BR" sz="2400"/>
          </a:p>
          <a:p>
            <a:pPr algn="just"/>
            <a:r>
              <a:rPr lang="pt-BR" altLang="pt-BR" sz="2400"/>
              <a:t>Aplicação em diversas áreas: biometria, mineração de dados, engenharia, ciências sociais, medicina, etc.</a:t>
            </a:r>
          </a:p>
          <a:p>
            <a:pPr algn="just"/>
            <a:endParaRPr lang="pt-BR" altLang="pt-BR" sz="2400"/>
          </a:p>
          <a:p>
            <a:pPr algn="just"/>
            <a:r>
              <a:rPr lang="pt-BR" altLang="pt-BR" sz="2400"/>
              <a:t>A qualidade das partições finais irá depender da técnica utilizada para a realização da tarefa de agrupamento.</a:t>
            </a:r>
          </a:p>
          <a:p>
            <a:pPr algn="just"/>
            <a:endParaRPr lang="pt-BR" altLang="pt-BR" sz="2400"/>
          </a:p>
        </p:txBody>
      </p:sp>
    </p:spTree>
    <p:extLst>
      <p:ext uri="{BB962C8B-B14F-4D97-AF65-F5344CB8AC3E}">
        <p14:creationId xmlns:p14="http://schemas.microsoft.com/office/powerpoint/2010/main" val="290488313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8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0963" name="Rectangle 69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0964" name="Line 70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5" name="Line 71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6" name="Line 72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7" name="Line 73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8" name="Line 74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9" name="Rectangle 75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0970" name="Line 76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1" name="Line 77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2" name="Line 78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3" name="Line 79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4" name="Line 80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5" name="Line 81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6" name="Line 82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7" name="Line 83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8" name="Line 84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79" name="Line 85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80" name="Line 86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81" name="Line 87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82" name="Line 88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83" name="Line 89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84" name="Freeform 90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2147483646 w 79"/>
              <a:gd name="T1" fmla="*/ 0 h 79"/>
              <a:gd name="T2" fmla="*/ 2147483646 w 79"/>
              <a:gd name="T3" fmla="*/ 2147483646 h 79"/>
              <a:gd name="T4" fmla="*/ 2147483646 w 79"/>
              <a:gd name="T5" fmla="*/ 2147483646 h 79"/>
              <a:gd name="T6" fmla="*/ 0 w 79"/>
              <a:gd name="T7" fmla="*/ 2147483646 h 79"/>
              <a:gd name="T8" fmla="*/ 2147483646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985" name="Rectangle 91"/>
          <p:cNvSpPr>
            <a:spLocks noChangeArrowheads="1"/>
          </p:cNvSpPr>
          <p:nvPr/>
        </p:nvSpPr>
        <p:spPr bwMode="auto">
          <a:xfrm>
            <a:off x="3305175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86" name="Rectangle 92"/>
          <p:cNvSpPr>
            <a:spLocks noChangeArrowheads="1"/>
          </p:cNvSpPr>
          <p:nvPr/>
        </p:nvSpPr>
        <p:spPr bwMode="auto">
          <a:xfrm>
            <a:off x="3305175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87" name="Rectangle 93"/>
          <p:cNvSpPr>
            <a:spLocks noChangeArrowheads="1"/>
          </p:cNvSpPr>
          <p:nvPr/>
        </p:nvSpPr>
        <p:spPr bwMode="auto">
          <a:xfrm>
            <a:off x="3305175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88" name="Rectangle 94"/>
          <p:cNvSpPr>
            <a:spLocks noChangeArrowheads="1"/>
          </p:cNvSpPr>
          <p:nvPr/>
        </p:nvSpPr>
        <p:spPr bwMode="auto">
          <a:xfrm>
            <a:off x="3305175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89" name="Rectangle 95"/>
          <p:cNvSpPr>
            <a:spLocks noChangeArrowheads="1"/>
          </p:cNvSpPr>
          <p:nvPr/>
        </p:nvSpPr>
        <p:spPr bwMode="auto">
          <a:xfrm>
            <a:off x="3305175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90" name="Rectangle 96"/>
          <p:cNvSpPr>
            <a:spLocks noChangeArrowheads="1"/>
          </p:cNvSpPr>
          <p:nvPr/>
        </p:nvSpPr>
        <p:spPr bwMode="auto">
          <a:xfrm>
            <a:off x="3305175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91" name="Rectangle 97"/>
          <p:cNvSpPr>
            <a:spLocks noChangeArrowheads="1"/>
          </p:cNvSpPr>
          <p:nvPr/>
        </p:nvSpPr>
        <p:spPr bwMode="auto">
          <a:xfrm>
            <a:off x="35417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92" name="Rectangle 98"/>
          <p:cNvSpPr>
            <a:spLocks noChangeArrowheads="1"/>
          </p:cNvSpPr>
          <p:nvPr/>
        </p:nvSpPr>
        <p:spPr bwMode="auto">
          <a:xfrm>
            <a:off x="4711700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93" name="Rectangle 99"/>
          <p:cNvSpPr>
            <a:spLocks noChangeArrowheads="1"/>
          </p:cNvSpPr>
          <p:nvPr/>
        </p:nvSpPr>
        <p:spPr bwMode="auto">
          <a:xfrm>
            <a:off x="58896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94" name="Rectangle 100"/>
          <p:cNvSpPr>
            <a:spLocks noChangeArrowheads="1"/>
          </p:cNvSpPr>
          <p:nvPr/>
        </p:nvSpPr>
        <p:spPr bwMode="auto">
          <a:xfrm>
            <a:off x="70596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95" name="Rectangle 101"/>
          <p:cNvSpPr>
            <a:spLocks noChangeArrowheads="1"/>
          </p:cNvSpPr>
          <p:nvPr/>
        </p:nvSpPr>
        <p:spPr bwMode="auto">
          <a:xfrm>
            <a:off x="82391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0996" name="Rectangle 102"/>
          <p:cNvSpPr>
            <a:spLocks noChangeArrowheads="1"/>
          </p:cNvSpPr>
          <p:nvPr/>
        </p:nvSpPr>
        <p:spPr bwMode="auto">
          <a:xfrm>
            <a:off x="94091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3</a:t>
            </a:r>
          </a:p>
        </p:txBody>
      </p:sp>
      <p:sp>
        <p:nvSpPr>
          <p:cNvPr id="40998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5993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Algorithm: k-means, Distance Metric: Euclidean Distance</a:t>
            </a:r>
          </a:p>
        </p:txBody>
      </p:sp>
      <p:grpSp>
        <p:nvGrpSpPr>
          <p:cNvPr id="40999" name="Group 5"/>
          <p:cNvGrpSpPr>
            <a:grpSpLocks/>
          </p:cNvGrpSpPr>
          <p:nvPr/>
        </p:nvGrpSpPr>
        <p:grpSpPr bwMode="auto">
          <a:xfrm>
            <a:off x="7696200" y="2133603"/>
            <a:ext cx="685800" cy="446088"/>
            <a:chOff x="192" y="1824"/>
            <a:chExt cx="432" cy="281"/>
          </a:xfrm>
        </p:grpSpPr>
        <p:sp>
          <p:nvSpPr>
            <p:cNvPr id="41060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1061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1000" name="Group 8"/>
          <p:cNvGrpSpPr>
            <a:grpSpLocks/>
          </p:cNvGrpSpPr>
          <p:nvPr/>
        </p:nvGrpSpPr>
        <p:grpSpPr bwMode="auto">
          <a:xfrm>
            <a:off x="4648200" y="4343403"/>
            <a:ext cx="685800" cy="446088"/>
            <a:chOff x="192" y="1824"/>
            <a:chExt cx="432" cy="281"/>
          </a:xfrm>
        </p:grpSpPr>
        <p:sp>
          <p:nvSpPr>
            <p:cNvPr id="41058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1059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1001" name="Group 11"/>
          <p:cNvGrpSpPr>
            <a:grpSpLocks/>
          </p:cNvGrpSpPr>
          <p:nvPr/>
        </p:nvGrpSpPr>
        <p:grpSpPr bwMode="auto">
          <a:xfrm>
            <a:off x="7772400" y="4038603"/>
            <a:ext cx="685800" cy="446088"/>
            <a:chOff x="192" y="1824"/>
            <a:chExt cx="432" cy="281"/>
          </a:xfrm>
        </p:grpSpPr>
        <p:sp>
          <p:nvSpPr>
            <p:cNvPr id="41056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1057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41002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03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04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05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06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07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08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09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10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11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12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13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14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15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16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17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18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19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20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21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22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23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24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25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26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27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28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29" name="AutoShape 41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30" name="AutoShape 42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31" name="AutoShape 43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32" name="AutoShape 44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33" name="AutoShape 45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34" name="AutoShape 46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35" name="AutoShape 47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36" name="AutoShape 48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37" name="AutoShape 49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38" name="AutoShape 50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39" name="AutoShape 51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40" name="AutoShape 52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41" name="AutoShape 53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42" name="AutoShape 54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43" name="AutoShape 55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44" name="AutoShape 56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45" name="AutoShape 57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46" name="AutoShape 58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47" name="AutoShape 59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48" name="AutoShape 60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49" name="AutoShape 61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50" name="AutoShape 62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51" name="AutoShape 63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52" name="AutoShape 64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53" name="AutoShape 65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54" name="AutoShape 66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055" name="AutoShape 67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12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5"/>
          <p:cNvSpPr>
            <a:spLocks noChangeArrowheads="1"/>
          </p:cNvSpPr>
          <p:nvPr/>
        </p:nvSpPr>
        <p:spPr bwMode="auto">
          <a:xfrm>
            <a:off x="2646363" y="1198564"/>
            <a:ext cx="6989762" cy="548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987" name="Rectangle 46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988" name="Line 47"/>
          <p:cNvSpPr>
            <a:spLocks noChangeShapeType="1"/>
          </p:cNvSpPr>
          <p:nvPr/>
        </p:nvSpPr>
        <p:spPr bwMode="auto">
          <a:xfrm>
            <a:off x="3595688" y="47244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89" name="Line 48"/>
          <p:cNvSpPr>
            <a:spLocks noChangeShapeType="1"/>
          </p:cNvSpPr>
          <p:nvPr/>
        </p:nvSpPr>
        <p:spPr bwMode="auto">
          <a:xfrm>
            <a:off x="3595688" y="3908425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0" name="Line 49"/>
          <p:cNvSpPr>
            <a:spLocks noChangeShapeType="1"/>
          </p:cNvSpPr>
          <p:nvPr/>
        </p:nvSpPr>
        <p:spPr bwMode="auto">
          <a:xfrm>
            <a:off x="3595688" y="3098800"/>
            <a:ext cx="5867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1" name="Line 50"/>
          <p:cNvSpPr>
            <a:spLocks noChangeShapeType="1"/>
          </p:cNvSpPr>
          <p:nvPr/>
        </p:nvSpPr>
        <p:spPr bwMode="auto">
          <a:xfrm>
            <a:off x="3595688" y="2281239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2" name="Line 51"/>
          <p:cNvSpPr>
            <a:spLocks noChangeShapeType="1"/>
          </p:cNvSpPr>
          <p:nvPr/>
        </p:nvSpPr>
        <p:spPr bwMode="auto">
          <a:xfrm>
            <a:off x="3595688" y="14652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3" name="Rectangle 52"/>
          <p:cNvSpPr>
            <a:spLocks noChangeArrowheads="1"/>
          </p:cNvSpPr>
          <p:nvPr/>
        </p:nvSpPr>
        <p:spPr bwMode="auto">
          <a:xfrm>
            <a:off x="3595688" y="1465263"/>
            <a:ext cx="5867400" cy="4076700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1994" name="Line 53"/>
          <p:cNvSpPr>
            <a:spLocks noChangeShapeType="1"/>
          </p:cNvSpPr>
          <p:nvPr/>
        </p:nvSpPr>
        <p:spPr bwMode="auto">
          <a:xfrm>
            <a:off x="3595689" y="1465263"/>
            <a:ext cx="1587" cy="407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5" name="Line 54"/>
          <p:cNvSpPr>
            <a:spLocks noChangeShapeType="1"/>
          </p:cNvSpPr>
          <p:nvPr/>
        </p:nvSpPr>
        <p:spPr bwMode="auto">
          <a:xfrm>
            <a:off x="3525838" y="55419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6" name="Line 55"/>
          <p:cNvSpPr>
            <a:spLocks noChangeShapeType="1"/>
          </p:cNvSpPr>
          <p:nvPr/>
        </p:nvSpPr>
        <p:spPr bwMode="auto">
          <a:xfrm>
            <a:off x="3525838" y="47244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7" name="Line 56"/>
          <p:cNvSpPr>
            <a:spLocks noChangeShapeType="1"/>
          </p:cNvSpPr>
          <p:nvPr/>
        </p:nvSpPr>
        <p:spPr bwMode="auto">
          <a:xfrm>
            <a:off x="3525838" y="3908425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8" name="Line 57"/>
          <p:cNvSpPr>
            <a:spLocks noChangeShapeType="1"/>
          </p:cNvSpPr>
          <p:nvPr/>
        </p:nvSpPr>
        <p:spPr bwMode="auto">
          <a:xfrm>
            <a:off x="3525838" y="3098800"/>
            <a:ext cx="698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9" name="Line 58"/>
          <p:cNvSpPr>
            <a:spLocks noChangeShapeType="1"/>
          </p:cNvSpPr>
          <p:nvPr/>
        </p:nvSpPr>
        <p:spPr bwMode="auto">
          <a:xfrm>
            <a:off x="3525838" y="2281239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000" name="Line 59"/>
          <p:cNvSpPr>
            <a:spLocks noChangeShapeType="1"/>
          </p:cNvSpPr>
          <p:nvPr/>
        </p:nvSpPr>
        <p:spPr bwMode="auto">
          <a:xfrm>
            <a:off x="3525838" y="1465264"/>
            <a:ext cx="698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001" name="Line 60"/>
          <p:cNvSpPr>
            <a:spLocks noChangeShapeType="1"/>
          </p:cNvSpPr>
          <p:nvPr/>
        </p:nvSpPr>
        <p:spPr bwMode="auto">
          <a:xfrm>
            <a:off x="3595688" y="5541964"/>
            <a:ext cx="58674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002" name="Line 61"/>
          <p:cNvSpPr>
            <a:spLocks noChangeShapeType="1"/>
          </p:cNvSpPr>
          <p:nvPr/>
        </p:nvSpPr>
        <p:spPr bwMode="auto">
          <a:xfrm flipV="1">
            <a:off x="35956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003" name="Line 62"/>
          <p:cNvSpPr>
            <a:spLocks noChangeShapeType="1"/>
          </p:cNvSpPr>
          <p:nvPr/>
        </p:nvSpPr>
        <p:spPr bwMode="auto">
          <a:xfrm flipV="1">
            <a:off x="4767264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004" name="Line 63"/>
          <p:cNvSpPr>
            <a:spLocks noChangeShapeType="1"/>
          </p:cNvSpPr>
          <p:nvPr/>
        </p:nvSpPr>
        <p:spPr bwMode="auto">
          <a:xfrm flipV="1">
            <a:off x="59451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005" name="Line 64"/>
          <p:cNvSpPr>
            <a:spLocks noChangeShapeType="1"/>
          </p:cNvSpPr>
          <p:nvPr/>
        </p:nvSpPr>
        <p:spPr bwMode="auto">
          <a:xfrm flipV="1">
            <a:off x="7115175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006" name="Line 65"/>
          <p:cNvSpPr>
            <a:spLocks noChangeShapeType="1"/>
          </p:cNvSpPr>
          <p:nvPr/>
        </p:nvSpPr>
        <p:spPr bwMode="auto">
          <a:xfrm flipV="1">
            <a:off x="8293100" y="5541963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007" name="Line 66"/>
          <p:cNvSpPr>
            <a:spLocks noChangeShapeType="1"/>
          </p:cNvSpPr>
          <p:nvPr/>
        </p:nvSpPr>
        <p:spPr bwMode="auto">
          <a:xfrm flipV="1">
            <a:off x="9463089" y="5541963"/>
            <a:ext cx="1587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008" name="Freeform 67"/>
          <p:cNvSpPr>
            <a:spLocks/>
          </p:cNvSpPr>
          <p:nvPr/>
        </p:nvSpPr>
        <p:spPr bwMode="auto">
          <a:xfrm>
            <a:off x="4703763" y="4662488"/>
            <a:ext cx="125412" cy="125412"/>
          </a:xfrm>
          <a:custGeom>
            <a:avLst/>
            <a:gdLst>
              <a:gd name="T0" fmla="*/ 2147483646 w 79"/>
              <a:gd name="T1" fmla="*/ 0 h 79"/>
              <a:gd name="T2" fmla="*/ 2147483646 w 79"/>
              <a:gd name="T3" fmla="*/ 2147483646 h 79"/>
              <a:gd name="T4" fmla="*/ 2147483646 w 79"/>
              <a:gd name="T5" fmla="*/ 2147483646 h 79"/>
              <a:gd name="T6" fmla="*/ 0 w 79"/>
              <a:gd name="T7" fmla="*/ 2147483646 h 79"/>
              <a:gd name="T8" fmla="*/ 2147483646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2009" name="Rectangle 68"/>
          <p:cNvSpPr>
            <a:spLocks noChangeArrowheads="1"/>
          </p:cNvSpPr>
          <p:nvPr/>
        </p:nvSpPr>
        <p:spPr bwMode="auto">
          <a:xfrm>
            <a:off x="3305175" y="5416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10" name="Rectangle 69"/>
          <p:cNvSpPr>
            <a:spLocks noChangeArrowheads="1"/>
          </p:cNvSpPr>
          <p:nvPr/>
        </p:nvSpPr>
        <p:spPr bwMode="auto">
          <a:xfrm>
            <a:off x="3305175" y="45989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11" name="Rectangle 70"/>
          <p:cNvSpPr>
            <a:spLocks noChangeArrowheads="1"/>
          </p:cNvSpPr>
          <p:nvPr/>
        </p:nvSpPr>
        <p:spPr bwMode="auto">
          <a:xfrm>
            <a:off x="3305175" y="37830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12" name="Rectangle 71"/>
          <p:cNvSpPr>
            <a:spLocks noChangeArrowheads="1"/>
          </p:cNvSpPr>
          <p:nvPr/>
        </p:nvSpPr>
        <p:spPr bwMode="auto">
          <a:xfrm>
            <a:off x="3305175" y="2973388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13" name="Rectangle 72"/>
          <p:cNvSpPr>
            <a:spLocks noChangeArrowheads="1"/>
          </p:cNvSpPr>
          <p:nvPr/>
        </p:nvSpPr>
        <p:spPr bwMode="auto">
          <a:xfrm>
            <a:off x="3305175" y="21558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14" name="Rectangle 73"/>
          <p:cNvSpPr>
            <a:spLocks noChangeArrowheads="1"/>
          </p:cNvSpPr>
          <p:nvPr/>
        </p:nvSpPr>
        <p:spPr bwMode="auto">
          <a:xfrm>
            <a:off x="3305175" y="13398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15" name="Rectangle 74"/>
          <p:cNvSpPr>
            <a:spLocks noChangeArrowheads="1"/>
          </p:cNvSpPr>
          <p:nvPr/>
        </p:nvSpPr>
        <p:spPr bwMode="auto">
          <a:xfrm>
            <a:off x="35417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16" name="Rectangle 75"/>
          <p:cNvSpPr>
            <a:spLocks noChangeArrowheads="1"/>
          </p:cNvSpPr>
          <p:nvPr/>
        </p:nvSpPr>
        <p:spPr bwMode="auto">
          <a:xfrm>
            <a:off x="4711700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17" name="Rectangle 76"/>
          <p:cNvSpPr>
            <a:spLocks noChangeArrowheads="1"/>
          </p:cNvSpPr>
          <p:nvPr/>
        </p:nvSpPr>
        <p:spPr bwMode="auto">
          <a:xfrm>
            <a:off x="58896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18" name="Rectangle 77"/>
          <p:cNvSpPr>
            <a:spLocks noChangeArrowheads="1"/>
          </p:cNvSpPr>
          <p:nvPr/>
        </p:nvSpPr>
        <p:spPr bwMode="auto">
          <a:xfrm>
            <a:off x="70596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19" name="Rectangle 78"/>
          <p:cNvSpPr>
            <a:spLocks noChangeArrowheads="1"/>
          </p:cNvSpPr>
          <p:nvPr/>
        </p:nvSpPr>
        <p:spPr bwMode="auto">
          <a:xfrm>
            <a:off x="8239125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42020" name="Rectangle 79"/>
          <p:cNvSpPr>
            <a:spLocks noChangeArrowheads="1"/>
          </p:cNvSpPr>
          <p:nvPr/>
        </p:nvSpPr>
        <p:spPr bwMode="auto">
          <a:xfrm>
            <a:off x="9409113" y="5738813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7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pt-BR" sz="1800">
              <a:latin typeface="Arial" panose="020B0604020202020204" pitchFamily="34" charset="0"/>
            </a:endParaRP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4</a:t>
            </a:r>
          </a:p>
        </p:txBody>
      </p:sp>
      <p:sp>
        <p:nvSpPr>
          <p:cNvPr id="42022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5993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Algorithm: k-means, Distance Metric: Euclidean Distance</a:t>
            </a:r>
          </a:p>
        </p:txBody>
      </p:sp>
      <p:grpSp>
        <p:nvGrpSpPr>
          <p:cNvPr id="42023" name="Group 5"/>
          <p:cNvGrpSpPr>
            <a:grpSpLocks/>
          </p:cNvGrpSpPr>
          <p:nvPr/>
        </p:nvGrpSpPr>
        <p:grpSpPr bwMode="auto">
          <a:xfrm>
            <a:off x="7696200" y="2133603"/>
            <a:ext cx="685800" cy="446088"/>
            <a:chOff x="192" y="1824"/>
            <a:chExt cx="432" cy="281"/>
          </a:xfrm>
        </p:grpSpPr>
        <p:sp>
          <p:nvSpPr>
            <p:cNvPr id="42061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2062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2024" name="Group 8"/>
          <p:cNvGrpSpPr>
            <a:grpSpLocks/>
          </p:cNvGrpSpPr>
          <p:nvPr/>
        </p:nvGrpSpPr>
        <p:grpSpPr bwMode="auto">
          <a:xfrm>
            <a:off x="4648200" y="4343403"/>
            <a:ext cx="685800" cy="446088"/>
            <a:chOff x="192" y="1824"/>
            <a:chExt cx="432" cy="281"/>
          </a:xfrm>
        </p:grpSpPr>
        <p:sp>
          <p:nvSpPr>
            <p:cNvPr id="42059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2060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2025" name="Group 11"/>
          <p:cNvGrpSpPr>
            <a:grpSpLocks/>
          </p:cNvGrpSpPr>
          <p:nvPr/>
        </p:nvGrpSpPr>
        <p:grpSpPr bwMode="auto">
          <a:xfrm>
            <a:off x="7772400" y="4038603"/>
            <a:ext cx="685800" cy="446088"/>
            <a:chOff x="192" y="1824"/>
            <a:chExt cx="432" cy="281"/>
          </a:xfrm>
        </p:grpSpPr>
        <p:sp>
          <p:nvSpPr>
            <p:cNvPr id="42057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2058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42026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27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28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29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30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31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32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33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34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35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36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37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38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39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40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41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42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43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44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45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46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47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48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49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50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51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2052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267305" name="Group 41"/>
          <p:cNvGrpSpPr>
            <a:grpSpLocks/>
          </p:cNvGrpSpPr>
          <p:nvPr/>
        </p:nvGrpSpPr>
        <p:grpSpPr bwMode="auto">
          <a:xfrm>
            <a:off x="4343400" y="2209800"/>
            <a:ext cx="3962400" cy="2514600"/>
            <a:chOff x="1776" y="1392"/>
            <a:chExt cx="2496" cy="1584"/>
          </a:xfrm>
        </p:grpSpPr>
        <p:sp>
          <p:nvSpPr>
            <p:cNvPr id="42054" name="Line 42"/>
            <p:cNvSpPr>
              <a:spLocks noChangeShapeType="1"/>
            </p:cNvSpPr>
            <p:nvPr/>
          </p:nvSpPr>
          <p:spPr bwMode="auto">
            <a:xfrm flipH="1" flipV="1">
              <a:off x="1776" y="2592"/>
              <a:ext cx="192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55" name="Line 43"/>
            <p:cNvSpPr>
              <a:spLocks noChangeShapeType="1"/>
            </p:cNvSpPr>
            <p:nvPr/>
          </p:nvSpPr>
          <p:spPr bwMode="auto">
            <a:xfrm flipH="1">
              <a:off x="3840" y="2736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56" name="Line 44"/>
            <p:cNvSpPr>
              <a:spLocks noChangeShapeType="1"/>
            </p:cNvSpPr>
            <p:nvPr/>
          </p:nvSpPr>
          <p:spPr bwMode="auto">
            <a:xfrm>
              <a:off x="4080" y="139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7696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590800" y="1143001"/>
          <a:ext cx="7100888" cy="558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Chart" r:id="rId3" imgW="6888861" imgH="5418011" progId="Excel.Chart.8">
                  <p:embed/>
                </p:oleObj>
              </mc:Choice>
              <mc:Fallback>
                <p:oleObj name="Chart" r:id="rId3" imgW="6888861" imgH="5418011" progId="Excel.Chart.8">
                  <p:embed/>
                  <p:pic>
                    <p:nvPicPr>
                      <p:cNvPr id="430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43001"/>
                        <a:ext cx="7100888" cy="558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K-means Clustering: Step 5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503489" y="838200"/>
            <a:ext cx="5993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Algorithm: k-means, Distance Metric: Euclidean Distance</a:t>
            </a:r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8077200" y="2133603"/>
            <a:ext cx="685800" cy="446088"/>
            <a:chOff x="192" y="1824"/>
            <a:chExt cx="432" cy="281"/>
          </a:xfrm>
        </p:grpSpPr>
        <p:sp>
          <p:nvSpPr>
            <p:cNvPr id="43047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3048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3014" name="Group 8"/>
          <p:cNvGrpSpPr>
            <a:grpSpLocks/>
          </p:cNvGrpSpPr>
          <p:nvPr/>
        </p:nvGrpSpPr>
        <p:grpSpPr bwMode="auto">
          <a:xfrm>
            <a:off x="4267200" y="4038603"/>
            <a:ext cx="685800" cy="446088"/>
            <a:chOff x="192" y="1824"/>
            <a:chExt cx="432" cy="281"/>
          </a:xfrm>
        </p:grpSpPr>
        <p:sp>
          <p:nvSpPr>
            <p:cNvPr id="43045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3046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3015" name="Group 11"/>
          <p:cNvGrpSpPr>
            <a:grpSpLocks/>
          </p:cNvGrpSpPr>
          <p:nvPr/>
        </p:nvGrpSpPr>
        <p:grpSpPr bwMode="auto">
          <a:xfrm>
            <a:off x="7696200" y="4267203"/>
            <a:ext cx="685800" cy="446088"/>
            <a:chOff x="192" y="1824"/>
            <a:chExt cx="432" cy="281"/>
          </a:xfrm>
        </p:grpSpPr>
        <p:sp>
          <p:nvSpPr>
            <p:cNvPr id="43043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3044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k</a:t>
              </a:r>
              <a:r>
                <a:rPr lang="en-US" altLang="pt-BR" sz="1800" baseline="-25000"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43016" name="AutoShape 14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17" name="AutoShape 15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18" name="AutoShape 16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19" name="AutoShape 17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20" name="AutoShape 18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21" name="AutoShape 19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22" name="AutoShape 20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23" name="AutoShape 21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24" name="AutoShape 22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25" name="AutoShape 23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26" name="AutoShape 24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27" name="AutoShape 25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28" name="AutoShape 26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29" name="AutoShape 27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30" name="AutoShape 28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31" name="AutoShape 29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32" name="AutoShape 30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33" name="AutoShape 31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34" name="AutoShape 32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35" name="AutoShape 33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36" name="AutoShape 34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37" name="AutoShape 35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38" name="AutoShape 36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39" name="AutoShape 37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40" name="AutoShape 38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41" name="AutoShape 39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3042" name="AutoShape 40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781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i="1"/>
              <a:t>k-Means</a:t>
            </a:r>
            <a:r>
              <a:rPr lang="pt-BR" altLang="pt-BR"/>
              <a:t> – Inicialização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Importância da inicialização.</a:t>
            </a:r>
          </a:p>
          <a:p>
            <a:r>
              <a:rPr lang="pt-BR" altLang="pt-BR"/>
              <a:t>Quando se têm noção dos centróides, pode-se melhorar a convergência do algoritmo.</a:t>
            </a:r>
          </a:p>
          <a:p>
            <a:r>
              <a:rPr lang="pt-BR" altLang="pt-BR"/>
              <a:t>Execução do algoritmo várias vezes, permite reduzir impacto da inicialização aleatória.</a:t>
            </a:r>
          </a:p>
        </p:txBody>
      </p:sp>
    </p:spTree>
    <p:extLst>
      <p:ext uri="{BB962C8B-B14F-4D97-AF65-F5344CB8AC3E}">
        <p14:creationId xmlns:p14="http://schemas.microsoft.com/office/powerpoint/2010/main" val="318091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1850"/>
          </a:xfrm>
        </p:spPr>
        <p:txBody>
          <a:bodyPr/>
          <a:lstStyle/>
          <a:p>
            <a:pPr>
              <a:defRPr/>
            </a:pPr>
            <a:r>
              <a:rPr lang="en-US" altLang="pt-BR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endParaRPr lang="en-US" altLang="pt-BR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 u="sng"/>
              <a:t>Vantagens</a:t>
            </a:r>
            <a:endParaRPr lang="en-US" altLang="pt-BR"/>
          </a:p>
          <a:p>
            <a:pPr lvl="1">
              <a:lnSpc>
                <a:spcPct val="90000"/>
              </a:lnSpc>
            </a:pPr>
            <a:r>
              <a:rPr lang="en-US" altLang="pt-BR"/>
              <a:t>Relativamente eficiente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Frequentemente para em um ótimo local</a:t>
            </a:r>
          </a:p>
          <a:p>
            <a:pPr>
              <a:lnSpc>
                <a:spcPct val="90000"/>
              </a:lnSpc>
            </a:pPr>
            <a:r>
              <a:rPr lang="en-US" altLang="pt-BR" u="sng"/>
              <a:t>Desvantagens</a:t>
            </a:r>
            <a:endParaRPr lang="en-US" altLang="pt-BR"/>
          </a:p>
          <a:p>
            <a:pPr lvl="1">
              <a:lnSpc>
                <a:spcPct val="90000"/>
              </a:lnSpc>
            </a:pPr>
            <a:r>
              <a:rPr lang="en-US" altLang="pt-BR"/>
              <a:t>Necessário especificar o número de clusters no início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Não está preparado para manipular ruído e outliers</a:t>
            </a:r>
          </a:p>
          <a:p>
            <a:pPr lvl="1">
              <a:lnSpc>
                <a:spcPct val="90000"/>
              </a:lnSpc>
            </a:pPr>
            <a:endParaRPr lang="en-US" altLang="pt-BR" i="1"/>
          </a:p>
        </p:txBody>
      </p:sp>
    </p:spTree>
    <p:extLst>
      <p:ext uri="{BB962C8B-B14F-4D97-AF65-F5344CB8AC3E}">
        <p14:creationId xmlns:p14="http://schemas.microsoft.com/office/powerpoint/2010/main" val="2821952266"/>
      </p:ext>
    </p:extLst>
  </p:cSld>
  <p:clrMapOvr>
    <a:masterClrMapping/>
  </p:clrMapOvr>
  <p:transition>
    <p:strips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28575"/>
            <a:ext cx="8229600" cy="1371600"/>
          </a:xfrm>
        </p:spPr>
        <p:txBody>
          <a:bodyPr/>
          <a:lstStyle/>
          <a:p>
            <a:r>
              <a:rPr lang="pt-BR" altLang="pt-BR"/>
              <a:t>Calculando Distâncias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81200"/>
            <a:ext cx="6019800" cy="3886200"/>
          </a:xfrm>
        </p:spPr>
        <p:txBody>
          <a:bodyPr/>
          <a:lstStyle/>
          <a:p>
            <a:r>
              <a:rPr lang="pt-BR" altLang="pt-BR"/>
              <a:t>Distância Euclidiana</a:t>
            </a:r>
          </a:p>
          <a:p>
            <a:endParaRPr lang="pt-BR" altLang="pt-BR"/>
          </a:p>
          <a:p>
            <a:pPr>
              <a:buFont typeface="Wingdings" panose="05000000000000000000" pitchFamily="2" charset="2"/>
              <a:buNone/>
            </a:pPr>
            <a:endParaRPr lang="pt-BR" altLang="pt-BR"/>
          </a:p>
          <a:p>
            <a:pPr>
              <a:buFont typeface="Wingdings" panose="05000000000000000000" pitchFamily="2" charset="2"/>
              <a:buNone/>
            </a:pPr>
            <a:endParaRPr lang="pt-BR" altLang="pt-BR"/>
          </a:p>
          <a:p>
            <a:r>
              <a:rPr lang="pt-BR" altLang="pt-BR"/>
              <a:t>Manhattan (City Block)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/>
          </a:p>
          <a:p>
            <a:endParaRPr lang="pt-BR" altLang="pt-BR"/>
          </a:p>
        </p:txBody>
      </p:sp>
      <p:graphicFrame>
        <p:nvGraphicFramePr>
          <p:cNvPr id="460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743201" y="4953001"/>
          <a:ext cx="22082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901309" imgH="431613" progId="Equation.3">
                  <p:embed/>
                </p:oleObj>
              </mc:Choice>
              <mc:Fallback>
                <p:oleObj name="Equation" r:id="rId3" imgW="901309" imgH="431613" progId="Equation.3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4953001"/>
                        <a:ext cx="220821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8"/>
          <p:cNvGraphicFramePr>
            <a:graphicFrameLocks noChangeAspect="1"/>
          </p:cNvGraphicFramePr>
          <p:nvPr/>
        </p:nvGraphicFramePr>
        <p:xfrm>
          <a:off x="2540000" y="2667000"/>
          <a:ext cx="277018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5" imgW="1129810" imgH="482391" progId="Equation.3">
                  <p:embed/>
                </p:oleObj>
              </mc:Choice>
              <mc:Fallback>
                <p:oleObj name="Equation" r:id="rId5" imgW="1129810" imgH="482391" progId="Equation.3">
                  <p:embed/>
                  <p:pic>
                    <p:nvPicPr>
                      <p:cNvPr id="4608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2667000"/>
                        <a:ext cx="2770188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382000" y="2133600"/>
            <a:ext cx="1512888" cy="1563688"/>
            <a:chOff x="3974" y="1344"/>
            <a:chExt cx="953" cy="985"/>
          </a:xfrm>
        </p:grpSpPr>
        <p:sp>
          <p:nvSpPr>
            <p:cNvPr id="46093" name="Text Box 9"/>
            <p:cNvSpPr txBox="1">
              <a:spLocks noChangeArrowheads="1"/>
            </p:cNvSpPr>
            <p:nvPr/>
          </p:nvSpPr>
          <p:spPr bwMode="auto">
            <a:xfrm>
              <a:off x="3974" y="204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 b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46094" name="Text Box 10"/>
            <p:cNvSpPr txBox="1">
              <a:spLocks noChangeArrowheads="1"/>
            </p:cNvSpPr>
            <p:nvPr/>
          </p:nvSpPr>
          <p:spPr bwMode="auto">
            <a:xfrm>
              <a:off x="4704" y="134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 b="1">
                  <a:latin typeface="Arial" panose="020B0604020202020204" pitchFamily="34" charset="0"/>
                </a:rPr>
                <a:t>y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393114" y="4495800"/>
            <a:ext cx="1512887" cy="1563688"/>
            <a:chOff x="3974" y="1344"/>
            <a:chExt cx="953" cy="985"/>
          </a:xfrm>
        </p:grpSpPr>
        <p:sp>
          <p:nvSpPr>
            <p:cNvPr id="46091" name="Text Box 13"/>
            <p:cNvSpPr txBox="1">
              <a:spLocks noChangeArrowheads="1"/>
            </p:cNvSpPr>
            <p:nvPr/>
          </p:nvSpPr>
          <p:spPr bwMode="auto">
            <a:xfrm>
              <a:off x="3974" y="204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 b="1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46092" name="Text Box 14"/>
            <p:cNvSpPr txBox="1">
              <a:spLocks noChangeArrowheads="1"/>
            </p:cNvSpPr>
            <p:nvPr/>
          </p:nvSpPr>
          <p:spPr bwMode="auto">
            <a:xfrm>
              <a:off x="4704" y="134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 b="1">
                  <a:latin typeface="Arial" panose="020B0604020202020204" pitchFamily="34" charset="0"/>
                </a:rPr>
                <a:t>y</a:t>
              </a:r>
            </a:p>
          </p:txBody>
        </p:sp>
      </p:grpSp>
      <p:sp>
        <p:nvSpPr>
          <p:cNvPr id="107535" name="Line 15"/>
          <p:cNvSpPr>
            <a:spLocks noChangeShapeType="1"/>
          </p:cNvSpPr>
          <p:nvPr/>
        </p:nvSpPr>
        <p:spPr bwMode="auto">
          <a:xfrm flipV="1">
            <a:off x="8702675" y="2514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H="1">
            <a:off x="8686800" y="58308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 flipV="1">
            <a:off x="9753600" y="49164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3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Calculando Distâncias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Minkowski </a:t>
            </a:r>
          </a:p>
          <a:p>
            <a:pPr lvl="1"/>
            <a:r>
              <a:rPr lang="pt-BR" altLang="pt-BR"/>
              <a:t>Parâmetro r</a:t>
            </a:r>
          </a:p>
          <a:p>
            <a:pPr lvl="2"/>
            <a:r>
              <a:rPr lang="pt-BR" altLang="pt-BR"/>
              <a:t>r = 2, distância Euclidiana</a:t>
            </a:r>
          </a:p>
          <a:p>
            <a:pPr lvl="2"/>
            <a:r>
              <a:rPr lang="pt-BR" altLang="pt-BR"/>
              <a:t>r = 1, City Block</a:t>
            </a:r>
          </a:p>
        </p:txBody>
      </p:sp>
      <p:graphicFrame>
        <p:nvGraphicFramePr>
          <p:cNvPr id="47108" name="Object 6"/>
          <p:cNvGraphicFramePr>
            <a:graphicFrameLocks noChangeAspect="1"/>
          </p:cNvGraphicFramePr>
          <p:nvPr/>
        </p:nvGraphicFramePr>
        <p:xfrm>
          <a:off x="4724400" y="4038600"/>
          <a:ext cx="308133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1257300" imgH="508000" progId="Equation.3">
                  <p:embed/>
                </p:oleObj>
              </mc:Choice>
              <mc:Fallback>
                <p:oleObj name="Equation" r:id="rId3" imgW="1257300" imgH="508000" progId="Equation.3">
                  <p:embed/>
                  <p:pic>
                    <p:nvPicPr>
                      <p:cNvPr id="4710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0"/>
                        <a:ext cx="3081338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4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Critérios de Dispersão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Relação Within-Between</a:t>
            </a:r>
          </a:p>
        </p:txBody>
      </p:sp>
      <p:sp>
        <p:nvSpPr>
          <p:cNvPr id="48132" name="Oval 5"/>
          <p:cNvSpPr>
            <a:spLocks noChangeArrowheads="1"/>
          </p:cNvSpPr>
          <p:nvPr/>
        </p:nvSpPr>
        <p:spPr bwMode="auto">
          <a:xfrm>
            <a:off x="51816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33" name="Oval 6"/>
          <p:cNvSpPr>
            <a:spLocks noChangeArrowheads="1"/>
          </p:cNvSpPr>
          <p:nvPr/>
        </p:nvSpPr>
        <p:spPr bwMode="auto">
          <a:xfrm>
            <a:off x="53340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34" name="Oval 7"/>
          <p:cNvSpPr>
            <a:spLocks noChangeArrowheads="1"/>
          </p:cNvSpPr>
          <p:nvPr/>
        </p:nvSpPr>
        <p:spPr bwMode="auto">
          <a:xfrm>
            <a:off x="53340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35" name="Oval 8"/>
          <p:cNvSpPr>
            <a:spLocks noChangeArrowheads="1"/>
          </p:cNvSpPr>
          <p:nvPr/>
        </p:nvSpPr>
        <p:spPr bwMode="auto">
          <a:xfrm>
            <a:off x="54102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36" name="Oval 9"/>
          <p:cNvSpPr>
            <a:spLocks noChangeArrowheads="1"/>
          </p:cNvSpPr>
          <p:nvPr/>
        </p:nvSpPr>
        <p:spPr bwMode="auto">
          <a:xfrm>
            <a:off x="54102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37" name="Oval 10"/>
          <p:cNvSpPr>
            <a:spLocks noChangeArrowheads="1"/>
          </p:cNvSpPr>
          <p:nvPr/>
        </p:nvSpPr>
        <p:spPr bwMode="auto">
          <a:xfrm>
            <a:off x="54864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38" name="Oval 11"/>
          <p:cNvSpPr>
            <a:spLocks noChangeArrowheads="1"/>
          </p:cNvSpPr>
          <p:nvPr/>
        </p:nvSpPr>
        <p:spPr bwMode="auto">
          <a:xfrm>
            <a:off x="53340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39" name="Oval 12"/>
          <p:cNvSpPr>
            <a:spLocks noChangeArrowheads="1"/>
          </p:cNvSpPr>
          <p:nvPr/>
        </p:nvSpPr>
        <p:spPr bwMode="auto">
          <a:xfrm>
            <a:off x="556260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40" name="Oval 13"/>
          <p:cNvSpPr>
            <a:spLocks noChangeArrowheads="1"/>
          </p:cNvSpPr>
          <p:nvPr/>
        </p:nvSpPr>
        <p:spPr bwMode="auto">
          <a:xfrm>
            <a:off x="5334000" y="5334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41" name="Oval 14"/>
          <p:cNvSpPr>
            <a:spLocks noChangeArrowheads="1"/>
          </p:cNvSpPr>
          <p:nvPr/>
        </p:nvSpPr>
        <p:spPr bwMode="auto">
          <a:xfrm>
            <a:off x="5486400" y="525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42" name="Oval 15"/>
          <p:cNvSpPr>
            <a:spLocks noChangeArrowheads="1"/>
          </p:cNvSpPr>
          <p:nvPr/>
        </p:nvSpPr>
        <p:spPr bwMode="auto">
          <a:xfrm>
            <a:off x="53340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43" name="Oval 16"/>
          <p:cNvSpPr>
            <a:spLocks noChangeArrowheads="1"/>
          </p:cNvSpPr>
          <p:nvPr/>
        </p:nvSpPr>
        <p:spPr bwMode="auto">
          <a:xfrm>
            <a:off x="51054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44" name="Oval 17"/>
          <p:cNvSpPr>
            <a:spLocks noChangeArrowheads="1"/>
          </p:cNvSpPr>
          <p:nvPr/>
        </p:nvSpPr>
        <p:spPr bwMode="auto">
          <a:xfrm>
            <a:off x="50292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45" name="Oval 18"/>
          <p:cNvSpPr>
            <a:spLocks noChangeArrowheads="1"/>
          </p:cNvSpPr>
          <p:nvPr/>
        </p:nvSpPr>
        <p:spPr bwMode="auto">
          <a:xfrm>
            <a:off x="518160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46" name="Oval 19"/>
          <p:cNvSpPr>
            <a:spLocks noChangeArrowheads="1"/>
          </p:cNvSpPr>
          <p:nvPr/>
        </p:nvSpPr>
        <p:spPr bwMode="auto">
          <a:xfrm>
            <a:off x="51816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47" name="Oval 20"/>
          <p:cNvSpPr>
            <a:spLocks noChangeArrowheads="1"/>
          </p:cNvSpPr>
          <p:nvPr/>
        </p:nvSpPr>
        <p:spPr bwMode="auto">
          <a:xfrm>
            <a:off x="50292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48" name="Oval 21"/>
          <p:cNvSpPr>
            <a:spLocks noChangeArrowheads="1"/>
          </p:cNvSpPr>
          <p:nvPr/>
        </p:nvSpPr>
        <p:spPr bwMode="auto">
          <a:xfrm>
            <a:off x="5181600" y="525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49" name="Oval 22"/>
          <p:cNvSpPr>
            <a:spLocks noChangeArrowheads="1"/>
          </p:cNvSpPr>
          <p:nvPr/>
        </p:nvSpPr>
        <p:spPr bwMode="auto">
          <a:xfrm>
            <a:off x="50292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50" name="Oval 23"/>
          <p:cNvSpPr>
            <a:spLocks noChangeArrowheads="1"/>
          </p:cNvSpPr>
          <p:nvPr/>
        </p:nvSpPr>
        <p:spPr bwMode="auto">
          <a:xfrm>
            <a:off x="53340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51" name="Oval 24"/>
          <p:cNvSpPr>
            <a:spLocks noChangeArrowheads="1"/>
          </p:cNvSpPr>
          <p:nvPr/>
        </p:nvSpPr>
        <p:spPr bwMode="auto">
          <a:xfrm>
            <a:off x="52578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52" name="Oval 25"/>
          <p:cNvSpPr>
            <a:spLocks noChangeArrowheads="1"/>
          </p:cNvSpPr>
          <p:nvPr/>
        </p:nvSpPr>
        <p:spPr bwMode="auto">
          <a:xfrm>
            <a:off x="541020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53" name="Oval 26"/>
          <p:cNvSpPr>
            <a:spLocks noChangeArrowheads="1"/>
          </p:cNvSpPr>
          <p:nvPr/>
        </p:nvSpPr>
        <p:spPr bwMode="auto">
          <a:xfrm>
            <a:off x="52578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54" name="Oval 27"/>
          <p:cNvSpPr>
            <a:spLocks noChangeArrowheads="1"/>
          </p:cNvSpPr>
          <p:nvPr/>
        </p:nvSpPr>
        <p:spPr bwMode="auto">
          <a:xfrm>
            <a:off x="52578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55" name="Oval 28"/>
          <p:cNvSpPr>
            <a:spLocks noChangeArrowheads="1"/>
          </p:cNvSpPr>
          <p:nvPr/>
        </p:nvSpPr>
        <p:spPr bwMode="auto">
          <a:xfrm>
            <a:off x="533400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56" name="Oval 29"/>
          <p:cNvSpPr>
            <a:spLocks noChangeArrowheads="1"/>
          </p:cNvSpPr>
          <p:nvPr/>
        </p:nvSpPr>
        <p:spPr bwMode="auto">
          <a:xfrm>
            <a:off x="6705600" y="39624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57" name="Oval 30"/>
          <p:cNvSpPr>
            <a:spLocks noChangeArrowheads="1"/>
          </p:cNvSpPr>
          <p:nvPr/>
        </p:nvSpPr>
        <p:spPr bwMode="auto">
          <a:xfrm>
            <a:off x="6858000" y="40386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58" name="Oval 31"/>
          <p:cNvSpPr>
            <a:spLocks noChangeArrowheads="1"/>
          </p:cNvSpPr>
          <p:nvPr/>
        </p:nvSpPr>
        <p:spPr bwMode="auto">
          <a:xfrm>
            <a:off x="6858000" y="41910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59" name="Oval 32"/>
          <p:cNvSpPr>
            <a:spLocks noChangeArrowheads="1"/>
          </p:cNvSpPr>
          <p:nvPr/>
        </p:nvSpPr>
        <p:spPr bwMode="auto">
          <a:xfrm>
            <a:off x="6934200" y="41148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60" name="Oval 33"/>
          <p:cNvSpPr>
            <a:spLocks noChangeArrowheads="1"/>
          </p:cNvSpPr>
          <p:nvPr/>
        </p:nvSpPr>
        <p:spPr bwMode="auto">
          <a:xfrm>
            <a:off x="6934200" y="41148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61" name="Oval 34"/>
          <p:cNvSpPr>
            <a:spLocks noChangeArrowheads="1"/>
          </p:cNvSpPr>
          <p:nvPr/>
        </p:nvSpPr>
        <p:spPr bwMode="auto">
          <a:xfrm>
            <a:off x="7010400" y="40386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62" name="Oval 35"/>
          <p:cNvSpPr>
            <a:spLocks noChangeArrowheads="1"/>
          </p:cNvSpPr>
          <p:nvPr/>
        </p:nvSpPr>
        <p:spPr bwMode="auto">
          <a:xfrm>
            <a:off x="6629400" y="41910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63" name="Oval 36"/>
          <p:cNvSpPr>
            <a:spLocks noChangeArrowheads="1"/>
          </p:cNvSpPr>
          <p:nvPr/>
        </p:nvSpPr>
        <p:spPr bwMode="auto">
          <a:xfrm>
            <a:off x="7010400" y="41910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64" name="Oval 37"/>
          <p:cNvSpPr>
            <a:spLocks noChangeArrowheads="1"/>
          </p:cNvSpPr>
          <p:nvPr/>
        </p:nvSpPr>
        <p:spPr bwMode="auto">
          <a:xfrm>
            <a:off x="6858000" y="44958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65" name="Oval 38"/>
          <p:cNvSpPr>
            <a:spLocks noChangeArrowheads="1"/>
          </p:cNvSpPr>
          <p:nvPr/>
        </p:nvSpPr>
        <p:spPr bwMode="auto">
          <a:xfrm>
            <a:off x="6934200" y="43434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66" name="Oval 39"/>
          <p:cNvSpPr>
            <a:spLocks noChangeArrowheads="1"/>
          </p:cNvSpPr>
          <p:nvPr/>
        </p:nvSpPr>
        <p:spPr bwMode="auto">
          <a:xfrm>
            <a:off x="6858000" y="38100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67" name="Oval 40"/>
          <p:cNvSpPr>
            <a:spLocks noChangeArrowheads="1"/>
          </p:cNvSpPr>
          <p:nvPr/>
        </p:nvSpPr>
        <p:spPr bwMode="auto">
          <a:xfrm>
            <a:off x="6629400" y="40386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68" name="Oval 41"/>
          <p:cNvSpPr>
            <a:spLocks noChangeArrowheads="1"/>
          </p:cNvSpPr>
          <p:nvPr/>
        </p:nvSpPr>
        <p:spPr bwMode="auto">
          <a:xfrm>
            <a:off x="6553200" y="41910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69" name="Oval 42"/>
          <p:cNvSpPr>
            <a:spLocks noChangeArrowheads="1"/>
          </p:cNvSpPr>
          <p:nvPr/>
        </p:nvSpPr>
        <p:spPr bwMode="auto">
          <a:xfrm>
            <a:off x="6705600" y="4267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70" name="Oval 43"/>
          <p:cNvSpPr>
            <a:spLocks noChangeArrowheads="1"/>
          </p:cNvSpPr>
          <p:nvPr/>
        </p:nvSpPr>
        <p:spPr bwMode="auto">
          <a:xfrm>
            <a:off x="6705600" y="3886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71" name="Oval 44"/>
          <p:cNvSpPr>
            <a:spLocks noChangeArrowheads="1"/>
          </p:cNvSpPr>
          <p:nvPr/>
        </p:nvSpPr>
        <p:spPr bwMode="auto">
          <a:xfrm>
            <a:off x="6553200" y="39624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72" name="Oval 45"/>
          <p:cNvSpPr>
            <a:spLocks noChangeArrowheads="1"/>
          </p:cNvSpPr>
          <p:nvPr/>
        </p:nvSpPr>
        <p:spPr bwMode="auto">
          <a:xfrm>
            <a:off x="6705600" y="44196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73" name="Oval 46"/>
          <p:cNvSpPr>
            <a:spLocks noChangeArrowheads="1"/>
          </p:cNvSpPr>
          <p:nvPr/>
        </p:nvSpPr>
        <p:spPr bwMode="auto">
          <a:xfrm>
            <a:off x="6553200" y="43434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74" name="Oval 47"/>
          <p:cNvSpPr>
            <a:spLocks noChangeArrowheads="1"/>
          </p:cNvSpPr>
          <p:nvPr/>
        </p:nvSpPr>
        <p:spPr bwMode="auto">
          <a:xfrm>
            <a:off x="6858000" y="39624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75" name="Oval 48"/>
          <p:cNvSpPr>
            <a:spLocks noChangeArrowheads="1"/>
          </p:cNvSpPr>
          <p:nvPr/>
        </p:nvSpPr>
        <p:spPr bwMode="auto">
          <a:xfrm>
            <a:off x="6781800" y="3886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76" name="Oval 49"/>
          <p:cNvSpPr>
            <a:spLocks noChangeArrowheads="1"/>
          </p:cNvSpPr>
          <p:nvPr/>
        </p:nvSpPr>
        <p:spPr bwMode="auto">
          <a:xfrm>
            <a:off x="6934200" y="4267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77" name="Oval 50"/>
          <p:cNvSpPr>
            <a:spLocks noChangeArrowheads="1"/>
          </p:cNvSpPr>
          <p:nvPr/>
        </p:nvSpPr>
        <p:spPr bwMode="auto">
          <a:xfrm>
            <a:off x="6781800" y="43434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78" name="Oval 51"/>
          <p:cNvSpPr>
            <a:spLocks noChangeArrowheads="1"/>
          </p:cNvSpPr>
          <p:nvPr/>
        </p:nvSpPr>
        <p:spPr bwMode="auto">
          <a:xfrm>
            <a:off x="6781800" y="41148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79" name="Oval 52"/>
          <p:cNvSpPr>
            <a:spLocks noChangeArrowheads="1"/>
          </p:cNvSpPr>
          <p:nvPr/>
        </p:nvSpPr>
        <p:spPr bwMode="auto">
          <a:xfrm>
            <a:off x="6858000" y="4267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8180" name="Line 53"/>
          <p:cNvSpPr>
            <a:spLocks noChangeShapeType="1"/>
          </p:cNvSpPr>
          <p:nvPr/>
        </p:nvSpPr>
        <p:spPr bwMode="auto">
          <a:xfrm>
            <a:off x="4953000" y="5715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81" name="Line 54"/>
          <p:cNvSpPr>
            <a:spLocks noChangeShapeType="1"/>
          </p:cNvSpPr>
          <p:nvPr/>
        </p:nvSpPr>
        <p:spPr bwMode="auto">
          <a:xfrm flipV="1">
            <a:off x="4953000" y="3505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182" name="Text Box 55"/>
          <p:cNvSpPr txBox="1">
            <a:spLocks noChangeArrowheads="1"/>
          </p:cNvSpPr>
          <p:nvPr/>
        </p:nvSpPr>
        <p:spPr bwMode="auto">
          <a:xfrm>
            <a:off x="5486400" y="2895601"/>
            <a:ext cx="126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Caso ideal</a:t>
            </a:r>
          </a:p>
        </p:txBody>
      </p:sp>
      <p:sp>
        <p:nvSpPr>
          <p:cNvPr id="154680" name="Text Box 56"/>
          <p:cNvSpPr txBox="1">
            <a:spLocks noChangeArrowheads="1"/>
          </p:cNvSpPr>
          <p:nvPr/>
        </p:nvSpPr>
        <p:spPr bwMode="auto">
          <a:xfrm>
            <a:off x="4953000" y="601980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Baixo within (S</a:t>
            </a:r>
            <a:r>
              <a:rPr lang="pt-BR" altLang="pt-BR" sz="1800" b="1" baseline="-25000">
                <a:latin typeface="Arial" panose="020B0604020202020204" pitchFamily="34" charset="0"/>
              </a:rPr>
              <a:t>w</a:t>
            </a:r>
            <a:r>
              <a:rPr lang="pt-BR" altLang="pt-BR" sz="1800" b="1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(boa compactação)</a:t>
            </a:r>
          </a:p>
        </p:txBody>
      </p:sp>
      <p:sp>
        <p:nvSpPr>
          <p:cNvPr id="154682" name="Line 58"/>
          <p:cNvSpPr>
            <a:spLocks noChangeShapeType="1"/>
          </p:cNvSpPr>
          <p:nvPr/>
        </p:nvSpPr>
        <p:spPr bwMode="auto">
          <a:xfrm flipH="1" flipV="1">
            <a:off x="5334000" y="5562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4683" name="Line 59"/>
          <p:cNvSpPr>
            <a:spLocks noChangeShapeType="1"/>
          </p:cNvSpPr>
          <p:nvPr/>
        </p:nvSpPr>
        <p:spPr bwMode="auto">
          <a:xfrm flipV="1">
            <a:off x="5410200" y="4572000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4684" name="Text Box 60"/>
          <p:cNvSpPr txBox="1">
            <a:spLocks noChangeArrowheads="1"/>
          </p:cNvSpPr>
          <p:nvPr/>
        </p:nvSpPr>
        <p:spPr bwMode="auto">
          <a:xfrm>
            <a:off x="2667001" y="3429000"/>
            <a:ext cx="20685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Alto between (S</a:t>
            </a:r>
            <a:r>
              <a:rPr lang="pt-BR" altLang="pt-BR" sz="1800" b="1" baseline="-25000">
                <a:latin typeface="Arial" panose="020B0604020202020204" pitchFamily="34" charset="0"/>
              </a:rPr>
              <a:t>b</a:t>
            </a:r>
            <a:r>
              <a:rPr lang="pt-BR" altLang="pt-BR" sz="1800" b="1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Clusters distantes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um do outro.</a:t>
            </a:r>
          </a:p>
        </p:txBody>
      </p:sp>
      <p:sp>
        <p:nvSpPr>
          <p:cNvPr id="154688" name="Line 64"/>
          <p:cNvSpPr>
            <a:spLocks noChangeShapeType="1"/>
          </p:cNvSpPr>
          <p:nvPr/>
        </p:nvSpPr>
        <p:spPr bwMode="auto">
          <a:xfrm flipV="1">
            <a:off x="5638800" y="4419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4689" name="Line 65"/>
          <p:cNvSpPr>
            <a:spLocks noChangeShapeType="1"/>
          </p:cNvSpPr>
          <p:nvPr/>
        </p:nvSpPr>
        <p:spPr bwMode="auto">
          <a:xfrm>
            <a:off x="4648200" y="38100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4690" name="Oval 66"/>
          <p:cNvSpPr>
            <a:spLocks noChangeArrowheads="1"/>
          </p:cNvSpPr>
          <p:nvPr/>
        </p:nvSpPr>
        <p:spPr bwMode="auto">
          <a:xfrm>
            <a:off x="4953000" y="4648200"/>
            <a:ext cx="6858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154691" name="Oval 67"/>
          <p:cNvSpPr>
            <a:spLocks noChangeArrowheads="1"/>
          </p:cNvSpPr>
          <p:nvPr/>
        </p:nvSpPr>
        <p:spPr bwMode="auto">
          <a:xfrm>
            <a:off x="6477000" y="38100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1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80" grpId="0"/>
      <p:bldP spid="154684" grpId="0"/>
      <p:bldP spid="154690" grpId="0" animBg="1"/>
      <p:bldP spid="15469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Critérios de Dispersão</a:t>
            </a:r>
          </a:p>
        </p:txBody>
      </p:sp>
      <p:sp>
        <p:nvSpPr>
          <p:cNvPr id="49155" name="Oval 4"/>
          <p:cNvSpPr>
            <a:spLocks noChangeArrowheads="1"/>
          </p:cNvSpPr>
          <p:nvPr/>
        </p:nvSpPr>
        <p:spPr bwMode="auto">
          <a:xfrm>
            <a:off x="51816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56" name="Oval 5"/>
          <p:cNvSpPr>
            <a:spLocks noChangeArrowheads="1"/>
          </p:cNvSpPr>
          <p:nvPr/>
        </p:nvSpPr>
        <p:spPr bwMode="auto">
          <a:xfrm>
            <a:off x="56388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57" name="Oval 6"/>
          <p:cNvSpPr>
            <a:spLocks noChangeArrowheads="1"/>
          </p:cNvSpPr>
          <p:nvPr/>
        </p:nvSpPr>
        <p:spPr bwMode="auto">
          <a:xfrm>
            <a:off x="5791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58" name="Oval 7"/>
          <p:cNvSpPr>
            <a:spLocks noChangeArrowheads="1"/>
          </p:cNvSpPr>
          <p:nvPr/>
        </p:nvSpPr>
        <p:spPr bwMode="auto">
          <a:xfrm>
            <a:off x="54102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59" name="Oval 8"/>
          <p:cNvSpPr>
            <a:spLocks noChangeArrowheads="1"/>
          </p:cNvSpPr>
          <p:nvPr/>
        </p:nvSpPr>
        <p:spPr bwMode="auto">
          <a:xfrm>
            <a:off x="57912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60" name="Oval 9"/>
          <p:cNvSpPr>
            <a:spLocks noChangeArrowheads="1"/>
          </p:cNvSpPr>
          <p:nvPr/>
        </p:nvSpPr>
        <p:spPr bwMode="auto">
          <a:xfrm>
            <a:off x="56388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61" name="Oval 10"/>
          <p:cNvSpPr>
            <a:spLocks noChangeArrowheads="1"/>
          </p:cNvSpPr>
          <p:nvPr/>
        </p:nvSpPr>
        <p:spPr bwMode="auto">
          <a:xfrm>
            <a:off x="5486400" y="525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62" name="Oval 11"/>
          <p:cNvSpPr>
            <a:spLocks noChangeArrowheads="1"/>
          </p:cNvSpPr>
          <p:nvPr/>
        </p:nvSpPr>
        <p:spPr bwMode="auto">
          <a:xfrm>
            <a:off x="59436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63" name="Oval 12"/>
          <p:cNvSpPr>
            <a:spLocks noChangeArrowheads="1"/>
          </p:cNvSpPr>
          <p:nvPr/>
        </p:nvSpPr>
        <p:spPr bwMode="auto">
          <a:xfrm>
            <a:off x="5638800" y="548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64" name="Oval 13"/>
          <p:cNvSpPr>
            <a:spLocks noChangeArrowheads="1"/>
          </p:cNvSpPr>
          <p:nvPr/>
        </p:nvSpPr>
        <p:spPr bwMode="auto">
          <a:xfrm>
            <a:off x="5715000" y="5257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65" name="Oval 14"/>
          <p:cNvSpPr>
            <a:spLocks noChangeArrowheads="1"/>
          </p:cNvSpPr>
          <p:nvPr/>
        </p:nvSpPr>
        <p:spPr bwMode="auto">
          <a:xfrm>
            <a:off x="54864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66" name="Oval 15"/>
          <p:cNvSpPr>
            <a:spLocks noChangeArrowheads="1"/>
          </p:cNvSpPr>
          <p:nvPr/>
        </p:nvSpPr>
        <p:spPr bwMode="auto">
          <a:xfrm>
            <a:off x="52578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67" name="Oval 16"/>
          <p:cNvSpPr>
            <a:spLocks noChangeArrowheads="1"/>
          </p:cNvSpPr>
          <p:nvPr/>
        </p:nvSpPr>
        <p:spPr bwMode="auto">
          <a:xfrm>
            <a:off x="50292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68" name="Oval 17"/>
          <p:cNvSpPr>
            <a:spLocks noChangeArrowheads="1"/>
          </p:cNvSpPr>
          <p:nvPr/>
        </p:nvSpPr>
        <p:spPr bwMode="auto">
          <a:xfrm>
            <a:off x="58674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69" name="Oval 18"/>
          <p:cNvSpPr>
            <a:spLocks noChangeArrowheads="1"/>
          </p:cNvSpPr>
          <p:nvPr/>
        </p:nvSpPr>
        <p:spPr bwMode="auto">
          <a:xfrm>
            <a:off x="51816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70" name="Oval 19"/>
          <p:cNvSpPr>
            <a:spLocks noChangeArrowheads="1"/>
          </p:cNvSpPr>
          <p:nvPr/>
        </p:nvSpPr>
        <p:spPr bwMode="auto">
          <a:xfrm>
            <a:off x="50292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71" name="Oval 20"/>
          <p:cNvSpPr>
            <a:spLocks noChangeArrowheads="1"/>
          </p:cNvSpPr>
          <p:nvPr/>
        </p:nvSpPr>
        <p:spPr bwMode="auto">
          <a:xfrm>
            <a:off x="5181600" y="5410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72" name="Oval 21"/>
          <p:cNvSpPr>
            <a:spLocks noChangeArrowheads="1"/>
          </p:cNvSpPr>
          <p:nvPr/>
        </p:nvSpPr>
        <p:spPr bwMode="auto">
          <a:xfrm>
            <a:off x="51054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73" name="Oval 22"/>
          <p:cNvSpPr>
            <a:spLocks noChangeArrowheads="1"/>
          </p:cNvSpPr>
          <p:nvPr/>
        </p:nvSpPr>
        <p:spPr bwMode="auto">
          <a:xfrm>
            <a:off x="54864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74" name="Oval 23"/>
          <p:cNvSpPr>
            <a:spLocks noChangeArrowheads="1"/>
          </p:cNvSpPr>
          <p:nvPr/>
        </p:nvSpPr>
        <p:spPr bwMode="auto">
          <a:xfrm>
            <a:off x="52578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75" name="Oval 24"/>
          <p:cNvSpPr>
            <a:spLocks noChangeArrowheads="1"/>
          </p:cNvSpPr>
          <p:nvPr/>
        </p:nvSpPr>
        <p:spPr bwMode="auto">
          <a:xfrm>
            <a:off x="563880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76" name="Oval 25"/>
          <p:cNvSpPr>
            <a:spLocks noChangeArrowheads="1"/>
          </p:cNvSpPr>
          <p:nvPr/>
        </p:nvSpPr>
        <p:spPr bwMode="auto">
          <a:xfrm>
            <a:off x="53340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77" name="Oval 26"/>
          <p:cNvSpPr>
            <a:spLocks noChangeArrowheads="1"/>
          </p:cNvSpPr>
          <p:nvPr/>
        </p:nvSpPr>
        <p:spPr bwMode="auto">
          <a:xfrm>
            <a:off x="5029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78" name="Oval 27"/>
          <p:cNvSpPr>
            <a:spLocks noChangeArrowheads="1"/>
          </p:cNvSpPr>
          <p:nvPr/>
        </p:nvSpPr>
        <p:spPr bwMode="auto">
          <a:xfrm>
            <a:off x="579120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79" name="Oval 28"/>
          <p:cNvSpPr>
            <a:spLocks noChangeArrowheads="1"/>
          </p:cNvSpPr>
          <p:nvPr/>
        </p:nvSpPr>
        <p:spPr bwMode="auto">
          <a:xfrm>
            <a:off x="6477000" y="39624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80" name="Oval 29"/>
          <p:cNvSpPr>
            <a:spLocks noChangeArrowheads="1"/>
          </p:cNvSpPr>
          <p:nvPr/>
        </p:nvSpPr>
        <p:spPr bwMode="auto">
          <a:xfrm>
            <a:off x="7010400" y="3886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81" name="Oval 30"/>
          <p:cNvSpPr>
            <a:spLocks noChangeArrowheads="1"/>
          </p:cNvSpPr>
          <p:nvPr/>
        </p:nvSpPr>
        <p:spPr bwMode="auto">
          <a:xfrm>
            <a:off x="6781800" y="41148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82" name="Oval 31"/>
          <p:cNvSpPr>
            <a:spLocks noChangeArrowheads="1"/>
          </p:cNvSpPr>
          <p:nvPr/>
        </p:nvSpPr>
        <p:spPr bwMode="auto">
          <a:xfrm>
            <a:off x="7086600" y="43434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83" name="Oval 32"/>
          <p:cNvSpPr>
            <a:spLocks noChangeArrowheads="1"/>
          </p:cNvSpPr>
          <p:nvPr/>
        </p:nvSpPr>
        <p:spPr bwMode="auto">
          <a:xfrm>
            <a:off x="6858000" y="4267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84" name="Oval 33"/>
          <p:cNvSpPr>
            <a:spLocks noChangeArrowheads="1"/>
          </p:cNvSpPr>
          <p:nvPr/>
        </p:nvSpPr>
        <p:spPr bwMode="auto">
          <a:xfrm>
            <a:off x="7010400" y="40386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85" name="Oval 34"/>
          <p:cNvSpPr>
            <a:spLocks noChangeArrowheads="1"/>
          </p:cNvSpPr>
          <p:nvPr/>
        </p:nvSpPr>
        <p:spPr bwMode="auto">
          <a:xfrm>
            <a:off x="6019800" y="41148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86" name="Oval 35"/>
          <p:cNvSpPr>
            <a:spLocks noChangeArrowheads="1"/>
          </p:cNvSpPr>
          <p:nvPr/>
        </p:nvSpPr>
        <p:spPr bwMode="auto">
          <a:xfrm>
            <a:off x="7162800" y="41910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87" name="Oval 36"/>
          <p:cNvSpPr>
            <a:spLocks noChangeArrowheads="1"/>
          </p:cNvSpPr>
          <p:nvPr/>
        </p:nvSpPr>
        <p:spPr bwMode="auto">
          <a:xfrm>
            <a:off x="6858000" y="4648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88" name="Oval 37"/>
          <p:cNvSpPr>
            <a:spLocks noChangeArrowheads="1"/>
          </p:cNvSpPr>
          <p:nvPr/>
        </p:nvSpPr>
        <p:spPr bwMode="auto">
          <a:xfrm>
            <a:off x="6477000" y="47244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89" name="Oval 38"/>
          <p:cNvSpPr>
            <a:spLocks noChangeArrowheads="1"/>
          </p:cNvSpPr>
          <p:nvPr/>
        </p:nvSpPr>
        <p:spPr bwMode="auto">
          <a:xfrm>
            <a:off x="6858000" y="38100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90" name="Oval 39"/>
          <p:cNvSpPr>
            <a:spLocks noChangeArrowheads="1"/>
          </p:cNvSpPr>
          <p:nvPr/>
        </p:nvSpPr>
        <p:spPr bwMode="auto">
          <a:xfrm>
            <a:off x="6324600" y="3886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91" name="Oval 40"/>
          <p:cNvSpPr>
            <a:spLocks noChangeArrowheads="1"/>
          </p:cNvSpPr>
          <p:nvPr/>
        </p:nvSpPr>
        <p:spPr bwMode="auto">
          <a:xfrm>
            <a:off x="6400800" y="44958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92" name="Oval 41"/>
          <p:cNvSpPr>
            <a:spLocks noChangeArrowheads="1"/>
          </p:cNvSpPr>
          <p:nvPr/>
        </p:nvSpPr>
        <p:spPr bwMode="auto">
          <a:xfrm>
            <a:off x="6705600" y="44958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93" name="Oval 42"/>
          <p:cNvSpPr>
            <a:spLocks noChangeArrowheads="1"/>
          </p:cNvSpPr>
          <p:nvPr/>
        </p:nvSpPr>
        <p:spPr bwMode="auto">
          <a:xfrm>
            <a:off x="6629400" y="37338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94" name="Oval 43"/>
          <p:cNvSpPr>
            <a:spLocks noChangeArrowheads="1"/>
          </p:cNvSpPr>
          <p:nvPr/>
        </p:nvSpPr>
        <p:spPr bwMode="auto">
          <a:xfrm>
            <a:off x="6477000" y="4267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95" name="Oval 44"/>
          <p:cNvSpPr>
            <a:spLocks noChangeArrowheads="1"/>
          </p:cNvSpPr>
          <p:nvPr/>
        </p:nvSpPr>
        <p:spPr bwMode="auto">
          <a:xfrm>
            <a:off x="6172200" y="45720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96" name="Oval 45"/>
          <p:cNvSpPr>
            <a:spLocks noChangeArrowheads="1"/>
          </p:cNvSpPr>
          <p:nvPr/>
        </p:nvSpPr>
        <p:spPr bwMode="auto">
          <a:xfrm>
            <a:off x="6172200" y="44196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97" name="Oval 46"/>
          <p:cNvSpPr>
            <a:spLocks noChangeArrowheads="1"/>
          </p:cNvSpPr>
          <p:nvPr/>
        </p:nvSpPr>
        <p:spPr bwMode="auto">
          <a:xfrm>
            <a:off x="6629400" y="41148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98" name="Oval 47"/>
          <p:cNvSpPr>
            <a:spLocks noChangeArrowheads="1"/>
          </p:cNvSpPr>
          <p:nvPr/>
        </p:nvSpPr>
        <p:spPr bwMode="auto">
          <a:xfrm>
            <a:off x="6705600" y="3886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199" name="Oval 48"/>
          <p:cNvSpPr>
            <a:spLocks noChangeArrowheads="1"/>
          </p:cNvSpPr>
          <p:nvPr/>
        </p:nvSpPr>
        <p:spPr bwMode="auto">
          <a:xfrm>
            <a:off x="6934200" y="44196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200" name="Oval 49"/>
          <p:cNvSpPr>
            <a:spLocks noChangeArrowheads="1"/>
          </p:cNvSpPr>
          <p:nvPr/>
        </p:nvSpPr>
        <p:spPr bwMode="auto">
          <a:xfrm>
            <a:off x="6248400" y="41910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201" name="Oval 50"/>
          <p:cNvSpPr>
            <a:spLocks noChangeArrowheads="1"/>
          </p:cNvSpPr>
          <p:nvPr/>
        </p:nvSpPr>
        <p:spPr bwMode="auto">
          <a:xfrm>
            <a:off x="6019800" y="43434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202" name="Oval 51"/>
          <p:cNvSpPr>
            <a:spLocks noChangeArrowheads="1"/>
          </p:cNvSpPr>
          <p:nvPr/>
        </p:nvSpPr>
        <p:spPr bwMode="auto">
          <a:xfrm>
            <a:off x="6629400" y="42672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9203" name="Line 52"/>
          <p:cNvSpPr>
            <a:spLocks noChangeShapeType="1"/>
          </p:cNvSpPr>
          <p:nvPr/>
        </p:nvSpPr>
        <p:spPr bwMode="auto">
          <a:xfrm>
            <a:off x="4953000" y="5715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9204" name="Line 53"/>
          <p:cNvSpPr>
            <a:spLocks noChangeShapeType="1"/>
          </p:cNvSpPr>
          <p:nvPr/>
        </p:nvSpPr>
        <p:spPr bwMode="auto">
          <a:xfrm flipV="1">
            <a:off x="4953000" y="3505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5704" name="Text Box 56"/>
          <p:cNvSpPr txBox="1">
            <a:spLocks noChangeArrowheads="1"/>
          </p:cNvSpPr>
          <p:nvPr/>
        </p:nvSpPr>
        <p:spPr bwMode="auto">
          <a:xfrm>
            <a:off x="5241925" y="5903913"/>
            <a:ext cx="206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Clusters dispersos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Alto within</a:t>
            </a:r>
          </a:p>
        </p:txBody>
      </p:sp>
      <p:sp>
        <p:nvSpPr>
          <p:cNvPr id="155705" name="Text Box 57"/>
          <p:cNvSpPr txBox="1">
            <a:spLocks noChangeArrowheads="1"/>
          </p:cNvSpPr>
          <p:nvPr/>
        </p:nvSpPr>
        <p:spPr bwMode="auto">
          <a:xfrm>
            <a:off x="2286000" y="3505200"/>
            <a:ext cx="23050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Baixo between (S</a:t>
            </a:r>
            <a:r>
              <a:rPr lang="pt-BR" altLang="pt-BR" sz="1800" b="1" baseline="-25000">
                <a:latin typeface="Arial" panose="020B0604020202020204" pitchFamily="34" charset="0"/>
              </a:rPr>
              <a:t>b</a:t>
            </a:r>
            <a:r>
              <a:rPr lang="pt-BR" altLang="pt-BR" sz="1800" b="1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Baixa distância entre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os clusters.</a:t>
            </a:r>
          </a:p>
        </p:txBody>
      </p:sp>
      <p:sp>
        <p:nvSpPr>
          <p:cNvPr id="49207" name="Text Box 58"/>
          <p:cNvSpPr txBox="1">
            <a:spLocks noChangeArrowheads="1"/>
          </p:cNvSpPr>
          <p:nvPr/>
        </p:nvSpPr>
        <p:spPr bwMode="auto">
          <a:xfrm>
            <a:off x="5334000" y="2895601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Caso não ideal</a:t>
            </a:r>
          </a:p>
        </p:txBody>
      </p:sp>
      <p:sp>
        <p:nvSpPr>
          <p:cNvPr id="155710" name="Line 62"/>
          <p:cNvSpPr>
            <a:spLocks noChangeShapeType="1"/>
          </p:cNvSpPr>
          <p:nvPr/>
        </p:nvSpPr>
        <p:spPr bwMode="auto">
          <a:xfrm flipV="1">
            <a:off x="5867400" y="43434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5711" name="Line 63"/>
          <p:cNvSpPr>
            <a:spLocks noChangeShapeType="1"/>
          </p:cNvSpPr>
          <p:nvPr/>
        </p:nvSpPr>
        <p:spPr bwMode="auto">
          <a:xfrm>
            <a:off x="4495800" y="38100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5712" name="Line 64"/>
          <p:cNvSpPr>
            <a:spLocks noChangeShapeType="1"/>
          </p:cNvSpPr>
          <p:nvPr/>
        </p:nvSpPr>
        <p:spPr bwMode="auto">
          <a:xfrm flipH="1" flipV="1">
            <a:off x="5867400" y="5486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5713" name="Line 65"/>
          <p:cNvSpPr>
            <a:spLocks noChangeShapeType="1"/>
          </p:cNvSpPr>
          <p:nvPr/>
        </p:nvSpPr>
        <p:spPr bwMode="auto">
          <a:xfrm flipV="1">
            <a:off x="6096000" y="48768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5714" name="Oval 66"/>
          <p:cNvSpPr>
            <a:spLocks noChangeArrowheads="1"/>
          </p:cNvSpPr>
          <p:nvPr/>
        </p:nvSpPr>
        <p:spPr bwMode="auto">
          <a:xfrm>
            <a:off x="4953000" y="4267200"/>
            <a:ext cx="1066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155715" name="Oval 67"/>
          <p:cNvSpPr>
            <a:spLocks noChangeArrowheads="1"/>
          </p:cNvSpPr>
          <p:nvPr/>
        </p:nvSpPr>
        <p:spPr bwMode="auto">
          <a:xfrm>
            <a:off x="6019800" y="3733800"/>
            <a:ext cx="12192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0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04" grpId="0"/>
      <p:bldP spid="155705" grpId="0"/>
      <p:bldP spid="155714" grpId="0" animBg="1"/>
      <p:bldP spid="1557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1"/>
          <p:cNvSpPr txBox="1">
            <a:spLocks noChangeArrowheads="1"/>
          </p:cNvSpPr>
          <p:nvPr/>
        </p:nvSpPr>
        <p:spPr bwMode="auto">
          <a:xfrm>
            <a:off x="1905000" y="381001"/>
            <a:ext cx="830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 b="1">
                <a:latin typeface="Arial" panose="020B0604020202020204" pitchFamily="34" charset="0"/>
              </a:rPr>
              <a:t>Qual é o valor “correto” de K?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4000500" y="1397000"/>
            <a:ext cx="0" cy="45910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733800" y="5599113"/>
            <a:ext cx="457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665664" y="4551364"/>
            <a:ext cx="71437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956175" y="4003675"/>
            <a:ext cx="71438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59376" y="3535364"/>
            <a:ext cx="73025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414964" y="4259264"/>
            <a:ext cx="71437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740276" y="3589339"/>
            <a:ext cx="73025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87939" y="2006600"/>
            <a:ext cx="71437" cy="96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376864" y="2413000"/>
            <a:ext cx="73025" cy="96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110164" y="2687639"/>
            <a:ext cx="71437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00600" y="2347913"/>
            <a:ext cx="71438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65751" y="2860675"/>
            <a:ext cx="73025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057776" y="4503739"/>
            <a:ext cx="73025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56500" y="4186239"/>
            <a:ext cx="71438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259639" y="3849689"/>
            <a:ext cx="73025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612064" y="4754564"/>
            <a:ext cx="71437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202489" y="4594225"/>
            <a:ext cx="73025" cy="96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811964" y="4241800"/>
            <a:ext cx="71437" cy="96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726364" y="2811464"/>
            <a:ext cx="73025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148514" y="2398714"/>
            <a:ext cx="73025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483476" y="3216275"/>
            <a:ext cx="73025" cy="96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077075" y="3165475"/>
            <a:ext cx="71438" cy="95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332664" y="2868614"/>
            <a:ext cx="71437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929564" y="2457450"/>
            <a:ext cx="71437" cy="96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519989" y="2297114"/>
            <a:ext cx="71437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7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ffectLst>
                  <a:outerShdw blurRad="38100" dist="38100" dir="2700000" algn="tl">
                    <a:srgbClr val="C0C0C0"/>
                  </a:outerShdw>
                </a:effectLst>
              </a:rPr>
              <a:t>Introdução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/>
            <a:r>
              <a:rPr lang="pt-BR" altLang="pt-BR"/>
              <a:t>Exemplo de agrupamentos: </a:t>
            </a:r>
          </a:p>
          <a:p>
            <a:pPr algn="just"/>
            <a:endParaRPr lang="pt-BR" altLang="pt-BR"/>
          </a:p>
        </p:txBody>
      </p:sp>
      <p:pic>
        <p:nvPicPr>
          <p:cNvPr id="20484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8" y="2146300"/>
            <a:ext cx="6303962" cy="386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7861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1905000" y="381001"/>
            <a:ext cx="830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 b="1">
                <a:latin typeface="Arial" panose="020B0604020202020204" pitchFamily="34" charset="0"/>
              </a:rPr>
              <a:t>Escolhendo o valor de k</a:t>
            </a:r>
          </a:p>
        </p:txBody>
      </p:sp>
      <p:sp>
        <p:nvSpPr>
          <p:cNvPr id="51203" name="TextBox 14"/>
          <p:cNvSpPr txBox="1">
            <a:spLocks noChangeArrowheads="1"/>
          </p:cNvSpPr>
          <p:nvPr/>
        </p:nvSpPr>
        <p:spPr bwMode="auto">
          <a:xfrm>
            <a:off x="1905000" y="1250951"/>
            <a:ext cx="83058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É possível selecionar o valor de K em função de alguma métrica relacionada aos dados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200">
                <a:latin typeface="Arial" panose="020B0604020202020204" pitchFamily="34" charset="0"/>
              </a:rPr>
              <a:t>Por exemplo: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930525" y="3251200"/>
            <a:ext cx="7938" cy="305593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73364" y="6097588"/>
            <a:ext cx="282257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19919900">
            <a:off x="3556000" y="5481639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26" name="Oval 25"/>
          <p:cNvSpPr/>
          <p:nvPr/>
        </p:nvSpPr>
        <p:spPr>
          <a:xfrm rot="19919900">
            <a:off x="4556125" y="4662489"/>
            <a:ext cx="44450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27" name="Oval 26"/>
          <p:cNvSpPr/>
          <p:nvPr/>
        </p:nvSpPr>
        <p:spPr>
          <a:xfrm rot="19919900">
            <a:off x="3741739" y="4752976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28" name="Oval 27"/>
          <p:cNvSpPr/>
          <p:nvPr/>
        </p:nvSpPr>
        <p:spPr>
          <a:xfrm rot="19919900">
            <a:off x="4532314" y="5075239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29" name="Oval 28"/>
          <p:cNvSpPr/>
          <p:nvPr/>
        </p:nvSpPr>
        <p:spPr>
          <a:xfrm rot="19919900">
            <a:off x="3663950" y="5067301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31" name="Oval 30"/>
          <p:cNvSpPr/>
          <p:nvPr/>
        </p:nvSpPr>
        <p:spPr>
          <a:xfrm rot="19919900">
            <a:off x="4356100" y="4875214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32" name="Oval 31"/>
          <p:cNvSpPr/>
          <p:nvPr/>
        </p:nvSpPr>
        <p:spPr>
          <a:xfrm rot="19919900">
            <a:off x="4689475" y="4351338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33" name="Oval 32"/>
          <p:cNvSpPr/>
          <p:nvPr/>
        </p:nvSpPr>
        <p:spPr>
          <a:xfrm rot="19919900">
            <a:off x="4394200" y="4164014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34" name="Oval 33"/>
          <p:cNvSpPr/>
          <p:nvPr/>
        </p:nvSpPr>
        <p:spPr>
          <a:xfrm rot="19919900">
            <a:off x="4843464" y="3873501"/>
            <a:ext cx="46037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35" name="Oval 34"/>
          <p:cNvSpPr/>
          <p:nvPr/>
        </p:nvSpPr>
        <p:spPr>
          <a:xfrm rot="19919900">
            <a:off x="4070350" y="4460876"/>
            <a:ext cx="46038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36" name="Oval 35"/>
          <p:cNvSpPr/>
          <p:nvPr/>
        </p:nvSpPr>
        <p:spPr>
          <a:xfrm rot="17880585">
            <a:off x="3810795" y="5506245"/>
            <a:ext cx="60325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37" name="Oval 36"/>
          <p:cNvSpPr/>
          <p:nvPr/>
        </p:nvSpPr>
        <p:spPr>
          <a:xfrm rot="17880585">
            <a:off x="3942557" y="4991894"/>
            <a:ext cx="60325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38" name="Oval 37"/>
          <p:cNvSpPr/>
          <p:nvPr/>
        </p:nvSpPr>
        <p:spPr>
          <a:xfrm rot="17880585">
            <a:off x="3886201" y="5205414"/>
            <a:ext cx="61913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40" name="Oval 39"/>
          <p:cNvSpPr/>
          <p:nvPr/>
        </p:nvSpPr>
        <p:spPr>
          <a:xfrm rot="19919900">
            <a:off x="3240088" y="5903914"/>
            <a:ext cx="44450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41" name="Oval 40"/>
          <p:cNvSpPr/>
          <p:nvPr/>
        </p:nvSpPr>
        <p:spPr>
          <a:xfrm rot="19919900">
            <a:off x="3603625" y="5911851"/>
            <a:ext cx="46038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42" name="Oval 41"/>
          <p:cNvSpPr/>
          <p:nvPr/>
        </p:nvSpPr>
        <p:spPr>
          <a:xfrm rot="19919900">
            <a:off x="3441700" y="5191126"/>
            <a:ext cx="44450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43" name="Oval 42"/>
          <p:cNvSpPr/>
          <p:nvPr/>
        </p:nvSpPr>
        <p:spPr>
          <a:xfrm rot="19919900">
            <a:off x="4006850" y="5302251"/>
            <a:ext cx="46038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44" name="Oval 43"/>
          <p:cNvSpPr/>
          <p:nvPr/>
        </p:nvSpPr>
        <p:spPr>
          <a:xfrm rot="19919900">
            <a:off x="3117850" y="5489576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46" name="Oval 45"/>
          <p:cNvSpPr/>
          <p:nvPr/>
        </p:nvSpPr>
        <p:spPr>
          <a:xfrm>
            <a:off x="3813175" y="4464051"/>
            <a:ext cx="44450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47" name="Oval 46"/>
          <p:cNvSpPr/>
          <p:nvPr/>
        </p:nvSpPr>
        <p:spPr>
          <a:xfrm>
            <a:off x="4295775" y="4700589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48" name="Oval 47"/>
          <p:cNvSpPr/>
          <p:nvPr/>
        </p:nvSpPr>
        <p:spPr>
          <a:xfrm>
            <a:off x="4241800" y="3960813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49" name="Oval 48"/>
          <p:cNvSpPr/>
          <p:nvPr/>
        </p:nvSpPr>
        <p:spPr>
          <a:xfrm>
            <a:off x="4281489" y="4421189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50" name="Oval 49"/>
          <p:cNvSpPr/>
          <p:nvPr/>
        </p:nvSpPr>
        <p:spPr>
          <a:xfrm>
            <a:off x="3851275" y="4022726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51" name="Oval 50"/>
          <p:cNvSpPr/>
          <p:nvPr/>
        </p:nvSpPr>
        <p:spPr>
          <a:xfrm rot="19919900">
            <a:off x="4227514" y="5076826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52" name="Oval 51"/>
          <p:cNvSpPr/>
          <p:nvPr/>
        </p:nvSpPr>
        <p:spPr>
          <a:xfrm rot="19919900">
            <a:off x="4806950" y="3433763"/>
            <a:ext cx="44450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53" name="Oval 52"/>
          <p:cNvSpPr/>
          <p:nvPr/>
        </p:nvSpPr>
        <p:spPr>
          <a:xfrm rot="19919900">
            <a:off x="4656139" y="4040188"/>
            <a:ext cx="46037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54" name="Oval 53"/>
          <p:cNvSpPr/>
          <p:nvPr/>
        </p:nvSpPr>
        <p:spPr>
          <a:xfrm rot="19919900">
            <a:off x="4976814" y="4286251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51233" name="TextBox 54"/>
          <p:cNvSpPr txBox="1">
            <a:spLocks noChangeArrowheads="1"/>
          </p:cNvSpPr>
          <p:nvPr/>
        </p:nvSpPr>
        <p:spPr bwMode="auto">
          <a:xfrm>
            <a:off x="2673350" y="2708276"/>
            <a:ext cx="3041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600">
                <a:latin typeface="Arial" panose="020B0604020202020204" pitchFamily="34" charset="0"/>
              </a:rPr>
              <a:t>Tamanho da camiseta</a:t>
            </a:r>
          </a:p>
        </p:txBody>
      </p:sp>
      <p:sp>
        <p:nvSpPr>
          <p:cNvPr id="51234" name="TextBox 55"/>
          <p:cNvSpPr txBox="1">
            <a:spLocks noChangeArrowheads="1"/>
          </p:cNvSpPr>
          <p:nvPr/>
        </p:nvSpPr>
        <p:spPr bwMode="auto">
          <a:xfrm>
            <a:off x="3705226" y="6169025"/>
            <a:ext cx="1196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600">
                <a:latin typeface="Arial" panose="020B0604020202020204" pitchFamily="34" charset="0"/>
              </a:rPr>
              <a:t>Altura</a:t>
            </a:r>
          </a:p>
        </p:txBody>
      </p:sp>
      <p:sp>
        <p:nvSpPr>
          <p:cNvPr id="51235" name="TextBox 56"/>
          <p:cNvSpPr txBox="1">
            <a:spLocks noChangeArrowheads="1"/>
          </p:cNvSpPr>
          <p:nvPr/>
        </p:nvSpPr>
        <p:spPr bwMode="auto">
          <a:xfrm rot="16200000">
            <a:off x="1691482" y="4541044"/>
            <a:ext cx="199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600">
                <a:latin typeface="Arial" panose="020B0604020202020204" pitchFamily="34" charset="0"/>
              </a:rPr>
              <a:t>Peso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6588125" y="3246439"/>
            <a:ext cx="7938" cy="305593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430964" y="6091238"/>
            <a:ext cx="282257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8" name="TextBox 72"/>
          <p:cNvSpPr txBox="1">
            <a:spLocks noChangeArrowheads="1"/>
          </p:cNvSpPr>
          <p:nvPr/>
        </p:nvSpPr>
        <p:spPr bwMode="auto">
          <a:xfrm>
            <a:off x="6330950" y="2703514"/>
            <a:ext cx="3041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600">
                <a:latin typeface="Arial" panose="020B0604020202020204" pitchFamily="34" charset="0"/>
              </a:rPr>
              <a:t>Tamanho da camiseta</a:t>
            </a:r>
          </a:p>
        </p:txBody>
      </p:sp>
      <p:sp>
        <p:nvSpPr>
          <p:cNvPr id="51239" name="TextBox 73"/>
          <p:cNvSpPr txBox="1">
            <a:spLocks noChangeArrowheads="1"/>
          </p:cNvSpPr>
          <p:nvPr/>
        </p:nvSpPr>
        <p:spPr bwMode="auto">
          <a:xfrm>
            <a:off x="7362826" y="6164264"/>
            <a:ext cx="1196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600">
                <a:latin typeface="Arial" panose="020B0604020202020204" pitchFamily="34" charset="0"/>
              </a:rPr>
              <a:t>Altura</a:t>
            </a:r>
          </a:p>
        </p:txBody>
      </p:sp>
      <p:sp>
        <p:nvSpPr>
          <p:cNvPr id="51240" name="TextBox 74"/>
          <p:cNvSpPr txBox="1">
            <a:spLocks noChangeArrowheads="1"/>
          </p:cNvSpPr>
          <p:nvPr/>
        </p:nvSpPr>
        <p:spPr bwMode="auto">
          <a:xfrm rot="16200000">
            <a:off x="5349082" y="4536282"/>
            <a:ext cx="199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600">
                <a:latin typeface="Arial" panose="020B0604020202020204" pitchFamily="34" charset="0"/>
              </a:rPr>
              <a:t>Peso</a:t>
            </a:r>
          </a:p>
        </p:txBody>
      </p:sp>
      <p:sp>
        <p:nvSpPr>
          <p:cNvPr id="101" name="Oval 100"/>
          <p:cNvSpPr/>
          <p:nvPr/>
        </p:nvSpPr>
        <p:spPr>
          <a:xfrm rot="19919900">
            <a:off x="5365750" y="3535363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02" name="Oval 101"/>
          <p:cNvSpPr/>
          <p:nvPr/>
        </p:nvSpPr>
        <p:spPr>
          <a:xfrm rot="19919900">
            <a:off x="5341939" y="3948113"/>
            <a:ext cx="46037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03" name="Oval 102"/>
          <p:cNvSpPr/>
          <p:nvPr/>
        </p:nvSpPr>
        <p:spPr>
          <a:xfrm rot="19919900">
            <a:off x="5167314" y="3749676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04" name="Oval 103"/>
          <p:cNvSpPr/>
          <p:nvPr/>
        </p:nvSpPr>
        <p:spPr>
          <a:xfrm>
            <a:off x="5105400" y="3573463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05" name="Oval 104"/>
          <p:cNvSpPr/>
          <p:nvPr/>
        </p:nvSpPr>
        <p:spPr>
          <a:xfrm rot="19919900">
            <a:off x="5037139" y="3949701"/>
            <a:ext cx="46037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06" name="Oval 105"/>
          <p:cNvSpPr/>
          <p:nvPr/>
        </p:nvSpPr>
        <p:spPr>
          <a:xfrm rot="19919900">
            <a:off x="7218364" y="5380039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07" name="Oval 106"/>
          <p:cNvSpPr/>
          <p:nvPr/>
        </p:nvSpPr>
        <p:spPr>
          <a:xfrm rot="19919900">
            <a:off x="8218488" y="4560889"/>
            <a:ext cx="44450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08" name="Oval 107"/>
          <p:cNvSpPr/>
          <p:nvPr/>
        </p:nvSpPr>
        <p:spPr>
          <a:xfrm rot="19919900">
            <a:off x="7404100" y="4651376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09" name="Oval 108"/>
          <p:cNvSpPr/>
          <p:nvPr/>
        </p:nvSpPr>
        <p:spPr>
          <a:xfrm rot="19919900">
            <a:off x="8194675" y="4973639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10" name="Oval 109"/>
          <p:cNvSpPr/>
          <p:nvPr/>
        </p:nvSpPr>
        <p:spPr>
          <a:xfrm rot="19919900">
            <a:off x="7326314" y="4965701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11" name="Oval 110"/>
          <p:cNvSpPr/>
          <p:nvPr/>
        </p:nvSpPr>
        <p:spPr>
          <a:xfrm rot="19919900">
            <a:off x="8018464" y="4773614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12" name="Oval 111"/>
          <p:cNvSpPr/>
          <p:nvPr/>
        </p:nvSpPr>
        <p:spPr>
          <a:xfrm rot="19919900">
            <a:off x="8351838" y="4249738"/>
            <a:ext cx="44450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13" name="Oval 112"/>
          <p:cNvSpPr/>
          <p:nvPr/>
        </p:nvSpPr>
        <p:spPr>
          <a:xfrm rot="19919900">
            <a:off x="8056564" y="4062414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14" name="Oval 113"/>
          <p:cNvSpPr/>
          <p:nvPr/>
        </p:nvSpPr>
        <p:spPr>
          <a:xfrm rot="19919900">
            <a:off x="8505825" y="3771901"/>
            <a:ext cx="46038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15" name="Oval 114"/>
          <p:cNvSpPr/>
          <p:nvPr/>
        </p:nvSpPr>
        <p:spPr>
          <a:xfrm rot="19919900">
            <a:off x="7732714" y="4359276"/>
            <a:ext cx="46037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16" name="Oval 115"/>
          <p:cNvSpPr/>
          <p:nvPr/>
        </p:nvSpPr>
        <p:spPr>
          <a:xfrm rot="17880585">
            <a:off x="7473157" y="5404644"/>
            <a:ext cx="60325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17" name="Oval 116"/>
          <p:cNvSpPr/>
          <p:nvPr/>
        </p:nvSpPr>
        <p:spPr>
          <a:xfrm rot="17880585">
            <a:off x="7604920" y="4890295"/>
            <a:ext cx="60325" cy="4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18" name="Oval 117"/>
          <p:cNvSpPr/>
          <p:nvPr/>
        </p:nvSpPr>
        <p:spPr>
          <a:xfrm rot="17880585">
            <a:off x="7548563" y="5103813"/>
            <a:ext cx="61913" cy="460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19" name="Oval 118"/>
          <p:cNvSpPr/>
          <p:nvPr/>
        </p:nvSpPr>
        <p:spPr>
          <a:xfrm rot="19919900">
            <a:off x="6902450" y="5802314"/>
            <a:ext cx="44450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20" name="Oval 119"/>
          <p:cNvSpPr/>
          <p:nvPr/>
        </p:nvSpPr>
        <p:spPr>
          <a:xfrm rot="19919900">
            <a:off x="7265989" y="5810251"/>
            <a:ext cx="46037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21" name="Oval 120"/>
          <p:cNvSpPr/>
          <p:nvPr/>
        </p:nvSpPr>
        <p:spPr>
          <a:xfrm rot="19919900">
            <a:off x="7104063" y="5089526"/>
            <a:ext cx="44450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22" name="Oval 121"/>
          <p:cNvSpPr/>
          <p:nvPr/>
        </p:nvSpPr>
        <p:spPr>
          <a:xfrm rot="19919900">
            <a:off x="7669214" y="5200651"/>
            <a:ext cx="46037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23" name="Oval 122"/>
          <p:cNvSpPr/>
          <p:nvPr/>
        </p:nvSpPr>
        <p:spPr>
          <a:xfrm rot="19919900">
            <a:off x="6780214" y="5387976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24" name="Oval 123"/>
          <p:cNvSpPr/>
          <p:nvPr/>
        </p:nvSpPr>
        <p:spPr>
          <a:xfrm>
            <a:off x="7475538" y="4362451"/>
            <a:ext cx="44450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25" name="Oval 124"/>
          <p:cNvSpPr/>
          <p:nvPr/>
        </p:nvSpPr>
        <p:spPr>
          <a:xfrm>
            <a:off x="7958139" y="4598989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26" name="Oval 125"/>
          <p:cNvSpPr/>
          <p:nvPr/>
        </p:nvSpPr>
        <p:spPr>
          <a:xfrm>
            <a:off x="7904163" y="3859213"/>
            <a:ext cx="44450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27" name="Oval 126"/>
          <p:cNvSpPr/>
          <p:nvPr/>
        </p:nvSpPr>
        <p:spPr>
          <a:xfrm>
            <a:off x="7943850" y="4319589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28" name="Oval 127"/>
          <p:cNvSpPr/>
          <p:nvPr/>
        </p:nvSpPr>
        <p:spPr>
          <a:xfrm>
            <a:off x="7513639" y="3921126"/>
            <a:ext cx="46037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29" name="Oval 128"/>
          <p:cNvSpPr/>
          <p:nvPr/>
        </p:nvSpPr>
        <p:spPr>
          <a:xfrm rot="19919900">
            <a:off x="7889875" y="4975226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30" name="Oval 129"/>
          <p:cNvSpPr/>
          <p:nvPr/>
        </p:nvSpPr>
        <p:spPr>
          <a:xfrm rot="19919900">
            <a:off x="8469313" y="3332163"/>
            <a:ext cx="44450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31" name="Oval 130"/>
          <p:cNvSpPr/>
          <p:nvPr/>
        </p:nvSpPr>
        <p:spPr>
          <a:xfrm rot="19919900">
            <a:off x="8318500" y="3938588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32" name="Oval 131"/>
          <p:cNvSpPr/>
          <p:nvPr/>
        </p:nvSpPr>
        <p:spPr>
          <a:xfrm rot="19919900">
            <a:off x="8639175" y="4184651"/>
            <a:ext cx="46038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33" name="Oval 132"/>
          <p:cNvSpPr/>
          <p:nvPr/>
        </p:nvSpPr>
        <p:spPr>
          <a:xfrm rot="19919900">
            <a:off x="9028114" y="3433763"/>
            <a:ext cx="46037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34" name="Oval 133"/>
          <p:cNvSpPr/>
          <p:nvPr/>
        </p:nvSpPr>
        <p:spPr>
          <a:xfrm rot="19919900">
            <a:off x="9004300" y="3846513"/>
            <a:ext cx="46038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35" name="Oval 134"/>
          <p:cNvSpPr/>
          <p:nvPr/>
        </p:nvSpPr>
        <p:spPr>
          <a:xfrm rot="19919900">
            <a:off x="8829675" y="3648076"/>
            <a:ext cx="44450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36" name="Oval 135"/>
          <p:cNvSpPr/>
          <p:nvPr/>
        </p:nvSpPr>
        <p:spPr>
          <a:xfrm>
            <a:off x="8767764" y="3471863"/>
            <a:ext cx="46037" cy="619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137" name="Oval 136"/>
          <p:cNvSpPr/>
          <p:nvPr/>
        </p:nvSpPr>
        <p:spPr>
          <a:xfrm rot="19919900">
            <a:off x="8699500" y="3848101"/>
            <a:ext cx="46038" cy="619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/>
          </a:p>
        </p:txBody>
      </p:sp>
      <p:sp>
        <p:nvSpPr>
          <p:cNvPr id="3" name="Elipse 2"/>
          <p:cNvSpPr/>
          <p:nvPr/>
        </p:nvSpPr>
        <p:spPr>
          <a:xfrm>
            <a:off x="3024188" y="4943476"/>
            <a:ext cx="957262" cy="1147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3548064" y="3843339"/>
            <a:ext cx="1482725" cy="1489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4648200" y="3246438"/>
            <a:ext cx="1066800" cy="10350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1281" name="CaixaDeTexto 5"/>
          <p:cNvSpPr txBox="1">
            <a:spLocks noChangeArrowheads="1"/>
          </p:cNvSpPr>
          <p:nvPr/>
        </p:nvSpPr>
        <p:spPr bwMode="auto">
          <a:xfrm>
            <a:off x="9128125" y="3917950"/>
            <a:ext cx="36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51282" name="CaixaDeTexto 81"/>
          <p:cNvSpPr txBox="1">
            <a:spLocks noChangeArrowheads="1"/>
          </p:cNvSpPr>
          <p:nvPr/>
        </p:nvSpPr>
        <p:spPr bwMode="auto">
          <a:xfrm>
            <a:off x="4938714" y="4940300"/>
            <a:ext cx="37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1283" name="CaixaDeTexto 82"/>
          <p:cNvSpPr txBox="1">
            <a:spLocks noChangeArrowheads="1"/>
          </p:cNvSpPr>
          <p:nvPr/>
        </p:nvSpPr>
        <p:spPr bwMode="auto">
          <a:xfrm>
            <a:off x="5776914" y="3592513"/>
            <a:ext cx="36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8" name="Elipse 7"/>
          <p:cNvSpPr/>
          <p:nvPr/>
        </p:nvSpPr>
        <p:spPr>
          <a:xfrm>
            <a:off x="6705601" y="5189539"/>
            <a:ext cx="720725" cy="820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7126289" y="4629151"/>
            <a:ext cx="725487" cy="822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7380288" y="4133851"/>
            <a:ext cx="1250950" cy="771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786688" y="3709988"/>
            <a:ext cx="1295400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405814" y="3176589"/>
            <a:ext cx="873125" cy="612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1289" name="CaixaDeTexto 89"/>
          <p:cNvSpPr txBox="1">
            <a:spLocks noChangeArrowheads="1"/>
          </p:cNvSpPr>
          <p:nvPr/>
        </p:nvSpPr>
        <p:spPr bwMode="auto">
          <a:xfrm>
            <a:off x="7497764" y="5607050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PP</a:t>
            </a:r>
          </a:p>
        </p:txBody>
      </p:sp>
      <p:sp>
        <p:nvSpPr>
          <p:cNvPr id="51290" name="CaixaDeTexto 90"/>
          <p:cNvSpPr txBox="1">
            <a:spLocks noChangeArrowheads="1"/>
          </p:cNvSpPr>
          <p:nvPr/>
        </p:nvSpPr>
        <p:spPr bwMode="auto">
          <a:xfrm>
            <a:off x="7786689" y="5181600"/>
            <a:ext cx="338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51291" name="CaixaDeTexto 91"/>
          <p:cNvSpPr txBox="1">
            <a:spLocks noChangeArrowheads="1"/>
          </p:cNvSpPr>
          <p:nvPr/>
        </p:nvSpPr>
        <p:spPr bwMode="auto">
          <a:xfrm>
            <a:off x="8662989" y="4572000"/>
            <a:ext cx="37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1292" name="CaixaDeTexto 92"/>
          <p:cNvSpPr txBox="1">
            <a:spLocks noChangeArrowheads="1"/>
          </p:cNvSpPr>
          <p:nvPr/>
        </p:nvSpPr>
        <p:spPr bwMode="auto">
          <a:xfrm>
            <a:off x="4276725" y="5721350"/>
            <a:ext cx="338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51293" name="CaixaDeTexto 93"/>
          <p:cNvSpPr txBox="1">
            <a:spLocks noChangeArrowheads="1"/>
          </p:cNvSpPr>
          <p:nvPr/>
        </p:nvSpPr>
        <p:spPr bwMode="auto">
          <a:xfrm>
            <a:off x="9372601" y="3221038"/>
            <a:ext cx="544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GG</a:t>
            </a:r>
          </a:p>
        </p:txBody>
      </p:sp>
    </p:spTree>
    <p:extLst>
      <p:ext uri="{BB962C8B-B14F-4D97-AF65-F5344CB8AC3E}">
        <p14:creationId xmlns:p14="http://schemas.microsoft.com/office/powerpoint/2010/main" val="2075993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sz="3600"/>
              <a:t>Algumas Aplicações de </a:t>
            </a:r>
            <a:r>
              <a:rPr lang="pt-BR" altLang="pt-BR" sz="3600" i="1"/>
              <a:t>Clustering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i="1"/>
              <a:t>Marketing</a:t>
            </a:r>
            <a:r>
              <a:rPr lang="pt-BR" altLang="pt-BR"/>
              <a:t>: Encontrar grupos de consumidores com comportamento similares</a:t>
            </a:r>
          </a:p>
          <a:p>
            <a:pPr>
              <a:lnSpc>
                <a:spcPct val="80000"/>
              </a:lnSpc>
            </a:pPr>
            <a:r>
              <a:rPr lang="pt-BR" altLang="pt-BR"/>
              <a:t>Biologia: Classificar grupos de plantas e animais.</a:t>
            </a:r>
          </a:p>
          <a:p>
            <a:pPr>
              <a:lnSpc>
                <a:spcPct val="80000"/>
              </a:lnSpc>
            </a:pPr>
            <a:r>
              <a:rPr lang="pt-BR" altLang="pt-BR"/>
              <a:t>Bibliotecas: Organização de livros.</a:t>
            </a:r>
          </a:p>
          <a:p>
            <a:pPr>
              <a:lnSpc>
                <a:spcPct val="80000"/>
              </a:lnSpc>
            </a:pPr>
            <a:r>
              <a:rPr lang="pt-BR" altLang="pt-BR"/>
              <a:t>Administração: Organização de cidades, classificando casas de acordo com suas características.</a:t>
            </a:r>
          </a:p>
          <a:p>
            <a:pPr>
              <a:lnSpc>
                <a:spcPct val="80000"/>
              </a:lnSpc>
            </a:pPr>
            <a:r>
              <a:rPr lang="pt-BR" altLang="pt-BR"/>
              <a:t>WWW: Classificação de conteúdos.</a:t>
            </a:r>
          </a:p>
        </p:txBody>
      </p:sp>
    </p:spTree>
    <p:extLst>
      <p:ext uri="{BB962C8B-B14F-4D97-AF65-F5344CB8AC3E}">
        <p14:creationId xmlns:p14="http://schemas.microsoft.com/office/powerpoint/2010/main" val="37890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Problemas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Vetores de característica muito grandes: tempo de processamento elevado.</a:t>
            </a:r>
          </a:p>
          <a:p>
            <a:pPr>
              <a:lnSpc>
                <a:spcPct val="90000"/>
              </a:lnSpc>
            </a:pPr>
            <a:r>
              <a:rPr lang="pt-BR" altLang="pt-BR"/>
              <a:t>Definição da melhor medida de distância: Depende do problema. As vezes é difícil, especialmente quando se trabalha com grandes dimensões. </a:t>
            </a:r>
          </a:p>
          <a:p>
            <a:pPr>
              <a:lnSpc>
                <a:spcPct val="90000"/>
              </a:lnSpc>
            </a:pPr>
            <a:r>
              <a:rPr lang="pt-BR" altLang="pt-BR"/>
              <a:t>O resultado do </a:t>
            </a:r>
            <a:r>
              <a:rPr lang="pt-BR" altLang="pt-BR" i="1"/>
              <a:t>clustering</a:t>
            </a:r>
            <a:r>
              <a:rPr lang="pt-BR" altLang="pt-BR"/>
              <a:t> pode ser interpretado de diferentes maneiras.</a:t>
            </a:r>
          </a:p>
        </p:txBody>
      </p:sp>
    </p:spTree>
    <p:extLst>
      <p:ext uri="{BB962C8B-B14F-4D97-AF65-F5344CB8AC3E}">
        <p14:creationId xmlns:p14="http://schemas.microsoft.com/office/powerpoint/2010/main" val="152595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928813" y="1295401"/>
            <a:ext cx="8305800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  <a:cs typeface="Arial" charset="0"/>
              </a:rPr>
              <a:t>Entrada:</a:t>
            </a:r>
          </a:p>
          <a:p>
            <a:pPr marL="914400" lvl="1" indent="-457200">
              <a:buFontTx/>
              <a:buChar char="-"/>
              <a:defRPr/>
            </a:pPr>
            <a:r>
              <a:rPr lang="en-US" sz="2800" dirty="0">
                <a:latin typeface="Arial" charset="0"/>
                <a:cs typeface="Arial" charset="0"/>
              </a:rPr>
              <a:t>    (</a:t>
            </a:r>
            <a:r>
              <a:rPr lang="en-US" sz="2800" dirty="0" err="1">
                <a:latin typeface="Arial" charset="0"/>
                <a:cs typeface="Arial" charset="0"/>
              </a:rPr>
              <a:t>número</a:t>
            </a:r>
            <a:r>
              <a:rPr lang="en-US" sz="2800" dirty="0">
                <a:latin typeface="Arial" charset="0"/>
                <a:cs typeface="Arial" charset="0"/>
              </a:rPr>
              <a:t> de </a:t>
            </a:r>
            <a:r>
              <a:rPr lang="en-US" sz="2800" i="1" dirty="0">
                <a:latin typeface="Arial" charset="0"/>
                <a:cs typeface="Arial" charset="0"/>
              </a:rPr>
              <a:t>clusters</a:t>
            </a:r>
            <a:r>
              <a:rPr lang="en-US" sz="2800" dirty="0">
                <a:latin typeface="Arial" charset="0"/>
                <a:cs typeface="Arial" charset="0"/>
              </a:rPr>
              <a:t>)</a:t>
            </a:r>
          </a:p>
          <a:p>
            <a:pPr marL="914400" lvl="1" indent="-457200">
              <a:buFontTx/>
              <a:buChar char="-"/>
              <a:defRPr/>
            </a:pPr>
            <a:r>
              <a:rPr lang="en-US" sz="2800" dirty="0" err="1">
                <a:latin typeface="Arial" charset="0"/>
                <a:cs typeface="Arial" charset="0"/>
              </a:rPr>
              <a:t>Conjunto</a:t>
            </a:r>
            <a:r>
              <a:rPr lang="en-US" sz="2800" dirty="0">
                <a:latin typeface="Arial" charset="0"/>
                <a:cs typeface="Arial" charset="0"/>
              </a:rPr>
              <a:t> de </a:t>
            </a:r>
            <a:r>
              <a:rPr lang="en-US" sz="2800" dirty="0" err="1">
                <a:latin typeface="Arial" charset="0"/>
                <a:cs typeface="Arial" charset="0"/>
              </a:rPr>
              <a:t>treinamento</a:t>
            </a:r>
            <a:endParaRPr lang="en-US" sz="2800" dirty="0">
              <a:latin typeface="Arial" charset="0"/>
              <a:cs typeface="Arial" charset="0"/>
            </a:endParaRPr>
          </a:p>
          <a:p>
            <a:pPr lvl="1" eaLnBrk="1" hangingPunct="1"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 lvl="1" eaLnBrk="1" hangingPunct="1">
              <a:defRPr/>
            </a:pP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54275" name="TextBox 135"/>
          <p:cNvSpPr txBox="1">
            <a:spLocks noChangeArrowheads="1"/>
          </p:cNvSpPr>
          <p:nvPr/>
        </p:nvSpPr>
        <p:spPr bwMode="auto">
          <a:xfrm>
            <a:off x="1905000" y="371475"/>
            <a:ext cx="8305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800" b="1">
                <a:latin typeface="Arial" panose="020B0604020202020204" pitchFamily="34" charset="0"/>
              </a:rPr>
              <a:t>Algoritmo K-means</a:t>
            </a:r>
          </a:p>
        </p:txBody>
      </p:sp>
      <p:pic>
        <p:nvPicPr>
          <p:cNvPr id="54276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120901"/>
            <a:ext cx="266541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9" y="1814513"/>
            <a:ext cx="2571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901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38"/>
          <p:cNvSpPr txBox="1">
            <a:spLocks noChangeArrowheads="1"/>
          </p:cNvSpPr>
          <p:nvPr/>
        </p:nvSpPr>
        <p:spPr bwMode="auto">
          <a:xfrm>
            <a:off x="1928813" y="1295401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Inicialize aleatoriamente    </a:t>
            </a:r>
            <a:r>
              <a:rPr lang="en-US" altLang="pt-BR" sz="2400" i="1">
                <a:latin typeface="Arial" panose="020B0604020202020204" pitchFamily="34" charset="0"/>
              </a:rPr>
              <a:t>clusters centroids</a:t>
            </a:r>
          </a:p>
        </p:txBody>
      </p:sp>
      <p:sp>
        <p:nvSpPr>
          <p:cNvPr id="55299" name="TextBox 135"/>
          <p:cNvSpPr txBox="1">
            <a:spLocks noChangeArrowheads="1"/>
          </p:cNvSpPr>
          <p:nvPr/>
        </p:nvSpPr>
        <p:spPr bwMode="auto">
          <a:xfrm>
            <a:off x="1905000" y="371476"/>
            <a:ext cx="830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 b="1">
                <a:latin typeface="Arial" panose="020B0604020202020204" pitchFamily="34" charset="0"/>
              </a:rPr>
              <a:t>Algoritmo K-means</a:t>
            </a:r>
          </a:p>
        </p:txBody>
      </p:sp>
      <p:pic>
        <p:nvPicPr>
          <p:cNvPr id="5530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4" y="1314451"/>
            <a:ext cx="2592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33575" y="1822451"/>
            <a:ext cx="8305800" cy="2676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 err="1">
                <a:latin typeface="+mj-lt"/>
                <a:cs typeface="Courier New" pitchFamily="49" charset="0"/>
              </a:rPr>
              <a:t>Repita</a:t>
            </a:r>
            <a:r>
              <a:rPr lang="en-US" sz="2400" dirty="0">
                <a:latin typeface="+mj-lt"/>
                <a:cs typeface="Courier New" pitchFamily="49" charset="0"/>
              </a:rPr>
              <a:t> {</a:t>
            </a:r>
          </a:p>
          <a:p>
            <a:pPr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	para   = 1 </a:t>
            </a:r>
            <a:r>
              <a:rPr lang="en-US" sz="2400" dirty="0" err="1">
                <a:latin typeface="+mj-lt"/>
                <a:cs typeface="Courier New" pitchFamily="49" charset="0"/>
              </a:rPr>
              <a:t>até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</a:p>
          <a:p>
            <a:pPr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		:= </a:t>
            </a:r>
            <a:r>
              <a:rPr lang="en-US" sz="2400" dirty="0" err="1">
                <a:latin typeface="Arial" charset="0"/>
                <a:cs typeface="Arial" charset="0"/>
              </a:rPr>
              <a:t>índice</a:t>
            </a:r>
            <a:r>
              <a:rPr lang="en-US" sz="2400" dirty="0">
                <a:latin typeface="Arial" charset="0"/>
                <a:cs typeface="Arial" charset="0"/>
              </a:rPr>
              <a:t> (de 1 </a:t>
            </a:r>
            <a:r>
              <a:rPr lang="en-US" sz="2400" dirty="0" err="1">
                <a:latin typeface="Arial" charset="0"/>
                <a:cs typeface="Arial" charset="0"/>
              </a:rPr>
              <a:t>até</a:t>
            </a:r>
            <a:r>
              <a:rPr lang="en-US" sz="2400" dirty="0">
                <a:latin typeface="Arial" charset="0"/>
                <a:cs typeface="Arial" charset="0"/>
              </a:rPr>
              <a:t>     ) do </a:t>
            </a:r>
            <a:r>
              <a:rPr lang="en-US" sz="2400" i="1" dirty="0">
                <a:latin typeface="Arial" charset="0"/>
                <a:cs typeface="Arial" charset="0"/>
              </a:rPr>
              <a:t>cluster centroid 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cs typeface="Arial" charset="0"/>
              </a:rPr>
              <a:t>		    </a:t>
            </a:r>
            <a:r>
              <a:rPr lang="en-US" sz="2400" dirty="0" err="1">
                <a:latin typeface="Arial" charset="0"/>
                <a:cs typeface="Arial" charset="0"/>
              </a:rPr>
              <a:t>mais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próximo</a:t>
            </a:r>
            <a:r>
              <a:rPr lang="en-US" sz="2400" dirty="0">
                <a:latin typeface="Arial" charset="0"/>
                <a:cs typeface="Arial" charset="0"/>
              </a:rPr>
              <a:t> de</a:t>
            </a:r>
            <a:endParaRPr lang="en-US" sz="3600" dirty="0">
              <a:latin typeface="+mj-lt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	para    = 1 </a:t>
            </a:r>
            <a:r>
              <a:rPr lang="en-US" sz="2400" dirty="0" err="1">
                <a:latin typeface="+mj-lt"/>
                <a:cs typeface="Courier New" pitchFamily="49" charset="0"/>
              </a:rPr>
              <a:t>até</a:t>
            </a:r>
            <a:endParaRPr lang="en-US" sz="2400" dirty="0">
              <a:latin typeface="+mj-lt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		:= </a:t>
            </a:r>
            <a:r>
              <a:rPr lang="en-US" sz="2400" dirty="0" err="1">
                <a:latin typeface="Arial" charset="0"/>
                <a:cs typeface="Arial" charset="0"/>
              </a:rPr>
              <a:t>média</a:t>
            </a:r>
            <a:r>
              <a:rPr lang="en-US" sz="2400" dirty="0">
                <a:latin typeface="Arial" charset="0"/>
                <a:cs typeface="Arial" charset="0"/>
              </a:rPr>
              <a:t> dos </a:t>
            </a:r>
            <a:r>
              <a:rPr lang="en-US" sz="2400" dirty="0" err="1">
                <a:latin typeface="Arial" charset="0"/>
                <a:cs typeface="Arial" charset="0"/>
              </a:rPr>
              <a:t>pontos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atribuídos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latin typeface="Arial" charset="0"/>
                <a:cs typeface="Arial" charset="0"/>
              </a:rPr>
              <a:t>ao</a:t>
            </a:r>
            <a:r>
              <a:rPr lang="en-US" sz="2400" dirty="0">
                <a:latin typeface="Arial" charset="0"/>
                <a:cs typeface="Arial" charset="0"/>
              </a:rPr>
              <a:t> cluster</a:t>
            </a:r>
            <a:endParaRPr lang="en-US" sz="2400" dirty="0">
              <a:latin typeface="+mj-lt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55302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617788"/>
            <a:ext cx="374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9" y="2898775"/>
            <a:ext cx="420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3833814"/>
            <a:ext cx="296862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9" y="2378075"/>
            <a:ext cx="230187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3375025"/>
            <a:ext cx="2365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7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1398588"/>
            <a:ext cx="2381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8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2660650"/>
            <a:ext cx="2365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9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713164"/>
            <a:ext cx="127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0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5" y="3368676"/>
            <a:ext cx="12858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1" name="Picture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3" y="2293939"/>
            <a:ext cx="746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ave esquerda 1"/>
          <p:cNvSpPr/>
          <p:nvPr/>
        </p:nvSpPr>
        <p:spPr>
          <a:xfrm>
            <a:off x="2590800" y="2500314"/>
            <a:ext cx="304800" cy="1335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7" name="Chave esquerda 16"/>
          <p:cNvSpPr/>
          <p:nvPr/>
        </p:nvSpPr>
        <p:spPr>
          <a:xfrm>
            <a:off x="2590800" y="3967164"/>
            <a:ext cx="304800" cy="1335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5314" name="CaixaDeTexto 2"/>
          <p:cNvSpPr txBox="1">
            <a:spLocks noChangeArrowheads="1"/>
          </p:cNvSpPr>
          <p:nvPr/>
        </p:nvSpPr>
        <p:spPr bwMode="auto">
          <a:xfrm>
            <a:off x="1600200" y="2500314"/>
            <a:ext cx="9906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Passo de atribuição ao </a:t>
            </a:r>
            <a:r>
              <a:rPr lang="pt-BR" altLang="pt-BR" sz="1400" i="1">
                <a:latin typeface="Arial" panose="020B0604020202020204" pitchFamily="34" charset="0"/>
              </a:rPr>
              <a:t>cluster</a:t>
            </a:r>
          </a:p>
        </p:txBody>
      </p:sp>
      <p:sp>
        <p:nvSpPr>
          <p:cNvPr id="55315" name="CaixaDeTexto 9"/>
          <p:cNvSpPr txBox="1">
            <a:spLocks noChangeArrowheads="1"/>
          </p:cNvSpPr>
          <p:nvPr/>
        </p:nvSpPr>
        <p:spPr bwMode="auto">
          <a:xfrm>
            <a:off x="1600200" y="3976688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Movimento dos </a:t>
            </a:r>
            <a:r>
              <a:rPr lang="pt-BR" altLang="pt-BR" sz="1200" i="1">
                <a:latin typeface="Arial" panose="020B0604020202020204" pitchFamily="34" charset="0"/>
              </a:rPr>
              <a:t>centroids</a:t>
            </a:r>
            <a:endParaRPr lang="pt-BR" altLang="pt-BR" sz="1800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11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Exercício</a:t>
            </a:r>
            <a:endParaRPr lang="en-US" altLang="pt-B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Sejam X1 = (1,2) e X2 = (4,6). Calcula as distâncias euclidianas e Manhattan entre X1 e X2.</a:t>
            </a:r>
          </a:p>
        </p:txBody>
      </p:sp>
    </p:spTree>
    <p:extLst>
      <p:ext uri="{BB962C8B-B14F-4D97-AF65-F5344CB8AC3E}">
        <p14:creationId xmlns:p14="http://schemas.microsoft.com/office/powerpoint/2010/main" val="131602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/>
              <a:t>Exercícios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Considere a base de dados ao lado</a:t>
            </a:r>
          </a:p>
          <a:p>
            <a:pPr>
              <a:lnSpc>
                <a:spcPct val="90000"/>
              </a:lnSpc>
            </a:pPr>
            <a:r>
              <a:rPr lang="pt-BR" altLang="pt-BR"/>
              <a:t>Considere r1 = (0, -2) e r2 = (0, 2) </a:t>
            </a:r>
            <a:br>
              <a:rPr lang="pt-BR" altLang="pt-BR"/>
            </a:br>
            <a:r>
              <a:rPr lang="pt-BR" altLang="pt-BR"/>
              <a:t>as coordenadas iniciais dos</a:t>
            </a:r>
            <a:br>
              <a:rPr lang="pt-BR" altLang="pt-BR"/>
            </a:br>
            <a:r>
              <a:rPr lang="pt-BR" altLang="pt-BR"/>
              <a:t>centroides (k = 2)</a:t>
            </a:r>
          </a:p>
          <a:p>
            <a:pPr>
              <a:lnSpc>
                <a:spcPct val="90000"/>
              </a:lnSpc>
            </a:pPr>
            <a:endParaRPr lang="pt-BR" altLang="pt-BR"/>
          </a:p>
          <a:p>
            <a:pPr>
              <a:lnSpc>
                <a:spcPct val="90000"/>
              </a:lnSpc>
            </a:pPr>
            <a:r>
              <a:rPr lang="pt-BR" altLang="pt-BR"/>
              <a:t>Quais as coordenadas dos centroides após uma rodada de execução do K-means?</a:t>
            </a:r>
          </a:p>
          <a:p>
            <a:pPr>
              <a:lnSpc>
                <a:spcPct val="90000"/>
              </a:lnSpc>
            </a:pPr>
            <a:r>
              <a:rPr lang="pt-BR" altLang="pt-BR"/>
              <a:t>Em quantas iterações o algoritmo converge?</a:t>
            </a:r>
          </a:p>
        </p:txBody>
      </p:sp>
      <p:pic>
        <p:nvPicPr>
          <p:cNvPr id="59396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4" y="1412875"/>
            <a:ext cx="21240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89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3" y="115888"/>
            <a:ext cx="8229601" cy="1143000"/>
          </a:xfrm>
        </p:spPr>
        <p:txBody>
          <a:bodyPr/>
          <a:lstStyle/>
          <a:p>
            <a:r>
              <a:rPr lang="pt-BR" altLang="pt-BR"/>
              <a:t>Exercício</a:t>
            </a:r>
            <a:endParaRPr lang="en-US" altLang="pt-BR"/>
          </a:p>
        </p:txBody>
      </p:sp>
      <p:sp>
        <p:nvSpPr>
          <p:cNvPr id="60419" name="Line 4"/>
          <p:cNvSpPr>
            <a:spLocks noChangeShapeType="1"/>
          </p:cNvSpPr>
          <p:nvPr/>
        </p:nvSpPr>
        <p:spPr bwMode="auto">
          <a:xfrm>
            <a:off x="2640013" y="1844676"/>
            <a:ext cx="0" cy="410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0420" name="Line 5"/>
          <p:cNvSpPr>
            <a:spLocks noChangeShapeType="1"/>
          </p:cNvSpPr>
          <p:nvPr/>
        </p:nvSpPr>
        <p:spPr bwMode="auto">
          <a:xfrm>
            <a:off x="2063751" y="5589588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0421" name="Oval 6"/>
          <p:cNvSpPr>
            <a:spLocks noChangeArrowheads="1"/>
          </p:cNvSpPr>
          <p:nvPr/>
        </p:nvSpPr>
        <p:spPr bwMode="auto">
          <a:xfrm>
            <a:off x="3359151" y="19891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22" name="Oval 7"/>
          <p:cNvSpPr>
            <a:spLocks noChangeArrowheads="1"/>
          </p:cNvSpPr>
          <p:nvPr/>
        </p:nvSpPr>
        <p:spPr bwMode="auto">
          <a:xfrm>
            <a:off x="3575051" y="22050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23" name="Oval 8"/>
          <p:cNvSpPr>
            <a:spLocks noChangeArrowheads="1"/>
          </p:cNvSpPr>
          <p:nvPr/>
        </p:nvSpPr>
        <p:spPr bwMode="auto">
          <a:xfrm>
            <a:off x="3216276" y="227647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24" name="Oval 9"/>
          <p:cNvSpPr>
            <a:spLocks noChangeArrowheads="1"/>
          </p:cNvSpPr>
          <p:nvPr/>
        </p:nvSpPr>
        <p:spPr bwMode="auto">
          <a:xfrm>
            <a:off x="4008438" y="191611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25" name="Oval 10"/>
          <p:cNvSpPr>
            <a:spLocks noChangeArrowheads="1"/>
          </p:cNvSpPr>
          <p:nvPr/>
        </p:nvSpPr>
        <p:spPr bwMode="auto">
          <a:xfrm>
            <a:off x="4079876" y="234950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26" name="Oval 11"/>
          <p:cNvSpPr>
            <a:spLocks noChangeArrowheads="1"/>
          </p:cNvSpPr>
          <p:nvPr/>
        </p:nvSpPr>
        <p:spPr bwMode="auto">
          <a:xfrm>
            <a:off x="3503613" y="270827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27" name="Oval 12"/>
          <p:cNvSpPr>
            <a:spLocks noChangeArrowheads="1"/>
          </p:cNvSpPr>
          <p:nvPr/>
        </p:nvSpPr>
        <p:spPr bwMode="auto">
          <a:xfrm>
            <a:off x="4151313" y="35734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28" name="Oval 13"/>
          <p:cNvSpPr>
            <a:spLocks noChangeArrowheads="1"/>
          </p:cNvSpPr>
          <p:nvPr/>
        </p:nvSpPr>
        <p:spPr bwMode="auto">
          <a:xfrm>
            <a:off x="4727576" y="39338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29" name="Oval 14"/>
          <p:cNvSpPr>
            <a:spLocks noChangeArrowheads="1"/>
          </p:cNvSpPr>
          <p:nvPr/>
        </p:nvSpPr>
        <p:spPr bwMode="auto">
          <a:xfrm>
            <a:off x="4511676" y="43656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30" name="Oval 15"/>
          <p:cNvSpPr>
            <a:spLocks noChangeArrowheads="1"/>
          </p:cNvSpPr>
          <p:nvPr/>
        </p:nvSpPr>
        <p:spPr bwMode="auto">
          <a:xfrm>
            <a:off x="5087938" y="42211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31" name="Oval 16"/>
          <p:cNvSpPr>
            <a:spLocks noChangeArrowheads="1"/>
          </p:cNvSpPr>
          <p:nvPr/>
        </p:nvSpPr>
        <p:spPr bwMode="auto">
          <a:xfrm>
            <a:off x="3000376" y="41497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32" name="Oval 19"/>
          <p:cNvSpPr>
            <a:spLocks noChangeArrowheads="1"/>
          </p:cNvSpPr>
          <p:nvPr/>
        </p:nvSpPr>
        <p:spPr bwMode="auto">
          <a:xfrm>
            <a:off x="2927351" y="45815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33" name="Oval 20"/>
          <p:cNvSpPr>
            <a:spLocks noChangeArrowheads="1"/>
          </p:cNvSpPr>
          <p:nvPr/>
        </p:nvSpPr>
        <p:spPr bwMode="auto">
          <a:xfrm>
            <a:off x="3359151" y="43656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34" name="Oval 21"/>
          <p:cNvSpPr>
            <a:spLocks noChangeArrowheads="1"/>
          </p:cNvSpPr>
          <p:nvPr/>
        </p:nvSpPr>
        <p:spPr bwMode="auto">
          <a:xfrm>
            <a:off x="3287713" y="46529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35" name="Oval 22"/>
          <p:cNvSpPr>
            <a:spLocks noChangeArrowheads="1"/>
          </p:cNvSpPr>
          <p:nvPr/>
        </p:nvSpPr>
        <p:spPr bwMode="auto">
          <a:xfrm>
            <a:off x="3000376" y="50847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36" name="Oval 23"/>
          <p:cNvSpPr>
            <a:spLocks noChangeArrowheads="1"/>
          </p:cNvSpPr>
          <p:nvPr/>
        </p:nvSpPr>
        <p:spPr bwMode="auto">
          <a:xfrm>
            <a:off x="3359151" y="40052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37" name="Oval 25"/>
          <p:cNvSpPr>
            <a:spLocks noChangeArrowheads="1"/>
          </p:cNvSpPr>
          <p:nvPr/>
        </p:nvSpPr>
        <p:spPr bwMode="auto">
          <a:xfrm>
            <a:off x="4008438" y="292417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0438" name="Text Box 26"/>
          <p:cNvSpPr txBox="1">
            <a:spLocks noChangeArrowheads="1"/>
          </p:cNvSpPr>
          <p:nvPr/>
        </p:nvSpPr>
        <p:spPr bwMode="auto">
          <a:xfrm>
            <a:off x="3216275" y="1773238"/>
            <a:ext cx="2413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0439" name="Text Box 27"/>
          <p:cNvSpPr txBox="1">
            <a:spLocks noChangeArrowheads="1"/>
          </p:cNvSpPr>
          <p:nvPr/>
        </p:nvSpPr>
        <p:spPr bwMode="auto">
          <a:xfrm>
            <a:off x="4224338" y="1844676"/>
            <a:ext cx="1841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0440" name="Text Box 28"/>
          <p:cNvSpPr txBox="1">
            <a:spLocks noChangeArrowheads="1"/>
          </p:cNvSpPr>
          <p:nvPr/>
        </p:nvSpPr>
        <p:spPr bwMode="auto">
          <a:xfrm>
            <a:off x="4084638" y="1773238"/>
            <a:ext cx="2413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0441" name="Text Box 29"/>
          <p:cNvSpPr txBox="1">
            <a:spLocks noChangeArrowheads="1"/>
          </p:cNvSpPr>
          <p:nvPr/>
        </p:nvSpPr>
        <p:spPr bwMode="auto">
          <a:xfrm>
            <a:off x="3671888" y="2060576"/>
            <a:ext cx="2413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0442" name="Text Box 30"/>
          <p:cNvSpPr txBox="1">
            <a:spLocks noChangeArrowheads="1"/>
          </p:cNvSpPr>
          <p:nvPr/>
        </p:nvSpPr>
        <p:spPr bwMode="auto">
          <a:xfrm>
            <a:off x="3013075" y="2276476"/>
            <a:ext cx="2413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0443" name="Text Box 31"/>
          <p:cNvSpPr txBox="1">
            <a:spLocks noChangeArrowheads="1"/>
          </p:cNvSpPr>
          <p:nvPr/>
        </p:nvSpPr>
        <p:spPr bwMode="auto">
          <a:xfrm>
            <a:off x="4191000" y="2276476"/>
            <a:ext cx="2413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0444" name="Text Box 32"/>
          <p:cNvSpPr txBox="1">
            <a:spLocks noChangeArrowheads="1"/>
          </p:cNvSpPr>
          <p:nvPr/>
        </p:nvSpPr>
        <p:spPr bwMode="auto">
          <a:xfrm>
            <a:off x="3609975" y="2565401"/>
            <a:ext cx="2413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60445" name="Text Box 33"/>
          <p:cNvSpPr txBox="1">
            <a:spLocks noChangeArrowheads="1"/>
          </p:cNvSpPr>
          <p:nvPr/>
        </p:nvSpPr>
        <p:spPr bwMode="auto">
          <a:xfrm>
            <a:off x="4090988" y="2781301"/>
            <a:ext cx="2413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60446" name="Text Box 34"/>
          <p:cNvSpPr txBox="1">
            <a:spLocks noChangeArrowheads="1"/>
          </p:cNvSpPr>
          <p:nvPr/>
        </p:nvSpPr>
        <p:spPr bwMode="auto">
          <a:xfrm>
            <a:off x="4238625" y="3429001"/>
            <a:ext cx="2413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60447" name="Text Box 35"/>
          <p:cNvSpPr txBox="1">
            <a:spLocks noChangeArrowheads="1"/>
          </p:cNvSpPr>
          <p:nvPr/>
        </p:nvSpPr>
        <p:spPr bwMode="auto">
          <a:xfrm>
            <a:off x="4786313" y="3783013"/>
            <a:ext cx="2413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60448" name="Text Box 36"/>
          <p:cNvSpPr txBox="1">
            <a:spLocks noChangeArrowheads="1"/>
          </p:cNvSpPr>
          <p:nvPr/>
        </p:nvSpPr>
        <p:spPr bwMode="auto">
          <a:xfrm>
            <a:off x="4440238" y="4495801"/>
            <a:ext cx="36036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0449" name="Text Box 37"/>
          <p:cNvSpPr txBox="1">
            <a:spLocks noChangeArrowheads="1"/>
          </p:cNvSpPr>
          <p:nvPr/>
        </p:nvSpPr>
        <p:spPr bwMode="auto">
          <a:xfrm>
            <a:off x="5175251" y="4097338"/>
            <a:ext cx="3603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60450" name="Text Box 38"/>
          <p:cNvSpPr txBox="1">
            <a:spLocks noChangeArrowheads="1"/>
          </p:cNvSpPr>
          <p:nvPr/>
        </p:nvSpPr>
        <p:spPr bwMode="auto">
          <a:xfrm>
            <a:off x="3403601" y="3849688"/>
            <a:ext cx="3603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60451" name="Text Box 39"/>
          <p:cNvSpPr txBox="1">
            <a:spLocks noChangeArrowheads="1"/>
          </p:cNvSpPr>
          <p:nvPr/>
        </p:nvSpPr>
        <p:spPr bwMode="auto">
          <a:xfrm>
            <a:off x="2927351" y="3933826"/>
            <a:ext cx="3603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60452" name="Text Box 40"/>
          <p:cNvSpPr txBox="1">
            <a:spLocks noChangeArrowheads="1"/>
          </p:cNvSpPr>
          <p:nvPr/>
        </p:nvSpPr>
        <p:spPr bwMode="auto">
          <a:xfrm>
            <a:off x="3417888" y="4221163"/>
            <a:ext cx="36036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60453" name="Text Box 41"/>
          <p:cNvSpPr txBox="1">
            <a:spLocks noChangeArrowheads="1"/>
          </p:cNvSpPr>
          <p:nvPr/>
        </p:nvSpPr>
        <p:spPr bwMode="auto">
          <a:xfrm>
            <a:off x="2697163" y="4437063"/>
            <a:ext cx="36036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60454" name="Text Box 42"/>
          <p:cNvSpPr txBox="1">
            <a:spLocks noChangeArrowheads="1"/>
          </p:cNvSpPr>
          <p:nvPr/>
        </p:nvSpPr>
        <p:spPr bwMode="auto">
          <a:xfrm>
            <a:off x="3384551" y="4581526"/>
            <a:ext cx="3603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60455" name="Text Box 43"/>
          <p:cNvSpPr txBox="1">
            <a:spLocks noChangeArrowheads="1"/>
          </p:cNvSpPr>
          <p:nvPr/>
        </p:nvSpPr>
        <p:spPr bwMode="auto">
          <a:xfrm>
            <a:off x="3057526" y="4941888"/>
            <a:ext cx="3603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800">
                <a:latin typeface="Arial" panose="020B0604020202020204" pitchFamily="34" charset="0"/>
              </a:rPr>
              <a:t>17</a:t>
            </a:r>
          </a:p>
        </p:txBody>
      </p:sp>
      <p:graphicFrame>
        <p:nvGraphicFramePr>
          <p:cNvPr id="110719" name="Group 127"/>
          <p:cNvGraphicFramePr>
            <a:graphicFrameLocks noGrp="1"/>
          </p:cNvGraphicFramePr>
          <p:nvPr>
            <p:ph idx="1"/>
          </p:nvPr>
        </p:nvGraphicFramePr>
        <p:xfrm>
          <a:off x="6959600" y="1114425"/>
          <a:ext cx="2376488" cy="5207000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1,9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7,3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3,4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7,5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2.5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6,8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1,5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6,5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3,5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6,4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2,2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5,8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3,4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5,2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3,6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3,2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4,5</a:t>
                      </a:r>
                      <a:endParaRPr kumimoji="0" lang="en-US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2,4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2,6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1.9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2,7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14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1.9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2,4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0,8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16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1,6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1,8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 marL="13890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alt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pt-B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0530" name="Text Box 128"/>
          <p:cNvSpPr txBox="1">
            <a:spLocks noChangeArrowheads="1"/>
          </p:cNvSpPr>
          <p:nvPr/>
        </p:nvSpPr>
        <p:spPr bwMode="auto">
          <a:xfrm>
            <a:off x="2566989" y="5805489"/>
            <a:ext cx="44037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Implementar o k-means em qualquer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linguagem de programação, tendo como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entrada os dados da tabela ao lado</a:t>
            </a:r>
            <a:endParaRPr lang="en-US" altLang="pt-BR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4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pic>
        <p:nvPicPr>
          <p:cNvPr id="4" name="Picture 3" descr="MCj04042630000[1]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76837" y="3153569"/>
            <a:ext cx="1838325" cy="1695450"/>
          </a:xfrm>
          <a:noFill/>
        </p:spPr>
      </p:pic>
    </p:spTree>
    <p:extLst>
      <p:ext uri="{BB962C8B-B14F-4D97-AF65-F5344CB8AC3E}">
        <p14:creationId xmlns:p14="http://schemas.microsoft.com/office/powerpoint/2010/main" val="81253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sz="4000"/>
              <a:t>Aprendizagem Supervisionada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Alguém (um professor) fornece a identificação (rótulos) de cada objeto da base de dados. </a:t>
            </a:r>
          </a:p>
        </p:txBody>
      </p:sp>
    </p:spTree>
    <p:extLst>
      <p:ext uri="{BB962C8B-B14F-4D97-AF65-F5344CB8AC3E}">
        <p14:creationId xmlns:p14="http://schemas.microsoft.com/office/powerpoint/2010/main" val="283118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sz="3600"/>
              <a:t>Aprendizagem Não-Supervisionada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O que pode ser feito quando se tem um conjunto de exemplos mas não se conhece as categorias envolvidas?</a:t>
            </a:r>
          </a:p>
        </p:txBody>
      </p:sp>
    </p:spTree>
    <p:extLst>
      <p:ext uri="{BB962C8B-B14F-4D97-AF65-F5344CB8AC3E}">
        <p14:creationId xmlns:p14="http://schemas.microsoft.com/office/powerpoint/2010/main" val="208155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sz="4000"/>
              <a:t>Como classificar esses pontos?</a:t>
            </a:r>
          </a:p>
        </p:txBody>
      </p:sp>
      <p:graphicFrame>
        <p:nvGraphicFramePr>
          <p:cNvPr id="2355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429000" y="1905000"/>
          <a:ext cx="4648200" cy="293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3" imgW="3153215" imgH="1991003" progId="Paint.Picture">
                  <p:embed/>
                </p:oleObj>
              </mc:Choice>
              <mc:Fallback>
                <p:oleObj name="Bitmap Image" r:id="rId3" imgW="3153215" imgH="1991003" progId="Paint.Picture">
                  <p:embed/>
                  <p:pic>
                    <p:nvPicPr>
                      <p:cNvPr id="235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05000"/>
                        <a:ext cx="4648200" cy="293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Line 6"/>
          <p:cNvSpPr>
            <a:spLocks noChangeShapeType="1"/>
          </p:cNvSpPr>
          <p:nvPr/>
        </p:nvSpPr>
        <p:spPr bwMode="auto">
          <a:xfrm>
            <a:off x="3429000" y="48768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429000" y="1524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2925764" y="5334000"/>
            <a:ext cx="65230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pt-BR" altLang="pt-BR" sz="2800">
                <a:latin typeface="Arial" panose="020B0604020202020204" pitchFamily="34" charset="0"/>
              </a:rPr>
              <a:t>Por que estudar esse tipo de problema?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sz="3600"/>
              <a:t>Aprendizagem Não-Supervisionada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Primeiramente, coletar e rotular bases de dados pode ser extremamente caro.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Ex: Gravar voz é barato, mas rotular todo o material gravado é caro.</a:t>
            </a:r>
          </a:p>
          <a:p>
            <a:pPr>
              <a:lnSpc>
                <a:spcPct val="90000"/>
              </a:lnSpc>
            </a:pPr>
            <a:r>
              <a:rPr lang="pt-BR" altLang="pt-BR"/>
              <a:t>Segundo, muitas vezes não se tem conhecimento das classes envolvidas.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Trabalho exploratório nos dados</a:t>
            </a:r>
            <a:br>
              <a:rPr lang="pt-BR" altLang="pt-BR"/>
            </a:br>
            <a:r>
              <a:rPr lang="pt-BR" altLang="pt-BR"/>
              <a:t>(ex. </a:t>
            </a:r>
            <a:r>
              <a:rPr lang="pt-BR" altLang="pt-BR" i="1"/>
              <a:t>Data Mining</a:t>
            </a:r>
            <a:r>
              <a:rPr lang="pt-BR" altLang="pt-BR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3451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sz="3600"/>
              <a:t>Aprendizagem Não-Supervisionada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Pré-classificação:</a:t>
            </a:r>
          </a:p>
          <a:p>
            <a:pPr lvl="1"/>
            <a:r>
              <a:rPr lang="pt-BR" altLang="pt-BR"/>
              <a:t>Suponha que as categorias envolvidas são conhecidas, mas a base não está rotulada.</a:t>
            </a:r>
          </a:p>
          <a:p>
            <a:pPr lvl="1"/>
            <a:r>
              <a:rPr lang="pt-BR" altLang="pt-BR"/>
              <a:t>Pode-se utilizar a aprendizagem não-supervisionada para fazer uma pré-classificação, e então treinar um classificador de maneira supervisionada.</a:t>
            </a:r>
          </a:p>
        </p:txBody>
      </p:sp>
    </p:spTree>
    <p:extLst>
      <p:ext uri="{BB962C8B-B14F-4D97-AF65-F5344CB8AC3E}">
        <p14:creationId xmlns:p14="http://schemas.microsoft.com/office/powerpoint/2010/main" val="132065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4"/>
            <a:ext cx="6851650" cy="719137"/>
          </a:xfrm>
        </p:spPr>
        <p:txBody>
          <a:bodyPr/>
          <a:lstStyle/>
          <a:p>
            <a:r>
              <a:rPr lang="pt-BR" altLang="pt-BR" i="1"/>
              <a:t>Clustering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É a organização dos objetos similares (em algum aspecto) em grupos.</a:t>
            </a:r>
          </a:p>
        </p:txBody>
      </p:sp>
      <p:pic>
        <p:nvPicPr>
          <p:cNvPr id="26628" name="Picture 11" descr="clus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48000"/>
            <a:ext cx="6248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12"/>
          <p:cNvSpPr txBox="1">
            <a:spLocks noChangeArrowheads="1"/>
          </p:cNvSpPr>
          <p:nvPr/>
        </p:nvSpPr>
        <p:spPr bwMode="auto">
          <a:xfrm>
            <a:off x="5334000" y="5867401"/>
            <a:ext cx="264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Quatro grupos (clusters)</a:t>
            </a:r>
          </a:p>
        </p:txBody>
      </p:sp>
    </p:spTree>
    <p:extLst>
      <p:ext uri="{BB962C8B-B14F-4D97-AF65-F5344CB8AC3E}">
        <p14:creationId xmlns:p14="http://schemas.microsoft.com/office/powerpoint/2010/main" val="10334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 x^{(1)}, x^{(2)}, \dots, x^{(m)} \}&#10;$&#10;&#10;\end{document}"/>
  <p:tag name="IGUANATEXSIZ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490D93-7B1B-411A-837B-D91624B8B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8EF69EF-478E-4A34-9077-AD5B790C84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42A2DC-E608-45A4-8DCA-71E71A9E667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0</TotalTime>
  <Words>1263</Words>
  <Application>Microsoft Office PowerPoint</Application>
  <PresentationFormat>Widescreen</PresentationFormat>
  <Paragraphs>373</Paragraphs>
  <Slides>38</Slides>
  <Notes>7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Tema1</vt:lpstr>
      <vt:lpstr>Bitmap Image</vt:lpstr>
      <vt:lpstr>Equation</vt:lpstr>
      <vt:lpstr>Chart</vt:lpstr>
      <vt:lpstr>Sistemas de Apoio à Decisão - Aula 07: Agrupamento – K-Means</vt:lpstr>
      <vt:lpstr>Introdução</vt:lpstr>
      <vt:lpstr>Introdução</vt:lpstr>
      <vt:lpstr>Aprendizagem Supervisionada</vt:lpstr>
      <vt:lpstr>Aprendizagem Não-Supervisionada</vt:lpstr>
      <vt:lpstr>Como classificar esses pontos?</vt:lpstr>
      <vt:lpstr>Aprendizagem Não-Supervisionada</vt:lpstr>
      <vt:lpstr>Aprendizagem Não-Supervisionada</vt:lpstr>
      <vt:lpstr>Clustering</vt:lpstr>
      <vt:lpstr>Cluster</vt:lpstr>
      <vt:lpstr>Distância Euclidiana</vt:lpstr>
      <vt:lpstr>Distância Euclidiana</vt:lpstr>
      <vt:lpstr>Agrupamento -Análise de Clusters</vt:lpstr>
      <vt:lpstr>Análise de Clusters: Objetivos</vt:lpstr>
      <vt:lpstr>O que é um cluster ?</vt:lpstr>
      <vt:lpstr>k-Means Clustering</vt:lpstr>
      <vt:lpstr>Algoritmo k-Means</vt:lpstr>
      <vt:lpstr>K-means Clustering: Step 1</vt:lpstr>
      <vt:lpstr>K-means Clustering: Step 2</vt:lpstr>
      <vt:lpstr>K-means Clustering: Step 3</vt:lpstr>
      <vt:lpstr>K-means Clustering: Step 4</vt:lpstr>
      <vt:lpstr>K-means Clustering: Step 5</vt:lpstr>
      <vt:lpstr>k-Means – Inicialização</vt:lpstr>
      <vt:lpstr>K-Means</vt:lpstr>
      <vt:lpstr>Calculando Distâncias</vt:lpstr>
      <vt:lpstr>Calculando Distâncias</vt:lpstr>
      <vt:lpstr>Critérios de Dispersão</vt:lpstr>
      <vt:lpstr>Critérios de Dispersão</vt:lpstr>
      <vt:lpstr>Apresentação do PowerPoint</vt:lpstr>
      <vt:lpstr>Apresentação do PowerPoint</vt:lpstr>
      <vt:lpstr>Algumas Aplicações de Clustering</vt:lpstr>
      <vt:lpstr>Problemas</vt:lpstr>
      <vt:lpstr>Apresentação do PowerPoint</vt:lpstr>
      <vt:lpstr>Apresentação do PowerPoint</vt:lpstr>
      <vt:lpstr>Exercício</vt:lpstr>
      <vt:lpstr>Exercícios</vt:lpstr>
      <vt:lpstr>Exercício</vt:lpstr>
      <vt:lpstr>Perguntas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2013-06-18T13:57:10Z</dcterms:created>
  <dcterms:modified xsi:type="dcterms:W3CDTF">2017-04-04T13:12:58Z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