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Book Antiqu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nsHY99B5KEBbFbPWd0u9kybiI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bold.fntdata"/><Relationship Id="rId11" Type="http://schemas.openxmlformats.org/officeDocument/2006/relationships/slide" Target="slides/slide7.xml"/><Relationship Id="rId22" Type="http://schemas.openxmlformats.org/officeDocument/2006/relationships/font" Target="fonts/BookAntiqua-boldItalic.fntdata"/><Relationship Id="rId10" Type="http://schemas.openxmlformats.org/officeDocument/2006/relationships/slide" Target="slides/slide6.xml"/><Relationship Id="rId21" Type="http://schemas.openxmlformats.org/officeDocument/2006/relationships/font" Target="fonts/BookAntiqu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BookAntiqu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798f699d2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0798f699d2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30798f699d2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798f699d2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0798f699d2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30798f699d2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798f699d2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0798f699d2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30798f699d2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798f699d2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0798f699d2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30798f699d2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798f699d2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30798f699d2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30798f699d2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c01616b4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fc01616b4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fc01616b4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798f699d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0798f699d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30798f699d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798f699d2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0798f699d2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30798f699d2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798f699d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0798f699d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30798f699d2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798f699d2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0798f699d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30798f699d2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798f699d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0798f699d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30798f699d2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798f699d2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0798f699d2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30798f699d2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hyperlink" Target="mailto:info@ucu.ac.ug" TargetMode="External"/><Relationship Id="rId5" Type="http://schemas.openxmlformats.org/officeDocument/2006/relationships/hyperlink" Target="https://ucu.ac.ug/" TargetMode="External"/><Relationship Id="rId6" Type="http://schemas.openxmlformats.org/officeDocument/2006/relationships/hyperlink" Target="mailto:info@ucu.ac.ug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6000"/>
              <a:buFont typeface="Trebuchet M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8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76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838200" y="1687514"/>
            <a:ext cx="10515600" cy="448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indent="-33718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indent="-329183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indent="-326898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indent="-33718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indent="-329183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indent="-326898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indent="-33718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indent="-329183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indent="-326898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2116899" y="6251714"/>
            <a:ext cx="8129391" cy="46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" name="Google Shape;45;p18"/>
          <p:cNvGrpSpPr/>
          <p:nvPr/>
        </p:nvGrpSpPr>
        <p:grpSpPr>
          <a:xfrm>
            <a:off x="888267" y="4604423"/>
            <a:ext cx="5551131" cy="1360803"/>
            <a:chOff x="3063490" y="4400284"/>
            <a:chExt cx="5551131" cy="1360803"/>
          </a:xfrm>
        </p:grpSpPr>
        <p:grpSp>
          <p:nvGrpSpPr>
            <p:cNvPr id="46" name="Google Shape;46;p18"/>
            <p:cNvGrpSpPr/>
            <p:nvPr/>
          </p:nvGrpSpPr>
          <p:grpSpPr>
            <a:xfrm>
              <a:off x="4215162" y="4400284"/>
              <a:ext cx="4399459" cy="1360286"/>
              <a:chOff x="3595675" y="3836538"/>
              <a:chExt cx="5247402" cy="1632365"/>
            </a:xfrm>
          </p:grpSpPr>
          <p:pic>
            <p:nvPicPr>
              <p:cNvPr descr="facebook instagram whatsapp PNG image with transparent background | TOPpng" id="47" name="Google Shape;47;p18"/>
              <p:cNvPicPr preferRelativeResize="0"/>
              <p:nvPr/>
            </p:nvPicPr>
            <p:blipFill rotWithShape="1">
              <a:blip r:embed="rId2">
                <a:alphaModFix/>
              </a:blip>
              <a:srcRect b="67238" l="0" r="66494" t="0"/>
              <a:stretch/>
            </p:blipFill>
            <p:spPr>
              <a:xfrm>
                <a:off x="3693167" y="4915321"/>
                <a:ext cx="249211" cy="259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facebook instagram whatsapp PNG image with transparent background | TOPpng" id="48" name="Google Shape;48;p18"/>
              <p:cNvPicPr preferRelativeResize="0"/>
              <p:nvPr/>
            </p:nvPicPr>
            <p:blipFill rotWithShape="1">
              <a:blip r:embed="rId3">
                <a:alphaModFix/>
              </a:blip>
              <a:srcRect b="69905" l="67402" r="0" t="0"/>
              <a:stretch/>
            </p:blipFill>
            <p:spPr>
              <a:xfrm>
                <a:off x="3685804" y="5173122"/>
                <a:ext cx="263933" cy="259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Round black telephone logo, Telephone Icon, Phone File, electronics, logo,  black And White png | PNGWing" id="49" name="Google Shape;49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693167" y="4579064"/>
                <a:ext cx="249209" cy="259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" name="Google Shape;50;p18"/>
              <p:cNvSpPr txBox="1"/>
              <p:nvPr/>
            </p:nvSpPr>
            <p:spPr>
              <a:xfrm>
                <a:off x="3943860" y="4840719"/>
                <a:ext cx="2964236" cy="33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GB" sz="12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@ugandachristianuniversity</a:t>
                </a:r>
                <a:endParaRPr b="0" i="0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51" name="Google Shape;51;p18"/>
              <p:cNvSpPr txBox="1"/>
              <p:nvPr/>
            </p:nvSpPr>
            <p:spPr>
              <a:xfrm>
                <a:off x="6724749" y="4848559"/>
                <a:ext cx="1781016" cy="369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rPr b="0" i="0" lang="en-GB" sz="1350" u="none" cap="none" strike="noStrike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@</a:t>
                </a:r>
                <a:r>
                  <a:rPr b="0" i="0" lang="en-GB" sz="1200" u="none" cap="none" strike="noStrike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UCUniversity</a:t>
                </a:r>
                <a:endParaRPr b="0" i="0" sz="135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52" name="Google Shape;52;p18"/>
              <p:cNvSpPr txBox="1"/>
              <p:nvPr/>
            </p:nvSpPr>
            <p:spPr>
              <a:xfrm>
                <a:off x="3961223" y="5136500"/>
                <a:ext cx="3240066" cy="33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GB" sz="1200" u="none" cap="none" strike="noStrike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@UgandaChristianUniversity</a:t>
                </a:r>
                <a:endParaRPr b="0" i="0" sz="12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53" name="Google Shape;53;p18"/>
              <p:cNvSpPr txBox="1"/>
              <p:nvPr/>
            </p:nvSpPr>
            <p:spPr>
              <a:xfrm>
                <a:off x="3619181" y="4118017"/>
                <a:ext cx="5223896" cy="720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GB" sz="1100" u="none" cap="none" strike="noStrike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P.O. Box 4 Mukono, Uganda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GB" sz="1100" u="none" cap="none" strike="noStrike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Tel: 256-312-350800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100"/>
                  <a:buFont typeface="Trebuchet MS"/>
                  <a:buNone/>
                </a:pPr>
                <a:r>
                  <a:rPr b="0" i="0" lang="en-GB" sz="1100" u="sng" cap="none" strike="noStrike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  <a:hlinkClick r:id="rId5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      https://ucu.ac.ug/</a:t>
                </a:r>
                <a:r>
                  <a:rPr b="0" i="0" lang="en-GB" sz="1100" u="none" cap="none" strike="noStrike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</a:t>
                </a:r>
                <a:r>
                  <a:rPr b="0" i="0" lang="en-GB" sz="1100" u="none" cap="none" strike="noStrike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  Email: </a:t>
                </a:r>
                <a:r>
                  <a:rPr b="0" i="0" lang="en-GB" sz="1100" u="sng" cap="none" strike="noStrike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  <a:hlinkClick r:id="rId6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info@ucu.ac.ug</a:t>
                </a:r>
                <a:r>
                  <a:rPr b="0" i="0" lang="en-GB" sz="1100" u="none" cap="none" strike="noStrike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8"/>
              <p:cNvSpPr txBox="1"/>
              <p:nvPr/>
            </p:nvSpPr>
            <p:spPr>
              <a:xfrm>
                <a:off x="3595675" y="3836538"/>
                <a:ext cx="4174870" cy="406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GB" sz="1600" u="none" cap="none" strike="noStrike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Uganda Christian University</a:t>
                </a:r>
                <a:endParaRPr b="0" i="0" sz="1600" u="none" cap="none" strike="noStrike">
                  <a:solidFill>
                    <a:srgbClr val="1E4E7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pic>
            <p:nvPicPr>
              <p:cNvPr descr="facebook instagram whatsapp PNG image with transparent background | TOPpng" id="55" name="Google Shape;55;p18"/>
              <p:cNvPicPr preferRelativeResize="0"/>
              <p:nvPr/>
            </p:nvPicPr>
            <p:blipFill rotWithShape="1">
              <a:blip r:embed="rId3">
                <a:alphaModFix/>
              </a:blip>
              <a:srcRect b="31937" l="0" r="64675" t="34921"/>
              <a:stretch/>
            </p:blipFill>
            <p:spPr>
              <a:xfrm>
                <a:off x="6492923" y="4908033"/>
                <a:ext cx="260459" cy="259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6" name="Google Shape;56;p18"/>
            <p:cNvPicPr preferRelativeResize="0"/>
            <p:nvPr/>
          </p:nvPicPr>
          <p:blipFill rotWithShape="1">
            <a:blip r:embed="rId7">
              <a:alphaModFix/>
            </a:blip>
            <a:srcRect b="16736" l="4177" r="77310" t="16271"/>
            <a:stretch/>
          </p:blipFill>
          <p:spPr>
            <a:xfrm>
              <a:off x="3063490" y="4440462"/>
              <a:ext cx="1197778" cy="1320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Red button thank you icon Royalty Free Vector Image" id="57" name="Google Shape;57;p18"/>
          <p:cNvPicPr preferRelativeResize="0"/>
          <p:nvPr/>
        </p:nvPicPr>
        <p:blipFill rotWithShape="1">
          <a:blip r:embed="rId8">
            <a:alphaModFix/>
          </a:blip>
          <a:srcRect b="13038" l="0" r="0" t="0"/>
          <a:stretch/>
        </p:blipFill>
        <p:spPr>
          <a:xfrm>
            <a:off x="5409985" y="1899157"/>
            <a:ext cx="1825644" cy="17041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8"/>
          <p:cNvGrpSpPr/>
          <p:nvPr/>
        </p:nvGrpSpPr>
        <p:grpSpPr>
          <a:xfrm>
            <a:off x="8223082" y="4505034"/>
            <a:ext cx="4710416" cy="1774757"/>
            <a:chOff x="4261082" y="3159912"/>
            <a:chExt cx="5618294" cy="2129734"/>
          </a:xfrm>
        </p:grpSpPr>
        <p:pic>
          <p:nvPicPr>
            <p:cNvPr descr="facebook instagram whatsapp PNG image with transparent background | TOPpng" id="59" name="Google Shape;59;p18"/>
            <p:cNvPicPr preferRelativeResize="0"/>
            <p:nvPr/>
          </p:nvPicPr>
          <p:blipFill rotWithShape="1">
            <a:blip r:embed="rId2">
              <a:alphaModFix/>
            </a:blip>
            <a:srcRect b="67238" l="0" r="66494" t="0"/>
            <a:stretch/>
          </p:blipFill>
          <p:spPr>
            <a:xfrm>
              <a:off x="4333142" y="4196730"/>
              <a:ext cx="277638" cy="2887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und black telephone logo, Telephone Icon, Phone File, electronics, logo,  black And White png | PNGWing" id="60" name="Google Shape;60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62423" y="4497666"/>
              <a:ext cx="245303" cy="255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8"/>
            <p:cNvSpPr txBox="1"/>
            <p:nvPr/>
          </p:nvSpPr>
          <p:spPr>
            <a:xfrm>
              <a:off x="4629313" y="4929543"/>
              <a:ext cx="2964236" cy="360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2" name="Google Shape;62;p18"/>
            <p:cNvSpPr txBox="1"/>
            <p:nvPr/>
          </p:nvSpPr>
          <p:spPr>
            <a:xfrm>
              <a:off x="4547946" y="4468247"/>
              <a:ext cx="1959178" cy="3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rgbClr val="0000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https://cse.ucu.ac.ug/</a:t>
              </a:r>
              <a:endParaRPr b="0" i="0" sz="11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3" name="Google Shape;63;p18"/>
            <p:cNvSpPr txBox="1"/>
            <p:nvPr/>
          </p:nvSpPr>
          <p:spPr>
            <a:xfrm>
              <a:off x="6285518" y="4170852"/>
              <a:ext cx="1750610" cy="332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@ucu_ComputEng</a:t>
              </a:r>
              <a:endParaRPr b="0" i="0" sz="12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4" name="Google Shape;64;p18"/>
            <p:cNvSpPr txBox="1"/>
            <p:nvPr/>
          </p:nvSpPr>
          <p:spPr>
            <a:xfrm>
              <a:off x="4547946" y="4152767"/>
              <a:ext cx="1581881" cy="3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@ucucomputeng</a:t>
              </a:r>
              <a:endParaRPr b="0" i="0" sz="11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5" name="Google Shape;65;p18"/>
            <p:cNvSpPr txBox="1"/>
            <p:nvPr/>
          </p:nvSpPr>
          <p:spPr>
            <a:xfrm>
              <a:off x="4281392" y="3800378"/>
              <a:ext cx="5597984" cy="313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rgbClr val="1E4E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Tel: +256 (0) 312 350 863 | WhatsApp: +256 (0) 708 114 300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8"/>
            <p:cNvSpPr txBox="1"/>
            <p:nvPr/>
          </p:nvSpPr>
          <p:spPr>
            <a:xfrm>
              <a:off x="4261082" y="3159912"/>
              <a:ext cx="5597985" cy="627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1E4E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Department of Computing &amp; Technology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rgbClr val="C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FACULTY OF ENGINEERING, DESIGN AND TECHNOLOGY</a:t>
              </a:r>
              <a:endParaRPr b="0" i="0" sz="12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facebook instagram whatsapp PNG image with transparent background | TOPpng" id="67" name="Google Shape;67;p18"/>
            <p:cNvPicPr preferRelativeResize="0"/>
            <p:nvPr/>
          </p:nvPicPr>
          <p:blipFill rotWithShape="1">
            <a:blip r:embed="rId3">
              <a:alphaModFix/>
            </a:blip>
            <a:srcRect b="31937" l="0" r="64675" t="34921"/>
            <a:stretch/>
          </p:blipFill>
          <p:spPr>
            <a:xfrm>
              <a:off x="6070315" y="4226614"/>
              <a:ext cx="301120" cy="3004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8"/>
          <p:cNvSpPr txBox="1"/>
          <p:nvPr/>
        </p:nvSpPr>
        <p:spPr>
          <a:xfrm>
            <a:off x="10081508" y="5598486"/>
            <a:ext cx="200074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Email: dct-</a:t>
            </a:r>
            <a:r>
              <a:rPr b="0" i="0" lang="en-GB" sz="1100" u="sng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info@ucu.ac.ug</a:t>
            </a:r>
            <a:endParaRPr b="0" i="0" sz="11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9" name="Google Shape;69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7631107" y="4473507"/>
            <a:ext cx="634564" cy="1407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8"/>
          <p:cNvCxnSpPr/>
          <p:nvPr/>
        </p:nvCxnSpPr>
        <p:spPr>
          <a:xfrm flipH="1">
            <a:off x="345989" y="4505034"/>
            <a:ext cx="11846011" cy="10501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8"/>
          <p:cNvSpPr txBox="1"/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6000"/>
              <a:buFont typeface="Trebuchet M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8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76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 rot="5400000">
            <a:off x="3851275" y="-1325561"/>
            <a:ext cx="448945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indent="-33718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indent="-329183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indent="-326898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indent="-33718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indent="-329183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indent="-326898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0" type="dt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1" type="ftr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3.png"/><Relationship Id="rId2" Type="http://schemas.openxmlformats.org/officeDocument/2006/relationships/hyperlink" Target="mailto:info@ucu.ac.ug" TargetMode="External"/><Relationship Id="rId3" Type="http://schemas.openxmlformats.org/officeDocument/2006/relationships/hyperlink" Target="http://www.ucu.ac.ug/" TargetMode="External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76791" y="0"/>
            <a:ext cx="2415209" cy="7358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/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rgbClr val="1F49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838200" y="1687514"/>
            <a:ext cx="10515600" cy="448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7014D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7338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B3D91"/>
              </a:buClr>
              <a:buSzPts val="228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70167"/>
              </a:buClr>
              <a:buSzPts val="18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29183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70167"/>
              </a:buClr>
              <a:buSzPts val="1584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26898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931"/>
              </a:buClr>
              <a:buSzPts val="1548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0"/>
          <p:cNvSpPr/>
          <p:nvPr/>
        </p:nvSpPr>
        <p:spPr>
          <a:xfrm>
            <a:off x="838200" y="1508126"/>
            <a:ext cx="11353800" cy="179387"/>
          </a:xfrm>
          <a:prstGeom prst="rect">
            <a:avLst/>
          </a:prstGeom>
          <a:solidFill>
            <a:srgbClr val="0B3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4;p10"/>
          <p:cNvSpPr/>
          <p:nvPr/>
        </p:nvSpPr>
        <p:spPr>
          <a:xfrm>
            <a:off x="0" y="1508126"/>
            <a:ext cx="838200" cy="179387"/>
          </a:xfrm>
          <a:prstGeom prst="rect">
            <a:avLst/>
          </a:prstGeom>
          <a:solidFill>
            <a:srgbClr val="D701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838200" y="1508125"/>
            <a:ext cx="838200" cy="179387"/>
          </a:xfrm>
          <a:prstGeom prst="rect">
            <a:avLst/>
          </a:prstGeom>
          <a:solidFill>
            <a:srgbClr val="FFD9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2116899" y="6251714"/>
            <a:ext cx="8129391" cy="46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Google Shape;18;p10"/>
          <p:cNvSpPr txBox="1"/>
          <p:nvPr/>
        </p:nvSpPr>
        <p:spPr>
          <a:xfrm>
            <a:off x="2116899" y="6356350"/>
            <a:ext cx="751742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1" i="0" lang="en-GB" sz="850" u="none" cap="none" strike="noStrike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A Complete Education for A Complete Person</a:t>
            </a:r>
            <a:br>
              <a:rPr b="0" i="0" lang="en-GB" sz="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GB" sz="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P.O. Box 4, Mukono, Uganda, Plot 67-173, Bishop Tucker Road, Mukono Hill | Tel: +256 (0) 312 350 800 Email: </a:t>
            </a:r>
            <a:r>
              <a:rPr b="0" i="0" lang="en-GB" sz="700" u="sng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info@ucu.ac.ug</a:t>
            </a:r>
            <a:r>
              <a:rPr b="0" i="0" lang="en-GB" sz="7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Web: </a:t>
            </a:r>
            <a:r>
              <a:rPr b="0" i="0" lang="en-GB" sz="700" u="sng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</a:t>
            </a:r>
            <a:r>
              <a:rPr b="0" i="0" lang="en-GB" sz="700" u="sng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ucu.ac.ug</a:t>
            </a:r>
            <a:endParaRPr b="0" i="0" sz="700" u="sng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-GB" sz="6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Founded by the Province of the Church of Uganda. Chartered by the Government of Uganda</a:t>
            </a:r>
            <a:endParaRPr b="0" i="0" sz="6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" name="Google Shape;19;p10"/>
          <p:cNvCxnSpPr/>
          <p:nvPr/>
        </p:nvCxnSpPr>
        <p:spPr>
          <a:xfrm>
            <a:off x="0" y="6395027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7016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" name="Google Shape;20;p10"/>
          <p:cNvPicPr preferRelativeResize="0"/>
          <p:nvPr/>
        </p:nvPicPr>
        <p:blipFill rotWithShape="1">
          <a:blip r:embed="rId4">
            <a:alphaModFix/>
          </a:blip>
          <a:srcRect b="42643" l="0" r="0" t="0"/>
          <a:stretch/>
        </p:blipFill>
        <p:spPr>
          <a:xfrm>
            <a:off x="0" y="5412967"/>
            <a:ext cx="1162289" cy="144503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Topic: </a:t>
            </a:r>
            <a:r>
              <a:rPr i="1" lang="en-GB"/>
              <a:t>Combining Probability and Statistics for continuous variables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1007534" y="5551742"/>
            <a:ext cx="3733800" cy="82038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937001" y="5579763"/>
            <a:ext cx="3804333" cy="83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Dr. Daphne Nyachaki Bitalo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rebuchet MS"/>
              <a:buNone/>
            </a:pPr>
            <a:r>
              <a:rPr b="1" i="0" lang="en-GB" sz="1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Computing &amp;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rebuchet MS"/>
              <a:buNone/>
            </a:pPr>
            <a:r>
              <a:rPr b="0" i="0" lang="en-GB" sz="14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Faculty of Engineering, Design &amp;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" y="2156859"/>
            <a:ext cx="12191999" cy="1325563"/>
          </a:xfrm>
          <a:prstGeom prst="rect">
            <a:avLst/>
          </a:prstGeom>
          <a:solidFill>
            <a:srgbClr val="0A3D91"/>
          </a:solidFill>
          <a:ln cap="flat" cmpd="sng" w="9525">
            <a:solidFill>
              <a:srgbClr val="0A3D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" y="2181298"/>
            <a:ext cx="12191999" cy="889481"/>
          </a:xfrm>
          <a:prstGeom prst="rect">
            <a:avLst/>
          </a:prstGeom>
          <a:noFill/>
          <a:ln cap="flat" cmpd="sng" w="9525">
            <a:solidFill>
              <a:srgbClr val="0A3D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GB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MTH1203: Probability and Statistics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-2" y="2819880"/>
            <a:ext cx="12191999" cy="609120"/>
          </a:xfrm>
          <a:prstGeom prst="rect">
            <a:avLst/>
          </a:prstGeom>
          <a:noFill/>
          <a:ln cap="flat" cmpd="sng" w="9525">
            <a:solidFill>
              <a:srgbClr val="0A3D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rebuchet MS"/>
              <a:buNone/>
            </a:pPr>
            <a:r>
              <a:rPr b="0" i="0" lang="en-GB" sz="2800" u="none" cap="none" strike="noStrike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0</a:t>
            </a:r>
            <a:r>
              <a:rPr lang="en-GB" sz="28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r>
              <a:rPr b="0" i="0" lang="en-GB" sz="2800" u="none" cap="none" strike="noStrike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 (BSCS, BSDS, BSIT)</a:t>
            </a:r>
            <a:endParaRPr b="0" i="0" sz="2800" u="none" cap="none" strike="noStrike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9656407" y="5971302"/>
            <a:ext cx="25356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rebuchet MS"/>
              <a:buNone/>
            </a:pPr>
            <a:r>
              <a:rPr b="0" i="0" lang="en-GB" sz="1600" u="none" cap="none" strike="noStrik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Fri 6</a:t>
            </a:r>
            <a:r>
              <a:rPr b="0" baseline="30000" i="0" lang="en-GB" sz="1600" u="none" cap="none" strike="noStrik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b="0" i="0" lang="en-GB" sz="1600" u="none" cap="none" strike="noStrik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 Sept 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798f699d2_0_34"/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Probability distribution-CDF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30798f699d2_0_34"/>
          <p:cNvSpPr txBox="1"/>
          <p:nvPr/>
        </p:nvSpPr>
        <p:spPr>
          <a:xfrm>
            <a:off x="388729" y="1142636"/>
            <a:ext cx="119094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46050" lvl="0" marL="31750" marR="57785" rtl="0" algn="l">
              <a:lnSpc>
                <a:spcPct val="156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B3D7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Google Shape;177;g30798f699d2_0_34"/>
          <p:cNvSpPr txBox="1"/>
          <p:nvPr/>
        </p:nvSpPr>
        <p:spPr>
          <a:xfrm>
            <a:off x="138150" y="1726650"/>
            <a:ext cx="6464400" cy="5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279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Statistics for central tendency and distribution of a variable</a:t>
            </a:r>
            <a:endParaRPr b="1" sz="28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55600" lvl="0" marL="457200" marR="279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Cumulative distribution function is the probability that the continuous variable takes a value less than or equal to x. P(X &lt;= x)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556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For instance, what is the probability of a benign tumour radius mean being less than 12. P(12 &lt; X)?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556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The answer is 0.5. The probability that the variable takes a values less than or equal to 12(radius mean) is 0.5.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i="0" sz="2700" u="none" cap="none" strike="noStrike">
              <a:solidFill>
                <a:srgbClr val="141F3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78" name="Google Shape;178;g30798f699d2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550" y="2049050"/>
            <a:ext cx="5089450" cy="39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798f699d2_0_51"/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Relationship between</a:t>
            </a: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0798f699d2_0_51"/>
          <p:cNvSpPr txBox="1"/>
          <p:nvPr/>
        </p:nvSpPr>
        <p:spPr>
          <a:xfrm>
            <a:off x="388729" y="1142636"/>
            <a:ext cx="119094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46050" lvl="0" marL="31750" marR="57785" rtl="0" algn="l">
              <a:lnSpc>
                <a:spcPct val="156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B3D7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g30798f699d2_0_51"/>
          <p:cNvSpPr txBox="1"/>
          <p:nvPr/>
        </p:nvSpPr>
        <p:spPr>
          <a:xfrm>
            <a:off x="138150" y="1726650"/>
            <a:ext cx="6778800" cy="3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90500" marR="190500" rtl="0" algn="l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Scatterplot to visualise relationship between continuous variables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457200" marR="279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Let’s look at relationship between radius mean and area mean in our cancer dataset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In scatter plot you can see that when radius mean increases, area mean also increases. Therefore, they are positively correlated with each other.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87" name="Google Shape;187;g30798f699d2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700" y="1726650"/>
            <a:ext cx="5028375" cy="44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798f699d2_0_60"/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Relationship between</a:t>
            </a: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0798f699d2_0_60"/>
          <p:cNvSpPr txBox="1"/>
          <p:nvPr/>
        </p:nvSpPr>
        <p:spPr>
          <a:xfrm>
            <a:off x="388729" y="1142636"/>
            <a:ext cx="119094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46050" lvl="0" marL="31750" marR="57785" rtl="0" algn="l">
              <a:lnSpc>
                <a:spcPct val="156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B3D7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g30798f699d2_0_60"/>
          <p:cNvSpPr txBox="1"/>
          <p:nvPr/>
        </p:nvSpPr>
        <p:spPr>
          <a:xfrm>
            <a:off x="138150" y="1726650"/>
            <a:ext cx="5501400" cy="4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90500" marR="190500" rtl="0" algn="l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Statistically using correlation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68300" lvl="0" marL="457200" marR="279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 Antiqua"/>
              <a:buChar char="●"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Strength of the relationship between continuous variables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683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 Antiqua"/>
              <a:buChar char="●"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Ranges from  -1 to 1.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683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 Antiqua"/>
              <a:buChar char="●"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Meaning of 1 is variables are positively correlated with each other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683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 Antiqua"/>
              <a:buChar char="●"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Meaning of zero  is no correlation between variables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683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 Antiqua"/>
              <a:buChar char="●"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Meaning of -1 is two variables are negatively correlated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96" name="Google Shape;196;g30798f699d2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025" y="1558200"/>
            <a:ext cx="6532601" cy="472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798f699d2_0_70"/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Types of correlation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0798f699d2_0_70"/>
          <p:cNvSpPr txBox="1"/>
          <p:nvPr/>
        </p:nvSpPr>
        <p:spPr>
          <a:xfrm>
            <a:off x="388729" y="1142636"/>
            <a:ext cx="119094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46050" lvl="0" marL="31750" marR="57785" rtl="0" algn="l">
              <a:lnSpc>
                <a:spcPct val="156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B3D7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g30798f699d2_0_70"/>
          <p:cNvSpPr txBox="1"/>
          <p:nvPr/>
        </p:nvSpPr>
        <p:spPr>
          <a:xfrm>
            <a:off x="138150" y="1726650"/>
            <a:ext cx="11665200" cy="5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90500" marR="190500" rtl="0" algn="l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Pearson’s correlation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457200" marR="279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Pearson correlation works well if the relationship between variables are linear and variables are roughly normal.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But it is not robust, if there are outliers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Spearman's Rank</a:t>
            </a:r>
            <a:r>
              <a:rPr b="1" lang="en-GB" sz="2800">
                <a:solidFill>
                  <a:schemeClr val="dk1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 correlation</a:t>
            </a:r>
            <a:endParaRPr b="1" sz="2800">
              <a:solidFill>
                <a:schemeClr val="dk1"/>
              </a:solidFill>
              <a:highlight>
                <a:schemeClr val="lt1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736600" marR="279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■"/>
            </a:pPr>
            <a:r>
              <a:rPr lang="en-GB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If relationship between distributions are non-linear, spearman's correlation tends to better estimate the strength of relationship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■"/>
            </a:pPr>
            <a:r>
              <a:rPr lang="en-GB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Spearman's correlation is more robust to outliers.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lnSpc>
                <a:spcPct val="140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highlight>
                <a:schemeClr val="lt1"/>
              </a:highlight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798f699d2_0_81"/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Variability between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0798f699d2_0_81"/>
          <p:cNvSpPr txBox="1"/>
          <p:nvPr/>
        </p:nvSpPr>
        <p:spPr>
          <a:xfrm>
            <a:off x="388729" y="1142636"/>
            <a:ext cx="119094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46050" lvl="0" marL="31750" marR="57785" rtl="0" algn="l">
              <a:lnSpc>
                <a:spcPct val="156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B3D7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g30798f699d2_0_81"/>
          <p:cNvSpPr txBox="1"/>
          <p:nvPr/>
        </p:nvSpPr>
        <p:spPr>
          <a:xfrm>
            <a:off x="138150" y="1726650"/>
            <a:ext cx="11665200" cy="4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90500" marR="190500" rtl="0" algn="l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Covariance</a:t>
            </a:r>
            <a:endParaRPr b="1" sz="2800" u="sng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93700" lvl="0" marL="736600" marR="279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ook Antiqu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Covariance is measure of the tendency of two continuous variables to vary together (change)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93700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ook Antiqu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So covariance is maximized if two vectors are identical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93700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ook Antiqu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Covariance is zero if they are orthogonal.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93700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ook Antiqu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Covariance is negative if they point in opposite direction (inversely related)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93700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ook Antiqu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Let’s look at covariance between radius mean and area mean. Then look at radius mean and fractal dimension se</a:t>
            </a:r>
            <a:endParaRPr b="1" sz="2600">
              <a:solidFill>
                <a:schemeClr val="dk1"/>
              </a:solidFill>
              <a:highlight>
                <a:schemeClr val="lt1"/>
              </a:highlight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r>
              <a:rPr lang="en-GB"/>
              <a:t>Lecture Objectives 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586740" y="1687514"/>
            <a:ext cx="10767060" cy="448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4300">
                <a:latin typeface="Book Antiqua"/>
                <a:ea typeface="Book Antiqua"/>
                <a:cs typeface="Book Antiqua"/>
                <a:sym typeface="Book Antiqua"/>
              </a:rPr>
              <a:t>The Objective of this lecture is to: </a:t>
            </a:r>
            <a:endParaRPr sz="43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ook Antiqua"/>
              <a:buChar char="❑"/>
            </a:pPr>
            <a:r>
              <a:rPr lang="en-GB" sz="3700">
                <a:latin typeface="Book Antiqua"/>
                <a:ea typeface="Book Antiqua"/>
                <a:cs typeface="Book Antiqua"/>
                <a:sym typeface="Book Antiqua"/>
              </a:rPr>
              <a:t>Combine the concepts of probability and statistics to answer key questions</a:t>
            </a:r>
            <a:endParaRPr sz="37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Font typeface="Book Antiqua"/>
              <a:buChar char="❑"/>
            </a:pPr>
            <a:r>
              <a:rPr lang="en-GB" sz="3700">
                <a:latin typeface="Book Antiqua"/>
                <a:ea typeface="Book Antiqua"/>
                <a:cs typeface="Book Antiqua"/>
                <a:sym typeface="Book Antiqua"/>
              </a:rPr>
              <a:t>Use a real-world health dataset to get insights (Dataset on breast cancer provided on Moodle)</a:t>
            </a:r>
            <a:endParaRPr sz="3700"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c01616b40_0_6"/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Visualising distribution of a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fc01616b40_0_6"/>
          <p:cNvSpPr txBox="1"/>
          <p:nvPr/>
        </p:nvSpPr>
        <p:spPr>
          <a:xfrm>
            <a:off x="388729" y="1142636"/>
            <a:ext cx="119094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46050" lvl="0" marL="31750" marR="57785" rtl="0" algn="l">
              <a:lnSpc>
                <a:spcPct val="156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B3D7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" name="Google Shape;120;g2fc01616b40_0_6"/>
          <p:cNvSpPr txBox="1"/>
          <p:nvPr/>
        </p:nvSpPr>
        <p:spPr>
          <a:xfrm>
            <a:off x="138150" y="1726650"/>
            <a:ext cx="116652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279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Histogram for a continuous variable</a:t>
            </a:r>
            <a:endParaRPr b="1" sz="28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06400" lvl="0" marL="457200" marR="279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Char char="●"/>
            </a:pP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How many times each value appears in dataset. This description is called the distribution of variable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064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Char char="●"/>
            </a:pP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Most common way to represent distribution of continuous </a:t>
            </a: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variable</a:t>
            </a: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 is histogram that is graph which shows frequency of each value.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064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Char char="●"/>
            </a:pP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Frequency = number of times each value appears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064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Char char="●"/>
            </a:pP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Example: [1,1,1,1,2,2,2]. Frequency of 1 is four and frequency of 2 is three.</a:t>
            </a:r>
            <a:endParaRPr b="1"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i="0" sz="2700" u="none" cap="none" strike="noStrike">
              <a:solidFill>
                <a:srgbClr val="141F3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798f699d2_0_1"/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istribution of a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30798f699d2_0_1"/>
          <p:cNvSpPr txBox="1"/>
          <p:nvPr/>
        </p:nvSpPr>
        <p:spPr>
          <a:xfrm>
            <a:off x="388729" y="1142636"/>
            <a:ext cx="119094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46050" lvl="0" marL="31750" marR="57785" rtl="0" algn="l">
              <a:lnSpc>
                <a:spcPct val="156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B3D7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g30798f699d2_0_1"/>
          <p:cNvSpPr txBox="1"/>
          <p:nvPr/>
        </p:nvSpPr>
        <p:spPr>
          <a:xfrm>
            <a:off x="138150" y="1726650"/>
            <a:ext cx="5697900" cy="4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279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Histogram of breast cancer data</a:t>
            </a:r>
            <a:endParaRPr b="1" sz="28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457200" marR="279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From this graph you can see that radius mean of malignant tumors are bigger than radius mean of 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benign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 tumors mostly.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The bening distribution (green in graph) is bell-shaped that is shape of normal distribution (gaussian distribution)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i="0" sz="2700" u="none" cap="none" strike="noStrike">
              <a:solidFill>
                <a:srgbClr val="141F3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29" name="Google Shape;129;g30798f699d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800" y="1847150"/>
            <a:ext cx="6005400" cy="42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798f699d2_0_89"/>
          <p:cNvSpPr txBox="1"/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Testing for normal distribution</a:t>
            </a:r>
            <a:endParaRPr/>
          </a:p>
        </p:txBody>
      </p:sp>
      <p:sp>
        <p:nvSpPr>
          <p:cNvPr id="136" name="Google Shape;136;g30798f699d2_0_89"/>
          <p:cNvSpPr txBox="1"/>
          <p:nvPr>
            <p:ph idx="1" type="body"/>
          </p:nvPr>
        </p:nvSpPr>
        <p:spPr>
          <a:xfrm>
            <a:off x="838200" y="1687514"/>
            <a:ext cx="10515600" cy="4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Book Antiqua"/>
                <a:ea typeface="Book Antiqua"/>
                <a:cs typeface="Book Antiqua"/>
                <a:sym typeface="Book Antiqua"/>
              </a:rPr>
              <a:t>So the distribution of data has to be testing using the following:</a:t>
            </a:r>
            <a:endParaRPr sz="30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Book Antiqua"/>
                <a:ea typeface="Book Antiqua"/>
                <a:cs typeface="Book Antiqua"/>
                <a:sym typeface="Book Antiqua"/>
              </a:rPr>
              <a:t>1. </a:t>
            </a:r>
            <a:r>
              <a:rPr lang="en-GB" sz="30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Visual inspection </a:t>
            </a:r>
            <a:r>
              <a:rPr lang="en-GB" sz="3000">
                <a:latin typeface="Book Antiqua"/>
                <a:ea typeface="Book Antiqua"/>
                <a:cs typeface="Book Antiqua"/>
                <a:sym typeface="Book Antiqua"/>
              </a:rPr>
              <a:t>[normal plots (histogram), Q-Q plot (quantile-quantile plot)], boxplots)</a:t>
            </a:r>
            <a:endParaRPr sz="30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Book Antiqua"/>
                <a:ea typeface="Book Antiqua"/>
                <a:cs typeface="Book Antiqua"/>
                <a:sym typeface="Book Antiqua"/>
              </a:rPr>
              <a:t>2. </a:t>
            </a:r>
            <a:r>
              <a:rPr lang="en-GB" sz="30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Significance tests</a:t>
            </a:r>
            <a:r>
              <a:rPr lang="en-GB" sz="3000">
                <a:latin typeface="Book Antiqua"/>
                <a:ea typeface="Book Antiqua"/>
                <a:cs typeface="Book Antiqua"/>
                <a:sym typeface="Book Antiqua"/>
              </a:rPr>
              <a:t>. Such as Shapiro-Wilk’s test (samples &gt;3&lt; 5000) and Kolmogorov-Smirnov (K-S) test (samples &gt; 5000)</a:t>
            </a:r>
            <a:endParaRPr sz="30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900">
                <a:latin typeface="Book Antiqua"/>
                <a:ea typeface="Book Antiqua"/>
                <a:cs typeface="Book Antiqua"/>
                <a:sym typeface="Book Antiqua"/>
              </a:rPr>
              <a:t>Data distribution also informs how missing data is handled</a:t>
            </a:r>
            <a:endParaRPr b="1" sz="29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2700" lvl="0" marL="12700" rtl="0" algn="l">
              <a:lnSpc>
                <a:spcPct val="8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33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 sz="3200"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798f699d2_0_8"/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Outliers in a</a:t>
            </a: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0798f699d2_0_8"/>
          <p:cNvSpPr txBox="1"/>
          <p:nvPr/>
        </p:nvSpPr>
        <p:spPr>
          <a:xfrm>
            <a:off x="388729" y="1142636"/>
            <a:ext cx="119094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46050" lvl="0" marL="31750" marR="57785" rtl="0" algn="l">
              <a:lnSpc>
                <a:spcPct val="156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B3D7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Google Shape;144;g30798f699d2_0_8"/>
          <p:cNvSpPr txBox="1"/>
          <p:nvPr/>
        </p:nvSpPr>
        <p:spPr>
          <a:xfrm>
            <a:off x="138150" y="1726650"/>
            <a:ext cx="44994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279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Checking for outliers using a boxplot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i="0" sz="2700" u="none" cap="none" strike="noStrike">
              <a:solidFill>
                <a:srgbClr val="141F3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45" name="Google Shape;145;g30798f699d2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550" y="1807850"/>
            <a:ext cx="8193549" cy="4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798f699d2_0_18"/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Outliers in</a:t>
            </a: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 a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0798f699d2_0_18"/>
          <p:cNvSpPr txBox="1"/>
          <p:nvPr/>
        </p:nvSpPr>
        <p:spPr>
          <a:xfrm>
            <a:off x="388729" y="1142636"/>
            <a:ext cx="119094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46050" lvl="0" marL="31750" marR="57785" rtl="0" algn="l">
              <a:lnSpc>
                <a:spcPct val="156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B3D7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3" name="Google Shape;153;g30798f699d2_0_18"/>
          <p:cNvSpPr txBox="1"/>
          <p:nvPr/>
        </p:nvSpPr>
        <p:spPr>
          <a:xfrm>
            <a:off x="138150" y="1726650"/>
            <a:ext cx="11665200" cy="4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279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Checking for outliers using statistics</a:t>
            </a:r>
            <a:endParaRPr b="1" sz="28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55600" lvl="0" marL="457200" marR="279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While looking histogram and boxplot, we can see there are rare values in bening distribution There values can be errors or rare events.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556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These errors and rare events can be called outliers.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556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Calculating outliers: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55600" lvl="1" marL="914400" marR="546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○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first we need to calculate first quartile (Q1)(25%)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55600" lvl="1" marL="914400" marR="546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○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then find IQR (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interquartile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 range) = Q3-Q1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55600" lvl="1" marL="914400" marR="546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○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finally compute Q1 - 1.5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IQR and Q3 + 1.5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IQR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55600" lvl="1" marL="914400" marR="546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○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Anything outside this range is an outlier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i="0" sz="2700" u="none" cap="none" strike="noStrike">
              <a:solidFill>
                <a:srgbClr val="141F3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798f699d2_0_26"/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Descriptive statistics of a</a:t>
            </a: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0798f699d2_0_26"/>
          <p:cNvSpPr txBox="1"/>
          <p:nvPr/>
        </p:nvSpPr>
        <p:spPr>
          <a:xfrm>
            <a:off x="388729" y="1142636"/>
            <a:ext cx="119094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46050" lvl="0" marL="31750" marR="57785" rtl="0" algn="l">
              <a:lnSpc>
                <a:spcPct val="156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B3D7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g30798f699d2_0_26"/>
          <p:cNvSpPr txBox="1"/>
          <p:nvPr/>
        </p:nvSpPr>
        <p:spPr>
          <a:xfrm>
            <a:off x="138150" y="1726650"/>
            <a:ext cx="11665200" cy="3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279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Statistics for central tendency and distribution of a variable</a:t>
            </a:r>
            <a:endParaRPr b="1" sz="28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06400" lvl="0" marL="457200" marR="279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Char char="●"/>
            </a:pP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Mean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064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Char char="●"/>
            </a:pP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Median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064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Char char="●"/>
            </a:pP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Variance: spread of distribution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064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Char char="●"/>
            </a:pP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Standard</a:t>
            </a: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 deviation square root of variance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064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Char char="●"/>
            </a:pP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Let's</a:t>
            </a: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 look at summary statistics of </a:t>
            </a: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benign</a:t>
            </a:r>
            <a:r>
              <a:rPr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 tumor radiance mean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i="0" sz="2700" u="none" cap="none" strike="noStrike">
              <a:solidFill>
                <a:srgbClr val="141F3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798f699d2_0_43"/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800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Descriptive statistics of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30798f699d2_0_43"/>
          <p:cNvSpPr txBox="1"/>
          <p:nvPr/>
        </p:nvSpPr>
        <p:spPr>
          <a:xfrm>
            <a:off x="388729" y="1142636"/>
            <a:ext cx="119094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46050" lvl="0" marL="31750" marR="57785" rtl="0" algn="l">
              <a:lnSpc>
                <a:spcPct val="156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B3D7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9" name="Google Shape;169;g30798f699d2_0_43"/>
          <p:cNvSpPr txBox="1"/>
          <p:nvPr/>
        </p:nvSpPr>
        <p:spPr>
          <a:xfrm>
            <a:off x="138150" y="1726650"/>
            <a:ext cx="11665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90500" marR="190500" rtl="0" algn="l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Effect size as a key descriptive statistic when comparing two groups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736600" marR="279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It describes size of an effect. It is simple way of quantifying the difference between two groups.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In an other saying, effect size emphasises the size of the difference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Use cohen effect size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Cohen suggest that if d(effect size)= 0.2, it is small effect size, d = 0.5 medium effect size, d = 0.8 large effect size.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0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Book Antiqua"/>
                <a:ea typeface="Book Antiqua"/>
                <a:cs typeface="Book Antiqua"/>
                <a:sym typeface="Book Antiqua"/>
              </a:rPr>
              <a:t>Compare size of the effect between benign radius mean and malignant radius mean</a:t>
            </a:r>
            <a:endParaRPr i="0" sz="27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2023-08-23T08:11:39Z</dcterms:created>
  <dc:creator>Microsoft Office User</dc:creator>
</cp:coreProperties>
</file>