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Book Antiqua"/>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3" roundtripDataSignature="AMtx7mgUXTucvCriVmPF92ntn0yr/w7W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47B44E-9C6D-4034-B14D-2344FFD90BDF}">
  <a:tblStyle styleId="{3847B44E-9C6D-4034-B14D-2344FFD90B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BookAntiqu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ookAntiqua-italic.fntdata"/><Relationship Id="rId50" Type="http://schemas.openxmlformats.org/officeDocument/2006/relationships/font" Target="fonts/BookAntiqua-bold.fntdata"/><Relationship Id="rId53" Type="http://customschemas.google.com/relationships/presentationmetadata" Target="metadata"/><Relationship Id="rId52" Type="http://schemas.openxmlformats.org/officeDocument/2006/relationships/font" Target="fonts/BookAntiqu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80" name="Google Shape;18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88" name="Google Shape;18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cdd8d198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2fcdd8d198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95" name="Google Shape;195;g2fcdd8d198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fcfb37b1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2ffcfb37b1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02" name="Google Shape;202;g2ffcfb37b1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fcfb37b1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ffcfb37b1f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09" name="Google Shape;209;g2ffcfb37b1f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096ac74a7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30096ac74a7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16" name="Google Shape;216;g30096ac74a7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096ac74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30096ac74a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30096ac74a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096ac74a7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30096ac74a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096ac74a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30096ac74a7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57" name="Google Shape;257;g30096ac74a7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096ac74a7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30096ac74a7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65" name="Google Shape;265;g30096ac74a7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096ac74a7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30096ac74a7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73" name="Google Shape;273;g30096ac74a7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096ac74a7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30096ac74a7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81" name="Google Shape;281;g30096ac74a7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096ac74a7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30096ac74a7_0_2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89" name="Google Shape;289;g30096ac74a7_0_2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096ac74a7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0096ac74a7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30096ac74a7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096ac74a7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30096ac74a7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096ac74a7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30096ac74a7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30" name="Google Shape;330;g30096ac74a7_0_1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096ac74a7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30096ac74a7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37" name="Google Shape;337;g30096ac74a7_0_1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096ac74a7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30096ac74a7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44" name="Google Shape;344;g30096ac74a7_0_1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0096ac74a7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30096ac74a7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51" name="Google Shape;351;g30096ac74a7_0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0096ac74a7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30096ac74a7_0_2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58" name="Google Shape;358;g30096ac74a7_0_2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0096ac74a7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30096ac74a7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30096ac74a7_0_1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0096ac74a7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30096ac74a7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0096ac74a7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30096ac74a7_0_1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99" name="Google Shape;399;g30096ac74a7_0_1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0096ac74a7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g30096ac74a7_0_1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06" name="Google Shape;406;g30096ac74a7_0_1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096ac74a7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30096ac74a7_0_2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13" name="Google Shape;413;g30096ac74a7_0_2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0096ac74a7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30096ac74a7_0_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20" name="Google Shape;420;g30096ac74a7_0_2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0096ac74a7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30096ac74a7_0_2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27" name="Google Shape;427;g30096ac74a7_0_2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0096ac74a7_0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g30096ac74a7_0_2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34" name="Google Shape;434;g30096ac74a7_0_2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0096ac74a7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g30096ac74a7_0_2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42" name="Google Shape;442;g30096ac74a7_0_2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0096ac74a7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30096ac74a7_0_2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50" name="Google Shape;450;g30096ac74a7_0_2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c01616b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fc01616b4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38" name="Google Shape;138;g2fc01616b40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0096ac74a7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30096ac74a7_0_2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58" name="Google Shape;458;g30096ac74a7_0_2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0096ac74a7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30096ac74a7_0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67" name="Google Shape;467;g30096ac74a7_0_3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0096ac74a7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g30096ac74a7_0_3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76" name="Google Shape;476;g30096ac74a7_0_3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c01616b4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fc01616b40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46" name="Google Shape;146;g2fc01616b40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c01616b40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fc01616b4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c01616b40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fc01616b40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5.png"/><Relationship Id="rId10" Type="http://schemas.openxmlformats.org/officeDocument/2006/relationships/image" Target="../media/image3.png"/><Relationship Id="rId9" Type="http://schemas.openxmlformats.org/officeDocument/2006/relationships/hyperlink" Target="mailto:info@ucu.ac.ug" TargetMode="External"/><Relationship Id="rId5" Type="http://schemas.openxmlformats.org/officeDocument/2006/relationships/hyperlink" Target="https://ucu.ac.ug/" TargetMode="External"/><Relationship Id="rId6" Type="http://schemas.openxmlformats.org/officeDocument/2006/relationships/hyperlink" Target="mailto:info@ucu.ac.ug" TargetMode="External"/><Relationship Id="rId7" Type="http://schemas.openxmlformats.org/officeDocument/2006/relationships/image" Target="../media/image10.png"/><Relationship Id="rId8"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1900"/>
              <a:buNone/>
              <a:defRPr sz="2000"/>
            </a:lvl2pPr>
            <a:lvl3pPr lvl="2" algn="ctr">
              <a:lnSpc>
                <a:spcPct val="90000"/>
              </a:lnSpc>
              <a:spcBef>
                <a:spcPts val="500"/>
              </a:spcBef>
              <a:spcAft>
                <a:spcPts val="0"/>
              </a:spcAft>
              <a:buSzPts val="1620"/>
              <a:buNone/>
              <a:defRPr sz="1800"/>
            </a:lvl3pPr>
            <a:lvl4pPr lvl="3" algn="ctr">
              <a:lnSpc>
                <a:spcPct val="90000"/>
              </a:lnSpc>
              <a:spcBef>
                <a:spcPts val="500"/>
              </a:spcBef>
              <a:spcAft>
                <a:spcPts val="0"/>
              </a:spcAft>
              <a:buSzPts val="1408"/>
              <a:buNone/>
              <a:defRPr sz="1600"/>
            </a:lvl4pPr>
            <a:lvl5pPr lvl="4" algn="ctr">
              <a:lnSpc>
                <a:spcPct val="90000"/>
              </a:lnSpc>
              <a:spcBef>
                <a:spcPts val="500"/>
              </a:spcBef>
              <a:spcAft>
                <a:spcPts val="0"/>
              </a:spcAft>
              <a:buSzPts val="1376"/>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3"/>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spTree>
      <p:nvGrpSpPr>
        <p:cNvPr id="41" name="Shape 41"/>
        <p:cNvGrpSpPr/>
        <p:nvPr/>
      </p:nvGrpSpPr>
      <p:grpSpPr>
        <a:xfrm>
          <a:off x="0" y="0"/>
          <a:ext cx="0" cy="0"/>
          <a:chOff x="0" y="0"/>
          <a:chExt cx="0" cy="0"/>
        </a:xfrm>
      </p:grpSpPr>
      <p:sp>
        <p:nvSpPr>
          <p:cNvPr id="42" name="Google Shape;42;p18"/>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
        <p:nvSpPr>
          <p:cNvPr id="43" name="Google Shape;43;p18"/>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5" name="Google Shape;45;p18"/>
          <p:cNvGrpSpPr/>
          <p:nvPr/>
        </p:nvGrpSpPr>
        <p:grpSpPr>
          <a:xfrm>
            <a:off x="888267" y="4604423"/>
            <a:ext cx="5551131" cy="1360803"/>
            <a:chOff x="3063490" y="4400284"/>
            <a:chExt cx="5551131" cy="1360803"/>
          </a:xfrm>
        </p:grpSpPr>
        <p:grpSp>
          <p:nvGrpSpPr>
            <p:cNvPr id="46" name="Google Shape;46;p18"/>
            <p:cNvGrpSpPr/>
            <p:nvPr/>
          </p:nvGrpSpPr>
          <p:grpSpPr>
            <a:xfrm>
              <a:off x="4215162" y="4400284"/>
              <a:ext cx="4399459" cy="1360286"/>
              <a:chOff x="3595675" y="3836538"/>
              <a:chExt cx="5247402" cy="1632365"/>
            </a:xfrm>
          </p:grpSpPr>
          <p:pic>
            <p:nvPicPr>
              <p:cNvPr descr="facebook instagram whatsapp PNG image with transparent background | TOPpng" id="47" name="Google Shape;47;p18"/>
              <p:cNvPicPr preferRelativeResize="0"/>
              <p:nvPr/>
            </p:nvPicPr>
            <p:blipFill rotWithShape="1">
              <a:blip r:embed="rId2">
                <a:alphaModFix/>
              </a:blip>
              <a:srcRect b="67238" l="0" r="66494" t="0"/>
              <a:stretch/>
            </p:blipFill>
            <p:spPr>
              <a:xfrm>
                <a:off x="3693167" y="4915321"/>
                <a:ext cx="249211" cy="259159"/>
              </a:xfrm>
              <a:prstGeom prst="rect">
                <a:avLst/>
              </a:prstGeom>
              <a:noFill/>
              <a:ln>
                <a:noFill/>
              </a:ln>
            </p:spPr>
          </p:pic>
          <p:pic>
            <p:nvPicPr>
              <p:cNvPr descr="facebook instagram whatsapp PNG image with transparent background | TOPpng" id="48" name="Google Shape;48;p18"/>
              <p:cNvPicPr preferRelativeResize="0"/>
              <p:nvPr/>
            </p:nvPicPr>
            <p:blipFill rotWithShape="1">
              <a:blip r:embed="rId3">
                <a:alphaModFix/>
              </a:blip>
              <a:srcRect b="69905" l="67402" r="0" t="0"/>
              <a:stretch/>
            </p:blipFill>
            <p:spPr>
              <a:xfrm>
                <a:off x="3685804" y="5173122"/>
                <a:ext cx="263933" cy="259160"/>
              </a:xfrm>
              <a:prstGeom prst="rect">
                <a:avLst/>
              </a:prstGeom>
              <a:noFill/>
              <a:ln>
                <a:noFill/>
              </a:ln>
            </p:spPr>
          </p:pic>
          <p:pic>
            <p:nvPicPr>
              <p:cNvPr descr="Round black telephone logo, Telephone Icon, Phone File, electronics, logo,  black And White png | PNGWing" id="49" name="Google Shape;49;p18"/>
              <p:cNvPicPr preferRelativeResize="0"/>
              <p:nvPr/>
            </p:nvPicPr>
            <p:blipFill rotWithShape="1">
              <a:blip r:embed="rId4">
                <a:alphaModFix/>
              </a:blip>
              <a:srcRect b="0" l="0" r="0" t="0"/>
              <a:stretch/>
            </p:blipFill>
            <p:spPr>
              <a:xfrm>
                <a:off x="3693167" y="4579064"/>
                <a:ext cx="249209" cy="259159"/>
              </a:xfrm>
              <a:prstGeom prst="rect">
                <a:avLst/>
              </a:prstGeom>
              <a:noFill/>
              <a:ln>
                <a:noFill/>
              </a:ln>
            </p:spPr>
          </p:pic>
          <p:sp>
            <p:nvSpPr>
              <p:cNvPr id="50" name="Google Shape;50;p18"/>
              <p:cNvSpPr txBox="1"/>
              <p:nvPr/>
            </p:nvSpPr>
            <p:spPr>
              <a:xfrm>
                <a:off x="3943860" y="4840719"/>
                <a:ext cx="296423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Trebuchet MS"/>
                    <a:ea typeface="Trebuchet MS"/>
                    <a:cs typeface="Trebuchet MS"/>
                    <a:sym typeface="Trebuchet MS"/>
                  </a:rPr>
                  <a:t>@ugandachristianuniversity</a:t>
                </a:r>
                <a:endParaRPr b="0" i="0" sz="1200" u="none" cap="none" strike="noStrike">
                  <a:solidFill>
                    <a:srgbClr val="000000"/>
                  </a:solidFill>
                  <a:latin typeface="Trebuchet MS"/>
                  <a:ea typeface="Trebuchet MS"/>
                  <a:cs typeface="Trebuchet MS"/>
                  <a:sym typeface="Trebuchet MS"/>
                </a:endParaRPr>
              </a:p>
            </p:txBody>
          </p:sp>
          <p:sp>
            <p:nvSpPr>
              <p:cNvPr id="51" name="Google Shape;51;p18"/>
              <p:cNvSpPr txBox="1"/>
              <p:nvPr/>
            </p:nvSpPr>
            <p:spPr>
              <a:xfrm>
                <a:off x="6724749" y="4848559"/>
                <a:ext cx="1781016" cy="369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GB" sz="1350" u="none" cap="none" strike="noStrike">
                    <a:solidFill>
                      <a:srgbClr val="0C0C0C"/>
                    </a:solidFill>
                    <a:latin typeface="Trebuchet MS"/>
                    <a:ea typeface="Trebuchet MS"/>
                    <a:cs typeface="Trebuchet MS"/>
                    <a:sym typeface="Trebuchet MS"/>
                  </a:rPr>
                  <a:t>@</a:t>
                </a:r>
                <a:r>
                  <a:rPr b="0" i="0" lang="en-GB" sz="1200" u="none" cap="none" strike="noStrike">
                    <a:solidFill>
                      <a:srgbClr val="0C0C0C"/>
                    </a:solidFill>
                    <a:latin typeface="Trebuchet MS"/>
                    <a:ea typeface="Trebuchet MS"/>
                    <a:cs typeface="Trebuchet MS"/>
                    <a:sym typeface="Trebuchet MS"/>
                  </a:rPr>
                  <a:t>UCUniversity</a:t>
                </a:r>
                <a:endParaRPr b="0" i="0" sz="1350" u="none" cap="none" strike="noStrike">
                  <a:solidFill>
                    <a:srgbClr val="0C0C0C"/>
                  </a:solidFill>
                  <a:latin typeface="Trebuchet MS"/>
                  <a:ea typeface="Trebuchet MS"/>
                  <a:cs typeface="Trebuchet MS"/>
                  <a:sym typeface="Trebuchet MS"/>
                </a:endParaRPr>
              </a:p>
            </p:txBody>
          </p:sp>
          <p:sp>
            <p:nvSpPr>
              <p:cNvPr id="52" name="Google Shape;52;p18"/>
              <p:cNvSpPr txBox="1"/>
              <p:nvPr/>
            </p:nvSpPr>
            <p:spPr>
              <a:xfrm>
                <a:off x="3961223" y="5136500"/>
                <a:ext cx="324006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@UgandaChristianUniversity</a:t>
                </a:r>
                <a:endParaRPr b="0" i="0" sz="1200" u="none" cap="none" strike="noStrike">
                  <a:solidFill>
                    <a:srgbClr val="0C0C0C"/>
                  </a:solidFill>
                  <a:latin typeface="Trebuchet MS"/>
                  <a:ea typeface="Trebuchet MS"/>
                  <a:cs typeface="Trebuchet MS"/>
                  <a:sym typeface="Trebuchet MS"/>
                </a:endParaRPr>
              </a:p>
            </p:txBody>
          </p:sp>
          <p:sp>
            <p:nvSpPr>
              <p:cNvPr id="53" name="Google Shape;53;p18"/>
              <p:cNvSpPr txBox="1"/>
              <p:nvPr/>
            </p:nvSpPr>
            <p:spPr>
              <a:xfrm>
                <a:off x="3619181" y="4118017"/>
                <a:ext cx="5223896" cy="720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P.O. Box 4 Mukono, Uganda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256-312-350800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100"/>
                  <a:buFont typeface="Trebuchet MS"/>
                  <a:buNone/>
                </a:pPr>
                <a:r>
                  <a:rPr b="0" i="0" lang="en-GB" sz="1100" u="sng" cap="none" strike="noStrike">
                    <a:solidFill>
                      <a:srgbClr val="0000FF"/>
                    </a:solidFill>
                    <a:latin typeface="Trebuchet MS"/>
                    <a:ea typeface="Trebuchet MS"/>
                    <a:cs typeface="Trebuchet MS"/>
                    <a:sym typeface="Trebuchet MS"/>
                    <a:hlinkClick r:id="rId5">
                      <a:extLst>
                        <a:ext uri="{A12FA001-AC4F-418D-AE19-62706E023703}">
                          <ahyp:hlinkClr val="tx"/>
                        </a:ext>
                      </a:extLst>
                    </a:hlinkClick>
                  </a:rPr>
                  <a:t>      https://ucu.ac.ug/</a:t>
                </a:r>
                <a:r>
                  <a:rPr b="0" i="0" lang="en-GB" sz="1100" u="none" cap="none" strike="noStrike">
                    <a:solidFill>
                      <a:srgbClr val="0000FF"/>
                    </a:solidFill>
                    <a:latin typeface="Trebuchet MS"/>
                    <a:ea typeface="Trebuchet MS"/>
                    <a:cs typeface="Trebuchet MS"/>
                    <a:sym typeface="Trebuchet MS"/>
                  </a:rPr>
                  <a:t> </a:t>
                </a:r>
                <a:r>
                  <a:rPr b="0" i="0" lang="en-GB" sz="1100" u="none" cap="none" strike="noStrike">
                    <a:solidFill>
                      <a:srgbClr val="1E4E79"/>
                    </a:solidFill>
                    <a:latin typeface="Trebuchet MS"/>
                    <a:ea typeface="Trebuchet MS"/>
                    <a:cs typeface="Trebuchet MS"/>
                    <a:sym typeface="Trebuchet MS"/>
                  </a:rPr>
                  <a:t>   Email: </a:t>
                </a:r>
                <a:r>
                  <a:rPr b="0" i="0" lang="en-GB" sz="1100" u="sng" cap="none" strike="noStrike">
                    <a:solidFill>
                      <a:srgbClr val="0000FF"/>
                    </a:solidFill>
                    <a:latin typeface="Trebuchet MS"/>
                    <a:ea typeface="Trebuchet MS"/>
                    <a:cs typeface="Trebuchet MS"/>
                    <a:sym typeface="Trebuchet MS"/>
                    <a:hlinkClick r:id="rId6">
                      <a:extLst>
                        <a:ext uri="{A12FA001-AC4F-418D-AE19-62706E023703}">
                          <ahyp:hlinkClr val="tx"/>
                        </a:ext>
                      </a:extLst>
                    </a:hlinkClick>
                  </a:rPr>
                  <a:t>info@ucu.ac.ug</a:t>
                </a:r>
                <a:r>
                  <a:rPr b="0" i="0" lang="en-GB" sz="1100" u="none" cap="none" strike="noStrike">
                    <a:solidFill>
                      <a:srgbClr val="0000FF"/>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54" name="Google Shape;54;p18"/>
              <p:cNvSpPr txBox="1"/>
              <p:nvPr/>
            </p:nvSpPr>
            <p:spPr>
              <a:xfrm>
                <a:off x="3595675" y="3836538"/>
                <a:ext cx="4174870" cy="4062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Uganda Christian University</a:t>
                </a:r>
                <a:endParaRPr b="0" i="0" sz="1600" u="none" cap="none" strike="noStrike">
                  <a:solidFill>
                    <a:srgbClr val="1E4E79"/>
                  </a:solidFill>
                  <a:latin typeface="Trebuchet MS"/>
                  <a:ea typeface="Trebuchet MS"/>
                  <a:cs typeface="Trebuchet MS"/>
                  <a:sym typeface="Trebuchet MS"/>
                </a:endParaRPr>
              </a:p>
            </p:txBody>
          </p:sp>
          <p:pic>
            <p:nvPicPr>
              <p:cNvPr descr="facebook instagram whatsapp PNG image with transparent background | TOPpng" id="55" name="Google Shape;55;p18"/>
              <p:cNvPicPr preferRelativeResize="0"/>
              <p:nvPr/>
            </p:nvPicPr>
            <p:blipFill rotWithShape="1">
              <a:blip r:embed="rId3">
                <a:alphaModFix/>
              </a:blip>
              <a:srcRect b="31937" l="0" r="64675" t="34921"/>
              <a:stretch/>
            </p:blipFill>
            <p:spPr>
              <a:xfrm>
                <a:off x="6492923" y="4908033"/>
                <a:ext cx="260459" cy="259903"/>
              </a:xfrm>
              <a:prstGeom prst="rect">
                <a:avLst/>
              </a:prstGeom>
              <a:noFill/>
              <a:ln>
                <a:noFill/>
              </a:ln>
            </p:spPr>
          </p:pic>
        </p:grpSp>
        <p:pic>
          <p:nvPicPr>
            <p:cNvPr id="56" name="Google Shape;56;p18"/>
            <p:cNvPicPr preferRelativeResize="0"/>
            <p:nvPr/>
          </p:nvPicPr>
          <p:blipFill rotWithShape="1">
            <a:blip r:embed="rId7">
              <a:alphaModFix/>
            </a:blip>
            <a:srcRect b="16736" l="4177" r="77310" t="16271"/>
            <a:stretch/>
          </p:blipFill>
          <p:spPr>
            <a:xfrm>
              <a:off x="3063490" y="4440462"/>
              <a:ext cx="1197778" cy="1320625"/>
            </a:xfrm>
            <a:prstGeom prst="rect">
              <a:avLst/>
            </a:prstGeom>
            <a:noFill/>
            <a:ln>
              <a:noFill/>
            </a:ln>
          </p:spPr>
        </p:pic>
      </p:grpSp>
      <p:pic>
        <p:nvPicPr>
          <p:cNvPr descr="Red button thank you icon Royalty Free Vector Image" id="57" name="Google Shape;57;p18"/>
          <p:cNvPicPr preferRelativeResize="0"/>
          <p:nvPr/>
        </p:nvPicPr>
        <p:blipFill rotWithShape="1">
          <a:blip r:embed="rId8">
            <a:alphaModFix/>
          </a:blip>
          <a:srcRect b="13040" l="0" r="0" t="0"/>
          <a:stretch/>
        </p:blipFill>
        <p:spPr>
          <a:xfrm>
            <a:off x="5409985" y="1899157"/>
            <a:ext cx="1825644" cy="1704122"/>
          </a:xfrm>
          <a:prstGeom prst="rect">
            <a:avLst/>
          </a:prstGeom>
          <a:noFill/>
          <a:ln>
            <a:noFill/>
          </a:ln>
        </p:spPr>
      </p:pic>
      <p:grpSp>
        <p:nvGrpSpPr>
          <p:cNvPr id="58" name="Google Shape;58;p18"/>
          <p:cNvGrpSpPr/>
          <p:nvPr/>
        </p:nvGrpSpPr>
        <p:grpSpPr>
          <a:xfrm>
            <a:off x="8223082" y="4505034"/>
            <a:ext cx="4710416" cy="1774757"/>
            <a:chOff x="4261082" y="3159912"/>
            <a:chExt cx="5618294" cy="2129734"/>
          </a:xfrm>
        </p:grpSpPr>
        <p:pic>
          <p:nvPicPr>
            <p:cNvPr descr="facebook instagram whatsapp PNG image with transparent background | TOPpng" id="59" name="Google Shape;59;p18"/>
            <p:cNvPicPr preferRelativeResize="0"/>
            <p:nvPr/>
          </p:nvPicPr>
          <p:blipFill rotWithShape="1">
            <a:blip r:embed="rId2">
              <a:alphaModFix/>
            </a:blip>
            <a:srcRect b="67238" l="0" r="66494" t="0"/>
            <a:stretch/>
          </p:blipFill>
          <p:spPr>
            <a:xfrm>
              <a:off x="4333142" y="4196730"/>
              <a:ext cx="277638" cy="288721"/>
            </a:xfrm>
            <a:prstGeom prst="rect">
              <a:avLst/>
            </a:prstGeom>
            <a:noFill/>
            <a:ln>
              <a:noFill/>
            </a:ln>
          </p:spPr>
        </p:pic>
        <p:pic>
          <p:nvPicPr>
            <p:cNvPr descr="Round black telephone logo, Telephone Icon, Phone File, electronics, logo,  black And White png | PNGWing" id="60" name="Google Shape;60;p18"/>
            <p:cNvPicPr preferRelativeResize="0"/>
            <p:nvPr/>
          </p:nvPicPr>
          <p:blipFill rotWithShape="1">
            <a:blip r:embed="rId4">
              <a:alphaModFix/>
            </a:blip>
            <a:srcRect b="0" l="0" r="0" t="0"/>
            <a:stretch/>
          </p:blipFill>
          <p:spPr>
            <a:xfrm>
              <a:off x="4362423" y="4497666"/>
              <a:ext cx="245303" cy="255097"/>
            </a:xfrm>
            <a:prstGeom prst="rect">
              <a:avLst/>
            </a:prstGeom>
            <a:noFill/>
            <a:ln>
              <a:noFill/>
            </a:ln>
          </p:spPr>
        </p:pic>
        <p:sp>
          <p:nvSpPr>
            <p:cNvPr id="61" name="Google Shape;61;p18"/>
            <p:cNvSpPr txBox="1"/>
            <p:nvPr/>
          </p:nvSpPr>
          <p:spPr>
            <a:xfrm>
              <a:off x="4629313" y="4929543"/>
              <a:ext cx="2964236" cy="360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rebuchet MS"/>
                <a:ea typeface="Trebuchet MS"/>
                <a:cs typeface="Trebuchet MS"/>
                <a:sym typeface="Trebuchet MS"/>
              </a:endParaRPr>
            </a:p>
          </p:txBody>
        </p:sp>
        <p:sp>
          <p:nvSpPr>
            <p:cNvPr id="62" name="Google Shape;62;p18"/>
            <p:cNvSpPr txBox="1"/>
            <p:nvPr/>
          </p:nvSpPr>
          <p:spPr>
            <a:xfrm>
              <a:off x="4547946" y="4468247"/>
              <a:ext cx="1959178"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FF"/>
                  </a:solidFill>
                  <a:latin typeface="Trebuchet MS"/>
                  <a:ea typeface="Trebuchet MS"/>
                  <a:cs typeface="Trebuchet MS"/>
                  <a:sym typeface="Trebuchet MS"/>
                </a:rPr>
                <a:t>https://cse.ucu.ac.ug/</a:t>
              </a:r>
              <a:endParaRPr b="0" i="0" sz="1100" u="none" cap="none" strike="noStrike">
                <a:solidFill>
                  <a:srgbClr val="0000FF"/>
                </a:solidFill>
                <a:latin typeface="Trebuchet MS"/>
                <a:ea typeface="Trebuchet MS"/>
                <a:cs typeface="Trebuchet MS"/>
                <a:sym typeface="Trebuchet MS"/>
              </a:endParaRPr>
            </a:p>
          </p:txBody>
        </p:sp>
        <p:sp>
          <p:nvSpPr>
            <p:cNvPr id="63" name="Google Shape;63;p18"/>
            <p:cNvSpPr txBox="1"/>
            <p:nvPr/>
          </p:nvSpPr>
          <p:spPr>
            <a:xfrm>
              <a:off x="6285518" y="4170852"/>
              <a:ext cx="1750610"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@ucu_ComputEng</a:t>
              </a:r>
              <a:endParaRPr b="0" i="0" sz="1200" u="none" cap="none" strike="noStrike">
                <a:solidFill>
                  <a:srgbClr val="0C0C0C"/>
                </a:solidFill>
                <a:latin typeface="Trebuchet MS"/>
                <a:ea typeface="Trebuchet MS"/>
                <a:cs typeface="Trebuchet MS"/>
                <a:sym typeface="Trebuchet MS"/>
              </a:endParaRPr>
            </a:p>
          </p:txBody>
        </p:sp>
        <p:sp>
          <p:nvSpPr>
            <p:cNvPr id="64" name="Google Shape;64;p18"/>
            <p:cNvSpPr txBox="1"/>
            <p:nvPr/>
          </p:nvSpPr>
          <p:spPr>
            <a:xfrm>
              <a:off x="4547946" y="4152767"/>
              <a:ext cx="1581881"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C0C0C"/>
                  </a:solidFill>
                  <a:latin typeface="Trebuchet MS"/>
                  <a:ea typeface="Trebuchet MS"/>
                  <a:cs typeface="Trebuchet MS"/>
                  <a:sym typeface="Trebuchet MS"/>
                </a:rPr>
                <a:t>@ucucomputeng</a:t>
              </a:r>
              <a:endParaRPr b="0" i="0" sz="1100" u="none" cap="none" strike="noStrike">
                <a:solidFill>
                  <a:srgbClr val="0C0C0C"/>
                </a:solidFill>
                <a:latin typeface="Trebuchet MS"/>
                <a:ea typeface="Trebuchet MS"/>
                <a:cs typeface="Trebuchet MS"/>
                <a:sym typeface="Trebuchet MS"/>
              </a:endParaRPr>
            </a:p>
          </p:txBody>
        </p:sp>
        <p:sp>
          <p:nvSpPr>
            <p:cNvPr id="65" name="Google Shape;65;p18"/>
            <p:cNvSpPr txBox="1"/>
            <p:nvPr/>
          </p:nvSpPr>
          <p:spPr>
            <a:xfrm>
              <a:off x="4281392" y="3800378"/>
              <a:ext cx="5597984"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 (0) 312 350 863 | WhatsApp: +256 (0) 708 114 300</a:t>
              </a:r>
              <a:endParaRPr b="0" i="0" sz="1400" u="none" cap="none" strike="noStrike">
                <a:solidFill>
                  <a:srgbClr val="000000"/>
                </a:solidFill>
                <a:latin typeface="Arial"/>
                <a:ea typeface="Arial"/>
                <a:cs typeface="Arial"/>
                <a:sym typeface="Arial"/>
              </a:endParaRPr>
            </a:p>
          </p:txBody>
        </p:sp>
        <p:sp>
          <p:nvSpPr>
            <p:cNvPr id="66" name="Google Shape;66;p18"/>
            <p:cNvSpPr txBox="1"/>
            <p:nvPr/>
          </p:nvSpPr>
          <p:spPr>
            <a:xfrm>
              <a:off x="4261082" y="3159912"/>
              <a:ext cx="5597985" cy="627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C00000"/>
                  </a:solidFill>
                  <a:latin typeface="Trebuchet MS"/>
                  <a:ea typeface="Trebuchet MS"/>
                  <a:cs typeface="Trebuchet MS"/>
                  <a:sym typeface="Trebuchet MS"/>
                </a:rPr>
                <a:t>FACULTY OF ENGINEERING, DESIGN AND TECHNOLOGY</a:t>
              </a:r>
              <a:endParaRPr b="0" i="0" sz="1200" u="none" cap="none" strike="noStrike">
                <a:solidFill>
                  <a:srgbClr val="C00000"/>
                </a:solidFill>
                <a:latin typeface="Trebuchet MS"/>
                <a:ea typeface="Trebuchet MS"/>
                <a:cs typeface="Trebuchet MS"/>
                <a:sym typeface="Trebuchet MS"/>
              </a:endParaRPr>
            </a:p>
          </p:txBody>
        </p:sp>
        <p:pic>
          <p:nvPicPr>
            <p:cNvPr descr="facebook instagram whatsapp PNG image with transparent background | TOPpng" id="67" name="Google Shape;67;p18"/>
            <p:cNvPicPr preferRelativeResize="0"/>
            <p:nvPr/>
          </p:nvPicPr>
          <p:blipFill rotWithShape="1">
            <a:blip r:embed="rId3">
              <a:alphaModFix/>
            </a:blip>
            <a:srcRect b="31937" l="0" r="64675" t="34921"/>
            <a:stretch/>
          </p:blipFill>
          <p:spPr>
            <a:xfrm>
              <a:off x="6070315" y="4226614"/>
              <a:ext cx="301120" cy="300476"/>
            </a:xfrm>
            <a:prstGeom prst="rect">
              <a:avLst/>
            </a:prstGeom>
            <a:noFill/>
            <a:ln>
              <a:noFill/>
            </a:ln>
          </p:spPr>
        </p:pic>
      </p:grpSp>
      <p:sp>
        <p:nvSpPr>
          <p:cNvPr id="68" name="Google Shape;68;p18"/>
          <p:cNvSpPr txBox="1"/>
          <p:nvPr/>
        </p:nvSpPr>
        <p:spPr>
          <a:xfrm>
            <a:off x="10081508" y="5598486"/>
            <a:ext cx="200074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Email: dct-</a:t>
            </a:r>
            <a:r>
              <a:rPr b="0" i="0" lang="en-GB" sz="1100" u="sng" cap="none" strike="noStrike">
                <a:solidFill>
                  <a:srgbClr val="0000FF"/>
                </a:solidFill>
                <a:latin typeface="Trebuchet MS"/>
                <a:ea typeface="Trebuchet MS"/>
                <a:cs typeface="Trebuchet MS"/>
                <a:sym typeface="Trebuchet MS"/>
                <a:hlinkClick r:id="rId9">
                  <a:extLst>
                    <a:ext uri="{A12FA001-AC4F-418D-AE19-62706E023703}">
                      <ahyp:hlinkClr val="tx"/>
                    </a:ext>
                  </a:extLst>
                </a:hlinkClick>
              </a:rPr>
              <a:t>info@ucu.ac.ug</a:t>
            </a:r>
            <a:endParaRPr b="0" i="0" sz="1100" u="none" cap="none" strike="noStrike">
              <a:solidFill>
                <a:srgbClr val="0000FF"/>
              </a:solidFill>
              <a:latin typeface="Trebuchet MS"/>
              <a:ea typeface="Trebuchet MS"/>
              <a:cs typeface="Trebuchet MS"/>
              <a:sym typeface="Trebuchet MS"/>
            </a:endParaRPr>
          </a:p>
        </p:txBody>
      </p:sp>
      <p:pic>
        <p:nvPicPr>
          <p:cNvPr id="69" name="Google Shape;69;p18"/>
          <p:cNvPicPr preferRelativeResize="0"/>
          <p:nvPr/>
        </p:nvPicPr>
        <p:blipFill rotWithShape="1">
          <a:blip r:embed="rId10">
            <a:alphaModFix/>
          </a:blip>
          <a:srcRect b="0" l="0" r="0" t="0"/>
          <a:stretch/>
        </p:blipFill>
        <p:spPr>
          <a:xfrm flipH="1">
            <a:off x="7631107" y="4473507"/>
            <a:ext cx="634564" cy="1407474"/>
          </a:xfrm>
          <a:prstGeom prst="rect">
            <a:avLst/>
          </a:prstGeom>
          <a:noFill/>
          <a:ln>
            <a:noFill/>
          </a:ln>
        </p:spPr>
      </p:pic>
      <p:cxnSp>
        <p:nvCxnSpPr>
          <p:cNvPr id="70" name="Google Shape;70;p18"/>
          <p:cNvCxnSpPr/>
          <p:nvPr/>
        </p:nvCxnSpPr>
        <p:spPr>
          <a:xfrm flipH="1">
            <a:off x="345989" y="4505034"/>
            <a:ext cx="11846011" cy="105016"/>
          </a:xfrm>
          <a:prstGeom prst="straightConnector1">
            <a:avLst/>
          </a:prstGeom>
          <a:noFill/>
          <a:ln cap="flat" cmpd="sng" w="9525">
            <a:solidFill>
              <a:schemeClr val="accent1"/>
            </a:solidFill>
            <a:prstDash val="solid"/>
            <a:miter lim="800000"/>
            <a:headEnd len="sm" w="sm" type="none"/>
            <a:tailEnd len="sm" w="sm" type="none"/>
          </a:ln>
        </p:spPr>
      </p:cxnSp>
      <p:sp>
        <p:nvSpPr>
          <p:cNvPr id="71" name="Google Shape;71;p1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1900"/>
              <a:buNone/>
              <a:defRPr sz="2000">
                <a:solidFill>
                  <a:srgbClr val="888888"/>
                </a:solidFill>
              </a:defRPr>
            </a:lvl2pPr>
            <a:lvl3pPr indent="-228600" lvl="2" marL="1371600" algn="l">
              <a:lnSpc>
                <a:spcPct val="90000"/>
              </a:lnSpc>
              <a:spcBef>
                <a:spcPts val="500"/>
              </a:spcBef>
              <a:spcAft>
                <a:spcPts val="0"/>
              </a:spcAft>
              <a:buSzPts val="1620"/>
              <a:buNone/>
              <a:defRPr sz="1800">
                <a:solidFill>
                  <a:srgbClr val="888888"/>
                </a:solidFill>
              </a:defRPr>
            </a:lvl3pPr>
            <a:lvl4pPr indent="-228600" lvl="3" marL="1828800" algn="l">
              <a:lnSpc>
                <a:spcPct val="90000"/>
              </a:lnSpc>
              <a:spcBef>
                <a:spcPts val="500"/>
              </a:spcBef>
              <a:spcAft>
                <a:spcPts val="0"/>
              </a:spcAft>
              <a:buSzPts val="1408"/>
              <a:buNone/>
              <a:defRPr sz="1600">
                <a:solidFill>
                  <a:srgbClr val="888888"/>
                </a:solidFill>
              </a:defRPr>
            </a:lvl4pPr>
            <a:lvl5pPr indent="-228600" lvl="4" marL="2286000" algn="l">
              <a:lnSpc>
                <a:spcPct val="90000"/>
              </a:lnSpc>
              <a:spcBef>
                <a:spcPts val="500"/>
              </a:spcBef>
              <a:spcAft>
                <a:spcPts val="0"/>
              </a:spcAft>
              <a:buSzPts val="1376"/>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5" name="Google Shape;75;p19"/>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2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 type="body"/>
          </p:nvPr>
        </p:nvSpPr>
        <p:spPr>
          <a:xfrm rot="5400000">
            <a:off x="3851275" y="-1325561"/>
            <a:ext cx="448945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theme" Target="../theme/theme1.xml"/><Relationship Id="rId12" Type="http://schemas.openxmlformats.org/officeDocument/2006/relationships/slideLayout" Target="../slideLayouts/slideLayout8.xml"/><Relationship Id="rId1" Type="http://schemas.openxmlformats.org/officeDocument/2006/relationships/image" Target="../media/image10.png"/><Relationship Id="rId2" Type="http://schemas.openxmlformats.org/officeDocument/2006/relationships/hyperlink" Target="mailto:info@ucu.ac.ug" TargetMode="External"/><Relationship Id="rId3" Type="http://schemas.openxmlformats.org/officeDocument/2006/relationships/hyperlink" Target="http://www.ucu.ac.ug/" TargetMode="External"/><Relationship Id="rId4" Type="http://schemas.openxmlformats.org/officeDocument/2006/relationships/image" Target="../media/image3.png"/><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0" l="0" r="0" t="0"/>
          <a:stretch/>
        </p:blipFill>
        <p:spPr>
          <a:xfrm>
            <a:off x="9776791" y="0"/>
            <a:ext cx="2415209" cy="735885"/>
          </a:xfrm>
          <a:prstGeom prst="rect">
            <a:avLst/>
          </a:prstGeom>
          <a:noFill/>
          <a:ln>
            <a:noFill/>
          </a:ln>
        </p:spPr>
      </p:pic>
      <p:sp>
        <p:nvSpPr>
          <p:cNvPr id="11" name="Google Shape;11;p1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F497D"/>
              </a:buClr>
              <a:buSzPts val="4400"/>
              <a:buFont typeface="Trebuchet MS"/>
              <a:buNone/>
              <a:defRPr b="0" i="0" sz="4400" u="none" cap="none" strike="noStrike">
                <a:solidFill>
                  <a:srgbClr val="1F497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0"/>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D7014D"/>
              </a:buClr>
              <a:buSzPts val="2800"/>
              <a:buFont typeface="Noto Sans Symbols"/>
              <a:buChar char="❑"/>
              <a:defRPr b="0" i="0" sz="2800" u="none" cap="none" strike="noStrike">
                <a:solidFill>
                  <a:schemeClr val="dk1"/>
                </a:solidFill>
                <a:latin typeface="Trebuchet MS"/>
                <a:ea typeface="Trebuchet MS"/>
                <a:cs typeface="Trebuchet MS"/>
                <a:sym typeface="Trebuchet MS"/>
              </a:defRPr>
            </a:lvl1pPr>
            <a:lvl2pPr indent="-373380" lvl="1" marL="914400" marR="0" rtl="0" algn="l">
              <a:lnSpc>
                <a:spcPct val="90000"/>
              </a:lnSpc>
              <a:spcBef>
                <a:spcPts val="500"/>
              </a:spcBef>
              <a:spcAft>
                <a:spcPts val="0"/>
              </a:spcAft>
              <a:buClr>
                <a:srgbClr val="0B3D91"/>
              </a:buClr>
              <a:buSzPts val="2280"/>
              <a:buFont typeface="Noto Sans Symbols"/>
              <a:buChar char="❑"/>
              <a:defRPr b="0" i="0" sz="2400" u="none" cap="none" strike="noStrike">
                <a:solidFill>
                  <a:schemeClr val="dk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rgbClr val="D70167"/>
              </a:buClr>
              <a:buSzPts val="1800"/>
              <a:buFont typeface="Noto Sans Symbols"/>
              <a:buChar char="❑"/>
              <a:defRPr b="0" i="0" sz="2000" u="none" cap="none" strike="noStrike">
                <a:solidFill>
                  <a:schemeClr val="dk1"/>
                </a:solidFill>
                <a:latin typeface="Trebuchet MS"/>
                <a:ea typeface="Trebuchet MS"/>
                <a:cs typeface="Trebuchet MS"/>
                <a:sym typeface="Trebuchet MS"/>
              </a:defRPr>
            </a:lvl3pPr>
            <a:lvl4pPr indent="-329183" lvl="3" marL="1828800" marR="0" rtl="0" algn="l">
              <a:lnSpc>
                <a:spcPct val="90000"/>
              </a:lnSpc>
              <a:spcBef>
                <a:spcPts val="500"/>
              </a:spcBef>
              <a:spcAft>
                <a:spcPts val="0"/>
              </a:spcAft>
              <a:buClr>
                <a:srgbClr val="D70167"/>
              </a:buClr>
              <a:buSzPts val="1584"/>
              <a:buFont typeface="Noto Sans Symbols"/>
              <a:buChar char="❑"/>
              <a:defRPr b="0" i="0" sz="1800" u="none" cap="none" strike="noStrike">
                <a:solidFill>
                  <a:schemeClr val="dk1"/>
                </a:solidFill>
                <a:latin typeface="Trebuchet MS"/>
                <a:ea typeface="Trebuchet MS"/>
                <a:cs typeface="Trebuchet MS"/>
                <a:sym typeface="Trebuchet MS"/>
              </a:defRPr>
            </a:lvl4pPr>
            <a:lvl5pPr indent="-326898" lvl="4" marL="2286000" marR="0" rtl="0" algn="l">
              <a:lnSpc>
                <a:spcPct val="90000"/>
              </a:lnSpc>
              <a:spcBef>
                <a:spcPts val="500"/>
              </a:spcBef>
              <a:spcAft>
                <a:spcPts val="0"/>
              </a:spcAft>
              <a:buClr>
                <a:srgbClr val="007931"/>
              </a:buClr>
              <a:buSzPts val="1548"/>
              <a:buFont typeface="Noto Sans Symbols"/>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0"/>
          <p:cNvSpPr/>
          <p:nvPr/>
        </p:nvSpPr>
        <p:spPr>
          <a:xfrm>
            <a:off x="838200" y="1508126"/>
            <a:ext cx="11353800" cy="179387"/>
          </a:xfrm>
          <a:prstGeom prst="rect">
            <a:avLst/>
          </a:prstGeom>
          <a:solidFill>
            <a:srgbClr val="0B3D9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4" name="Google Shape;14;p10"/>
          <p:cNvSpPr/>
          <p:nvPr/>
        </p:nvSpPr>
        <p:spPr>
          <a:xfrm>
            <a:off x="0" y="1508126"/>
            <a:ext cx="838200" cy="179387"/>
          </a:xfrm>
          <a:prstGeom prst="rect">
            <a:avLst/>
          </a:prstGeom>
          <a:solidFill>
            <a:srgbClr val="D701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 name="Google Shape;15;p10"/>
          <p:cNvSpPr/>
          <p:nvPr/>
        </p:nvSpPr>
        <p:spPr>
          <a:xfrm>
            <a:off x="838200" y="1508125"/>
            <a:ext cx="838200" cy="179387"/>
          </a:xfrm>
          <a:prstGeom prst="rect">
            <a:avLst/>
          </a:prstGeom>
          <a:solidFill>
            <a:srgbClr val="FFD9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 name="Google Shape;16;p1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7" name="Google Shape;17;p10"/>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8" name="Google Shape;18;p10"/>
          <p:cNvSpPr txBox="1"/>
          <p:nvPr/>
        </p:nvSpPr>
        <p:spPr>
          <a:xfrm>
            <a:off x="2116899" y="6356350"/>
            <a:ext cx="751742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50"/>
              <a:buFont typeface="Arial"/>
              <a:buNone/>
            </a:pPr>
            <a:r>
              <a:rPr b="1" i="0" lang="en-GB" sz="850" u="none" cap="none" strike="noStrike">
                <a:solidFill>
                  <a:srgbClr val="0B3D91"/>
                </a:solidFill>
                <a:latin typeface="Trebuchet MS"/>
                <a:ea typeface="Trebuchet MS"/>
                <a:cs typeface="Trebuchet MS"/>
                <a:sym typeface="Trebuchet MS"/>
              </a:rPr>
              <a:t>A Complete Education for A Complete Person</a:t>
            </a:r>
            <a:br>
              <a:rPr b="0" i="0" lang="en-GB" sz="700" u="none" cap="none" strike="noStrike">
                <a:solidFill>
                  <a:schemeClr val="dk1"/>
                </a:solidFill>
                <a:latin typeface="Trebuchet MS"/>
                <a:ea typeface="Trebuchet MS"/>
                <a:cs typeface="Trebuchet MS"/>
                <a:sym typeface="Trebuchet MS"/>
              </a:rPr>
            </a:br>
            <a:r>
              <a:rPr b="0" i="0" lang="en-GB" sz="700" u="none" cap="none" strike="noStrike">
                <a:solidFill>
                  <a:schemeClr val="dk1"/>
                </a:solidFill>
                <a:latin typeface="Trebuchet MS"/>
                <a:ea typeface="Trebuchet MS"/>
                <a:cs typeface="Trebuchet MS"/>
                <a:sym typeface="Trebuchet MS"/>
              </a:rPr>
              <a:t>P.O. Box 4, Mukono, Uganda, Plot 67-173, Bishop Tucker Road, Mukono Hill | Tel: +256 (0) 312 350 800 Email: </a:t>
            </a:r>
            <a:r>
              <a:rPr b="0" i="0" lang="en-GB" sz="700" u="sng" cap="none" strike="noStrike">
                <a:solidFill>
                  <a:srgbClr val="0000FF"/>
                </a:solidFill>
                <a:latin typeface="Trebuchet MS"/>
                <a:ea typeface="Trebuchet MS"/>
                <a:cs typeface="Trebuchet MS"/>
                <a:sym typeface="Trebuchet MS"/>
                <a:hlinkClick r:id="rId2">
                  <a:extLst>
                    <a:ext uri="{A12FA001-AC4F-418D-AE19-62706E023703}">
                      <ahyp:hlinkClr val="tx"/>
                    </a:ext>
                  </a:extLst>
                </a:hlinkClick>
              </a:rPr>
              <a:t>info@ucu.ac.ug</a:t>
            </a:r>
            <a:r>
              <a:rPr b="0" i="0" lang="en-GB" sz="700" u="none" cap="none" strike="noStrike">
                <a:solidFill>
                  <a:srgbClr val="0000FF"/>
                </a:solidFill>
                <a:latin typeface="Trebuchet MS"/>
                <a:ea typeface="Trebuchet MS"/>
                <a:cs typeface="Trebuchet MS"/>
                <a:sym typeface="Trebuchet MS"/>
              </a:rPr>
              <a:t> </a:t>
            </a:r>
            <a:r>
              <a:rPr b="0" i="0" lang="en-GB" sz="700" u="none" cap="none" strike="noStrike">
                <a:solidFill>
                  <a:schemeClr val="dk1"/>
                </a:solidFill>
                <a:latin typeface="Trebuchet MS"/>
                <a:ea typeface="Trebuchet MS"/>
                <a:cs typeface="Trebuchet MS"/>
                <a:sym typeface="Trebuchet MS"/>
              </a:rPr>
              <a:t>Web: </a:t>
            </a:r>
            <a:r>
              <a:rPr b="0" i="0" lang="en-GB" sz="700" u="sng" cap="none" strike="noStrike">
                <a:solidFill>
                  <a:srgbClr val="0000FF"/>
                </a:solidFill>
                <a:latin typeface="Trebuchet MS"/>
                <a:ea typeface="Trebuchet MS"/>
                <a:cs typeface="Trebuchet MS"/>
                <a:sym typeface="Trebuchet MS"/>
              </a:rPr>
              <a:t>https://</a:t>
            </a:r>
            <a:r>
              <a:rPr b="0" i="0" lang="en-GB" sz="700" u="sng" cap="none" strike="noStrike">
                <a:solidFill>
                  <a:srgbClr val="0000FF"/>
                </a:solidFill>
                <a:latin typeface="Trebuchet MS"/>
                <a:ea typeface="Trebuchet MS"/>
                <a:cs typeface="Trebuchet MS"/>
                <a:sym typeface="Trebuchet MS"/>
                <a:hlinkClick r:id="rId3">
                  <a:extLst>
                    <a:ext uri="{A12FA001-AC4F-418D-AE19-62706E023703}">
                      <ahyp:hlinkClr val="tx"/>
                    </a:ext>
                  </a:extLst>
                </a:hlinkClick>
              </a:rPr>
              <a:t>ucu.ac.ug</a:t>
            </a:r>
            <a:endParaRPr b="0" i="0" sz="700" u="sng" cap="none" strike="noStrike">
              <a:solidFill>
                <a:srgbClr val="0000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650"/>
              <a:buFont typeface="Arial"/>
              <a:buNone/>
            </a:pPr>
            <a:r>
              <a:rPr b="0" i="0" lang="en-GB" sz="650" u="none" cap="none" strike="noStrike">
                <a:solidFill>
                  <a:schemeClr val="dk1"/>
                </a:solidFill>
                <a:latin typeface="Trebuchet MS"/>
                <a:ea typeface="Trebuchet MS"/>
                <a:cs typeface="Trebuchet MS"/>
                <a:sym typeface="Trebuchet MS"/>
              </a:rPr>
              <a:t>Founded by the Province of the Church of Uganda. Chartered by the Government of Uganda</a:t>
            </a:r>
            <a:endParaRPr b="0" i="0" sz="650" u="none" cap="none" strike="noStrike">
              <a:solidFill>
                <a:schemeClr val="dk1"/>
              </a:solidFill>
              <a:latin typeface="Trebuchet MS"/>
              <a:ea typeface="Trebuchet MS"/>
              <a:cs typeface="Trebuchet MS"/>
              <a:sym typeface="Trebuchet MS"/>
            </a:endParaRPr>
          </a:p>
        </p:txBody>
      </p:sp>
      <p:cxnSp>
        <p:nvCxnSpPr>
          <p:cNvPr id="19" name="Google Shape;19;p10"/>
          <p:cNvCxnSpPr/>
          <p:nvPr/>
        </p:nvCxnSpPr>
        <p:spPr>
          <a:xfrm>
            <a:off x="0" y="6395027"/>
            <a:ext cx="12192000" cy="0"/>
          </a:xfrm>
          <a:prstGeom prst="straightConnector1">
            <a:avLst/>
          </a:prstGeom>
          <a:noFill/>
          <a:ln cap="flat" cmpd="sng" w="12700">
            <a:solidFill>
              <a:srgbClr val="D70167"/>
            </a:solidFill>
            <a:prstDash val="solid"/>
            <a:miter lim="800000"/>
            <a:headEnd len="sm" w="sm" type="none"/>
            <a:tailEnd len="sm" w="sm" type="none"/>
          </a:ln>
        </p:spPr>
      </p:cxnSp>
      <p:pic>
        <p:nvPicPr>
          <p:cNvPr id="20" name="Google Shape;20;p10"/>
          <p:cNvPicPr preferRelativeResize="0"/>
          <p:nvPr/>
        </p:nvPicPr>
        <p:blipFill rotWithShape="1">
          <a:blip r:embed="rId4">
            <a:alphaModFix/>
          </a:blip>
          <a:srcRect b="42643" l="0" r="0" t="0"/>
          <a:stretch/>
        </p:blipFill>
        <p:spPr>
          <a:xfrm>
            <a:off x="0" y="5412967"/>
            <a:ext cx="1162289" cy="1445033"/>
          </a:xfrm>
          <a:prstGeom prst="rect">
            <a:avLst/>
          </a:prstGeom>
          <a:noFill/>
          <a:ln>
            <a:noFill/>
          </a:ln>
        </p:spPr>
      </p:pic>
      <p:sp>
        <p:nvSpPr>
          <p:cNvPr id="21" name="Google Shape;2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GB"/>
              <a:t>Topic: </a:t>
            </a:r>
            <a:r>
              <a:rPr i="1" lang="en-GB"/>
              <a:t>Foundations of Probability</a:t>
            </a:r>
            <a:endParaRPr/>
          </a:p>
        </p:txBody>
      </p:sp>
      <p:sp>
        <p:nvSpPr>
          <p:cNvPr id="101" name="Google Shape;101;p1"/>
          <p:cNvSpPr txBox="1"/>
          <p:nvPr/>
        </p:nvSpPr>
        <p:spPr>
          <a:xfrm>
            <a:off x="1007534" y="5551742"/>
            <a:ext cx="3733800" cy="820381"/>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02" name="Google Shape;102;p1"/>
          <p:cNvSpPr txBox="1"/>
          <p:nvPr/>
        </p:nvSpPr>
        <p:spPr>
          <a:xfrm>
            <a:off x="937001" y="5579763"/>
            <a:ext cx="3804333" cy="83185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rebuchet MS"/>
              <a:buNone/>
            </a:pPr>
            <a:r>
              <a:rPr b="0" i="0" lang="en-GB" sz="2000" u="none" cap="none" strike="noStrike">
                <a:solidFill>
                  <a:schemeClr val="dk1"/>
                </a:solidFill>
                <a:latin typeface="Trebuchet MS"/>
                <a:ea typeface="Trebuchet MS"/>
                <a:cs typeface="Trebuchet MS"/>
                <a:sym typeface="Trebuchet MS"/>
              </a:rPr>
              <a:t>Dr. Daphne Nyachaki Bitalo</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2060"/>
              </a:buClr>
              <a:buSzPts val="1400"/>
              <a:buFont typeface="Trebuchet MS"/>
              <a:buNone/>
            </a:pPr>
            <a:r>
              <a:rPr b="1" i="0" lang="en-GB" sz="1400" u="none" cap="none" strike="noStrike">
                <a:solidFill>
                  <a:srgbClr val="002060"/>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1400"/>
              <a:buFont typeface="Trebuchet MS"/>
              <a:buNone/>
            </a:pPr>
            <a:r>
              <a:rPr b="0" i="0" lang="en-GB" sz="1400" u="none" cap="none" strike="noStrike">
                <a:solidFill>
                  <a:srgbClr val="C00000"/>
                </a:solidFill>
                <a:latin typeface="Trebuchet MS"/>
                <a:ea typeface="Trebuchet MS"/>
                <a:cs typeface="Trebuchet MS"/>
                <a:sym typeface="Trebuchet MS"/>
              </a:rPr>
              <a:t>Faculty of Engineering, Design &amp; Technology</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 y="2156859"/>
            <a:ext cx="12191999" cy="1325563"/>
          </a:xfrm>
          <a:prstGeom prst="rect">
            <a:avLst/>
          </a:prstGeom>
          <a:solidFill>
            <a:srgbClr val="0A3D91"/>
          </a:solid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rebuchet MS"/>
              <a:buNone/>
            </a:pPr>
            <a:r>
              <a:t/>
            </a:r>
            <a:endParaRPr b="0" i="0" sz="2800" u="none" cap="none" strike="noStrike">
              <a:solidFill>
                <a:srgbClr val="FFFF00"/>
              </a:solidFill>
              <a:latin typeface="Trebuchet MS"/>
              <a:ea typeface="Trebuchet MS"/>
              <a:cs typeface="Trebuchet MS"/>
              <a:sym typeface="Trebuchet MS"/>
            </a:endParaRPr>
          </a:p>
        </p:txBody>
      </p:sp>
      <p:sp>
        <p:nvSpPr>
          <p:cNvPr id="104" name="Google Shape;104;p1"/>
          <p:cNvSpPr txBox="1"/>
          <p:nvPr/>
        </p:nvSpPr>
        <p:spPr>
          <a:xfrm>
            <a:off x="1" y="2181298"/>
            <a:ext cx="12191999" cy="889481"/>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800"/>
              <a:buFont typeface="Arial"/>
              <a:buNone/>
            </a:pPr>
            <a:r>
              <a:rPr b="0" i="0" lang="en-GB" sz="4800" u="none" cap="none" strike="noStrike">
                <a:solidFill>
                  <a:schemeClr val="lt1"/>
                </a:solidFill>
                <a:latin typeface="Trebuchet MS"/>
                <a:ea typeface="Trebuchet MS"/>
                <a:cs typeface="Trebuchet MS"/>
                <a:sym typeface="Trebuchet MS"/>
              </a:rPr>
              <a:t>MTH1203: Probability and Statistics</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2" y="2819880"/>
            <a:ext cx="12191999" cy="60912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00"/>
              </a:buClr>
              <a:buSzPts val="2800"/>
              <a:buFont typeface="Trebuchet MS"/>
              <a:buNone/>
            </a:pPr>
            <a:r>
              <a:rPr b="0" i="0" lang="en-GB" sz="2800" u="none" cap="none" strike="noStrike">
                <a:solidFill>
                  <a:srgbClr val="FFFF00"/>
                </a:solidFill>
                <a:latin typeface="Trebuchet MS"/>
                <a:ea typeface="Trebuchet MS"/>
                <a:cs typeface="Trebuchet MS"/>
                <a:sym typeface="Trebuchet MS"/>
              </a:rPr>
              <a:t>Lecture 01 (BSCS, BSDS, BSIT)</a:t>
            </a:r>
            <a:endParaRPr b="0" i="0" sz="2800" u="none" cap="none" strike="noStrike">
              <a:solidFill>
                <a:srgbClr val="FFFF00"/>
              </a:solidFill>
              <a:latin typeface="Trebuchet MS"/>
              <a:ea typeface="Trebuchet MS"/>
              <a:cs typeface="Trebuchet MS"/>
              <a:sym typeface="Trebuchet MS"/>
            </a:endParaRPr>
          </a:p>
        </p:txBody>
      </p:sp>
      <p:sp>
        <p:nvSpPr>
          <p:cNvPr id="106" name="Google Shape;106;p1"/>
          <p:cNvSpPr txBox="1"/>
          <p:nvPr/>
        </p:nvSpPr>
        <p:spPr>
          <a:xfrm>
            <a:off x="9656407" y="5971302"/>
            <a:ext cx="2535600" cy="44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5"/>
              </a:buClr>
              <a:buSzPts val="1600"/>
              <a:buFont typeface="Trebuchet MS"/>
              <a:buNone/>
            </a:pPr>
            <a:r>
              <a:rPr b="0" i="0" lang="en-GB" sz="1600" u="none" cap="none" strike="noStrike">
                <a:solidFill>
                  <a:schemeClr val="accent5"/>
                </a:solidFill>
                <a:latin typeface="Trebuchet MS"/>
                <a:ea typeface="Trebuchet MS"/>
                <a:cs typeface="Trebuchet MS"/>
                <a:sym typeface="Trebuchet MS"/>
              </a:rPr>
              <a:t>Fri 6</a:t>
            </a:r>
            <a:r>
              <a:rPr b="0" baseline="30000" i="0" lang="en-GB" sz="1600" u="none" cap="none" strike="noStrike">
                <a:solidFill>
                  <a:schemeClr val="accent5"/>
                </a:solidFill>
                <a:latin typeface="Trebuchet MS"/>
                <a:ea typeface="Trebuchet MS"/>
                <a:cs typeface="Trebuchet MS"/>
                <a:sym typeface="Trebuchet MS"/>
              </a:rPr>
              <a:t>th</a:t>
            </a:r>
            <a:r>
              <a:rPr b="0" i="0" lang="en-GB" sz="1600" u="none" cap="none" strike="noStrike">
                <a:solidFill>
                  <a:schemeClr val="accent5"/>
                </a:solidFill>
                <a:latin typeface="Trebuchet MS"/>
                <a:ea typeface="Trebuchet MS"/>
                <a:cs typeface="Trebuchet MS"/>
                <a:sym typeface="Trebuchet MS"/>
              </a:rPr>
              <a:t> Sept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nvSpPr>
        <p:spPr>
          <a:xfrm>
            <a:off x="203200" y="219337"/>
            <a:ext cx="10515600" cy="92329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Basic concepts of probability</a:t>
            </a:r>
            <a:endParaRPr b="0" i="0" sz="1400" u="none" cap="none" strike="noStrike">
              <a:solidFill>
                <a:srgbClr val="000000"/>
              </a:solidFill>
              <a:latin typeface="Arial"/>
              <a:ea typeface="Arial"/>
              <a:cs typeface="Arial"/>
              <a:sym typeface="Arial"/>
            </a:endParaRPr>
          </a:p>
        </p:txBody>
      </p:sp>
      <p:sp>
        <p:nvSpPr>
          <p:cNvPr id="183" name="Google Shape;183;p24"/>
          <p:cNvSpPr txBox="1"/>
          <p:nvPr/>
        </p:nvSpPr>
        <p:spPr>
          <a:xfrm>
            <a:off x="388729" y="1142636"/>
            <a:ext cx="11909287" cy="5962532"/>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84" name="Google Shape;184;p24"/>
          <p:cNvSpPr txBox="1"/>
          <p:nvPr/>
        </p:nvSpPr>
        <p:spPr>
          <a:xfrm>
            <a:off x="138144" y="1726650"/>
            <a:ext cx="11665200" cy="4610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1" i="0" lang="en-GB" sz="3000" u="none" cap="none" strike="noStrike">
                <a:solidFill>
                  <a:schemeClr val="dk1"/>
                </a:solidFill>
                <a:latin typeface="Book Antiqua"/>
                <a:ea typeface="Book Antiqua"/>
                <a:cs typeface="Book Antiqua"/>
                <a:sym typeface="Book Antiqua"/>
              </a:rPr>
              <a:t>Probability</a:t>
            </a:r>
            <a:r>
              <a:rPr b="0" i="0" lang="en-GB" sz="3000" u="none" cap="none" strike="noStrike">
                <a:solidFill>
                  <a:schemeClr val="dk1"/>
                </a:solidFill>
                <a:latin typeface="Book Antiqua"/>
                <a:ea typeface="Book Antiqua"/>
                <a:cs typeface="Book Antiqua"/>
                <a:sym typeface="Book Antiqua"/>
              </a:rPr>
              <a:t> is a measure of the likelihood that an event will occur. It is a number between 0 and 1, inclusive.</a:t>
            </a:r>
            <a:endParaRPr b="0" i="0" sz="3000" u="none" cap="none" strike="noStrike">
              <a:solidFill>
                <a:schemeClr val="dk1"/>
              </a:solidFill>
              <a:latin typeface="Book Antiqua"/>
              <a:ea typeface="Book Antiqua"/>
              <a:cs typeface="Book Antiqua"/>
              <a:sym typeface="Book Antiqua"/>
            </a:endParaRPr>
          </a:p>
          <a:p>
            <a:pPr indent="-419100" lvl="0" marL="457200" marR="0" rtl="0" algn="l">
              <a:lnSpc>
                <a:spcPct val="115000"/>
              </a:lnSpc>
              <a:spcBef>
                <a:spcPts val="1200"/>
              </a:spcBef>
              <a:spcAft>
                <a:spcPts val="0"/>
              </a:spcAft>
              <a:buClr>
                <a:schemeClr val="dk1"/>
              </a:buClr>
              <a:buSzPts val="3000"/>
              <a:buFont typeface="Arial"/>
              <a:buChar char="●"/>
            </a:pPr>
            <a:r>
              <a:rPr b="1" i="0" lang="en-GB" sz="3000" u="none" cap="none" strike="noStrike">
                <a:solidFill>
                  <a:schemeClr val="dk1"/>
                </a:solidFill>
                <a:latin typeface="Book Antiqua"/>
                <a:ea typeface="Book Antiqua"/>
                <a:cs typeface="Book Antiqua"/>
                <a:sym typeface="Book Antiqua"/>
              </a:rPr>
              <a:t>A probability of 0</a:t>
            </a:r>
            <a:r>
              <a:rPr b="0" i="0" lang="en-GB" sz="3000" u="none" cap="none" strike="noStrike">
                <a:solidFill>
                  <a:schemeClr val="dk1"/>
                </a:solidFill>
                <a:latin typeface="Book Antiqua"/>
                <a:ea typeface="Book Antiqua"/>
                <a:cs typeface="Book Antiqua"/>
                <a:sym typeface="Book Antiqua"/>
              </a:rPr>
              <a:t> means the event is impossible.</a:t>
            </a:r>
            <a:endParaRPr b="0" i="0" sz="3000" u="none" cap="none" strike="noStrike">
              <a:solidFill>
                <a:schemeClr val="dk1"/>
              </a:solidFill>
              <a:latin typeface="Book Antiqua"/>
              <a:ea typeface="Book Antiqua"/>
              <a:cs typeface="Book Antiqua"/>
              <a:sym typeface="Book Antiqua"/>
            </a:endParaRPr>
          </a:p>
          <a:p>
            <a:pPr indent="-419100" lvl="0" marL="457200" marR="0" rtl="0" algn="l">
              <a:lnSpc>
                <a:spcPct val="115000"/>
              </a:lnSpc>
              <a:spcBef>
                <a:spcPts val="0"/>
              </a:spcBef>
              <a:spcAft>
                <a:spcPts val="0"/>
              </a:spcAft>
              <a:buClr>
                <a:schemeClr val="dk1"/>
              </a:buClr>
              <a:buSzPts val="3000"/>
              <a:buFont typeface="Arial"/>
              <a:buChar char="●"/>
            </a:pPr>
            <a:r>
              <a:rPr b="1" i="0" lang="en-GB" sz="3000" u="none" cap="none" strike="noStrike">
                <a:solidFill>
                  <a:schemeClr val="dk1"/>
                </a:solidFill>
                <a:latin typeface="Book Antiqua"/>
                <a:ea typeface="Book Antiqua"/>
                <a:cs typeface="Book Antiqua"/>
                <a:sym typeface="Book Antiqua"/>
              </a:rPr>
              <a:t>A probability of 1</a:t>
            </a:r>
            <a:r>
              <a:rPr b="0" i="0" lang="en-GB" sz="3000" u="none" cap="none" strike="noStrike">
                <a:solidFill>
                  <a:schemeClr val="dk1"/>
                </a:solidFill>
                <a:latin typeface="Book Antiqua"/>
                <a:ea typeface="Book Antiqua"/>
                <a:cs typeface="Book Antiqua"/>
                <a:sym typeface="Book Antiqua"/>
              </a:rPr>
              <a:t> means the event is certain.</a:t>
            </a:r>
            <a:endParaRPr b="0" i="0" sz="3000" u="none" cap="none" strike="noStrike">
              <a:solidFill>
                <a:schemeClr val="dk1"/>
              </a:solidFill>
              <a:latin typeface="Book Antiqua"/>
              <a:ea typeface="Book Antiqua"/>
              <a:cs typeface="Book Antiqua"/>
              <a:sym typeface="Book Antiqua"/>
            </a:endParaRPr>
          </a:p>
          <a:p>
            <a:pPr indent="-419100" lvl="0" marL="457200" marR="0" rtl="0" algn="l">
              <a:lnSpc>
                <a:spcPct val="115000"/>
              </a:lnSpc>
              <a:spcBef>
                <a:spcPts val="0"/>
              </a:spcBef>
              <a:spcAft>
                <a:spcPts val="0"/>
              </a:spcAft>
              <a:buClr>
                <a:schemeClr val="dk1"/>
              </a:buClr>
              <a:buSzPts val="3000"/>
              <a:buFont typeface="Arial"/>
              <a:buChar char="●"/>
            </a:pPr>
            <a:r>
              <a:rPr b="1" i="0" lang="en-GB" sz="3000" u="none" cap="none" strike="noStrike">
                <a:solidFill>
                  <a:schemeClr val="dk1"/>
                </a:solidFill>
                <a:latin typeface="Book Antiqua"/>
                <a:ea typeface="Book Antiqua"/>
                <a:cs typeface="Book Antiqua"/>
                <a:sym typeface="Book Antiqua"/>
              </a:rPr>
              <a:t>A probability between 0 and</a:t>
            </a:r>
            <a:r>
              <a:rPr b="1" baseline="30000" i="0" lang="en-GB" sz="3000" u="none" cap="none" strike="noStrike">
                <a:solidFill>
                  <a:schemeClr val="dk1"/>
                </a:solidFill>
                <a:latin typeface="Book Antiqua"/>
                <a:ea typeface="Book Antiqua"/>
                <a:cs typeface="Book Antiqua"/>
                <a:sym typeface="Book Antiqua"/>
              </a:rPr>
              <a:t> </a:t>
            </a:r>
            <a:r>
              <a:rPr b="1" i="0" lang="en-GB" sz="3000" u="none" cap="none" strike="noStrike">
                <a:solidFill>
                  <a:schemeClr val="dk1"/>
                </a:solidFill>
                <a:latin typeface="Book Antiqua"/>
                <a:ea typeface="Book Antiqua"/>
                <a:cs typeface="Book Antiqua"/>
                <a:sym typeface="Book Antiqua"/>
              </a:rPr>
              <a:t>1</a:t>
            </a:r>
            <a:r>
              <a:rPr b="0" i="0" lang="en-GB" sz="3000" u="none" cap="none" strike="noStrike">
                <a:solidFill>
                  <a:schemeClr val="dk1"/>
                </a:solidFill>
                <a:latin typeface="Book Antiqua"/>
                <a:ea typeface="Book Antiqua"/>
                <a:cs typeface="Book Antiqua"/>
                <a:sym typeface="Book Antiqua"/>
              </a:rPr>
              <a:t> indicates the event's likelihood lies somewhere in between.   </a:t>
            </a:r>
            <a:endParaRPr b="0" i="0" sz="3000" u="none" cap="none" strike="noStrike">
              <a:solidFill>
                <a:schemeClr val="dk1"/>
              </a:solidFill>
              <a:latin typeface="Book Antiqua"/>
              <a:ea typeface="Book Antiqua"/>
              <a:cs typeface="Book Antiqua"/>
              <a:sym typeface="Book Antiqua"/>
            </a:endParaRPr>
          </a:p>
          <a:p>
            <a:pPr indent="-419100" lvl="0" marL="457200" marR="0" rtl="0" algn="l">
              <a:lnSpc>
                <a:spcPct val="115000"/>
              </a:lnSpc>
              <a:spcBef>
                <a:spcPts val="0"/>
              </a:spcBef>
              <a:spcAft>
                <a:spcPts val="0"/>
              </a:spcAft>
              <a:buClr>
                <a:srgbClr val="C00000"/>
              </a:buClr>
              <a:buSzPts val="3000"/>
              <a:buFont typeface="Book Antiqua"/>
              <a:buChar char="●"/>
            </a:pPr>
            <a:r>
              <a:rPr b="0" i="0" lang="en-GB" sz="3000" u="none" cap="none" strike="noStrike">
                <a:solidFill>
                  <a:srgbClr val="C00000"/>
                </a:solidFill>
                <a:latin typeface="Book Antiqua"/>
                <a:ea typeface="Book Antiqua"/>
                <a:cs typeface="Book Antiqua"/>
                <a:sym typeface="Book Antiqua"/>
              </a:rPr>
              <a:t>What does a negative probability imply?</a:t>
            </a:r>
            <a:endParaRPr b="0" i="0" sz="3000" u="none" cap="none" strike="noStrike">
              <a:solidFill>
                <a:srgbClr val="C00000"/>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b="0" i="0" sz="32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Basic concepts of probability</a:t>
            </a:r>
            <a:endParaRPr b="0" i="0" sz="1400" u="none" cap="none" strike="noStrike">
              <a:solidFill>
                <a:srgbClr val="000000"/>
              </a:solidFill>
              <a:latin typeface="Arial"/>
              <a:ea typeface="Arial"/>
              <a:cs typeface="Arial"/>
              <a:sym typeface="Arial"/>
            </a:endParaRPr>
          </a:p>
        </p:txBody>
      </p:sp>
      <p:sp>
        <p:nvSpPr>
          <p:cNvPr id="191" name="Google Shape;191;p25"/>
          <p:cNvSpPr txBox="1"/>
          <p:nvPr/>
        </p:nvSpPr>
        <p:spPr>
          <a:xfrm>
            <a:off x="442944" y="1879050"/>
            <a:ext cx="11665200" cy="5379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000"/>
              <a:buFont typeface="Arial"/>
              <a:buNone/>
            </a:pPr>
            <a:r>
              <a:rPr b="1" i="0" lang="en-GB" sz="2000" u="none" cap="none" strike="noStrike">
                <a:solidFill>
                  <a:schemeClr val="dk1"/>
                </a:solidFill>
                <a:latin typeface="Book Antiqua"/>
                <a:ea typeface="Book Antiqua"/>
                <a:cs typeface="Book Antiqua"/>
                <a:sym typeface="Book Antiqua"/>
              </a:rPr>
              <a:t>Notation:</a:t>
            </a:r>
            <a:endParaRPr b="1" i="0" sz="2000" u="none" cap="none" strike="noStrike">
              <a:solidFill>
                <a:schemeClr val="dk1"/>
              </a:solidFill>
              <a:latin typeface="Book Antiqua"/>
              <a:ea typeface="Book Antiqua"/>
              <a:cs typeface="Book Antiqua"/>
              <a:sym typeface="Book Antiqua"/>
            </a:endParaRPr>
          </a:p>
          <a:p>
            <a:pPr indent="-355600" lvl="0" marL="457200" marR="0" rtl="0" algn="l">
              <a:lnSpc>
                <a:spcPct val="115000"/>
              </a:lnSpc>
              <a:spcBef>
                <a:spcPts val="1200"/>
              </a:spcBef>
              <a:spcAft>
                <a:spcPts val="0"/>
              </a:spcAft>
              <a:buClr>
                <a:schemeClr val="dk1"/>
              </a:buClr>
              <a:buSzPts val="2000"/>
              <a:buFont typeface="Arial"/>
              <a:buChar char="●"/>
            </a:pPr>
            <a:r>
              <a:rPr b="0" i="0" lang="en-GB" sz="2000" u="none" cap="none" strike="noStrike">
                <a:solidFill>
                  <a:srgbClr val="188038"/>
                </a:solidFill>
                <a:latin typeface="Book Antiqua"/>
                <a:ea typeface="Book Antiqua"/>
                <a:cs typeface="Book Antiqua"/>
                <a:sym typeface="Book Antiqua"/>
              </a:rPr>
              <a:t>P(E)</a:t>
            </a:r>
            <a:r>
              <a:rPr b="0" i="0" lang="en-GB" sz="2000" u="none" cap="none" strike="noStrike">
                <a:solidFill>
                  <a:schemeClr val="dk1"/>
                </a:solidFill>
                <a:latin typeface="Book Antiqua"/>
                <a:ea typeface="Book Antiqua"/>
                <a:cs typeface="Book Antiqua"/>
                <a:sym typeface="Book Antiqua"/>
              </a:rPr>
              <a:t> represents the probability of event E.</a:t>
            </a:r>
            <a:endParaRPr b="0" i="0" sz="20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2000"/>
              <a:buFont typeface="Arial"/>
              <a:buNone/>
            </a:pPr>
            <a:r>
              <a:rPr b="1" i="0" lang="en-GB" sz="2000" u="none" cap="none" strike="noStrike">
                <a:solidFill>
                  <a:schemeClr val="dk1"/>
                </a:solidFill>
                <a:latin typeface="Book Antiqua"/>
                <a:ea typeface="Book Antiqua"/>
                <a:cs typeface="Book Antiqua"/>
                <a:sym typeface="Book Antiqua"/>
              </a:rPr>
              <a:t>Example:</a:t>
            </a:r>
            <a:endParaRPr b="1" i="0" sz="2000" u="none" cap="none" strike="noStrike">
              <a:solidFill>
                <a:schemeClr val="dk1"/>
              </a:solidFill>
              <a:latin typeface="Book Antiqua"/>
              <a:ea typeface="Book Antiqua"/>
              <a:cs typeface="Book Antiqua"/>
              <a:sym typeface="Book Antiqua"/>
            </a:endParaRPr>
          </a:p>
          <a:p>
            <a:pPr indent="-355600" lvl="0" marL="457200" marR="0" rtl="0" algn="l">
              <a:lnSpc>
                <a:spcPct val="115000"/>
              </a:lnSpc>
              <a:spcBef>
                <a:spcPts val="1200"/>
              </a:spcBef>
              <a:spcAft>
                <a:spcPts val="0"/>
              </a:spcAft>
              <a:buClr>
                <a:schemeClr val="dk1"/>
              </a:buClr>
              <a:buSzPts val="2000"/>
              <a:buFont typeface="Arial"/>
              <a:buChar char="●"/>
            </a:pPr>
            <a:r>
              <a:rPr b="0" i="0" lang="en-GB" sz="2000" u="none" cap="none" strike="noStrike">
                <a:solidFill>
                  <a:schemeClr val="dk1"/>
                </a:solidFill>
                <a:latin typeface="Book Antiqua"/>
                <a:ea typeface="Book Antiqua"/>
                <a:cs typeface="Book Antiqua"/>
                <a:sym typeface="Book Antiqua"/>
              </a:rPr>
              <a:t>If a fair coin is flipped, </a:t>
            </a:r>
            <a:r>
              <a:rPr b="0" i="0" lang="en-GB" sz="2000" u="none" cap="none" strike="noStrike">
                <a:solidFill>
                  <a:srgbClr val="188038"/>
                </a:solidFill>
                <a:latin typeface="Book Antiqua"/>
                <a:ea typeface="Book Antiqua"/>
                <a:cs typeface="Book Antiqua"/>
                <a:sym typeface="Book Antiqua"/>
              </a:rPr>
              <a:t>P(heads) = 0.5</a:t>
            </a:r>
            <a:r>
              <a:rPr b="0" i="0" lang="en-GB" sz="2000" u="none" cap="none" strike="noStrike">
                <a:solidFill>
                  <a:schemeClr val="dk1"/>
                </a:solidFill>
                <a:latin typeface="Book Antiqua"/>
                <a:ea typeface="Book Antiqua"/>
                <a:cs typeface="Book Antiqua"/>
                <a:sym typeface="Book Antiqua"/>
              </a:rPr>
              <a:t>, meaning there's a 50% chance of getting heads.</a:t>
            </a:r>
            <a:endParaRPr b="0" i="0" sz="2000" u="none" cap="none" strike="noStrike">
              <a:solidFill>
                <a:schemeClr val="dk1"/>
              </a:solidFill>
              <a:latin typeface="Book Antiqua"/>
              <a:ea typeface="Book Antiqua"/>
              <a:cs typeface="Book Antiqua"/>
              <a:sym typeface="Book Antiqua"/>
            </a:endParaRPr>
          </a:p>
          <a:p>
            <a:pPr indent="-355600" lvl="0" marL="457200" marR="0" rtl="0" algn="l">
              <a:lnSpc>
                <a:spcPct val="115000"/>
              </a:lnSpc>
              <a:spcBef>
                <a:spcPts val="0"/>
              </a:spcBef>
              <a:spcAft>
                <a:spcPts val="0"/>
              </a:spcAft>
              <a:buClr>
                <a:schemeClr val="dk1"/>
              </a:buClr>
              <a:buSzPts val="2000"/>
              <a:buFont typeface="Arial"/>
              <a:buChar char="●"/>
            </a:pPr>
            <a:r>
              <a:rPr b="0" i="0" lang="en-GB" sz="2000" u="none" cap="none" strike="noStrike">
                <a:solidFill>
                  <a:schemeClr val="dk1"/>
                </a:solidFill>
                <a:latin typeface="Book Antiqua"/>
                <a:ea typeface="Book Antiqua"/>
                <a:cs typeface="Book Antiqua"/>
                <a:sym typeface="Book Antiqua"/>
              </a:rPr>
              <a:t>If a die is tossed, </a:t>
            </a:r>
            <a:r>
              <a:rPr b="0" i="0" lang="en-GB" sz="2000" u="none" cap="none" strike="noStrike">
                <a:solidFill>
                  <a:srgbClr val="188038"/>
                </a:solidFill>
                <a:latin typeface="Book Antiqua"/>
                <a:ea typeface="Book Antiqua"/>
                <a:cs typeface="Book Antiqua"/>
                <a:sym typeface="Book Antiqua"/>
              </a:rPr>
              <a:t>P(1) = 1/6</a:t>
            </a:r>
            <a:r>
              <a:rPr b="0" i="0" lang="en-GB" sz="2000" u="none" cap="none" strike="noStrike">
                <a:solidFill>
                  <a:schemeClr val="dk1"/>
                </a:solidFill>
                <a:latin typeface="Book Antiqua"/>
                <a:ea typeface="Book Antiqua"/>
                <a:cs typeface="Book Antiqua"/>
                <a:sym typeface="Book Antiqua"/>
              </a:rPr>
              <a:t>, meaning there's a 16.67% chance of getting a 1.</a:t>
            </a:r>
            <a:endParaRPr b="0" i="0" sz="20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2000"/>
              <a:buFont typeface="Arial"/>
              <a:buNone/>
            </a:pPr>
            <a:r>
              <a:rPr b="1" i="0" lang="en-GB" sz="2000" u="none" cap="none" strike="noStrike">
                <a:solidFill>
                  <a:schemeClr val="dk1"/>
                </a:solidFill>
                <a:latin typeface="Book Antiqua"/>
                <a:ea typeface="Book Antiqua"/>
                <a:cs typeface="Book Antiqua"/>
                <a:sym typeface="Book Antiqua"/>
              </a:rPr>
              <a:t>Key Properties of Probability:</a:t>
            </a:r>
            <a:endParaRPr b="1" i="0" sz="2000" u="none" cap="none" strike="noStrike">
              <a:solidFill>
                <a:schemeClr val="dk1"/>
              </a:solidFill>
              <a:latin typeface="Book Antiqua"/>
              <a:ea typeface="Book Antiqua"/>
              <a:cs typeface="Book Antiqua"/>
              <a:sym typeface="Book Antiqua"/>
            </a:endParaRPr>
          </a:p>
          <a:p>
            <a:pPr indent="-355600" lvl="0" marL="457200" marR="0" rtl="0" algn="l">
              <a:lnSpc>
                <a:spcPct val="115000"/>
              </a:lnSpc>
              <a:spcBef>
                <a:spcPts val="1200"/>
              </a:spcBef>
              <a:spcAft>
                <a:spcPts val="0"/>
              </a:spcAft>
              <a:buClr>
                <a:schemeClr val="dk1"/>
              </a:buClr>
              <a:buSzPts val="2000"/>
              <a:buFont typeface="Arial"/>
              <a:buAutoNum type="arabicPeriod"/>
            </a:pPr>
            <a:r>
              <a:rPr b="1" i="0" lang="en-GB" sz="2000" u="none" cap="none" strike="noStrike">
                <a:solidFill>
                  <a:schemeClr val="dk1"/>
                </a:solidFill>
                <a:latin typeface="Book Antiqua"/>
                <a:ea typeface="Book Antiqua"/>
                <a:cs typeface="Book Antiqua"/>
                <a:sym typeface="Book Antiqua"/>
              </a:rPr>
              <a:t>Non-negativity:</a:t>
            </a:r>
            <a:r>
              <a:rPr b="0" i="0" lang="en-GB" sz="2000" u="none" cap="none" strike="noStrike">
                <a:solidFill>
                  <a:schemeClr val="dk1"/>
                </a:solidFill>
                <a:latin typeface="Book Antiqua"/>
                <a:ea typeface="Book Antiqua"/>
                <a:cs typeface="Book Antiqua"/>
                <a:sym typeface="Book Antiqua"/>
              </a:rPr>
              <a:t> </a:t>
            </a:r>
            <a:r>
              <a:rPr b="0" i="0" lang="en-GB" sz="2000" u="none" cap="none" strike="noStrike">
                <a:solidFill>
                  <a:srgbClr val="188038"/>
                </a:solidFill>
                <a:latin typeface="Book Antiqua"/>
                <a:ea typeface="Book Antiqua"/>
                <a:cs typeface="Book Antiqua"/>
                <a:sym typeface="Book Antiqua"/>
              </a:rPr>
              <a:t>P(E) ≥ 0</a:t>
            </a:r>
            <a:r>
              <a:rPr b="0" i="0" lang="en-GB" sz="2000" u="none" cap="none" strike="noStrike">
                <a:solidFill>
                  <a:schemeClr val="dk1"/>
                </a:solidFill>
                <a:latin typeface="Book Antiqua"/>
                <a:ea typeface="Book Antiqua"/>
                <a:cs typeface="Book Antiqua"/>
                <a:sym typeface="Book Antiqua"/>
              </a:rPr>
              <a:t> for any event E.</a:t>
            </a:r>
            <a:endParaRPr b="0" i="0" sz="2000" u="none" cap="none" strike="noStrike">
              <a:solidFill>
                <a:schemeClr val="dk1"/>
              </a:solidFill>
              <a:latin typeface="Book Antiqua"/>
              <a:ea typeface="Book Antiqua"/>
              <a:cs typeface="Book Antiqua"/>
              <a:sym typeface="Book Antiqua"/>
            </a:endParaRPr>
          </a:p>
          <a:p>
            <a:pPr indent="-355600" lvl="0" marL="457200" marR="0" rtl="0" algn="l">
              <a:lnSpc>
                <a:spcPct val="115000"/>
              </a:lnSpc>
              <a:spcBef>
                <a:spcPts val="0"/>
              </a:spcBef>
              <a:spcAft>
                <a:spcPts val="0"/>
              </a:spcAft>
              <a:buClr>
                <a:schemeClr val="dk1"/>
              </a:buClr>
              <a:buSzPts val="2000"/>
              <a:buFont typeface="Arial"/>
              <a:buAutoNum type="arabicPeriod"/>
            </a:pPr>
            <a:r>
              <a:rPr b="1" i="0" lang="en-GB" sz="2000" u="none" cap="none" strike="noStrike">
                <a:solidFill>
                  <a:schemeClr val="dk1"/>
                </a:solidFill>
                <a:latin typeface="Book Antiqua"/>
                <a:ea typeface="Book Antiqua"/>
                <a:cs typeface="Book Antiqua"/>
                <a:sym typeface="Book Antiqua"/>
              </a:rPr>
              <a:t>Certainty:</a:t>
            </a:r>
            <a:r>
              <a:rPr b="0" i="0" lang="en-GB" sz="2000" u="none" cap="none" strike="noStrike">
                <a:solidFill>
                  <a:schemeClr val="dk1"/>
                </a:solidFill>
                <a:latin typeface="Book Antiqua"/>
                <a:ea typeface="Book Antiqua"/>
                <a:cs typeface="Book Antiqua"/>
                <a:sym typeface="Book Antiqua"/>
              </a:rPr>
              <a:t> </a:t>
            </a:r>
            <a:r>
              <a:rPr b="0" i="0" lang="en-GB" sz="2000" u="none" cap="none" strike="noStrike">
                <a:solidFill>
                  <a:srgbClr val="188038"/>
                </a:solidFill>
                <a:latin typeface="Book Antiqua"/>
                <a:ea typeface="Book Antiqua"/>
                <a:cs typeface="Book Antiqua"/>
                <a:sym typeface="Book Antiqua"/>
              </a:rPr>
              <a:t>P(S) = 1</a:t>
            </a:r>
            <a:r>
              <a:rPr b="0" i="0" lang="en-GB" sz="2000" u="none" cap="none" strike="noStrike">
                <a:solidFill>
                  <a:schemeClr val="dk1"/>
                </a:solidFill>
                <a:latin typeface="Book Antiqua"/>
                <a:ea typeface="Book Antiqua"/>
                <a:cs typeface="Book Antiqua"/>
                <a:sym typeface="Book Antiqua"/>
              </a:rPr>
              <a:t>, where S is the sample space.</a:t>
            </a:r>
            <a:endParaRPr b="0" i="0" sz="2000" u="none" cap="none" strike="noStrike">
              <a:solidFill>
                <a:schemeClr val="dk1"/>
              </a:solidFill>
              <a:latin typeface="Book Antiqua"/>
              <a:ea typeface="Book Antiqua"/>
              <a:cs typeface="Book Antiqua"/>
              <a:sym typeface="Book Antiqua"/>
            </a:endParaRPr>
          </a:p>
          <a:p>
            <a:pPr indent="-355600" lvl="0" marL="457200" marR="0" rtl="0" algn="l">
              <a:lnSpc>
                <a:spcPct val="115000"/>
              </a:lnSpc>
              <a:spcBef>
                <a:spcPts val="0"/>
              </a:spcBef>
              <a:spcAft>
                <a:spcPts val="0"/>
              </a:spcAft>
              <a:buClr>
                <a:schemeClr val="dk1"/>
              </a:buClr>
              <a:buSzPts val="2000"/>
              <a:buFont typeface="Arial"/>
              <a:buAutoNum type="arabicPeriod"/>
            </a:pPr>
            <a:r>
              <a:rPr b="1" i="0" lang="en-GB" sz="2000" u="none" cap="none" strike="noStrike">
                <a:solidFill>
                  <a:schemeClr val="dk1"/>
                </a:solidFill>
                <a:latin typeface="Book Antiqua"/>
                <a:ea typeface="Book Antiqua"/>
                <a:cs typeface="Book Antiqua"/>
                <a:sym typeface="Book Antiqua"/>
              </a:rPr>
              <a:t>Additivity:</a:t>
            </a:r>
            <a:r>
              <a:rPr b="0" i="0" lang="en-GB" sz="2000" u="none" cap="none" strike="noStrike">
                <a:solidFill>
                  <a:schemeClr val="dk1"/>
                </a:solidFill>
                <a:latin typeface="Book Antiqua"/>
                <a:ea typeface="Book Antiqua"/>
                <a:cs typeface="Book Antiqua"/>
                <a:sym typeface="Book Antiqua"/>
              </a:rPr>
              <a:t> For mutually exclusive events A and B, </a:t>
            </a:r>
            <a:r>
              <a:rPr b="0" i="0" lang="en-GB" sz="2000" u="none" cap="none" strike="noStrike">
                <a:solidFill>
                  <a:srgbClr val="188038"/>
                </a:solidFill>
                <a:latin typeface="Book Antiqua"/>
                <a:ea typeface="Book Antiqua"/>
                <a:cs typeface="Book Antiqua"/>
                <a:sym typeface="Book Antiqua"/>
              </a:rPr>
              <a:t>P(A ∪ B) = P(A) + P(B)</a:t>
            </a:r>
            <a:r>
              <a:rPr b="0" i="0" lang="en-GB" sz="2000" u="none" cap="none" strike="noStrike">
                <a:solidFill>
                  <a:schemeClr val="dk1"/>
                </a:solidFill>
                <a:latin typeface="Book Antiqua"/>
                <a:ea typeface="Book Antiqua"/>
                <a:cs typeface="Book Antiqua"/>
                <a:sym typeface="Book Antiqua"/>
              </a:rPr>
              <a:t>.</a:t>
            </a:r>
            <a:endParaRPr b="0" i="0" sz="20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3000"/>
              <a:buFont typeface="Arial"/>
              <a:buNone/>
            </a:pPr>
            <a:r>
              <a:t/>
            </a:r>
            <a:endParaRPr b="1" i="0" sz="30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b="0" i="0" sz="32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fcdd8d198d_0_0"/>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Basic concepts of probability</a:t>
            </a:r>
            <a:endParaRPr b="0" i="0" sz="1400" u="none" cap="none" strike="noStrike">
              <a:solidFill>
                <a:srgbClr val="000000"/>
              </a:solidFill>
              <a:latin typeface="Arial"/>
              <a:ea typeface="Arial"/>
              <a:cs typeface="Arial"/>
              <a:sym typeface="Arial"/>
            </a:endParaRPr>
          </a:p>
        </p:txBody>
      </p:sp>
      <p:sp>
        <p:nvSpPr>
          <p:cNvPr id="198" name="Google Shape;198;g2fcdd8d198d_0_0"/>
          <p:cNvSpPr txBox="1"/>
          <p:nvPr/>
        </p:nvSpPr>
        <p:spPr>
          <a:xfrm>
            <a:off x="442950" y="3403050"/>
            <a:ext cx="11665200" cy="222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GB" sz="3600">
                <a:solidFill>
                  <a:schemeClr val="dk1"/>
                </a:solidFill>
                <a:latin typeface="Book Antiqua"/>
                <a:ea typeface="Book Antiqua"/>
                <a:cs typeface="Book Antiqua"/>
                <a:sym typeface="Book Antiqua"/>
              </a:rPr>
              <a:t> PRACTICUM USING PYTHON IN VISUAL STUDIO</a:t>
            </a:r>
            <a:endParaRPr i="0" sz="36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3000"/>
              <a:buFont typeface="Arial"/>
              <a:buNone/>
            </a:pPr>
            <a:r>
              <a:t/>
            </a:r>
            <a:endParaRPr b="1" i="0" sz="36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i="0" sz="3600" u="none" cap="none" strike="noStrike">
              <a:solidFill>
                <a:srgbClr val="141F31"/>
              </a:solidFill>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ffcfb37b1f_0_0"/>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Basic concepts of probability</a:t>
            </a:r>
            <a:endParaRPr b="0" i="0" sz="1400" u="none" cap="none" strike="noStrike">
              <a:solidFill>
                <a:srgbClr val="000000"/>
              </a:solidFill>
              <a:latin typeface="Arial"/>
              <a:ea typeface="Arial"/>
              <a:cs typeface="Arial"/>
              <a:sym typeface="Arial"/>
            </a:endParaRPr>
          </a:p>
        </p:txBody>
      </p:sp>
      <p:sp>
        <p:nvSpPr>
          <p:cNvPr id="205" name="Google Shape;205;g2ffcfb37b1f_0_0"/>
          <p:cNvSpPr txBox="1"/>
          <p:nvPr/>
        </p:nvSpPr>
        <p:spPr>
          <a:xfrm>
            <a:off x="442944" y="1879050"/>
            <a:ext cx="11665200" cy="71514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15000"/>
              </a:lnSpc>
              <a:spcBef>
                <a:spcPts val="1200"/>
              </a:spcBef>
              <a:spcAft>
                <a:spcPts val="0"/>
              </a:spcAft>
              <a:buClr>
                <a:schemeClr val="dk1"/>
              </a:buClr>
              <a:buSzPts val="3600"/>
              <a:buFont typeface="Arial"/>
              <a:buChar char="●"/>
            </a:pPr>
            <a:r>
              <a:rPr b="0" i="0" lang="en-GB" sz="3600" u="none" cap="none" strike="noStrike">
                <a:solidFill>
                  <a:srgbClr val="188038"/>
                </a:solidFill>
                <a:latin typeface="Book Antiqua"/>
                <a:ea typeface="Book Antiqua"/>
                <a:cs typeface="Book Antiqua"/>
                <a:sym typeface="Book Antiqua"/>
              </a:rPr>
              <a:t>P(E)</a:t>
            </a:r>
            <a:r>
              <a:rPr b="0" i="0" lang="en-GB" sz="3600" u="none" cap="none" strike="noStrike">
                <a:solidFill>
                  <a:schemeClr val="dk1"/>
                </a:solidFill>
                <a:latin typeface="Book Antiqua"/>
                <a:ea typeface="Book Antiqua"/>
                <a:cs typeface="Book Antiqua"/>
                <a:sym typeface="Book Antiqua"/>
              </a:rPr>
              <a:t> </a:t>
            </a:r>
            <a:r>
              <a:rPr lang="en-GB" sz="3600">
                <a:solidFill>
                  <a:schemeClr val="dk1"/>
                </a:solidFill>
                <a:latin typeface="Book Antiqua"/>
                <a:ea typeface="Book Antiqua"/>
                <a:cs typeface="Book Antiqua"/>
                <a:sym typeface="Book Antiqua"/>
              </a:rPr>
              <a:t>= number of outcomes in an experiment/Total number of outcomes</a:t>
            </a:r>
            <a:endParaRPr sz="3600">
              <a:solidFill>
                <a:schemeClr val="dk1"/>
              </a:solidFill>
              <a:latin typeface="Book Antiqua"/>
              <a:ea typeface="Book Antiqua"/>
              <a:cs typeface="Book Antiqua"/>
              <a:sym typeface="Book Antiqua"/>
            </a:endParaRPr>
          </a:p>
          <a:p>
            <a:pPr indent="-457200" lvl="0" marL="457200" marR="0" rtl="0" algn="l">
              <a:lnSpc>
                <a:spcPct val="115000"/>
              </a:lnSpc>
              <a:spcBef>
                <a:spcPts val="1200"/>
              </a:spcBef>
              <a:spcAft>
                <a:spcPts val="0"/>
              </a:spcAft>
              <a:buClr>
                <a:schemeClr val="dk1"/>
              </a:buClr>
              <a:buSzPts val="3600"/>
              <a:buFont typeface="Book Antiqua"/>
              <a:buChar char="●"/>
            </a:pPr>
            <a:r>
              <a:rPr lang="en-GB" sz="3600">
                <a:solidFill>
                  <a:schemeClr val="dk1"/>
                </a:solidFill>
                <a:latin typeface="Book Antiqua"/>
                <a:ea typeface="Book Antiqua"/>
                <a:cs typeface="Book Antiqua"/>
                <a:sym typeface="Book Antiqua"/>
              </a:rPr>
              <a:t>Using the dataset diamonds_new.xlsx, let’s figure out the probability of premium diamond</a:t>
            </a:r>
            <a:endParaRPr sz="3600">
              <a:solidFill>
                <a:schemeClr val="dk1"/>
              </a:solidFill>
              <a:latin typeface="Book Antiqua"/>
              <a:ea typeface="Book Antiqua"/>
              <a:cs typeface="Book Antiqua"/>
              <a:sym typeface="Book Antiqua"/>
            </a:endParaRPr>
          </a:p>
          <a:p>
            <a:pPr indent="-457200" lvl="0" marL="457200" marR="0" rtl="0" algn="l">
              <a:lnSpc>
                <a:spcPct val="115000"/>
              </a:lnSpc>
              <a:spcBef>
                <a:spcPts val="1200"/>
              </a:spcBef>
              <a:spcAft>
                <a:spcPts val="0"/>
              </a:spcAft>
              <a:buClr>
                <a:schemeClr val="dk1"/>
              </a:buClr>
              <a:buSzPts val="3600"/>
              <a:buFont typeface="Book Antiqua"/>
              <a:buChar char="●"/>
            </a:pPr>
            <a:r>
              <a:rPr lang="en-GB" sz="3600">
                <a:solidFill>
                  <a:schemeClr val="dk1"/>
                </a:solidFill>
                <a:latin typeface="Book Antiqua"/>
                <a:ea typeface="Book Antiqua"/>
                <a:cs typeface="Book Antiqua"/>
                <a:sym typeface="Book Antiqua"/>
              </a:rPr>
              <a:t>What is the probability of having a “J” coloured diamond?</a:t>
            </a:r>
            <a:endParaRPr sz="3600">
              <a:solidFill>
                <a:schemeClr val="dk1"/>
              </a:solidFill>
              <a:latin typeface="Book Antiqua"/>
              <a:ea typeface="Book Antiqua"/>
              <a:cs typeface="Book Antiqua"/>
              <a:sym typeface="Book Antiqua"/>
            </a:endParaRPr>
          </a:p>
          <a:p>
            <a:pPr indent="-457200" lvl="0" marL="457200" marR="0" rtl="0" algn="l">
              <a:lnSpc>
                <a:spcPct val="115000"/>
              </a:lnSpc>
              <a:spcBef>
                <a:spcPts val="1200"/>
              </a:spcBef>
              <a:spcAft>
                <a:spcPts val="0"/>
              </a:spcAft>
              <a:buClr>
                <a:schemeClr val="dk1"/>
              </a:buClr>
              <a:buSzPts val="3600"/>
              <a:buFont typeface="Book Antiqua"/>
              <a:buChar char="●"/>
            </a:pPr>
            <a:r>
              <a:t/>
            </a:r>
            <a:endParaRPr sz="3600">
              <a:solidFill>
                <a:schemeClr val="dk1"/>
              </a:solidFill>
              <a:latin typeface="Book Antiqua"/>
              <a:ea typeface="Book Antiqua"/>
              <a:cs typeface="Book Antiqua"/>
              <a:sym typeface="Book Antiqua"/>
            </a:endParaRPr>
          </a:p>
          <a:p>
            <a:pPr indent="0" lvl="0" marL="457200" marR="0" rtl="0" algn="l">
              <a:lnSpc>
                <a:spcPct val="115000"/>
              </a:lnSpc>
              <a:spcBef>
                <a:spcPts val="0"/>
              </a:spcBef>
              <a:spcAft>
                <a:spcPts val="0"/>
              </a:spcAft>
              <a:buNone/>
            </a:pPr>
            <a:r>
              <a:t/>
            </a:r>
            <a:endParaRPr b="0" i="0" sz="36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3000"/>
              <a:buFont typeface="Arial"/>
              <a:buNone/>
            </a:pPr>
            <a:r>
              <a:t/>
            </a:r>
            <a:endParaRPr b="1" i="0" sz="36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b="0" i="0" sz="36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ffcfb37b1f_0_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Basic concepts of probability</a:t>
            </a:r>
            <a:endParaRPr b="0" i="0" sz="1400" u="none" cap="none" strike="noStrike">
              <a:solidFill>
                <a:srgbClr val="000000"/>
              </a:solidFill>
              <a:latin typeface="Arial"/>
              <a:ea typeface="Arial"/>
              <a:cs typeface="Arial"/>
              <a:sym typeface="Arial"/>
            </a:endParaRPr>
          </a:p>
        </p:txBody>
      </p:sp>
      <p:sp>
        <p:nvSpPr>
          <p:cNvPr id="212" name="Google Shape;212;g2ffcfb37b1f_0_6"/>
          <p:cNvSpPr txBox="1"/>
          <p:nvPr/>
        </p:nvSpPr>
        <p:spPr>
          <a:xfrm>
            <a:off x="442944" y="1879050"/>
            <a:ext cx="11665200" cy="65139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15000"/>
              </a:lnSpc>
              <a:spcBef>
                <a:spcPts val="1200"/>
              </a:spcBef>
              <a:spcAft>
                <a:spcPts val="0"/>
              </a:spcAft>
              <a:buClr>
                <a:schemeClr val="dk1"/>
              </a:buClr>
              <a:buSzPts val="3600"/>
              <a:buFont typeface="Arial"/>
              <a:buChar char="●"/>
            </a:pPr>
            <a:r>
              <a:rPr lang="en-GB" sz="3600">
                <a:solidFill>
                  <a:srgbClr val="188038"/>
                </a:solidFill>
                <a:latin typeface="Book Antiqua"/>
                <a:ea typeface="Book Antiqua"/>
                <a:cs typeface="Book Antiqua"/>
                <a:sym typeface="Book Antiqua"/>
              </a:rPr>
              <a:t>Conditional Probability</a:t>
            </a:r>
            <a:endParaRPr sz="3600">
              <a:solidFill>
                <a:schemeClr val="dk1"/>
              </a:solidFill>
              <a:latin typeface="Book Antiqua"/>
              <a:ea typeface="Book Antiqua"/>
              <a:cs typeface="Book Antiqua"/>
              <a:sym typeface="Book Antiqua"/>
            </a:endParaRPr>
          </a:p>
          <a:p>
            <a:pPr indent="-457200" lvl="0" marL="457200" marR="0" rtl="0" algn="l">
              <a:lnSpc>
                <a:spcPct val="115000"/>
              </a:lnSpc>
              <a:spcBef>
                <a:spcPts val="1200"/>
              </a:spcBef>
              <a:spcAft>
                <a:spcPts val="0"/>
              </a:spcAft>
              <a:buClr>
                <a:schemeClr val="dk1"/>
              </a:buClr>
              <a:buSzPts val="3600"/>
              <a:buFont typeface="Book Antiqua"/>
              <a:buChar char="●"/>
            </a:pPr>
            <a:r>
              <a:rPr lang="en-GB" sz="3600">
                <a:solidFill>
                  <a:schemeClr val="dk1"/>
                </a:solidFill>
                <a:latin typeface="Book Antiqua"/>
                <a:ea typeface="Book Antiqua"/>
                <a:cs typeface="Book Antiqua"/>
                <a:sym typeface="Book Antiqua"/>
              </a:rPr>
              <a:t>What is the probability of having a Premium diamond that is “J” coloured?</a:t>
            </a:r>
            <a:endParaRPr sz="3600">
              <a:solidFill>
                <a:schemeClr val="dk1"/>
              </a:solidFill>
              <a:latin typeface="Book Antiqua"/>
              <a:ea typeface="Book Antiqua"/>
              <a:cs typeface="Book Antiqua"/>
              <a:sym typeface="Book Antiqua"/>
            </a:endParaRPr>
          </a:p>
          <a:p>
            <a:pPr indent="-457200" lvl="0" marL="457200" marR="0" rtl="0" algn="l">
              <a:lnSpc>
                <a:spcPct val="115000"/>
              </a:lnSpc>
              <a:spcBef>
                <a:spcPts val="1200"/>
              </a:spcBef>
              <a:spcAft>
                <a:spcPts val="0"/>
              </a:spcAft>
              <a:buClr>
                <a:schemeClr val="dk1"/>
              </a:buClr>
              <a:buSzPts val="3600"/>
              <a:buFont typeface="Book Antiqua"/>
              <a:buChar char="●"/>
            </a:pPr>
            <a:r>
              <a:rPr lang="en-GB" sz="3600">
                <a:solidFill>
                  <a:schemeClr val="dk1"/>
                </a:solidFill>
                <a:latin typeface="Book Antiqua"/>
                <a:ea typeface="Book Antiqua"/>
                <a:cs typeface="Book Antiqua"/>
                <a:sym typeface="Book Antiqua"/>
              </a:rPr>
              <a:t>P(A/B)=n(A∩B)/n(B) = (number of outcomes A and B in an </a:t>
            </a:r>
            <a:r>
              <a:rPr lang="en-GB" sz="3600">
                <a:solidFill>
                  <a:schemeClr val="dk1"/>
                </a:solidFill>
                <a:latin typeface="Book Antiqua"/>
                <a:ea typeface="Book Antiqua"/>
                <a:cs typeface="Book Antiqua"/>
                <a:sym typeface="Book Antiqua"/>
              </a:rPr>
              <a:t>experiment</a:t>
            </a:r>
            <a:r>
              <a:rPr lang="en-GB" sz="3600">
                <a:solidFill>
                  <a:schemeClr val="dk1"/>
                </a:solidFill>
                <a:latin typeface="Book Antiqua"/>
                <a:ea typeface="Book Antiqua"/>
                <a:cs typeface="Book Antiqua"/>
                <a:sym typeface="Book Antiqua"/>
              </a:rPr>
              <a:t>)/ (total number of outcomes of B)</a:t>
            </a:r>
            <a:endParaRPr sz="3600">
              <a:solidFill>
                <a:schemeClr val="dk1"/>
              </a:solidFill>
              <a:latin typeface="Book Antiqua"/>
              <a:ea typeface="Book Antiqua"/>
              <a:cs typeface="Book Antiqua"/>
              <a:sym typeface="Book Antiqua"/>
            </a:endParaRPr>
          </a:p>
          <a:p>
            <a:pPr indent="-457200" lvl="0" marL="457200" marR="0" rtl="0" algn="l">
              <a:lnSpc>
                <a:spcPct val="115000"/>
              </a:lnSpc>
              <a:spcBef>
                <a:spcPts val="1200"/>
              </a:spcBef>
              <a:spcAft>
                <a:spcPts val="0"/>
              </a:spcAft>
              <a:buClr>
                <a:schemeClr val="dk1"/>
              </a:buClr>
              <a:buSzPts val="3600"/>
              <a:buFont typeface="Book Antiqua"/>
              <a:buChar char="●"/>
            </a:pPr>
            <a:r>
              <a:t/>
            </a:r>
            <a:endParaRPr sz="3600">
              <a:solidFill>
                <a:schemeClr val="dk1"/>
              </a:solidFill>
              <a:latin typeface="Book Antiqua"/>
              <a:ea typeface="Book Antiqua"/>
              <a:cs typeface="Book Antiqua"/>
              <a:sym typeface="Book Antiqua"/>
            </a:endParaRPr>
          </a:p>
          <a:p>
            <a:pPr indent="0" lvl="0" marL="457200" marR="0" rtl="0" algn="l">
              <a:lnSpc>
                <a:spcPct val="115000"/>
              </a:lnSpc>
              <a:spcBef>
                <a:spcPts val="0"/>
              </a:spcBef>
              <a:spcAft>
                <a:spcPts val="0"/>
              </a:spcAft>
              <a:buNone/>
            </a:pPr>
            <a:r>
              <a:t/>
            </a:r>
            <a:endParaRPr b="0" i="0" sz="36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3000"/>
              <a:buFont typeface="Arial"/>
              <a:buNone/>
            </a:pPr>
            <a:r>
              <a:t/>
            </a:r>
            <a:endParaRPr b="1" i="0" sz="36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b="0" i="0" sz="36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0096ac74a7_0_39"/>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Basic concepts of probability</a:t>
            </a:r>
            <a:endParaRPr b="0" i="0" sz="1400" u="none" cap="none" strike="noStrike">
              <a:solidFill>
                <a:srgbClr val="000000"/>
              </a:solidFill>
              <a:latin typeface="Arial"/>
              <a:ea typeface="Arial"/>
              <a:cs typeface="Arial"/>
              <a:sym typeface="Arial"/>
            </a:endParaRPr>
          </a:p>
        </p:txBody>
      </p:sp>
      <p:sp>
        <p:nvSpPr>
          <p:cNvPr id="219" name="Google Shape;219;g30096ac74a7_0_39"/>
          <p:cNvSpPr txBox="1"/>
          <p:nvPr/>
        </p:nvSpPr>
        <p:spPr>
          <a:xfrm>
            <a:off x="442944" y="1879050"/>
            <a:ext cx="11665200" cy="50856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15000"/>
              </a:lnSpc>
              <a:spcBef>
                <a:spcPts val="1200"/>
              </a:spcBef>
              <a:spcAft>
                <a:spcPts val="0"/>
              </a:spcAft>
              <a:buClr>
                <a:schemeClr val="dk1"/>
              </a:buClr>
              <a:buSzPts val="3600"/>
              <a:buFont typeface="Arial"/>
              <a:buChar char="●"/>
            </a:pPr>
            <a:r>
              <a:rPr lang="en-GB" sz="3600">
                <a:solidFill>
                  <a:srgbClr val="188038"/>
                </a:solidFill>
                <a:latin typeface="Book Antiqua"/>
                <a:ea typeface="Book Antiqua"/>
                <a:cs typeface="Book Antiqua"/>
                <a:sym typeface="Book Antiqua"/>
              </a:rPr>
              <a:t>Additive</a:t>
            </a:r>
            <a:r>
              <a:rPr lang="en-GB" sz="3600">
                <a:solidFill>
                  <a:srgbClr val="188038"/>
                </a:solidFill>
                <a:latin typeface="Book Antiqua"/>
                <a:ea typeface="Book Antiqua"/>
                <a:cs typeface="Book Antiqua"/>
                <a:sym typeface="Book Antiqua"/>
              </a:rPr>
              <a:t> Probability</a:t>
            </a:r>
            <a:endParaRPr sz="3600">
              <a:solidFill>
                <a:schemeClr val="dk1"/>
              </a:solidFill>
              <a:latin typeface="Book Antiqua"/>
              <a:ea typeface="Book Antiqua"/>
              <a:cs typeface="Book Antiqua"/>
              <a:sym typeface="Book Antiqua"/>
            </a:endParaRPr>
          </a:p>
          <a:p>
            <a:pPr indent="-457200" lvl="0" marL="457200" marR="0" rtl="0" algn="l">
              <a:lnSpc>
                <a:spcPct val="115000"/>
              </a:lnSpc>
              <a:spcBef>
                <a:spcPts val="1200"/>
              </a:spcBef>
              <a:spcAft>
                <a:spcPts val="0"/>
              </a:spcAft>
              <a:buClr>
                <a:schemeClr val="dk1"/>
              </a:buClr>
              <a:buSzPts val="3600"/>
              <a:buFont typeface="Book Antiqua"/>
              <a:buChar char="●"/>
            </a:pPr>
            <a:r>
              <a:rPr lang="en-GB" sz="3600">
                <a:solidFill>
                  <a:schemeClr val="dk1"/>
                </a:solidFill>
                <a:latin typeface="Book Antiqua"/>
                <a:ea typeface="Book Antiqua"/>
                <a:cs typeface="Book Antiqua"/>
                <a:sym typeface="Book Antiqua"/>
              </a:rPr>
              <a:t>Probability can be additive for events that are disjoint</a:t>
            </a:r>
            <a:endParaRPr sz="3600">
              <a:solidFill>
                <a:schemeClr val="dk1"/>
              </a:solidFill>
              <a:latin typeface="Book Antiqua"/>
              <a:ea typeface="Book Antiqua"/>
              <a:cs typeface="Book Antiqua"/>
              <a:sym typeface="Book Antiqua"/>
            </a:endParaRPr>
          </a:p>
          <a:p>
            <a:pPr indent="-457200" lvl="0" marL="457200" rtl="0" algn="l">
              <a:lnSpc>
                <a:spcPct val="115000"/>
              </a:lnSpc>
              <a:spcBef>
                <a:spcPts val="0"/>
              </a:spcBef>
              <a:spcAft>
                <a:spcPts val="0"/>
              </a:spcAft>
              <a:buClr>
                <a:schemeClr val="dk1"/>
              </a:buClr>
              <a:buSzPts val="3600"/>
              <a:buFont typeface="Book Antiqua"/>
              <a:buChar char="●"/>
            </a:pPr>
            <a:r>
              <a:rPr lang="en-GB" sz="3600">
                <a:solidFill>
                  <a:schemeClr val="dk1"/>
                </a:solidFill>
                <a:latin typeface="Book Antiqua"/>
                <a:ea typeface="Book Antiqua"/>
                <a:cs typeface="Book Antiqua"/>
                <a:sym typeface="Book Antiqua"/>
              </a:rPr>
              <a:t>P(A1⋃A2⋃…) = P(A1) + P(A2) </a:t>
            </a:r>
            <a:endParaRPr sz="3600">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None/>
            </a:pPr>
            <a:r>
              <a:t/>
            </a:r>
            <a:endParaRPr sz="3600">
              <a:solidFill>
                <a:schemeClr val="dk1"/>
              </a:solidFill>
              <a:latin typeface="Book Antiqua"/>
              <a:ea typeface="Book Antiqua"/>
              <a:cs typeface="Book Antiqua"/>
              <a:sym typeface="Book Antiqua"/>
            </a:endParaRPr>
          </a:p>
          <a:p>
            <a:pPr indent="0" lvl="0" marL="457200" marR="0" rtl="0" algn="l">
              <a:lnSpc>
                <a:spcPct val="115000"/>
              </a:lnSpc>
              <a:spcBef>
                <a:spcPts val="0"/>
              </a:spcBef>
              <a:spcAft>
                <a:spcPts val="0"/>
              </a:spcAft>
              <a:buNone/>
            </a:pPr>
            <a:r>
              <a:t/>
            </a:r>
            <a:endParaRPr b="0" i="0" sz="36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3000"/>
              <a:buFont typeface="Arial"/>
              <a:buNone/>
            </a:pPr>
            <a:r>
              <a:t/>
            </a:r>
            <a:endParaRPr b="1" i="0" sz="36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b="0" i="0" sz="36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0096ac74a7_0_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GB"/>
              <a:t>Topic: </a:t>
            </a:r>
            <a:r>
              <a:rPr i="1" lang="en-GB"/>
              <a:t>Foundations of</a:t>
            </a:r>
            <a:r>
              <a:rPr i="1" lang="en-GB"/>
              <a:t> Probability-Axioms</a:t>
            </a:r>
            <a:endParaRPr/>
          </a:p>
        </p:txBody>
      </p:sp>
      <p:sp>
        <p:nvSpPr>
          <p:cNvPr id="226" name="Google Shape;226;g30096ac74a7_0_0"/>
          <p:cNvSpPr txBox="1"/>
          <p:nvPr/>
        </p:nvSpPr>
        <p:spPr>
          <a:xfrm>
            <a:off x="1007534" y="5551742"/>
            <a:ext cx="3733800" cy="369300"/>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27" name="Google Shape;227;g30096ac74a7_0_0"/>
          <p:cNvSpPr txBox="1"/>
          <p:nvPr/>
        </p:nvSpPr>
        <p:spPr>
          <a:xfrm>
            <a:off x="937001" y="5579763"/>
            <a:ext cx="3804300" cy="831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rebuchet MS"/>
              <a:buNone/>
            </a:pPr>
            <a:r>
              <a:rPr b="0" i="0" lang="en-GB" sz="2000" u="none" cap="none" strike="noStrike">
                <a:solidFill>
                  <a:schemeClr val="dk1"/>
                </a:solidFill>
                <a:latin typeface="Trebuchet MS"/>
                <a:ea typeface="Trebuchet MS"/>
                <a:cs typeface="Trebuchet MS"/>
                <a:sym typeface="Trebuchet MS"/>
              </a:rPr>
              <a:t>Dr. Daphne Nyachaki Bitalo</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2060"/>
              </a:buClr>
              <a:buSzPts val="1400"/>
              <a:buFont typeface="Trebuchet MS"/>
              <a:buNone/>
            </a:pPr>
            <a:r>
              <a:rPr b="1" i="0" lang="en-GB" sz="1400" u="none" cap="none" strike="noStrike">
                <a:solidFill>
                  <a:srgbClr val="002060"/>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1400"/>
              <a:buFont typeface="Trebuchet MS"/>
              <a:buNone/>
            </a:pPr>
            <a:r>
              <a:rPr b="0" i="0" lang="en-GB" sz="1400" u="none" cap="none" strike="noStrike">
                <a:solidFill>
                  <a:srgbClr val="C00000"/>
                </a:solidFill>
                <a:latin typeface="Trebuchet MS"/>
                <a:ea typeface="Trebuchet MS"/>
                <a:cs typeface="Trebuchet MS"/>
                <a:sym typeface="Trebuchet MS"/>
              </a:rPr>
              <a:t>Faculty of Engineering, Design &amp; Technology</a:t>
            </a:r>
            <a:endParaRPr b="0" i="0" sz="1400" u="none" cap="none" strike="noStrike">
              <a:solidFill>
                <a:srgbClr val="000000"/>
              </a:solidFill>
              <a:latin typeface="Arial"/>
              <a:ea typeface="Arial"/>
              <a:cs typeface="Arial"/>
              <a:sym typeface="Arial"/>
            </a:endParaRPr>
          </a:p>
        </p:txBody>
      </p:sp>
      <p:sp>
        <p:nvSpPr>
          <p:cNvPr id="228" name="Google Shape;228;g30096ac74a7_0_0"/>
          <p:cNvSpPr txBox="1"/>
          <p:nvPr/>
        </p:nvSpPr>
        <p:spPr>
          <a:xfrm>
            <a:off x="1" y="2156859"/>
            <a:ext cx="12192000" cy="1325700"/>
          </a:xfrm>
          <a:prstGeom prst="rect">
            <a:avLst/>
          </a:prstGeom>
          <a:solidFill>
            <a:srgbClr val="0A3D91"/>
          </a:solid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rebuchet MS"/>
              <a:buNone/>
            </a:pPr>
            <a:r>
              <a:t/>
            </a:r>
            <a:endParaRPr b="0" i="0" sz="2800" u="none" cap="none" strike="noStrike">
              <a:solidFill>
                <a:srgbClr val="FFFF00"/>
              </a:solidFill>
              <a:latin typeface="Trebuchet MS"/>
              <a:ea typeface="Trebuchet MS"/>
              <a:cs typeface="Trebuchet MS"/>
              <a:sym typeface="Trebuchet MS"/>
            </a:endParaRPr>
          </a:p>
        </p:txBody>
      </p:sp>
      <p:sp>
        <p:nvSpPr>
          <p:cNvPr id="229" name="Google Shape;229;g30096ac74a7_0_0"/>
          <p:cNvSpPr txBox="1"/>
          <p:nvPr/>
        </p:nvSpPr>
        <p:spPr>
          <a:xfrm>
            <a:off x="1" y="2181298"/>
            <a:ext cx="12192000" cy="88950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800"/>
              <a:buFont typeface="Arial"/>
              <a:buNone/>
            </a:pPr>
            <a:r>
              <a:rPr b="0" i="0" lang="en-GB" sz="4800" u="none" cap="none" strike="noStrike">
                <a:solidFill>
                  <a:schemeClr val="lt1"/>
                </a:solidFill>
                <a:latin typeface="Trebuchet MS"/>
                <a:ea typeface="Trebuchet MS"/>
                <a:cs typeface="Trebuchet MS"/>
                <a:sym typeface="Trebuchet MS"/>
              </a:rPr>
              <a:t>MTH1203: Probability and Statistics</a:t>
            </a:r>
            <a:endParaRPr b="0" i="0" sz="1400" u="none" cap="none" strike="noStrike">
              <a:solidFill>
                <a:srgbClr val="000000"/>
              </a:solidFill>
              <a:latin typeface="Arial"/>
              <a:ea typeface="Arial"/>
              <a:cs typeface="Arial"/>
              <a:sym typeface="Arial"/>
            </a:endParaRPr>
          </a:p>
        </p:txBody>
      </p:sp>
      <p:sp>
        <p:nvSpPr>
          <p:cNvPr id="230" name="Google Shape;230;g30096ac74a7_0_0"/>
          <p:cNvSpPr txBox="1"/>
          <p:nvPr/>
        </p:nvSpPr>
        <p:spPr>
          <a:xfrm>
            <a:off x="-2" y="2819880"/>
            <a:ext cx="12192000" cy="60900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00"/>
              </a:buClr>
              <a:buSzPts val="2800"/>
              <a:buFont typeface="Trebuchet MS"/>
              <a:buNone/>
            </a:pPr>
            <a:r>
              <a:rPr b="0" i="0" lang="en-GB" sz="2800" u="none" cap="none" strike="noStrike">
                <a:solidFill>
                  <a:srgbClr val="FFFF00"/>
                </a:solidFill>
                <a:latin typeface="Trebuchet MS"/>
                <a:ea typeface="Trebuchet MS"/>
                <a:cs typeface="Trebuchet MS"/>
                <a:sym typeface="Trebuchet MS"/>
              </a:rPr>
              <a:t>Lecture 0</a:t>
            </a:r>
            <a:r>
              <a:rPr lang="en-GB" sz="2800">
                <a:solidFill>
                  <a:srgbClr val="FFFF00"/>
                </a:solidFill>
                <a:latin typeface="Trebuchet MS"/>
                <a:ea typeface="Trebuchet MS"/>
                <a:cs typeface="Trebuchet MS"/>
                <a:sym typeface="Trebuchet MS"/>
              </a:rPr>
              <a:t>2</a:t>
            </a:r>
            <a:r>
              <a:rPr b="0" i="0" lang="en-GB" sz="2800" u="none" cap="none" strike="noStrike">
                <a:solidFill>
                  <a:srgbClr val="FFFF00"/>
                </a:solidFill>
                <a:latin typeface="Trebuchet MS"/>
                <a:ea typeface="Trebuchet MS"/>
                <a:cs typeface="Trebuchet MS"/>
                <a:sym typeface="Trebuchet MS"/>
              </a:rPr>
              <a:t> (BSCS, BSDS, BSIT)</a:t>
            </a:r>
            <a:endParaRPr b="0" i="0" sz="2800" u="none" cap="none" strike="noStrike">
              <a:solidFill>
                <a:srgbClr val="FFFF00"/>
              </a:solidFill>
              <a:latin typeface="Trebuchet MS"/>
              <a:ea typeface="Trebuchet MS"/>
              <a:cs typeface="Trebuchet MS"/>
              <a:sym typeface="Trebuchet MS"/>
            </a:endParaRPr>
          </a:p>
        </p:txBody>
      </p:sp>
      <p:sp>
        <p:nvSpPr>
          <p:cNvPr id="231" name="Google Shape;231;g30096ac74a7_0_0"/>
          <p:cNvSpPr txBox="1"/>
          <p:nvPr/>
        </p:nvSpPr>
        <p:spPr>
          <a:xfrm>
            <a:off x="9656407" y="5971302"/>
            <a:ext cx="2535600" cy="44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5"/>
              </a:buClr>
              <a:buSzPts val="1600"/>
              <a:buFont typeface="Trebuchet MS"/>
              <a:buNone/>
            </a:pPr>
            <a:r>
              <a:rPr lang="en-GB" sz="1600">
                <a:solidFill>
                  <a:schemeClr val="accent5"/>
                </a:solidFill>
                <a:latin typeface="Trebuchet MS"/>
                <a:ea typeface="Trebuchet MS"/>
                <a:cs typeface="Trebuchet MS"/>
                <a:sym typeface="Trebuchet MS"/>
              </a:rPr>
              <a:t>Mon</a:t>
            </a:r>
            <a:r>
              <a:rPr b="0" i="0" lang="en-GB" sz="1600" u="none" cap="none" strike="noStrike">
                <a:solidFill>
                  <a:schemeClr val="accent5"/>
                </a:solidFill>
                <a:latin typeface="Trebuchet MS"/>
                <a:ea typeface="Trebuchet MS"/>
                <a:cs typeface="Trebuchet MS"/>
                <a:sym typeface="Trebuchet MS"/>
              </a:rPr>
              <a:t> </a:t>
            </a:r>
            <a:r>
              <a:rPr lang="en-GB" sz="1600">
                <a:solidFill>
                  <a:schemeClr val="accent5"/>
                </a:solidFill>
                <a:latin typeface="Trebuchet MS"/>
                <a:ea typeface="Trebuchet MS"/>
                <a:cs typeface="Trebuchet MS"/>
                <a:sym typeface="Trebuchet MS"/>
              </a:rPr>
              <a:t>9</a:t>
            </a:r>
            <a:r>
              <a:rPr b="0" baseline="30000" i="0" lang="en-GB" sz="1600" u="none" cap="none" strike="noStrike">
                <a:solidFill>
                  <a:schemeClr val="accent5"/>
                </a:solidFill>
                <a:latin typeface="Trebuchet MS"/>
                <a:ea typeface="Trebuchet MS"/>
                <a:cs typeface="Trebuchet MS"/>
                <a:sym typeface="Trebuchet MS"/>
              </a:rPr>
              <a:t>th</a:t>
            </a:r>
            <a:r>
              <a:rPr b="0" i="0" lang="en-GB" sz="1600" u="none" cap="none" strike="noStrike">
                <a:solidFill>
                  <a:schemeClr val="accent5"/>
                </a:solidFill>
                <a:latin typeface="Trebuchet MS"/>
                <a:ea typeface="Trebuchet MS"/>
                <a:cs typeface="Trebuchet MS"/>
                <a:sym typeface="Trebuchet MS"/>
              </a:rPr>
              <a:t> Sept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0096ac74a7_0_1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Overview</a:t>
            </a:r>
            <a:endParaRPr/>
          </a:p>
        </p:txBody>
      </p:sp>
      <p:grpSp>
        <p:nvGrpSpPr>
          <p:cNvPr id="237" name="Google Shape;237;g30096ac74a7_0_11"/>
          <p:cNvGrpSpPr/>
          <p:nvPr/>
        </p:nvGrpSpPr>
        <p:grpSpPr>
          <a:xfrm>
            <a:off x="-3970419" y="756189"/>
            <a:ext cx="13069336" cy="6583200"/>
            <a:chOff x="-5529055" y="-846510"/>
            <a:chExt cx="13069336" cy="6583200"/>
          </a:xfrm>
        </p:grpSpPr>
        <p:sp>
          <p:nvSpPr>
            <p:cNvPr id="238" name="Google Shape;238;g30096ac74a7_0_11"/>
            <p:cNvSpPr/>
            <p:nvPr/>
          </p:nvSpPr>
          <p:spPr>
            <a:xfrm>
              <a:off x="-5529055" y="-846510"/>
              <a:ext cx="6583200" cy="6583200"/>
            </a:xfrm>
            <a:prstGeom prst="blockArc">
              <a:avLst>
                <a:gd fmla="val 18900000" name="adj1"/>
                <a:gd fmla="val 2700000" name="adj2"/>
                <a:gd fmla="val 328" name="adj3"/>
              </a:avLst>
            </a:prstGeom>
            <a:noFill/>
            <a:ln cap="flat" cmpd="sng" w="12700">
              <a:solidFill>
                <a:srgbClr val="7590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30096ac74a7_0_11"/>
            <p:cNvSpPr/>
            <p:nvPr/>
          </p:nvSpPr>
          <p:spPr>
            <a:xfrm>
              <a:off x="460881" y="305538"/>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30096ac74a7_0_11"/>
            <p:cNvSpPr txBox="1"/>
            <p:nvPr/>
          </p:nvSpPr>
          <p:spPr>
            <a:xfrm>
              <a:off x="460881" y="299404"/>
              <a:ext cx="7079400" cy="611400"/>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Basic Concepts (events, spaces)</a:t>
              </a:r>
              <a:endParaRPr b="0" i="0" sz="1400" u="none" cap="none" strike="noStrike">
                <a:solidFill>
                  <a:srgbClr val="000000"/>
                </a:solidFill>
                <a:latin typeface="Arial"/>
                <a:ea typeface="Arial"/>
                <a:cs typeface="Arial"/>
                <a:sym typeface="Arial"/>
              </a:endParaRPr>
            </a:p>
          </p:txBody>
        </p:sp>
        <p:sp>
          <p:nvSpPr>
            <p:cNvPr id="241" name="Google Shape;241;g30096ac74a7_0_11"/>
            <p:cNvSpPr/>
            <p:nvPr/>
          </p:nvSpPr>
          <p:spPr>
            <a:xfrm>
              <a:off x="78714" y="229104"/>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30096ac74a7_0_11"/>
            <p:cNvSpPr/>
            <p:nvPr/>
          </p:nvSpPr>
          <p:spPr>
            <a:xfrm>
              <a:off x="899041" y="1222445"/>
              <a:ext cx="66411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30096ac74a7_0_11"/>
            <p:cNvSpPr txBox="1"/>
            <p:nvPr/>
          </p:nvSpPr>
          <p:spPr>
            <a:xfrm>
              <a:off x="899041" y="1222445"/>
              <a:ext cx="6641100" cy="611400"/>
            </a:xfrm>
            <a:prstGeom prst="rect">
              <a:avLst/>
            </a:prstGeom>
            <a:solidFill>
              <a:srgbClr val="0000FF"/>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Mathematical theories (axioms)</a:t>
              </a:r>
              <a:endParaRPr b="0" i="0" sz="1400" u="none" cap="none" strike="noStrike">
                <a:solidFill>
                  <a:srgbClr val="000000"/>
                </a:solidFill>
                <a:latin typeface="Arial"/>
                <a:ea typeface="Arial"/>
                <a:cs typeface="Arial"/>
                <a:sym typeface="Arial"/>
              </a:endParaRPr>
            </a:p>
          </p:txBody>
        </p:sp>
        <p:sp>
          <p:nvSpPr>
            <p:cNvPr id="244" name="Google Shape;244;g30096ac74a7_0_11"/>
            <p:cNvSpPr/>
            <p:nvPr/>
          </p:nvSpPr>
          <p:spPr>
            <a:xfrm>
              <a:off x="516874" y="1146012"/>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30096ac74a7_0_11"/>
            <p:cNvSpPr/>
            <p:nvPr/>
          </p:nvSpPr>
          <p:spPr>
            <a:xfrm>
              <a:off x="1033521" y="2139353"/>
              <a:ext cx="6506700" cy="611400"/>
            </a:xfrm>
            <a:prstGeom prst="rect">
              <a:avLst/>
            </a:prstGeom>
            <a:solidFill>
              <a:srgbClr val="0A3D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30096ac74a7_0_11"/>
            <p:cNvSpPr txBox="1"/>
            <p:nvPr/>
          </p:nvSpPr>
          <p:spPr>
            <a:xfrm>
              <a:off x="1033521" y="2139353"/>
              <a:ext cx="6506700" cy="611400"/>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Types of probability</a:t>
              </a:r>
              <a:endParaRPr b="0" i="0" sz="1400" u="none" cap="none" strike="noStrike">
                <a:solidFill>
                  <a:srgbClr val="000000"/>
                </a:solidFill>
                <a:latin typeface="Arial"/>
                <a:ea typeface="Arial"/>
                <a:cs typeface="Arial"/>
                <a:sym typeface="Arial"/>
              </a:endParaRPr>
            </a:p>
          </p:txBody>
        </p:sp>
        <p:sp>
          <p:nvSpPr>
            <p:cNvPr id="247" name="Google Shape;247;g30096ac74a7_0_11"/>
            <p:cNvSpPr/>
            <p:nvPr/>
          </p:nvSpPr>
          <p:spPr>
            <a:xfrm>
              <a:off x="651354" y="2062920"/>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30096ac74a7_0_11"/>
            <p:cNvSpPr/>
            <p:nvPr/>
          </p:nvSpPr>
          <p:spPr>
            <a:xfrm>
              <a:off x="899041" y="3056261"/>
              <a:ext cx="66411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30096ac74a7_0_11"/>
            <p:cNvSpPr txBox="1"/>
            <p:nvPr/>
          </p:nvSpPr>
          <p:spPr>
            <a:xfrm>
              <a:off x="899041" y="3056261"/>
              <a:ext cx="6641100" cy="611400"/>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2800"/>
                <a:buFont typeface="Arial"/>
                <a:buNone/>
              </a:pPr>
              <a:r>
                <a:rPr b="0" i="0" lang="en-GB" sz="2800" u="none" cap="none" strike="noStrike">
                  <a:solidFill>
                    <a:schemeClr val="lt1"/>
                  </a:solidFill>
                  <a:latin typeface="Trebuchet MS"/>
                  <a:ea typeface="Trebuchet MS"/>
                  <a:cs typeface="Trebuchet MS"/>
                  <a:sym typeface="Trebuchet MS"/>
                </a:rPr>
                <a:t>Random Variables</a:t>
              </a:r>
              <a:endParaRPr b="0" i="0" sz="2800" u="none" cap="none" strike="noStrike">
                <a:solidFill>
                  <a:srgbClr val="000000"/>
                </a:solidFill>
                <a:latin typeface="Arial"/>
                <a:ea typeface="Arial"/>
                <a:cs typeface="Arial"/>
                <a:sym typeface="Arial"/>
              </a:endParaRPr>
            </a:p>
          </p:txBody>
        </p:sp>
        <p:sp>
          <p:nvSpPr>
            <p:cNvPr id="250" name="Google Shape;250;g30096ac74a7_0_11"/>
            <p:cNvSpPr/>
            <p:nvPr/>
          </p:nvSpPr>
          <p:spPr>
            <a:xfrm>
              <a:off x="516874" y="2979828"/>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30096ac74a7_0_11"/>
            <p:cNvSpPr/>
            <p:nvPr/>
          </p:nvSpPr>
          <p:spPr>
            <a:xfrm>
              <a:off x="460881" y="3973169"/>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30096ac74a7_0_11"/>
            <p:cNvSpPr txBox="1"/>
            <p:nvPr/>
          </p:nvSpPr>
          <p:spPr>
            <a:xfrm>
              <a:off x="460881" y="3973169"/>
              <a:ext cx="7079400" cy="611400"/>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Probability distributions</a:t>
              </a:r>
              <a:endParaRPr b="0" i="0" sz="1400" u="none" cap="none" strike="noStrike">
                <a:solidFill>
                  <a:srgbClr val="000000"/>
                </a:solidFill>
                <a:latin typeface="Arial"/>
                <a:ea typeface="Arial"/>
                <a:cs typeface="Arial"/>
                <a:sym typeface="Arial"/>
              </a:endParaRPr>
            </a:p>
          </p:txBody>
        </p:sp>
        <p:sp>
          <p:nvSpPr>
            <p:cNvPr id="253" name="Google Shape;253;g30096ac74a7_0_11"/>
            <p:cNvSpPr/>
            <p:nvPr/>
          </p:nvSpPr>
          <p:spPr>
            <a:xfrm>
              <a:off x="78714" y="3896735"/>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0096ac74a7_0_32"/>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Axioms of probability</a:t>
            </a:r>
            <a:endParaRPr b="0" i="0" sz="1400" u="none" cap="none" strike="noStrike">
              <a:solidFill>
                <a:srgbClr val="000000"/>
              </a:solidFill>
              <a:latin typeface="Arial"/>
              <a:ea typeface="Arial"/>
              <a:cs typeface="Arial"/>
              <a:sym typeface="Arial"/>
            </a:endParaRPr>
          </a:p>
        </p:txBody>
      </p:sp>
      <p:sp>
        <p:nvSpPr>
          <p:cNvPr id="260" name="Google Shape;260;g30096ac74a7_0_32"/>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61" name="Google Shape;261;g30096ac74a7_0_32"/>
          <p:cNvSpPr txBox="1"/>
          <p:nvPr/>
        </p:nvSpPr>
        <p:spPr>
          <a:xfrm>
            <a:off x="442944" y="1574250"/>
            <a:ext cx="11665200" cy="6133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GB" sz="2800">
                <a:solidFill>
                  <a:schemeClr val="dk1"/>
                </a:solidFill>
                <a:latin typeface="Book Antiqua"/>
                <a:ea typeface="Book Antiqua"/>
                <a:cs typeface="Book Antiqua"/>
                <a:sym typeface="Book Antiqua"/>
              </a:rPr>
              <a:t>The axioms of probability provide a foundation for the mathematical theory of probability. They are a set of rules that must be satisfied by any function that is considered a probability measure.</a:t>
            </a:r>
            <a:endParaRPr sz="2800">
              <a:solidFill>
                <a:schemeClr val="dk1"/>
              </a:solidFill>
              <a:latin typeface="Book Antiqua"/>
              <a:ea typeface="Book Antiqua"/>
              <a:cs typeface="Book Antiqua"/>
              <a:sym typeface="Book Antiqua"/>
            </a:endParaRPr>
          </a:p>
          <a:p>
            <a:pPr indent="0" lvl="0" marL="0" marR="0" rtl="0" algn="l">
              <a:lnSpc>
                <a:spcPct val="115000"/>
              </a:lnSpc>
              <a:spcBef>
                <a:spcPts val="0"/>
              </a:spcBef>
              <a:spcAft>
                <a:spcPts val="0"/>
              </a:spcAft>
              <a:buNone/>
            </a:pPr>
            <a:r>
              <a:rPr lang="en-GB" sz="2800">
                <a:solidFill>
                  <a:schemeClr val="dk1"/>
                </a:solidFill>
                <a:latin typeface="Book Antiqua"/>
                <a:ea typeface="Book Antiqua"/>
                <a:cs typeface="Book Antiqua"/>
                <a:sym typeface="Book Antiqua"/>
              </a:rPr>
              <a:t>The axioms of probability are essential for understanding and applying probability theory in various fields</a:t>
            </a:r>
            <a:endParaRPr sz="2800">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1800"/>
              <a:buFont typeface="Arial"/>
              <a:buNone/>
            </a:pPr>
            <a:r>
              <a:rPr lang="en-GB" sz="2800">
                <a:solidFill>
                  <a:schemeClr val="dk1"/>
                </a:solidFill>
                <a:latin typeface="Book Antiqua"/>
                <a:ea typeface="Book Antiqua"/>
                <a:cs typeface="Book Antiqua"/>
                <a:sym typeface="Book Antiqua"/>
              </a:rPr>
              <a:t>There are 3  major axioms</a:t>
            </a:r>
            <a:endParaRPr i="0" sz="2800" u="none" cap="none" strike="noStrike">
              <a:solidFill>
                <a:schemeClr val="dk1"/>
              </a:solidFill>
              <a:latin typeface="Book Antiqua"/>
              <a:ea typeface="Book Antiqua"/>
              <a:cs typeface="Book Antiqua"/>
              <a:sym typeface="Book Antiqua"/>
            </a:endParaRPr>
          </a:p>
          <a:p>
            <a:pPr indent="0" lvl="0" marL="0" rtl="0" algn="l">
              <a:lnSpc>
                <a:spcPct val="115000"/>
              </a:lnSpc>
              <a:spcBef>
                <a:spcPts val="1200"/>
              </a:spcBef>
              <a:spcAft>
                <a:spcPts val="0"/>
              </a:spcAft>
              <a:buNone/>
            </a:pPr>
            <a:r>
              <a:rPr b="1" lang="en-GB" sz="2800">
                <a:solidFill>
                  <a:schemeClr val="dk1"/>
                </a:solidFill>
                <a:latin typeface="Book Antiqua"/>
                <a:ea typeface="Book Antiqua"/>
                <a:cs typeface="Book Antiqua"/>
                <a:sym typeface="Book Antiqua"/>
              </a:rPr>
              <a:t>Non-negativity:</a:t>
            </a:r>
            <a:endParaRPr b="1" sz="2800">
              <a:solidFill>
                <a:schemeClr val="dk1"/>
              </a:solidFill>
              <a:latin typeface="Book Antiqua"/>
              <a:ea typeface="Book Antiqua"/>
              <a:cs typeface="Book Antiqua"/>
              <a:sym typeface="Book Antiqua"/>
            </a:endParaRPr>
          </a:p>
          <a:p>
            <a:pPr indent="-406400" lvl="0" marL="457200" rtl="0" algn="l">
              <a:lnSpc>
                <a:spcPct val="115000"/>
              </a:lnSpc>
              <a:spcBef>
                <a:spcPts val="1200"/>
              </a:spcBef>
              <a:spcAft>
                <a:spcPts val="0"/>
              </a:spcAft>
              <a:buClr>
                <a:schemeClr val="dk1"/>
              </a:buClr>
              <a:buSzPts val="2800"/>
              <a:buFont typeface="Book Antiqua"/>
              <a:buChar char="●"/>
            </a:pPr>
            <a:r>
              <a:rPr lang="en-GB" sz="2800">
                <a:solidFill>
                  <a:schemeClr val="dk1"/>
                </a:solidFill>
                <a:latin typeface="Book Antiqua"/>
                <a:ea typeface="Book Antiqua"/>
                <a:cs typeface="Book Antiqua"/>
                <a:sym typeface="Book Antiqua"/>
              </a:rPr>
              <a:t>For any event A, P(A) ≥ 0.</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Font typeface="Book Antiqua"/>
              <a:buChar char="●"/>
            </a:pPr>
            <a:r>
              <a:rPr lang="en-GB" sz="2800">
                <a:solidFill>
                  <a:schemeClr val="dk1"/>
                </a:solidFill>
                <a:latin typeface="Book Antiqua"/>
                <a:ea typeface="Book Antiqua"/>
                <a:cs typeface="Book Antiqua"/>
                <a:sym typeface="Book Antiqua"/>
              </a:rPr>
              <a:t>This means that the probability of any event cannot be negative.</a:t>
            </a:r>
            <a:endParaRPr sz="2800">
              <a:solidFill>
                <a:schemeClr val="dk1"/>
              </a:solidFill>
              <a:latin typeface="Book Antiqua"/>
              <a:ea typeface="Book Antiqua"/>
              <a:cs typeface="Book Antiqua"/>
              <a:sym typeface="Book Antiqua"/>
            </a:endParaRPr>
          </a:p>
          <a:p>
            <a:pPr indent="0" lvl="0" marL="457200" marR="0" rtl="0" algn="l">
              <a:lnSpc>
                <a:spcPct val="115000"/>
              </a:lnSpc>
              <a:spcBef>
                <a:spcPts val="1200"/>
              </a:spcBef>
              <a:spcAft>
                <a:spcPts val="0"/>
              </a:spcAft>
              <a:buNone/>
            </a:pPr>
            <a:r>
              <a:t/>
            </a:r>
            <a:endParaRPr b="0" i="0" sz="18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b="0" i="0" sz="32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0096ac74a7_0_48"/>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Axioms of probability</a:t>
            </a:r>
            <a:endParaRPr b="0" i="0" sz="1400" u="none" cap="none" strike="noStrike">
              <a:solidFill>
                <a:srgbClr val="000000"/>
              </a:solidFill>
              <a:latin typeface="Arial"/>
              <a:ea typeface="Arial"/>
              <a:cs typeface="Arial"/>
              <a:sym typeface="Arial"/>
            </a:endParaRPr>
          </a:p>
        </p:txBody>
      </p:sp>
      <p:sp>
        <p:nvSpPr>
          <p:cNvPr id="268" name="Google Shape;268;g30096ac74a7_0_48"/>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69" name="Google Shape;269;g30096ac74a7_0_48"/>
          <p:cNvSpPr txBox="1"/>
          <p:nvPr/>
        </p:nvSpPr>
        <p:spPr>
          <a:xfrm>
            <a:off x="442944" y="1726650"/>
            <a:ext cx="11665200" cy="4020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GB" sz="3000">
                <a:solidFill>
                  <a:schemeClr val="dk1"/>
                </a:solidFill>
                <a:latin typeface="Book Antiqua"/>
                <a:ea typeface="Book Antiqua"/>
                <a:cs typeface="Book Antiqua"/>
                <a:sym typeface="Book Antiqua"/>
              </a:rPr>
              <a:t>Normalization or normal probability:</a:t>
            </a:r>
            <a:endParaRPr b="1" sz="3000">
              <a:solidFill>
                <a:schemeClr val="dk1"/>
              </a:solidFill>
              <a:latin typeface="Book Antiqua"/>
              <a:ea typeface="Book Antiqua"/>
              <a:cs typeface="Book Antiqua"/>
              <a:sym typeface="Book Antiqua"/>
            </a:endParaRPr>
          </a:p>
          <a:p>
            <a:pPr indent="-419100" lvl="0" marL="457200" rtl="0" algn="l">
              <a:lnSpc>
                <a:spcPct val="115000"/>
              </a:lnSpc>
              <a:spcBef>
                <a:spcPts val="1200"/>
              </a:spcBef>
              <a:spcAft>
                <a:spcPts val="0"/>
              </a:spcAft>
              <a:buClr>
                <a:schemeClr val="dk1"/>
              </a:buClr>
              <a:buSzPts val="3000"/>
              <a:buFont typeface="Book Antiqua"/>
              <a:buChar char="●"/>
            </a:pPr>
            <a:r>
              <a:rPr lang="en-GB" sz="3000">
                <a:solidFill>
                  <a:schemeClr val="dk1"/>
                </a:solidFill>
                <a:latin typeface="Book Antiqua"/>
                <a:ea typeface="Book Antiqua"/>
                <a:cs typeface="Book Antiqua"/>
                <a:sym typeface="Book Antiqua"/>
              </a:rPr>
              <a:t>P(Ω) = 1, where Ω is the sample space (the set of all possible outcomes).</a:t>
            </a:r>
            <a:endParaRPr sz="3000">
              <a:solidFill>
                <a:schemeClr val="dk1"/>
              </a:solidFill>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Char char="●"/>
            </a:pPr>
            <a:r>
              <a:rPr lang="en-GB" sz="3000">
                <a:solidFill>
                  <a:schemeClr val="dk1"/>
                </a:solidFill>
                <a:latin typeface="Book Antiqua"/>
                <a:ea typeface="Book Antiqua"/>
                <a:cs typeface="Book Antiqua"/>
                <a:sym typeface="Book Antiqua"/>
              </a:rPr>
              <a:t>This means that the probability of the entire sample space is equal to 1.</a:t>
            </a:r>
            <a:endParaRPr b="1" sz="2800">
              <a:solidFill>
                <a:schemeClr val="dk1"/>
              </a:solidFill>
              <a:latin typeface="Book Antiqua"/>
              <a:ea typeface="Book Antiqua"/>
              <a:cs typeface="Book Antiqua"/>
              <a:sym typeface="Book Antiqua"/>
            </a:endParaRPr>
          </a:p>
          <a:p>
            <a:pPr indent="0" lvl="0" marL="457200" marR="0" rtl="0" algn="l">
              <a:lnSpc>
                <a:spcPct val="115000"/>
              </a:lnSpc>
              <a:spcBef>
                <a:spcPts val="1200"/>
              </a:spcBef>
              <a:spcAft>
                <a:spcPts val="0"/>
              </a:spcAft>
              <a:buNone/>
            </a:pPr>
            <a:r>
              <a:t/>
            </a:r>
            <a:endParaRPr b="0" i="0" sz="18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b="0" i="0" sz="32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F497D"/>
              </a:buClr>
              <a:buSzPct val="100000"/>
              <a:buFont typeface="Trebuchet MS"/>
              <a:buNone/>
            </a:pPr>
            <a:r>
              <a:rPr lang="en-GB"/>
              <a:t>Lecture Objectives and Learning outcomes</a:t>
            </a:r>
            <a:endParaRPr/>
          </a:p>
        </p:txBody>
      </p:sp>
      <p:sp>
        <p:nvSpPr>
          <p:cNvPr id="112" name="Google Shape;112;p2"/>
          <p:cNvSpPr txBox="1"/>
          <p:nvPr>
            <p:ph idx="1" type="body"/>
          </p:nvPr>
        </p:nvSpPr>
        <p:spPr>
          <a:xfrm>
            <a:off x="586740" y="1687514"/>
            <a:ext cx="10767060" cy="448945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SzPct val="142857"/>
              <a:buNone/>
            </a:pPr>
            <a:r>
              <a:rPr lang="en-GB"/>
              <a:t>The Objectives of this lecture are : </a:t>
            </a:r>
            <a:endParaRPr/>
          </a:p>
          <a:p>
            <a:pPr indent="-228600" lvl="0" marL="228600" rtl="0" algn="l">
              <a:lnSpc>
                <a:spcPct val="90000"/>
              </a:lnSpc>
              <a:spcBef>
                <a:spcPts val="1000"/>
              </a:spcBef>
              <a:spcAft>
                <a:spcPts val="0"/>
              </a:spcAft>
              <a:buSzPct val="142857"/>
              <a:buChar char="❑"/>
            </a:pPr>
            <a:r>
              <a:rPr lang="en-GB"/>
              <a:t>Understand the basic concepts and principles of events and probability.</a:t>
            </a:r>
            <a:endParaRPr/>
          </a:p>
          <a:p>
            <a:pPr indent="-228600" lvl="0" marL="228600" rtl="0" algn="l">
              <a:lnSpc>
                <a:spcPct val="90000"/>
              </a:lnSpc>
              <a:spcBef>
                <a:spcPts val="1000"/>
              </a:spcBef>
              <a:spcAft>
                <a:spcPts val="0"/>
              </a:spcAft>
              <a:buSzPct val="142857"/>
              <a:buChar char="❑"/>
            </a:pPr>
            <a:r>
              <a:rPr lang="en-GB"/>
              <a:t>Learn about types of probability.</a:t>
            </a:r>
            <a:endParaRPr/>
          </a:p>
          <a:p>
            <a:pPr indent="-228600" lvl="0" marL="228600" rtl="0" algn="l">
              <a:lnSpc>
                <a:spcPct val="90000"/>
              </a:lnSpc>
              <a:spcBef>
                <a:spcPts val="1000"/>
              </a:spcBef>
              <a:spcAft>
                <a:spcPts val="0"/>
              </a:spcAft>
              <a:buSzPct val="142857"/>
              <a:buChar char="❑"/>
            </a:pPr>
            <a:r>
              <a:rPr lang="en-GB"/>
              <a:t>Learn about distribution of probability.</a:t>
            </a:r>
            <a:endParaRPr/>
          </a:p>
          <a:p>
            <a:pPr indent="-228600" lvl="0" marL="228600" rtl="0" algn="l">
              <a:lnSpc>
                <a:spcPct val="90000"/>
              </a:lnSpc>
              <a:spcBef>
                <a:spcPts val="1000"/>
              </a:spcBef>
              <a:spcAft>
                <a:spcPts val="0"/>
              </a:spcAft>
              <a:buSzPct val="142857"/>
              <a:buChar char="❑"/>
            </a:pPr>
            <a:r>
              <a:rPr lang="en-GB"/>
              <a:t>Discuss the various scenarios where probability is applied.</a:t>
            </a:r>
            <a:endParaRPr/>
          </a:p>
          <a:p>
            <a:pPr indent="0" lvl="0" marL="0" rtl="0" algn="l">
              <a:lnSpc>
                <a:spcPct val="90000"/>
              </a:lnSpc>
              <a:spcBef>
                <a:spcPts val="1000"/>
              </a:spcBef>
              <a:spcAft>
                <a:spcPts val="0"/>
              </a:spcAft>
              <a:buSzPct val="142857"/>
              <a:buNone/>
            </a:pPr>
            <a:r>
              <a:t/>
            </a:r>
            <a:endParaRPr/>
          </a:p>
          <a:p>
            <a:pPr indent="0" lvl="0" marL="0" rtl="0" algn="l">
              <a:lnSpc>
                <a:spcPct val="90000"/>
              </a:lnSpc>
              <a:spcBef>
                <a:spcPts val="1000"/>
              </a:spcBef>
              <a:spcAft>
                <a:spcPts val="0"/>
              </a:spcAft>
              <a:buSzPct val="142857"/>
              <a:buNone/>
            </a:pPr>
            <a:r>
              <a:rPr lang="en-GB"/>
              <a:t>By the end of this lecture, students should be able to</a:t>
            </a:r>
            <a:endParaRPr/>
          </a:p>
          <a:p>
            <a:pPr indent="-228600" lvl="0" marL="228600" rtl="0" algn="l">
              <a:lnSpc>
                <a:spcPct val="90000"/>
              </a:lnSpc>
              <a:spcBef>
                <a:spcPts val="1000"/>
              </a:spcBef>
              <a:spcAft>
                <a:spcPts val="0"/>
              </a:spcAft>
              <a:buSzPct val="142857"/>
              <a:buChar char="❑"/>
            </a:pPr>
            <a:r>
              <a:rPr lang="en-GB"/>
              <a:t>define experiments, spaces and events.</a:t>
            </a:r>
            <a:endParaRPr/>
          </a:p>
          <a:p>
            <a:pPr indent="-228600" lvl="0" marL="228600" rtl="0" algn="l">
              <a:lnSpc>
                <a:spcPct val="90000"/>
              </a:lnSpc>
              <a:spcBef>
                <a:spcPts val="1000"/>
              </a:spcBef>
              <a:spcAft>
                <a:spcPts val="0"/>
              </a:spcAft>
              <a:buSzPct val="142857"/>
              <a:buChar char="❑"/>
            </a:pPr>
            <a:r>
              <a:rPr lang="en-GB"/>
              <a:t>Calculate the probabilities of varying events.</a:t>
            </a:r>
            <a:endParaRPr/>
          </a:p>
          <a:p>
            <a:pPr indent="-228600" lvl="0" marL="228600" rtl="0" algn="l">
              <a:lnSpc>
                <a:spcPct val="90000"/>
              </a:lnSpc>
              <a:spcBef>
                <a:spcPts val="1000"/>
              </a:spcBef>
              <a:spcAft>
                <a:spcPts val="0"/>
              </a:spcAft>
              <a:buSzPct val="142857"/>
              <a:buChar char="❑"/>
            </a:pPr>
            <a:r>
              <a:rPr lang="en-GB"/>
              <a:t>Set up for practical sessions using python.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0096ac74a7_0_57"/>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Axioms of probability</a:t>
            </a:r>
            <a:endParaRPr b="0" i="0" sz="1400" u="none" cap="none" strike="noStrike">
              <a:solidFill>
                <a:srgbClr val="000000"/>
              </a:solidFill>
              <a:latin typeface="Arial"/>
              <a:ea typeface="Arial"/>
              <a:cs typeface="Arial"/>
              <a:sym typeface="Arial"/>
            </a:endParaRPr>
          </a:p>
        </p:txBody>
      </p:sp>
      <p:sp>
        <p:nvSpPr>
          <p:cNvPr id="276" name="Google Shape;276;g30096ac74a7_0_57"/>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77" name="Google Shape;277;g30096ac74a7_0_57"/>
          <p:cNvSpPr txBox="1"/>
          <p:nvPr/>
        </p:nvSpPr>
        <p:spPr>
          <a:xfrm>
            <a:off x="442944" y="1726650"/>
            <a:ext cx="11665200" cy="5271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GB" sz="2800">
                <a:solidFill>
                  <a:schemeClr val="dk1"/>
                </a:solidFill>
                <a:latin typeface="Book Antiqua"/>
                <a:ea typeface="Book Antiqua"/>
                <a:cs typeface="Book Antiqua"/>
                <a:sym typeface="Book Antiqua"/>
              </a:rPr>
              <a:t>Additivity:</a:t>
            </a:r>
            <a:endParaRPr b="1" sz="2800">
              <a:solidFill>
                <a:schemeClr val="dk1"/>
              </a:solidFill>
              <a:latin typeface="Book Antiqua"/>
              <a:ea typeface="Book Antiqua"/>
              <a:cs typeface="Book Antiqua"/>
              <a:sym typeface="Book Antiqua"/>
            </a:endParaRPr>
          </a:p>
          <a:p>
            <a:pPr indent="-406400" lvl="0" marL="457200" rtl="0" algn="l">
              <a:lnSpc>
                <a:spcPct val="115000"/>
              </a:lnSpc>
              <a:spcBef>
                <a:spcPts val="1200"/>
              </a:spcBef>
              <a:spcAft>
                <a:spcPts val="0"/>
              </a:spcAft>
              <a:buClr>
                <a:schemeClr val="dk1"/>
              </a:buClr>
              <a:buSzPts val="2800"/>
              <a:buFont typeface="Book Antiqua"/>
              <a:buChar char="●"/>
            </a:pPr>
            <a:r>
              <a:rPr lang="en-GB" sz="2800">
                <a:solidFill>
                  <a:schemeClr val="dk1"/>
                </a:solidFill>
                <a:latin typeface="Book Antiqua"/>
                <a:ea typeface="Book Antiqua"/>
                <a:cs typeface="Book Antiqua"/>
                <a:sym typeface="Book Antiqua"/>
              </a:rPr>
              <a:t>For any mutually exclusive(disjoint) events A and B (events that cannot occur simultaneously), P(A ∪ B) = P(A) + P(B).</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Font typeface="Book Antiqua"/>
              <a:buChar char="●"/>
            </a:pPr>
            <a:r>
              <a:rPr lang="en-GB" sz="2800">
                <a:solidFill>
                  <a:schemeClr val="dk1"/>
                </a:solidFill>
                <a:latin typeface="Book Antiqua"/>
                <a:ea typeface="Book Antiqua"/>
                <a:cs typeface="Book Antiqua"/>
                <a:sym typeface="Book Antiqua"/>
              </a:rPr>
              <a:t>This means that the probability of the union (or "or") of two mutually exclusive events is the sum of their individual probabilities.</a:t>
            </a:r>
            <a:endParaRPr sz="2800">
              <a:solidFill>
                <a:schemeClr val="dk1"/>
              </a:solidFill>
              <a:latin typeface="Book Antiqua"/>
              <a:ea typeface="Book Antiqua"/>
              <a:cs typeface="Book Antiqua"/>
              <a:sym typeface="Book Antiqua"/>
            </a:endParaRPr>
          </a:p>
          <a:p>
            <a:pPr indent="0" lvl="0" marL="457200" rtl="0" algn="l">
              <a:lnSpc>
                <a:spcPct val="115000"/>
              </a:lnSpc>
              <a:spcBef>
                <a:spcPts val="1200"/>
              </a:spcBef>
              <a:spcAft>
                <a:spcPts val="0"/>
              </a:spcAft>
              <a:buNone/>
            </a:pPr>
            <a:r>
              <a:t/>
            </a:r>
            <a:endParaRPr b="1" sz="3000">
              <a:solidFill>
                <a:schemeClr val="dk1"/>
              </a:solidFill>
              <a:latin typeface="Book Antiqua"/>
              <a:ea typeface="Book Antiqua"/>
              <a:cs typeface="Book Antiqua"/>
              <a:sym typeface="Book Antiqua"/>
            </a:endParaRPr>
          </a:p>
          <a:p>
            <a:pPr indent="-419100" lvl="0" marL="457200" rtl="0" algn="l">
              <a:lnSpc>
                <a:spcPct val="115000"/>
              </a:lnSpc>
              <a:spcBef>
                <a:spcPts val="1200"/>
              </a:spcBef>
              <a:spcAft>
                <a:spcPts val="0"/>
              </a:spcAft>
              <a:buClr>
                <a:schemeClr val="dk1"/>
              </a:buClr>
              <a:buSzPts val="3000"/>
              <a:buFont typeface="Book Antiqua"/>
              <a:buChar char="●"/>
            </a:pPr>
            <a:r>
              <a:rPr b="1" lang="en-GB" sz="3000">
                <a:solidFill>
                  <a:schemeClr val="dk1"/>
                </a:solidFill>
                <a:latin typeface="Book Antiqua"/>
                <a:ea typeface="Book Antiqua"/>
                <a:cs typeface="Book Antiqua"/>
                <a:sym typeface="Book Antiqua"/>
              </a:rPr>
              <a:t>E.g. The probability that it will rain and be sunny on any day</a:t>
            </a:r>
            <a:endParaRPr b="1" sz="3000">
              <a:solidFill>
                <a:schemeClr val="dk1"/>
              </a:solidFill>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Char char="●"/>
            </a:pPr>
            <a:r>
              <a:rPr lang="en-GB" sz="3000">
                <a:solidFill>
                  <a:schemeClr val="dk1"/>
                </a:solidFill>
                <a:latin typeface="Book Antiqua"/>
                <a:ea typeface="Book Antiqua"/>
                <a:cs typeface="Book Antiqua"/>
                <a:sym typeface="Book Antiqua"/>
              </a:rPr>
              <a:t>P(rain </a:t>
            </a:r>
            <a:r>
              <a:rPr lang="en-GB" sz="2800">
                <a:solidFill>
                  <a:schemeClr val="dk1"/>
                </a:solidFill>
                <a:latin typeface="Book Antiqua"/>
                <a:ea typeface="Book Antiqua"/>
                <a:cs typeface="Book Antiqua"/>
                <a:sym typeface="Book Antiqua"/>
              </a:rPr>
              <a:t>∪ sunny) = P(rain) + P(sunny)</a:t>
            </a:r>
            <a:endParaRPr b="1" sz="3000">
              <a:solidFill>
                <a:schemeClr val="dk1"/>
              </a:solidFill>
              <a:latin typeface="Book Antiqua"/>
              <a:ea typeface="Book Antiqua"/>
              <a:cs typeface="Book Antiqua"/>
              <a:sym typeface="Book Antiqua"/>
            </a:endParaRPr>
          </a:p>
          <a:p>
            <a:pPr indent="0" lvl="0" marL="457200" rtl="0" algn="l">
              <a:lnSpc>
                <a:spcPct val="115000"/>
              </a:lnSpc>
              <a:spcBef>
                <a:spcPts val="1200"/>
              </a:spcBef>
              <a:spcAft>
                <a:spcPts val="1200"/>
              </a:spcAft>
              <a:buNone/>
            </a:pPr>
            <a:r>
              <a:t/>
            </a:r>
            <a:endParaRPr b="0" i="0" sz="32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0096ac74a7_0_6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Axioms of probability</a:t>
            </a:r>
            <a:endParaRPr b="0" i="0" sz="1400" u="none" cap="none" strike="noStrike">
              <a:solidFill>
                <a:srgbClr val="000000"/>
              </a:solidFill>
              <a:latin typeface="Arial"/>
              <a:ea typeface="Arial"/>
              <a:cs typeface="Arial"/>
              <a:sym typeface="Arial"/>
            </a:endParaRPr>
          </a:p>
        </p:txBody>
      </p:sp>
      <p:sp>
        <p:nvSpPr>
          <p:cNvPr id="284" name="Google Shape;284;g30096ac74a7_0_66"/>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85" name="Google Shape;285;g30096ac74a7_0_66"/>
          <p:cNvSpPr txBox="1"/>
          <p:nvPr/>
        </p:nvSpPr>
        <p:spPr>
          <a:xfrm>
            <a:off x="442944" y="1726650"/>
            <a:ext cx="11665200" cy="5586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GB" sz="2800">
                <a:solidFill>
                  <a:schemeClr val="dk1"/>
                </a:solidFill>
                <a:latin typeface="Book Antiqua"/>
                <a:ea typeface="Book Antiqua"/>
                <a:cs typeface="Book Antiqua"/>
                <a:sym typeface="Book Antiqua"/>
              </a:rPr>
              <a:t>The axioms also have key implications/rules</a:t>
            </a:r>
            <a:endParaRPr b="1" sz="2800">
              <a:solidFill>
                <a:schemeClr val="dk1"/>
              </a:solidFill>
              <a:latin typeface="Book Antiqua"/>
              <a:ea typeface="Book Antiqua"/>
              <a:cs typeface="Book Antiqua"/>
              <a:sym typeface="Book Antiqua"/>
            </a:endParaRPr>
          </a:p>
          <a:p>
            <a:pPr indent="-406400" lvl="0" marL="457200" rtl="0" algn="l">
              <a:lnSpc>
                <a:spcPct val="115000"/>
              </a:lnSpc>
              <a:spcBef>
                <a:spcPts val="1200"/>
              </a:spcBef>
              <a:spcAft>
                <a:spcPts val="0"/>
              </a:spcAft>
              <a:buClr>
                <a:schemeClr val="dk1"/>
              </a:buClr>
              <a:buSzPts val="2800"/>
              <a:buFont typeface="Book Antiqua"/>
              <a:buChar char="●"/>
            </a:pPr>
            <a:r>
              <a:rPr b="1" lang="en-GB" sz="2800">
                <a:solidFill>
                  <a:schemeClr val="dk1"/>
                </a:solidFill>
                <a:latin typeface="Book Antiqua"/>
                <a:ea typeface="Book Antiqua"/>
                <a:cs typeface="Book Antiqua"/>
                <a:sym typeface="Book Antiqua"/>
              </a:rPr>
              <a:t>Complement rule:</a:t>
            </a:r>
            <a:r>
              <a:rPr lang="en-GB" sz="2800">
                <a:solidFill>
                  <a:schemeClr val="dk1"/>
                </a:solidFill>
                <a:latin typeface="Book Antiqua"/>
                <a:ea typeface="Book Antiqua"/>
                <a:cs typeface="Book Antiqua"/>
                <a:sym typeface="Book Antiqua"/>
              </a:rPr>
              <a:t> P(A') = 1 - P(A), where A' is the complement of A (the event that A does not occur).</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Font typeface="Book Antiqua"/>
              <a:buChar char="●"/>
            </a:pPr>
            <a:r>
              <a:rPr b="1" lang="en-GB" sz="2800">
                <a:solidFill>
                  <a:schemeClr val="dk1"/>
                </a:solidFill>
                <a:latin typeface="Book Antiqua"/>
                <a:ea typeface="Book Antiqua"/>
                <a:cs typeface="Book Antiqua"/>
                <a:sym typeface="Book Antiqua"/>
              </a:rPr>
              <a:t>Monotonicity:</a:t>
            </a:r>
            <a:r>
              <a:rPr lang="en-GB" sz="2800">
                <a:solidFill>
                  <a:schemeClr val="dk1"/>
                </a:solidFill>
                <a:latin typeface="Book Antiqua"/>
                <a:ea typeface="Book Antiqua"/>
                <a:cs typeface="Book Antiqua"/>
                <a:sym typeface="Book Antiqua"/>
              </a:rPr>
              <a:t> If A is a subset of B, then P(A) ≤ P(B).</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Font typeface="Book Antiqua"/>
              <a:buChar char="●"/>
            </a:pPr>
            <a:r>
              <a:rPr b="1" lang="en-GB" sz="2800">
                <a:solidFill>
                  <a:schemeClr val="dk1"/>
                </a:solidFill>
                <a:latin typeface="Book Antiqua"/>
                <a:ea typeface="Book Antiqua"/>
                <a:cs typeface="Book Antiqua"/>
                <a:sym typeface="Book Antiqua"/>
              </a:rPr>
              <a:t>Inclusion-exclusion principle:</a:t>
            </a:r>
            <a:r>
              <a:rPr lang="en-GB" sz="2800">
                <a:solidFill>
                  <a:schemeClr val="dk1"/>
                </a:solidFill>
                <a:latin typeface="Book Antiqua"/>
                <a:ea typeface="Book Antiqua"/>
                <a:cs typeface="Book Antiqua"/>
                <a:sym typeface="Book Antiqua"/>
              </a:rPr>
              <a:t> For any events A and B, P(A ∪ B) = P(A) + P(B) - P(A ∩ B).</a:t>
            </a:r>
            <a:endParaRPr sz="2800">
              <a:solidFill>
                <a:schemeClr val="dk1"/>
              </a:solidFill>
              <a:latin typeface="Book Antiqua"/>
              <a:ea typeface="Book Antiqua"/>
              <a:cs typeface="Book Antiqua"/>
              <a:sym typeface="Book Antiqua"/>
            </a:endParaRPr>
          </a:p>
          <a:p>
            <a:pPr indent="-406400" lvl="0" marL="457200" rtl="0" algn="l">
              <a:lnSpc>
                <a:spcPct val="130000"/>
              </a:lnSpc>
              <a:spcBef>
                <a:spcPts val="0"/>
              </a:spcBef>
              <a:spcAft>
                <a:spcPts val="0"/>
              </a:spcAft>
              <a:buClr>
                <a:schemeClr val="dk1"/>
              </a:buClr>
              <a:buSzPts val="2800"/>
              <a:buFont typeface="Book Antiqua"/>
              <a:buChar char="●"/>
            </a:pPr>
            <a:r>
              <a:rPr lang="en-GB" sz="2800">
                <a:solidFill>
                  <a:srgbClr val="27272A"/>
                </a:solidFill>
                <a:latin typeface="Book Antiqua"/>
                <a:ea typeface="Book Antiqua"/>
                <a:cs typeface="Book Antiqua"/>
                <a:sym typeface="Book Antiqua"/>
              </a:rPr>
              <a:t>If two events are </a:t>
            </a:r>
            <a:r>
              <a:rPr lang="en-GB" sz="2800">
                <a:solidFill>
                  <a:srgbClr val="FF6600"/>
                </a:solidFill>
                <a:latin typeface="Book Antiqua"/>
                <a:ea typeface="Book Antiqua"/>
                <a:cs typeface="Book Antiqua"/>
                <a:sym typeface="Book Antiqua"/>
              </a:rPr>
              <a:t>INDEPENDENT</a:t>
            </a:r>
            <a:r>
              <a:rPr lang="en-GB" sz="2800">
                <a:solidFill>
                  <a:srgbClr val="27272A"/>
                </a:solidFill>
                <a:latin typeface="Book Antiqua"/>
                <a:ea typeface="Book Antiqua"/>
                <a:cs typeface="Book Antiqua"/>
                <a:sym typeface="Book Antiqua"/>
              </a:rPr>
              <a:t> (the occurrence of one event does not affect the probability of another event occurring) then,                  P(A and B and C) = P(A)*P(B)*P(C)</a:t>
            </a:r>
            <a:r>
              <a:rPr lang="en-GB" sz="1600">
                <a:solidFill>
                  <a:srgbClr val="27272A"/>
                </a:solidFill>
              </a:rPr>
              <a:t> </a:t>
            </a:r>
            <a:endParaRPr sz="2800">
              <a:solidFill>
                <a:schemeClr val="dk1"/>
              </a:solidFill>
              <a:latin typeface="Book Antiqua"/>
              <a:ea typeface="Book Antiqua"/>
              <a:cs typeface="Book Antiqua"/>
              <a:sym typeface="Book Antiqua"/>
            </a:endParaRPr>
          </a:p>
          <a:p>
            <a:pPr indent="0" lvl="0" marL="457200" rtl="0" algn="l">
              <a:lnSpc>
                <a:spcPct val="115000"/>
              </a:lnSpc>
              <a:spcBef>
                <a:spcPts val="1500"/>
              </a:spcBef>
              <a:spcAft>
                <a:spcPts val="1200"/>
              </a:spcAft>
              <a:buNone/>
            </a:pPr>
            <a:r>
              <a:t/>
            </a:r>
            <a:endParaRPr b="0" i="0" sz="32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0096ac74a7_0_233"/>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Basic concepts of probability</a:t>
            </a:r>
            <a:endParaRPr b="0" i="0" sz="1400" u="none" cap="none" strike="noStrike">
              <a:solidFill>
                <a:srgbClr val="000000"/>
              </a:solidFill>
              <a:latin typeface="Arial"/>
              <a:ea typeface="Arial"/>
              <a:cs typeface="Arial"/>
              <a:sym typeface="Arial"/>
            </a:endParaRPr>
          </a:p>
        </p:txBody>
      </p:sp>
      <p:sp>
        <p:nvSpPr>
          <p:cNvPr id="292" name="Google Shape;292;g30096ac74a7_0_233"/>
          <p:cNvSpPr txBox="1"/>
          <p:nvPr/>
        </p:nvSpPr>
        <p:spPr>
          <a:xfrm>
            <a:off x="442950" y="3403050"/>
            <a:ext cx="11665200" cy="222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GB" sz="3600">
                <a:solidFill>
                  <a:schemeClr val="dk1"/>
                </a:solidFill>
                <a:latin typeface="Book Antiqua"/>
                <a:ea typeface="Book Antiqua"/>
                <a:cs typeface="Book Antiqua"/>
                <a:sym typeface="Book Antiqua"/>
              </a:rPr>
              <a:t> PRACTICUM USING PYTHON IN VISUAL STUDIO</a:t>
            </a:r>
            <a:endParaRPr i="0" sz="36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3000"/>
              <a:buFont typeface="Arial"/>
              <a:buNone/>
            </a:pPr>
            <a:r>
              <a:t/>
            </a:r>
            <a:endParaRPr b="1" i="0" sz="36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i="0" sz="3600" u="none" cap="none" strike="noStrike">
              <a:solidFill>
                <a:srgbClr val="141F31"/>
              </a:solidFill>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0096ac74a7_0_7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GB"/>
              <a:t>Topic:Types of Probability</a:t>
            </a:r>
            <a:endParaRPr/>
          </a:p>
        </p:txBody>
      </p:sp>
      <p:sp>
        <p:nvSpPr>
          <p:cNvPr id="299" name="Google Shape;299;g30096ac74a7_0_74"/>
          <p:cNvSpPr txBox="1"/>
          <p:nvPr/>
        </p:nvSpPr>
        <p:spPr>
          <a:xfrm>
            <a:off x="1007534" y="5551742"/>
            <a:ext cx="3733800" cy="369300"/>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300" name="Google Shape;300;g30096ac74a7_0_74"/>
          <p:cNvSpPr txBox="1"/>
          <p:nvPr/>
        </p:nvSpPr>
        <p:spPr>
          <a:xfrm>
            <a:off x="937001" y="5579763"/>
            <a:ext cx="3804300" cy="831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rebuchet MS"/>
              <a:buNone/>
            </a:pPr>
            <a:r>
              <a:rPr b="0" i="0" lang="en-GB" sz="2000" u="none" cap="none" strike="noStrike">
                <a:solidFill>
                  <a:schemeClr val="dk1"/>
                </a:solidFill>
                <a:latin typeface="Trebuchet MS"/>
                <a:ea typeface="Trebuchet MS"/>
                <a:cs typeface="Trebuchet MS"/>
                <a:sym typeface="Trebuchet MS"/>
              </a:rPr>
              <a:t>Dr. Daphne Nyachaki Bitalo</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2060"/>
              </a:buClr>
              <a:buSzPts val="1400"/>
              <a:buFont typeface="Trebuchet MS"/>
              <a:buNone/>
            </a:pPr>
            <a:r>
              <a:rPr b="1" i="0" lang="en-GB" sz="1400" u="none" cap="none" strike="noStrike">
                <a:solidFill>
                  <a:srgbClr val="002060"/>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1400"/>
              <a:buFont typeface="Trebuchet MS"/>
              <a:buNone/>
            </a:pPr>
            <a:r>
              <a:rPr b="0" i="0" lang="en-GB" sz="1400" u="none" cap="none" strike="noStrike">
                <a:solidFill>
                  <a:srgbClr val="C00000"/>
                </a:solidFill>
                <a:latin typeface="Trebuchet MS"/>
                <a:ea typeface="Trebuchet MS"/>
                <a:cs typeface="Trebuchet MS"/>
                <a:sym typeface="Trebuchet MS"/>
              </a:rPr>
              <a:t>Faculty of Engineering, Design &amp; Technology</a:t>
            </a:r>
            <a:endParaRPr b="0" i="0" sz="1400" u="none" cap="none" strike="noStrike">
              <a:solidFill>
                <a:srgbClr val="000000"/>
              </a:solidFill>
              <a:latin typeface="Arial"/>
              <a:ea typeface="Arial"/>
              <a:cs typeface="Arial"/>
              <a:sym typeface="Arial"/>
            </a:endParaRPr>
          </a:p>
        </p:txBody>
      </p:sp>
      <p:sp>
        <p:nvSpPr>
          <p:cNvPr id="301" name="Google Shape;301;g30096ac74a7_0_74"/>
          <p:cNvSpPr txBox="1"/>
          <p:nvPr/>
        </p:nvSpPr>
        <p:spPr>
          <a:xfrm>
            <a:off x="1" y="2156859"/>
            <a:ext cx="12192000" cy="1325700"/>
          </a:xfrm>
          <a:prstGeom prst="rect">
            <a:avLst/>
          </a:prstGeom>
          <a:solidFill>
            <a:srgbClr val="0A3D91"/>
          </a:solid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rebuchet MS"/>
              <a:buNone/>
            </a:pPr>
            <a:r>
              <a:t/>
            </a:r>
            <a:endParaRPr b="0" i="0" sz="2800" u="none" cap="none" strike="noStrike">
              <a:solidFill>
                <a:srgbClr val="FFFF00"/>
              </a:solidFill>
              <a:latin typeface="Trebuchet MS"/>
              <a:ea typeface="Trebuchet MS"/>
              <a:cs typeface="Trebuchet MS"/>
              <a:sym typeface="Trebuchet MS"/>
            </a:endParaRPr>
          </a:p>
        </p:txBody>
      </p:sp>
      <p:sp>
        <p:nvSpPr>
          <p:cNvPr id="302" name="Google Shape;302;g30096ac74a7_0_74"/>
          <p:cNvSpPr txBox="1"/>
          <p:nvPr/>
        </p:nvSpPr>
        <p:spPr>
          <a:xfrm>
            <a:off x="1" y="2181298"/>
            <a:ext cx="12192000" cy="88950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800"/>
              <a:buFont typeface="Arial"/>
              <a:buNone/>
            </a:pPr>
            <a:r>
              <a:rPr b="0" i="0" lang="en-GB" sz="4800" u="none" cap="none" strike="noStrike">
                <a:solidFill>
                  <a:schemeClr val="lt1"/>
                </a:solidFill>
                <a:latin typeface="Trebuchet MS"/>
                <a:ea typeface="Trebuchet MS"/>
                <a:cs typeface="Trebuchet MS"/>
                <a:sym typeface="Trebuchet MS"/>
              </a:rPr>
              <a:t>MTH1203: Probability and Statistics</a:t>
            </a:r>
            <a:endParaRPr b="0" i="0" sz="1400" u="none" cap="none" strike="noStrike">
              <a:solidFill>
                <a:srgbClr val="000000"/>
              </a:solidFill>
              <a:latin typeface="Arial"/>
              <a:ea typeface="Arial"/>
              <a:cs typeface="Arial"/>
              <a:sym typeface="Arial"/>
            </a:endParaRPr>
          </a:p>
        </p:txBody>
      </p:sp>
      <p:sp>
        <p:nvSpPr>
          <p:cNvPr id="303" name="Google Shape;303;g30096ac74a7_0_74"/>
          <p:cNvSpPr txBox="1"/>
          <p:nvPr/>
        </p:nvSpPr>
        <p:spPr>
          <a:xfrm>
            <a:off x="-2" y="2819880"/>
            <a:ext cx="12192000" cy="60900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00"/>
              </a:buClr>
              <a:buSzPts val="2800"/>
              <a:buFont typeface="Trebuchet MS"/>
              <a:buNone/>
            </a:pPr>
            <a:r>
              <a:rPr b="0" i="0" lang="en-GB" sz="2800" u="none" cap="none" strike="noStrike">
                <a:solidFill>
                  <a:srgbClr val="FFFF00"/>
                </a:solidFill>
                <a:latin typeface="Trebuchet MS"/>
                <a:ea typeface="Trebuchet MS"/>
                <a:cs typeface="Trebuchet MS"/>
                <a:sym typeface="Trebuchet MS"/>
              </a:rPr>
              <a:t>Lecture 0</a:t>
            </a:r>
            <a:r>
              <a:rPr lang="en-GB" sz="2800">
                <a:solidFill>
                  <a:srgbClr val="FFFF00"/>
                </a:solidFill>
                <a:latin typeface="Trebuchet MS"/>
                <a:ea typeface="Trebuchet MS"/>
                <a:cs typeface="Trebuchet MS"/>
                <a:sym typeface="Trebuchet MS"/>
              </a:rPr>
              <a:t>3</a:t>
            </a:r>
            <a:r>
              <a:rPr b="0" i="0" lang="en-GB" sz="2800" u="none" cap="none" strike="noStrike">
                <a:solidFill>
                  <a:srgbClr val="FFFF00"/>
                </a:solidFill>
                <a:latin typeface="Trebuchet MS"/>
                <a:ea typeface="Trebuchet MS"/>
                <a:cs typeface="Trebuchet MS"/>
                <a:sym typeface="Trebuchet MS"/>
              </a:rPr>
              <a:t> (BSCS, BSDS, BSIT)</a:t>
            </a:r>
            <a:endParaRPr b="0" i="0" sz="2800" u="none" cap="none" strike="noStrike">
              <a:solidFill>
                <a:srgbClr val="FFFF00"/>
              </a:solidFill>
              <a:latin typeface="Trebuchet MS"/>
              <a:ea typeface="Trebuchet MS"/>
              <a:cs typeface="Trebuchet MS"/>
              <a:sym typeface="Trebuchet MS"/>
            </a:endParaRPr>
          </a:p>
        </p:txBody>
      </p:sp>
      <p:sp>
        <p:nvSpPr>
          <p:cNvPr id="304" name="Google Shape;304;g30096ac74a7_0_74"/>
          <p:cNvSpPr txBox="1"/>
          <p:nvPr/>
        </p:nvSpPr>
        <p:spPr>
          <a:xfrm>
            <a:off x="9656407" y="5971302"/>
            <a:ext cx="2535600" cy="44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5"/>
              </a:buClr>
              <a:buSzPts val="1600"/>
              <a:buFont typeface="Trebuchet MS"/>
              <a:buNone/>
            </a:pPr>
            <a:r>
              <a:rPr b="0" i="0" lang="en-GB" sz="1600" u="none" cap="none" strike="noStrike">
                <a:solidFill>
                  <a:schemeClr val="accent5"/>
                </a:solidFill>
                <a:latin typeface="Trebuchet MS"/>
                <a:ea typeface="Trebuchet MS"/>
                <a:cs typeface="Trebuchet MS"/>
                <a:sym typeface="Trebuchet MS"/>
              </a:rPr>
              <a:t>Fri </a:t>
            </a:r>
            <a:r>
              <a:rPr lang="en-GB" sz="1600">
                <a:solidFill>
                  <a:schemeClr val="accent5"/>
                </a:solidFill>
                <a:latin typeface="Trebuchet MS"/>
                <a:ea typeface="Trebuchet MS"/>
                <a:cs typeface="Trebuchet MS"/>
                <a:sym typeface="Trebuchet MS"/>
              </a:rPr>
              <a:t>13</a:t>
            </a:r>
            <a:r>
              <a:rPr b="0" baseline="30000" i="0" lang="en-GB" sz="1600" u="none" cap="none" strike="noStrike">
                <a:solidFill>
                  <a:schemeClr val="accent5"/>
                </a:solidFill>
                <a:latin typeface="Trebuchet MS"/>
                <a:ea typeface="Trebuchet MS"/>
                <a:cs typeface="Trebuchet MS"/>
                <a:sym typeface="Trebuchet MS"/>
              </a:rPr>
              <a:t>th</a:t>
            </a:r>
            <a:r>
              <a:rPr b="0" i="0" lang="en-GB" sz="1600" u="none" cap="none" strike="noStrike">
                <a:solidFill>
                  <a:schemeClr val="accent5"/>
                </a:solidFill>
                <a:latin typeface="Trebuchet MS"/>
                <a:ea typeface="Trebuchet MS"/>
                <a:cs typeface="Trebuchet MS"/>
                <a:sym typeface="Trebuchet MS"/>
              </a:rPr>
              <a:t> Sept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30096ac74a7_0_85"/>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Overview</a:t>
            </a:r>
            <a:endParaRPr/>
          </a:p>
        </p:txBody>
      </p:sp>
      <p:grpSp>
        <p:nvGrpSpPr>
          <p:cNvPr id="310" name="Google Shape;310;g30096ac74a7_0_85"/>
          <p:cNvGrpSpPr/>
          <p:nvPr/>
        </p:nvGrpSpPr>
        <p:grpSpPr>
          <a:xfrm>
            <a:off x="-3970419" y="756189"/>
            <a:ext cx="13069336" cy="6583200"/>
            <a:chOff x="-5529055" y="-846510"/>
            <a:chExt cx="13069336" cy="6583200"/>
          </a:xfrm>
        </p:grpSpPr>
        <p:sp>
          <p:nvSpPr>
            <p:cNvPr id="311" name="Google Shape;311;g30096ac74a7_0_85"/>
            <p:cNvSpPr/>
            <p:nvPr/>
          </p:nvSpPr>
          <p:spPr>
            <a:xfrm>
              <a:off x="-5529055" y="-846510"/>
              <a:ext cx="6583200" cy="6583200"/>
            </a:xfrm>
            <a:prstGeom prst="blockArc">
              <a:avLst>
                <a:gd fmla="val 18900000" name="adj1"/>
                <a:gd fmla="val 2700000" name="adj2"/>
                <a:gd fmla="val 328" name="adj3"/>
              </a:avLst>
            </a:prstGeom>
            <a:noFill/>
            <a:ln cap="flat" cmpd="sng" w="12700">
              <a:solidFill>
                <a:srgbClr val="7590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30096ac74a7_0_85"/>
            <p:cNvSpPr/>
            <p:nvPr/>
          </p:nvSpPr>
          <p:spPr>
            <a:xfrm>
              <a:off x="460881" y="305538"/>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30096ac74a7_0_85"/>
            <p:cNvSpPr txBox="1"/>
            <p:nvPr/>
          </p:nvSpPr>
          <p:spPr>
            <a:xfrm>
              <a:off x="460881" y="299404"/>
              <a:ext cx="7079400" cy="611400"/>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Basic Concepts (events, spaces)</a:t>
              </a:r>
              <a:endParaRPr b="0" i="0" sz="1400" u="none" cap="none" strike="noStrike">
                <a:solidFill>
                  <a:srgbClr val="000000"/>
                </a:solidFill>
                <a:latin typeface="Arial"/>
                <a:ea typeface="Arial"/>
                <a:cs typeface="Arial"/>
                <a:sym typeface="Arial"/>
              </a:endParaRPr>
            </a:p>
          </p:txBody>
        </p:sp>
        <p:sp>
          <p:nvSpPr>
            <p:cNvPr id="314" name="Google Shape;314;g30096ac74a7_0_85"/>
            <p:cNvSpPr/>
            <p:nvPr/>
          </p:nvSpPr>
          <p:spPr>
            <a:xfrm>
              <a:off x="78714" y="229104"/>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30096ac74a7_0_85"/>
            <p:cNvSpPr/>
            <p:nvPr/>
          </p:nvSpPr>
          <p:spPr>
            <a:xfrm>
              <a:off x="899041" y="1222445"/>
              <a:ext cx="66411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30096ac74a7_0_85"/>
            <p:cNvSpPr txBox="1"/>
            <p:nvPr/>
          </p:nvSpPr>
          <p:spPr>
            <a:xfrm>
              <a:off x="899041" y="1222445"/>
              <a:ext cx="6641100" cy="611400"/>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Mathematical theories (axioms)</a:t>
              </a:r>
              <a:endParaRPr b="0" i="0" sz="1400" u="none" cap="none" strike="noStrike">
                <a:solidFill>
                  <a:srgbClr val="000000"/>
                </a:solidFill>
                <a:latin typeface="Arial"/>
                <a:ea typeface="Arial"/>
                <a:cs typeface="Arial"/>
                <a:sym typeface="Arial"/>
              </a:endParaRPr>
            </a:p>
          </p:txBody>
        </p:sp>
        <p:sp>
          <p:nvSpPr>
            <p:cNvPr id="317" name="Google Shape;317;g30096ac74a7_0_85"/>
            <p:cNvSpPr/>
            <p:nvPr/>
          </p:nvSpPr>
          <p:spPr>
            <a:xfrm>
              <a:off x="516874" y="1146012"/>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30096ac74a7_0_85"/>
            <p:cNvSpPr/>
            <p:nvPr/>
          </p:nvSpPr>
          <p:spPr>
            <a:xfrm>
              <a:off x="1033521" y="2139353"/>
              <a:ext cx="6506700" cy="611400"/>
            </a:xfrm>
            <a:prstGeom prst="rect">
              <a:avLst/>
            </a:prstGeom>
            <a:solidFill>
              <a:srgbClr val="0A3D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30096ac74a7_0_85"/>
            <p:cNvSpPr txBox="1"/>
            <p:nvPr/>
          </p:nvSpPr>
          <p:spPr>
            <a:xfrm>
              <a:off x="1033521" y="2139353"/>
              <a:ext cx="6506700" cy="611400"/>
            </a:xfrm>
            <a:prstGeom prst="rect">
              <a:avLst/>
            </a:prstGeom>
            <a:solidFill>
              <a:srgbClr val="0000FF"/>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Types of probability</a:t>
              </a:r>
              <a:endParaRPr b="0" i="0" sz="1400" u="none" cap="none" strike="noStrike">
                <a:solidFill>
                  <a:srgbClr val="000000"/>
                </a:solidFill>
                <a:latin typeface="Arial"/>
                <a:ea typeface="Arial"/>
                <a:cs typeface="Arial"/>
                <a:sym typeface="Arial"/>
              </a:endParaRPr>
            </a:p>
          </p:txBody>
        </p:sp>
        <p:sp>
          <p:nvSpPr>
            <p:cNvPr id="320" name="Google Shape;320;g30096ac74a7_0_85"/>
            <p:cNvSpPr/>
            <p:nvPr/>
          </p:nvSpPr>
          <p:spPr>
            <a:xfrm>
              <a:off x="651354" y="2062920"/>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30096ac74a7_0_85"/>
            <p:cNvSpPr/>
            <p:nvPr/>
          </p:nvSpPr>
          <p:spPr>
            <a:xfrm>
              <a:off x="899041" y="3056261"/>
              <a:ext cx="66411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30096ac74a7_0_85"/>
            <p:cNvSpPr txBox="1"/>
            <p:nvPr/>
          </p:nvSpPr>
          <p:spPr>
            <a:xfrm>
              <a:off x="899041" y="3056261"/>
              <a:ext cx="6641100" cy="611400"/>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2800"/>
                <a:buFont typeface="Arial"/>
                <a:buNone/>
              </a:pPr>
              <a:r>
                <a:rPr b="0" i="0" lang="en-GB" sz="2800" u="none" cap="none" strike="noStrike">
                  <a:solidFill>
                    <a:schemeClr val="lt1"/>
                  </a:solidFill>
                  <a:latin typeface="Trebuchet MS"/>
                  <a:ea typeface="Trebuchet MS"/>
                  <a:cs typeface="Trebuchet MS"/>
                  <a:sym typeface="Trebuchet MS"/>
                </a:rPr>
                <a:t>Random Variables</a:t>
              </a:r>
              <a:endParaRPr b="0" i="0" sz="2800" u="none" cap="none" strike="noStrike">
                <a:solidFill>
                  <a:srgbClr val="000000"/>
                </a:solidFill>
                <a:latin typeface="Arial"/>
                <a:ea typeface="Arial"/>
                <a:cs typeface="Arial"/>
                <a:sym typeface="Arial"/>
              </a:endParaRPr>
            </a:p>
          </p:txBody>
        </p:sp>
        <p:sp>
          <p:nvSpPr>
            <p:cNvPr id="323" name="Google Shape;323;g30096ac74a7_0_85"/>
            <p:cNvSpPr/>
            <p:nvPr/>
          </p:nvSpPr>
          <p:spPr>
            <a:xfrm>
              <a:off x="516874" y="2979828"/>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30096ac74a7_0_85"/>
            <p:cNvSpPr/>
            <p:nvPr/>
          </p:nvSpPr>
          <p:spPr>
            <a:xfrm>
              <a:off x="460881" y="3973169"/>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30096ac74a7_0_85"/>
            <p:cNvSpPr txBox="1"/>
            <p:nvPr/>
          </p:nvSpPr>
          <p:spPr>
            <a:xfrm>
              <a:off x="460881" y="3973169"/>
              <a:ext cx="7079400" cy="611400"/>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Probability distributions</a:t>
              </a:r>
              <a:endParaRPr b="0" i="0" sz="1400" u="none" cap="none" strike="noStrike">
                <a:solidFill>
                  <a:srgbClr val="000000"/>
                </a:solidFill>
                <a:latin typeface="Arial"/>
                <a:ea typeface="Arial"/>
                <a:cs typeface="Arial"/>
                <a:sym typeface="Arial"/>
              </a:endParaRPr>
            </a:p>
          </p:txBody>
        </p:sp>
        <p:sp>
          <p:nvSpPr>
            <p:cNvPr id="326" name="Google Shape;326;g30096ac74a7_0_85"/>
            <p:cNvSpPr/>
            <p:nvPr/>
          </p:nvSpPr>
          <p:spPr>
            <a:xfrm>
              <a:off x="78714" y="3896735"/>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0096ac74a7_0_10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Types</a:t>
            </a:r>
            <a:r>
              <a:rPr b="1" i="0" lang="en-GB" sz="4800" u="none" cap="none" strike="noStrike">
                <a:solidFill>
                  <a:srgbClr val="0B3D91"/>
                </a:solidFill>
                <a:latin typeface="Trebuchet MS"/>
                <a:ea typeface="Trebuchet MS"/>
                <a:cs typeface="Trebuchet MS"/>
                <a:sym typeface="Trebuchet MS"/>
              </a:rPr>
              <a:t> of probability</a:t>
            </a:r>
            <a:endParaRPr b="0" i="0" sz="1400" u="none" cap="none" strike="noStrike">
              <a:solidFill>
                <a:srgbClr val="000000"/>
              </a:solidFill>
              <a:latin typeface="Arial"/>
              <a:ea typeface="Arial"/>
              <a:cs typeface="Arial"/>
              <a:sym typeface="Arial"/>
            </a:endParaRPr>
          </a:p>
        </p:txBody>
      </p:sp>
      <p:sp>
        <p:nvSpPr>
          <p:cNvPr id="333" name="Google Shape;333;g30096ac74a7_0_106"/>
          <p:cNvSpPr txBox="1"/>
          <p:nvPr/>
        </p:nvSpPr>
        <p:spPr>
          <a:xfrm>
            <a:off x="442944" y="1879050"/>
            <a:ext cx="11665200" cy="4294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15000"/>
              </a:lnSpc>
              <a:spcBef>
                <a:spcPts val="1200"/>
              </a:spcBef>
              <a:spcAft>
                <a:spcPts val="0"/>
              </a:spcAft>
              <a:buClr>
                <a:schemeClr val="dk1"/>
              </a:buClr>
              <a:buSzPts val="3600"/>
              <a:buFont typeface="Arial"/>
              <a:buChar char="●"/>
            </a:pPr>
            <a:r>
              <a:rPr lang="en-GB" sz="3600">
                <a:solidFill>
                  <a:srgbClr val="188038"/>
                </a:solidFill>
                <a:latin typeface="Book Antiqua"/>
                <a:ea typeface="Book Antiqua"/>
                <a:cs typeface="Book Antiqua"/>
                <a:sym typeface="Book Antiqua"/>
              </a:rPr>
              <a:t>Three major types of probability</a:t>
            </a:r>
            <a:endParaRPr sz="3600">
              <a:solidFill>
                <a:schemeClr val="dk1"/>
              </a:solidFill>
              <a:latin typeface="Book Antiqua"/>
              <a:ea typeface="Book Antiqua"/>
              <a:cs typeface="Book Antiqua"/>
              <a:sym typeface="Book Antiqua"/>
            </a:endParaRPr>
          </a:p>
          <a:p>
            <a:pPr indent="-457200" lvl="0" marL="457200" marR="0" rtl="0" algn="l">
              <a:lnSpc>
                <a:spcPct val="115000"/>
              </a:lnSpc>
              <a:spcBef>
                <a:spcPts val="1200"/>
              </a:spcBef>
              <a:spcAft>
                <a:spcPts val="0"/>
              </a:spcAft>
              <a:buClr>
                <a:schemeClr val="dk1"/>
              </a:buClr>
              <a:buSzPts val="3600"/>
              <a:buFont typeface="Book Antiqua"/>
              <a:buChar char="●"/>
            </a:pPr>
            <a:r>
              <a:rPr lang="en-GB" sz="3600">
                <a:solidFill>
                  <a:schemeClr val="dk1"/>
                </a:solidFill>
                <a:latin typeface="Book Antiqua"/>
                <a:ea typeface="Book Antiqua"/>
                <a:cs typeface="Book Antiqua"/>
                <a:sym typeface="Book Antiqua"/>
              </a:rPr>
              <a:t>Classical, </a:t>
            </a:r>
            <a:r>
              <a:rPr lang="en-GB" sz="3600">
                <a:solidFill>
                  <a:schemeClr val="dk1"/>
                </a:solidFill>
                <a:latin typeface="Book Antiqua"/>
                <a:ea typeface="Book Antiqua"/>
                <a:cs typeface="Book Antiqua"/>
                <a:sym typeface="Book Antiqua"/>
              </a:rPr>
              <a:t>empirical</a:t>
            </a:r>
            <a:r>
              <a:rPr lang="en-GB" sz="3600">
                <a:solidFill>
                  <a:schemeClr val="dk1"/>
                </a:solidFill>
                <a:latin typeface="Book Antiqua"/>
                <a:ea typeface="Book Antiqua"/>
                <a:cs typeface="Book Antiqua"/>
                <a:sym typeface="Book Antiqua"/>
              </a:rPr>
              <a:t> and subjective</a:t>
            </a:r>
            <a:endParaRPr sz="3600">
              <a:solidFill>
                <a:schemeClr val="dk1"/>
              </a:solidFill>
              <a:latin typeface="Book Antiqua"/>
              <a:ea typeface="Book Antiqua"/>
              <a:cs typeface="Book Antiqua"/>
              <a:sym typeface="Book Antiqua"/>
            </a:endParaRPr>
          </a:p>
          <a:p>
            <a:pPr indent="-457200" lvl="0" marL="457200" marR="0" rtl="0" algn="l">
              <a:lnSpc>
                <a:spcPct val="115000"/>
              </a:lnSpc>
              <a:spcBef>
                <a:spcPts val="1200"/>
              </a:spcBef>
              <a:spcAft>
                <a:spcPts val="0"/>
              </a:spcAft>
              <a:buClr>
                <a:schemeClr val="dk1"/>
              </a:buClr>
              <a:buSzPts val="3600"/>
              <a:buFont typeface="Book Antiqua"/>
              <a:buChar char="●"/>
            </a:pPr>
            <a:r>
              <a:rPr lang="en-GB" sz="3600">
                <a:solidFill>
                  <a:schemeClr val="dk1"/>
                </a:solidFill>
                <a:latin typeface="Book Antiqua"/>
                <a:ea typeface="Book Antiqua"/>
                <a:cs typeface="Book Antiqua"/>
                <a:sym typeface="Book Antiqua"/>
              </a:rPr>
              <a:t>These types of probability are not mutually exclusive. Sometimes, a combination of classical, empirical, and subjective probabilities is used to make decisions.</a:t>
            </a:r>
            <a:endParaRPr sz="3600">
              <a:solidFill>
                <a:schemeClr val="dk1"/>
              </a:solidFill>
              <a:latin typeface="Book Antiqua"/>
              <a:ea typeface="Book Antiqua"/>
              <a:cs typeface="Book Antiqua"/>
              <a:sym typeface="Book Antiqua"/>
            </a:endParaRPr>
          </a:p>
          <a:p>
            <a:pPr indent="0" lvl="0" marL="457200" marR="0" rtl="0" algn="l">
              <a:lnSpc>
                <a:spcPct val="115000"/>
              </a:lnSpc>
              <a:spcBef>
                <a:spcPts val="1200"/>
              </a:spcBef>
              <a:spcAft>
                <a:spcPts val="0"/>
              </a:spcAft>
              <a:buNone/>
            </a:pPr>
            <a:r>
              <a:t/>
            </a:r>
            <a:endParaRPr b="0" i="0" sz="36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0096ac74a7_0_113"/>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Classical</a:t>
            </a:r>
            <a:r>
              <a:rPr b="1" i="0" lang="en-GB" sz="4800" u="none" cap="none" strike="noStrike">
                <a:solidFill>
                  <a:srgbClr val="0B3D91"/>
                </a:solidFill>
                <a:latin typeface="Trebuchet MS"/>
                <a:ea typeface="Trebuchet MS"/>
                <a:cs typeface="Trebuchet MS"/>
                <a:sym typeface="Trebuchet MS"/>
              </a:rPr>
              <a:t> probability</a:t>
            </a:r>
            <a:endParaRPr b="0" i="0" sz="1400" u="none" cap="none" strike="noStrike">
              <a:solidFill>
                <a:srgbClr val="000000"/>
              </a:solidFill>
              <a:latin typeface="Arial"/>
              <a:ea typeface="Arial"/>
              <a:cs typeface="Arial"/>
              <a:sym typeface="Arial"/>
            </a:endParaRPr>
          </a:p>
        </p:txBody>
      </p:sp>
      <p:sp>
        <p:nvSpPr>
          <p:cNvPr id="340" name="Google Shape;340;g30096ac74a7_0_113"/>
          <p:cNvSpPr txBox="1"/>
          <p:nvPr/>
        </p:nvSpPr>
        <p:spPr>
          <a:xfrm>
            <a:off x="442950" y="1879050"/>
            <a:ext cx="11490600" cy="4226700"/>
          </a:xfrm>
          <a:prstGeom prst="rect">
            <a:avLst/>
          </a:prstGeom>
          <a:noFill/>
          <a:ln>
            <a:noFill/>
          </a:ln>
        </p:spPr>
        <p:txBody>
          <a:bodyPr anchorCtr="0" anchor="t" bIns="45700" lIns="91425" spcFirstLastPara="1" rIns="91425" wrap="square" tIns="45700">
            <a:spAutoFit/>
          </a:bodyPr>
          <a:lstStyle/>
          <a:p>
            <a:pPr indent="-444500" lvl="0" marL="457200" rtl="0" algn="l">
              <a:lnSpc>
                <a:spcPct val="115000"/>
              </a:lnSpc>
              <a:spcBef>
                <a:spcPts val="0"/>
              </a:spcBef>
              <a:spcAft>
                <a:spcPts val="0"/>
              </a:spcAft>
              <a:buClr>
                <a:schemeClr val="dk1"/>
              </a:buClr>
              <a:buSzPts val="3400"/>
              <a:buFont typeface="Book Antiqua"/>
              <a:buChar char="●"/>
            </a:pPr>
            <a:r>
              <a:rPr lang="en-GB" sz="3400">
                <a:solidFill>
                  <a:schemeClr val="dk1"/>
                </a:solidFill>
                <a:latin typeface="Book Antiqua"/>
                <a:ea typeface="Book Antiqua"/>
                <a:cs typeface="Book Antiqua"/>
                <a:sym typeface="Book Antiqua"/>
              </a:rPr>
              <a:t>Based on the assumption that all outcomes are equally likely.</a:t>
            </a:r>
            <a:endParaRPr sz="3400">
              <a:solidFill>
                <a:schemeClr val="dk1"/>
              </a:solidFill>
              <a:latin typeface="Book Antiqua"/>
              <a:ea typeface="Book Antiqua"/>
              <a:cs typeface="Book Antiqua"/>
              <a:sym typeface="Book Antiqua"/>
            </a:endParaRPr>
          </a:p>
          <a:p>
            <a:pPr indent="-444500" lvl="0" marL="457200" rtl="0" algn="l">
              <a:lnSpc>
                <a:spcPct val="115000"/>
              </a:lnSpc>
              <a:spcBef>
                <a:spcPts val="0"/>
              </a:spcBef>
              <a:spcAft>
                <a:spcPts val="0"/>
              </a:spcAft>
              <a:buClr>
                <a:schemeClr val="dk1"/>
              </a:buClr>
              <a:buSzPts val="3400"/>
              <a:buFont typeface="Book Antiqua"/>
              <a:buChar char="●"/>
            </a:pPr>
            <a:r>
              <a:rPr b="1" lang="en-GB" sz="3400">
                <a:solidFill>
                  <a:schemeClr val="dk1"/>
                </a:solidFill>
                <a:latin typeface="Book Antiqua"/>
                <a:ea typeface="Book Antiqua"/>
                <a:cs typeface="Book Antiqua"/>
                <a:sym typeface="Book Antiqua"/>
              </a:rPr>
              <a:t>Formula:</a:t>
            </a:r>
            <a:r>
              <a:rPr lang="en-GB" sz="3400">
                <a:solidFill>
                  <a:schemeClr val="dk1"/>
                </a:solidFill>
                <a:latin typeface="Book Antiqua"/>
                <a:ea typeface="Book Antiqua"/>
                <a:cs typeface="Book Antiqua"/>
                <a:sym typeface="Book Antiqua"/>
              </a:rPr>
              <a:t> Probability of an event = Number of favorable outcomes / Total number of possible outcomes.</a:t>
            </a:r>
            <a:endParaRPr sz="3400">
              <a:solidFill>
                <a:schemeClr val="dk1"/>
              </a:solidFill>
              <a:latin typeface="Book Antiqua"/>
              <a:ea typeface="Book Antiqua"/>
              <a:cs typeface="Book Antiqua"/>
              <a:sym typeface="Book Antiqua"/>
            </a:endParaRPr>
          </a:p>
          <a:p>
            <a:pPr indent="-444500" lvl="0" marL="457200" rtl="0" algn="l">
              <a:lnSpc>
                <a:spcPct val="115000"/>
              </a:lnSpc>
              <a:spcBef>
                <a:spcPts val="0"/>
              </a:spcBef>
              <a:spcAft>
                <a:spcPts val="0"/>
              </a:spcAft>
              <a:buClr>
                <a:schemeClr val="dk1"/>
              </a:buClr>
              <a:buSzPts val="3400"/>
              <a:buFont typeface="Book Antiqua"/>
              <a:buChar char="●"/>
            </a:pPr>
            <a:r>
              <a:rPr b="1" lang="en-GB" sz="3400">
                <a:solidFill>
                  <a:schemeClr val="dk1"/>
                </a:solidFill>
                <a:latin typeface="Book Antiqua"/>
                <a:ea typeface="Book Antiqua"/>
                <a:cs typeface="Book Antiqua"/>
                <a:sym typeface="Book Antiqua"/>
              </a:rPr>
              <a:t>E.g </a:t>
            </a:r>
            <a:r>
              <a:rPr lang="en-GB" sz="3400">
                <a:solidFill>
                  <a:schemeClr val="dk1"/>
                </a:solidFill>
                <a:latin typeface="Book Antiqua"/>
                <a:ea typeface="Book Antiqua"/>
                <a:cs typeface="Book Antiqua"/>
                <a:sym typeface="Book Antiqua"/>
              </a:rPr>
              <a:t>Flipping a coin: The probability of getting heads is 1/2 because there are two possible outcomes (heads or tails) and they are equally likely.</a:t>
            </a:r>
            <a:endParaRPr i="0" sz="3400" u="none" cap="none" strike="noStrike">
              <a:solidFill>
                <a:srgbClr val="141F31"/>
              </a:solidFill>
              <a:latin typeface="Book Antiqua"/>
              <a:ea typeface="Book Antiqua"/>
              <a:cs typeface="Book Antiqua"/>
              <a:sym typeface="Book Antiqu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0096ac74a7_0_128"/>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Empirical</a:t>
            </a:r>
            <a:r>
              <a:rPr b="1" i="0" lang="en-GB" sz="4800" u="none" cap="none" strike="noStrike">
                <a:solidFill>
                  <a:srgbClr val="0B3D91"/>
                </a:solidFill>
                <a:latin typeface="Trebuchet MS"/>
                <a:ea typeface="Trebuchet MS"/>
                <a:cs typeface="Trebuchet MS"/>
                <a:sym typeface="Trebuchet MS"/>
              </a:rPr>
              <a:t> probability</a:t>
            </a:r>
            <a:endParaRPr b="0" i="0" sz="1400" u="none" cap="none" strike="noStrike">
              <a:solidFill>
                <a:srgbClr val="000000"/>
              </a:solidFill>
              <a:latin typeface="Arial"/>
              <a:ea typeface="Arial"/>
              <a:cs typeface="Arial"/>
              <a:sym typeface="Arial"/>
            </a:endParaRPr>
          </a:p>
        </p:txBody>
      </p:sp>
      <p:sp>
        <p:nvSpPr>
          <p:cNvPr id="347" name="Google Shape;347;g30096ac74a7_0_128"/>
          <p:cNvSpPr txBox="1"/>
          <p:nvPr/>
        </p:nvSpPr>
        <p:spPr>
          <a:xfrm>
            <a:off x="442944" y="1879050"/>
            <a:ext cx="11665200" cy="4889400"/>
          </a:xfrm>
          <a:prstGeom prst="rect">
            <a:avLst/>
          </a:prstGeom>
          <a:noFill/>
          <a:ln>
            <a:noFill/>
          </a:ln>
        </p:spPr>
        <p:txBody>
          <a:bodyPr anchorCtr="0" anchor="t" bIns="45700" lIns="91425" spcFirstLastPara="1" rIns="91425" wrap="square" tIns="45700">
            <a:spAutoFit/>
          </a:bodyPr>
          <a:lstStyle/>
          <a:p>
            <a:pPr indent="-438150" lvl="0" marL="457200" rtl="0" algn="l">
              <a:lnSpc>
                <a:spcPct val="115000"/>
              </a:lnSpc>
              <a:spcBef>
                <a:spcPts val="0"/>
              </a:spcBef>
              <a:spcAft>
                <a:spcPts val="0"/>
              </a:spcAft>
              <a:buClr>
                <a:schemeClr val="dk1"/>
              </a:buClr>
              <a:buSzPts val="3300"/>
              <a:buFont typeface="Book Antiqua"/>
              <a:buChar char="●"/>
            </a:pPr>
            <a:r>
              <a:rPr lang="en-GB" sz="3300">
                <a:solidFill>
                  <a:schemeClr val="dk1"/>
                </a:solidFill>
                <a:latin typeface="Book Antiqua"/>
                <a:ea typeface="Book Antiqua"/>
                <a:cs typeface="Book Antiqua"/>
                <a:sym typeface="Book Antiqua"/>
              </a:rPr>
              <a:t>Based on observed data or experiments.</a:t>
            </a:r>
            <a:endParaRPr sz="3300">
              <a:solidFill>
                <a:schemeClr val="dk1"/>
              </a:solidFill>
              <a:latin typeface="Book Antiqua"/>
              <a:ea typeface="Book Antiqua"/>
              <a:cs typeface="Book Antiqua"/>
              <a:sym typeface="Book Antiqua"/>
            </a:endParaRPr>
          </a:p>
          <a:p>
            <a:pPr indent="-438150" lvl="0" marL="457200" rtl="0" algn="l">
              <a:lnSpc>
                <a:spcPct val="115000"/>
              </a:lnSpc>
              <a:spcBef>
                <a:spcPts val="0"/>
              </a:spcBef>
              <a:spcAft>
                <a:spcPts val="0"/>
              </a:spcAft>
              <a:buClr>
                <a:schemeClr val="dk1"/>
              </a:buClr>
              <a:buSzPts val="3300"/>
              <a:buFont typeface="Book Antiqua"/>
              <a:buChar char="●"/>
            </a:pPr>
            <a:r>
              <a:rPr b="1" lang="en-GB" sz="3300">
                <a:solidFill>
                  <a:schemeClr val="dk1"/>
                </a:solidFill>
                <a:latin typeface="Book Antiqua"/>
                <a:ea typeface="Book Antiqua"/>
                <a:cs typeface="Book Antiqua"/>
                <a:sym typeface="Book Antiqua"/>
              </a:rPr>
              <a:t>Formula:</a:t>
            </a:r>
            <a:r>
              <a:rPr lang="en-GB" sz="3300">
                <a:solidFill>
                  <a:schemeClr val="dk1"/>
                </a:solidFill>
                <a:latin typeface="Book Antiqua"/>
                <a:ea typeface="Book Antiqua"/>
                <a:cs typeface="Book Antiqua"/>
                <a:sym typeface="Book Antiqua"/>
              </a:rPr>
              <a:t> Probability of an event = Number of times the event occurred / Total number of trials.</a:t>
            </a:r>
            <a:endParaRPr sz="3300">
              <a:solidFill>
                <a:schemeClr val="dk1"/>
              </a:solidFill>
              <a:latin typeface="Book Antiqua"/>
              <a:ea typeface="Book Antiqua"/>
              <a:cs typeface="Book Antiqua"/>
              <a:sym typeface="Book Antiqua"/>
            </a:endParaRPr>
          </a:p>
          <a:p>
            <a:pPr indent="-438150" lvl="0" marL="457200" rtl="0" algn="l">
              <a:lnSpc>
                <a:spcPct val="115000"/>
              </a:lnSpc>
              <a:spcBef>
                <a:spcPts val="0"/>
              </a:spcBef>
              <a:spcAft>
                <a:spcPts val="0"/>
              </a:spcAft>
              <a:buClr>
                <a:schemeClr val="dk1"/>
              </a:buClr>
              <a:buSzPts val="3300"/>
              <a:buFont typeface="Book Antiqua"/>
              <a:buChar char="●"/>
            </a:pPr>
            <a:r>
              <a:rPr b="1" lang="en-GB" sz="3300">
                <a:solidFill>
                  <a:schemeClr val="dk1"/>
                </a:solidFill>
                <a:latin typeface="Book Antiqua"/>
                <a:ea typeface="Book Antiqua"/>
                <a:cs typeface="Book Antiqua"/>
                <a:sym typeface="Book Antiqua"/>
              </a:rPr>
              <a:t>E.g:</a:t>
            </a:r>
            <a:r>
              <a:rPr lang="en-GB" sz="3300">
                <a:solidFill>
                  <a:schemeClr val="dk1"/>
                </a:solidFill>
                <a:latin typeface="Book Antiqua"/>
                <a:ea typeface="Book Antiqua"/>
                <a:cs typeface="Book Antiqua"/>
                <a:sym typeface="Book Antiqua"/>
              </a:rPr>
              <a:t> Tossing a coin 100 times and observing 55 heads: The empirical probability of getting heads is 55/100 = 0.55.</a:t>
            </a:r>
            <a:endParaRPr sz="3300">
              <a:solidFill>
                <a:schemeClr val="dk1"/>
              </a:solidFill>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Char char="●"/>
            </a:pPr>
            <a:r>
              <a:rPr lang="en-GB" sz="3300">
                <a:solidFill>
                  <a:schemeClr val="dk1"/>
                </a:solidFill>
                <a:latin typeface="Book Antiqua"/>
                <a:ea typeface="Book Antiqua"/>
                <a:cs typeface="Book Antiqua"/>
                <a:sym typeface="Book Antiqua"/>
              </a:rPr>
              <a:t>The probability of getting a “Premium” cut diamond in the “diamonds” dataset is </a:t>
            </a:r>
            <a:r>
              <a:rPr lang="en-GB" sz="3100">
                <a:solidFill>
                  <a:srgbClr val="0C0C0C"/>
                </a:solidFill>
                <a:latin typeface="Book Antiqua"/>
                <a:ea typeface="Book Antiqua"/>
                <a:cs typeface="Book Antiqua"/>
                <a:sym typeface="Book Antiqua"/>
              </a:rPr>
              <a:t>13789/53920 = 0.2557</a:t>
            </a:r>
            <a:endParaRPr sz="3100">
              <a:solidFill>
                <a:srgbClr val="0C0C0C"/>
              </a:solidFill>
              <a:latin typeface="Book Antiqua"/>
              <a:ea typeface="Book Antiqua"/>
              <a:cs typeface="Book Antiqua"/>
              <a:sym typeface="Book Antiqua"/>
            </a:endParaRPr>
          </a:p>
          <a:p>
            <a:pPr indent="0" lvl="0" marL="457200" marR="0" rtl="0" algn="l">
              <a:lnSpc>
                <a:spcPct val="115000"/>
              </a:lnSpc>
              <a:spcBef>
                <a:spcPts val="1200"/>
              </a:spcBef>
              <a:spcAft>
                <a:spcPts val="0"/>
              </a:spcAft>
              <a:buNone/>
            </a:pPr>
            <a:r>
              <a:t/>
            </a:r>
            <a:endParaRPr b="0" i="0" sz="36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30096ac74a7_0_138"/>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Subjective</a:t>
            </a:r>
            <a:r>
              <a:rPr b="1" i="0" lang="en-GB" sz="4800" u="none" cap="none" strike="noStrike">
                <a:solidFill>
                  <a:srgbClr val="0B3D91"/>
                </a:solidFill>
                <a:latin typeface="Trebuchet MS"/>
                <a:ea typeface="Trebuchet MS"/>
                <a:cs typeface="Trebuchet MS"/>
                <a:sym typeface="Trebuchet MS"/>
              </a:rPr>
              <a:t> probability</a:t>
            </a:r>
            <a:endParaRPr b="0" i="0" sz="1400" u="none" cap="none" strike="noStrike">
              <a:solidFill>
                <a:srgbClr val="000000"/>
              </a:solidFill>
              <a:latin typeface="Arial"/>
              <a:ea typeface="Arial"/>
              <a:cs typeface="Arial"/>
              <a:sym typeface="Arial"/>
            </a:endParaRPr>
          </a:p>
        </p:txBody>
      </p:sp>
      <p:sp>
        <p:nvSpPr>
          <p:cNvPr id="354" name="Google Shape;354;g30096ac74a7_0_138"/>
          <p:cNvSpPr txBox="1"/>
          <p:nvPr/>
        </p:nvSpPr>
        <p:spPr>
          <a:xfrm>
            <a:off x="442950" y="1879050"/>
            <a:ext cx="11665200" cy="4348200"/>
          </a:xfrm>
          <a:prstGeom prst="rect">
            <a:avLst/>
          </a:prstGeom>
          <a:noFill/>
          <a:ln>
            <a:noFill/>
          </a:ln>
        </p:spPr>
        <p:txBody>
          <a:bodyPr anchorCtr="0" anchor="t" bIns="45700" lIns="91425" spcFirstLastPara="1" rIns="91425" wrap="square" tIns="45700">
            <a:spAutoFit/>
          </a:bodyPr>
          <a:lstStyle/>
          <a:p>
            <a:pPr indent="-450850" lvl="0" marL="457200" rtl="0" algn="l">
              <a:lnSpc>
                <a:spcPct val="115000"/>
              </a:lnSpc>
              <a:spcBef>
                <a:spcPts val="0"/>
              </a:spcBef>
              <a:spcAft>
                <a:spcPts val="0"/>
              </a:spcAft>
              <a:buClr>
                <a:schemeClr val="dk1"/>
              </a:buClr>
              <a:buSzPts val="3500"/>
              <a:buFont typeface="Book Antiqua"/>
              <a:buChar char="●"/>
            </a:pPr>
            <a:r>
              <a:rPr lang="en-GB" sz="3500">
                <a:solidFill>
                  <a:schemeClr val="dk1"/>
                </a:solidFill>
                <a:latin typeface="Book Antiqua"/>
                <a:ea typeface="Book Antiqua"/>
                <a:cs typeface="Book Antiqua"/>
                <a:sym typeface="Book Antiqua"/>
              </a:rPr>
              <a:t>Based on personal belief or prior knowledge/ experience</a:t>
            </a:r>
            <a:endParaRPr sz="3500">
              <a:solidFill>
                <a:schemeClr val="dk1"/>
              </a:solidFill>
              <a:latin typeface="Book Antiqua"/>
              <a:ea typeface="Book Antiqua"/>
              <a:cs typeface="Book Antiqua"/>
              <a:sym typeface="Book Antiqua"/>
            </a:endParaRPr>
          </a:p>
          <a:p>
            <a:pPr indent="-450850" lvl="0" marL="457200" rtl="0" algn="l">
              <a:lnSpc>
                <a:spcPct val="115000"/>
              </a:lnSpc>
              <a:spcBef>
                <a:spcPts val="0"/>
              </a:spcBef>
              <a:spcAft>
                <a:spcPts val="0"/>
              </a:spcAft>
              <a:buClr>
                <a:schemeClr val="dk1"/>
              </a:buClr>
              <a:buSzPts val="3500"/>
              <a:buFont typeface="Book Antiqua"/>
              <a:buChar char="●"/>
            </a:pPr>
            <a:r>
              <a:rPr b="1" lang="en-GB" sz="3500">
                <a:solidFill>
                  <a:schemeClr val="dk1"/>
                </a:solidFill>
                <a:latin typeface="Book Antiqua"/>
                <a:ea typeface="Book Antiqua"/>
                <a:cs typeface="Book Antiqua"/>
                <a:sym typeface="Book Antiqua"/>
              </a:rPr>
              <a:t>E.g:</a:t>
            </a:r>
            <a:r>
              <a:rPr lang="en-GB" sz="3500">
                <a:solidFill>
                  <a:schemeClr val="dk1"/>
                </a:solidFill>
                <a:latin typeface="Book Antiqua"/>
                <a:ea typeface="Book Antiqua"/>
                <a:cs typeface="Book Antiqua"/>
                <a:sym typeface="Book Antiqua"/>
              </a:rPr>
              <a:t> A weather forecaster predicting a 70% chance of rain based on their experience and analysis of weather patterns.</a:t>
            </a:r>
            <a:endParaRPr sz="3500">
              <a:solidFill>
                <a:schemeClr val="dk1"/>
              </a:solidFill>
              <a:latin typeface="Book Antiqua"/>
              <a:ea typeface="Book Antiqua"/>
              <a:cs typeface="Book Antiqua"/>
              <a:sym typeface="Book Antiqua"/>
            </a:endParaRPr>
          </a:p>
          <a:p>
            <a:pPr indent="-450850" lvl="0" marL="457200" rtl="0" algn="l">
              <a:lnSpc>
                <a:spcPct val="115000"/>
              </a:lnSpc>
              <a:spcBef>
                <a:spcPts val="0"/>
              </a:spcBef>
              <a:spcAft>
                <a:spcPts val="0"/>
              </a:spcAft>
              <a:buClr>
                <a:schemeClr val="dk1"/>
              </a:buClr>
              <a:buSzPts val="3500"/>
              <a:buFont typeface="Book Antiqua"/>
              <a:buChar char="●"/>
            </a:pPr>
            <a:r>
              <a:rPr lang="en-GB" sz="3500">
                <a:solidFill>
                  <a:schemeClr val="dk1"/>
                </a:solidFill>
                <a:latin typeface="Book Antiqua"/>
                <a:ea typeface="Book Antiqua"/>
                <a:cs typeface="Book Antiqua"/>
                <a:sym typeface="Book Antiqua"/>
              </a:rPr>
              <a:t>E.g: Predicting the chance of winning the lottery in Uganda as 0.000005%</a:t>
            </a:r>
            <a:endParaRPr sz="3500">
              <a:solidFill>
                <a:schemeClr val="dk1"/>
              </a:solidFill>
              <a:latin typeface="Book Antiqua"/>
              <a:ea typeface="Book Antiqua"/>
              <a:cs typeface="Book Antiqua"/>
              <a:sym typeface="Book Antiqu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30096ac74a7_0_239"/>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Basic concepts of probability</a:t>
            </a:r>
            <a:endParaRPr b="0" i="0" sz="1400" u="none" cap="none" strike="noStrike">
              <a:solidFill>
                <a:srgbClr val="000000"/>
              </a:solidFill>
              <a:latin typeface="Arial"/>
              <a:ea typeface="Arial"/>
              <a:cs typeface="Arial"/>
              <a:sym typeface="Arial"/>
            </a:endParaRPr>
          </a:p>
        </p:txBody>
      </p:sp>
      <p:sp>
        <p:nvSpPr>
          <p:cNvPr id="361" name="Google Shape;361;g30096ac74a7_0_239"/>
          <p:cNvSpPr txBox="1"/>
          <p:nvPr/>
        </p:nvSpPr>
        <p:spPr>
          <a:xfrm>
            <a:off x="442950" y="3403050"/>
            <a:ext cx="11665200" cy="222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GB" sz="3600">
                <a:solidFill>
                  <a:schemeClr val="dk1"/>
                </a:solidFill>
                <a:latin typeface="Book Antiqua"/>
                <a:ea typeface="Book Antiqua"/>
                <a:cs typeface="Book Antiqua"/>
                <a:sym typeface="Book Antiqua"/>
              </a:rPr>
              <a:t> PRACTICUM USING PYTHON IN VISUAL STUDIO</a:t>
            </a:r>
            <a:endParaRPr i="0" sz="36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3000"/>
              <a:buFont typeface="Arial"/>
              <a:buNone/>
            </a:pPr>
            <a:r>
              <a:t/>
            </a:r>
            <a:endParaRPr b="1" i="0" sz="36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i="0" sz="3600" u="none" cap="none" strike="noStrike">
              <a:solidFill>
                <a:srgbClr val="141F3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Overview</a:t>
            </a:r>
            <a:endParaRPr/>
          </a:p>
        </p:txBody>
      </p:sp>
      <p:grpSp>
        <p:nvGrpSpPr>
          <p:cNvPr id="118" name="Google Shape;118;p3"/>
          <p:cNvGrpSpPr/>
          <p:nvPr/>
        </p:nvGrpSpPr>
        <p:grpSpPr>
          <a:xfrm>
            <a:off x="-3970419" y="756189"/>
            <a:ext cx="13069274" cy="6583195"/>
            <a:chOff x="-5529055" y="-846510"/>
            <a:chExt cx="13069274" cy="6583195"/>
          </a:xfrm>
        </p:grpSpPr>
        <p:sp>
          <p:nvSpPr>
            <p:cNvPr id="119" name="Google Shape;119;p3"/>
            <p:cNvSpPr/>
            <p:nvPr/>
          </p:nvSpPr>
          <p:spPr>
            <a:xfrm>
              <a:off x="-5529055" y="-846510"/>
              <a:ext cx="6583195" cy="6583195"/>
            </a:xfrm>
            <a:prstGeom prst="blockArc">
              <a:avLst>
                <a:gd fmla="val 18900000" name="adj1"/>
                <a:gd fmla="val 2700000" name="adj2"/>
                <a:gd fmla="val 328" name="adj3"/>
              </a:avLst>
            </a:prstGeom>
            <a:noFill/>
            <a:ln cap="flat" cmpd="sng" w="12700">
              <a:solidFill>
                <a:srgbClr val="7590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460881" y="305538"/>
              <a:ext cx="707933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txBox="1"/>
            <p:nvPr/>
          </p:nvSpPr>
          <p:spPr>
            <a:xfrm>
              <a:off x="460881" y="299404"/>
              <a:ext cx="7079338" cy="611467"/>
            </a:xfrm>
            <a:prstGeom prst="rect">
              <a:avLst/>
            </a:prstGeom>
            <a:solidFill>
              <a:srgbClr val="0A3D91"/>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Basic Concepts (events, spaces)</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78714" y="229104"/>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899041" y="1222445"/>
              <a:ext cx="664117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txBox="1"/>
            <p:nvPr/>
          </p:nvSpPr>
          <p:spPr>
            <a:xfrm>
              <a:off x="899041" y="1222445"/>
              <a:ext cx="664117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Mathematical theories (axioms)</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516874" y="1146012"/>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1033521" y="2139353"/>
              <a:ext cx="6506698" cy="611467"/>
            </a:xfrm>
            <a:prstGeom prst="rect">
              <a:avLst/>
            </a:prstGeom>
            <a:solidFill>
              <a:srgbClr val="0A3D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txBox="1"/>
            <p:nvPr/>
          </p:nvSpPr>
          <p:spPr>
            <a:xfrm>
              <a:off x="1033521" y="2139353"/>
              <a:ext cx="6506698" cy="611467"/>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Types of probability</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651354" y="2062920"/>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899041" y="3056261"/>
              <a:ext cx="664117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txBox="1"/>
            <p:nvPr/>
          </p:nvSpPr>
          <p:spPr>
            <a:xfrm>
              <a:off x="899041" y="3056261"/>
              <a:ext cx="664117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2800"/>
                <a:buFont typeface="Arial"/>
                <a:buNone/>
              </a:pPr>
              <a:r>
                <a:rPr b="0" i="0" lang="en-GB" sz="2800" u="none" cap="none" strike="noStrike">
                  <a:solidFill>
                    <a:schemeClr val="lt1"/>
                  </a:solidFill>
                  <a:latin typeface="Trebuchet MS"/>
                  <a:ea typeface="Trebuchet MS"/>
                  <a:cs typeface="Trebuchet MS"/>
                  <a:sym typeface="Trebuchet MS"/>
                </a:rPr>
                <a:t>Random Variables</a:t>
              </a:r>
              <a:endParaRPr b="0" i="0" sz="2800" u="none" cap="none" strike="noStrike">
                <a:solidFill>
                  <a:srgbClr val="000000"/>
                </a:solidFill>
                <a:latin typeface="Arial"/>
                <a:ea typeface="Arial"/>
                <a:cs typeface="Arial"/>
                <a:sym typeface="Arial"/>
              </a:endParaRPr>
            </a:p>
          </p:txBody>
        </p:sp>
        <p:sp>
          <p:nvSpPr>
            <p:cNvPr id="131" name="Google Shape;131;p3"/>
            <p:cNvSpPr/>
            <p:nvPr/>
          </p:nvSpPr>
          <p:spPr>
            <a:xfrm>
              <a:off x="516874" y="2979828"/>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460881" y="3973169"/>
              <a:ext cx="707933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txBox="1"/>
            <p:nvPr/>
          </p:nvSpPr>
          <p:spPr>
            <a:xfrm>
              <a:off x="460881" y="3973169"/>
              <a:ext cx="707933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Probability distributions</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78714" y="3896735"/>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30096ac74a7_0_14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GB"/>
              <a:t>Topic:Random Variables</a:t>
            </a:r>
            <a:endParaRPr/>
          </a:p>
        </p:txBody>
      </p:sp>
      <p:sp>
        <p:nvSpPr>
          <p:cNvPr id="368" name="Google Shape;368;g30096ac74a7_0_145"/>
          <p:cNvSpPr txBox="1"/>
          <p:nvPr/>
        </p:nvSpPr>
        <p:spPr>
          <a:xfrm>
            <a:off x="1007534" y="5551742"/>
            <a:ext cx="3733800" cy="369300"/>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369" name="Google Shape;369;g30096ac74a7_0_145"/>
          <p:cNvSpPr txBox="1"/>
          <p:nvPr/>
        </p:nvSpPr>
        <p:spPr>
          <a:xfrm>
            <a:off x="937001" y="5579763"/>
            <a:ext cx="3804300" cy="831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rebuchet MS"/>
              <a:buNone/>
            </a:pPr>
            <a:r>
              <a:rPr b="0" i="0" lang="en-GB" sz="2000" u="none" cap="none" strike="noStrike">
                <a:solidFill>
                  <a:schemeClr val="dk1"/>
                </a:solidFill>
                <a:latin typeface="Trebuchet MS"/>
                <a:ea typeface="Trebuchet MS"/>
                <a:cs typeface="Trebuchet MS"/>
                <a:sym typeface="Trebuchet MS"/>
              </a:rPr>
              <a:t>Dr. Daphne Nyachaki Bitalo</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2060"/>
              </a:buClr>
              <a:buSzPts val="1400"/>
              <a:buFont typeface="Trebuchet MS"/>
              <a:buNone/>
            </a:pPr>
            <a:r>
              <a:rPr b="1" i="0" lang="en-GB" sz="1400" u="none" cap="none" strike="noStrike">
                <a:solidFill>
                  <a:srgbClr val="002060"/>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1400"/>
              <a:buFont typeface="Trebuchet MS"/>
              <a:buNone/>
            </a:pPr>
            <a:r>
              <a:rPr b="0" i="0" lang="en-GB" sz="1400" u="none" cap="none" strike="noStrike">
                <a:solidFill>
                  <a:srgbClr val="C00000"/>
                </a:solidFill>
                <a:latin typeface="Trebuchet MS"/>
                <a:ea typeface="Trebuchet MS"/>
                <a:cs typeface="Trebuchet MS"/>
                <a:sym typeface="Trebuchet MS"/>
              </a:rPr>
              <a:t>Faculty of Engineering, Design &amp; Technology</a:t>
            </a:r>
            <a:endParaRPr b="0" i="0" sz="1400" u="none" cap="none" strike="noStrike">
              <a:solidFill>
                <a:srgbClr val="000000"/>
              </a:solidFill>
              <a:latin typeface="Arial"/>
              <a:ea typeface="Arial"/>
              <a:cs typeface="Arial"/>
              <a:sym typeface="Arial"/>
            </a:endParaRPr>
          </a:p>
        </p:txBody>
      </p:sp>
      <p:sp>
        <p:nvSpPr>
          <p:cNvPr id="370" name="Google Shape;370;g30096ac74a7_0_145"/>
          <p:cNvSpPr txBox="1"/>
          <p:nvPr/>
        </p:nvSpPr>
        <p:spPr>
          <a:xfrm>
            <a:off x="1" y="2156859"/>
            <a:ext cx="12192000" cy="1325700"/>
          </a:xfrm>
          <a:prstGeom prst="rect">
            <a:avLst/>
          </a:prstGeom>
          <a:solidFill>
            <a:srgbClr val="0A3D91"/>
          </a:solid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rebuchet MS"/>
              <a:buNone/>
            </a:pPr>
            <a:r>
              <a:t/>
            </a:r>
            <a:endParaRPr b="0" i="0" sz="2800" u="none" cap="none" strike="noStrike">
              <a:solidFill>
                <a:srgbClr val="FFFF00"/>
              </a:solidFill>
              <a:latin typeface="Trebuchet MS"/>
              <a:ea typeface="Trebuchet MS"/>
              <a:cs typeface="Trebuchet MS"/>
              <a:sym typeface="Trebuchet MS"/>
            </a:endParaRPr>
          </a:p>
        </p:txBody>
      </p:sp>
      <p:sp>
        <p:nvSpPr>
          <p:cNvPr id="371" name="Google Shape;371;g30096ac74a7_0_145"/>
          <p:cNvSpPr txBox="1"/>
          <p:nvPr/>
        </p:nvSpPr>
        <p:spPr>
          <a:xfrm>
            <a:off x="1" y="2181298"/>
            <a:ext cx="12192000" cy="88950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800"/>
              <a:buFont typeface="Arial"/>
              <a:buNone/>
            </a:pPr>
            <a:r>
              <a:rPr b="0" i="0" lang="en-GB" sz="4800" u="none" cap="none" strike="noStrike">
                <a:solidFill>
                  <a:schemeClr val="lt1"/>
                </a:solidFill>
                <a:latin typeface="Trebuchet MS"/>
                <a:ea typeface="Trebuchet MS"/>
                <a:cs typeface="Trebuchet MS"/>
                <a:sym typeface="Trebuchet MS"/>
              </a:rPr>
              <a:t>MTH1203: Probability and Statistics</a:t>
            </a:r>
            <a:endParaRPr b="0" i="0" sz="1400" u="none" cap="none" strike="noStrike">
              <a:solidFill>
                <a:srgbClr val="000000"/>
              </a:solidFill>
              <a:latin typeface="Arial"/>
              <a:ea typeface="Arial"/>
              <a:cs typeface="Arial"/>
              <a:sym typeface="Arial"/>
            </a:endParaRPr>
          </a:p>
        </p:txBody>
      </p:sp>
      <p:sp>
        <p:nvSpPr>
          <p:cNvPr id="372" name="Google Shape;372;g30096ac74a7_0_145"/>
          <p:cNvSpPr txBox="1"/>
          <p:nvPr/>
        </p:nvSpPr>
        <p:spPr>
          <a:xfrm>
            <a:off x="-2" y="2819880"/>
            <a:ext cx="12192000" cy="60900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00"/>
              </a:buClr>
              <a:buSzPts val="2800"/>
              <a:buFont typeface="Trebuchet MS"/>
              <a:buNone/>
            </a:pPr>
            <a:r>
              <a:rPr b="0" i="0" lang="en-GB" sz="2800" u="none" cap="none" strike="noStrike">
                <a:solidFill>
                  <a:srgbClr val="FFFF00"/>
                </a:solidFill>
                <a:latin typeface="Trebuchet MS"/>
                <a:ea typeface="Trebuchet MS"/>
                <a:cs typeface="Trebuchet MS"/>
                <a:sym typeface="Trebuchet MS"/>
              </a:rPr>
              <a:t>Lecture 0</a:t>
            </a:r>
            <a:r>
              <a:rPr lang="en-GB" sz="2800">
                <a:solidFill>
                  <a:srgbClr val="FFFF00"/>
                </a:solidFill>
                <a:latin typeface="Trebuchet MS"/>
                <a:ea typeface="Trebuchet MS"/>
                <a:cs typeface="Trebuchet MS"/>
                <a:sym typeface="Trebuchet MS"/>
              </a:rPr>
              <a:t>4</a:t>
            </a:r>
            <a:r>
              <a:rPr b="0" i="0" lang="en-GB" sz="2800" u="none" cap="none" strike="noStrike">
                <a:solidFill>
                  <a:srgbClr val="FFFF00"/>
                </a:solidFill>
                <a:latin typeface="Trebuchet MS"/>
                <a:ea typeface="Trebuchet MS"/>
                <a:cs typeface="Trebuchet MS"/>
                <a:sym typeface="Trebuchet MS"/>
              </a:rPr>
              <a:t> (BSCS, BSDS, BSIT)</a:t>
            </a:r>
            <a:endParaRPr b="0" i="0" sz="2800" u="none" cap="none" strike="noStrike">
              <a:solidFill>
                <a:srgbClr val="FFFF00"/>
              </a:solidFill>
              <a:latin typeface="Trebuchet MS"/>
              <a:ea typeface="Trebuchet MS"/>
              <a:cs typeface="Trebuchet MS"/>
              <a:sym typeface="Trebuchet MS"/>
            </a:endParaRPr>
          </a:p>
        </p:txBody>
      </p:sp>
      <p:sp>
        <p:nvSpPr>
          <p:cNvPr id="373" name="Google Shape;373;g30096ac74a7_0_145"/>
          <p:cNvSpPr txBox="1"/>
          <p:nvPr/>
        </p:nvSpPr>
        <p:spPr>
          <a:xfrm>
            <a:off x="9656407" y="5971302"/>
            <a:ext cx="2535600" cy="44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5"/>
              </a:buClr>
              <a:buSzPts val="1600"/>
              <a:buFont typeface="Trebuchet MS"/>
              <a:buNone/>
            </a:pPr>
            <a:r>
              <a:rPr b="0" i="0" lang="en-GB" sz="1600" u="none" cap="none" strike="noStrike">
                <a:solidFill>
                  <a:schemeClr val="accent5"/>
                </a:solidFill>
                <a:latin typeface="Trebuchet MS"/>
                <a:ea typeface="Trebuchet MS"/>
                <a:cs typeface="Trebuchet MS"/>
                <a:sym typeface="Trebuchet MS"/>
              </a:rPr>
              <a:t>Fri </a:t>
            </a:r>
            <a:r>
              <a:rPr lang="en-GB" sz="1600">
                <a:solidFill>
                  <a:schemeClr val="accent5"/>
                </a:solidFill>
                <a:latin typeface="Trebuchet MS"/>
                <a:ea typeface="Trebuchet MS"/>
                <a:cs typeface="Trebuchet MS"/>
                <a:sym typeface="Trebuchet MS"/>
              </a:rPr>
              <a:t>20</a:t>
            </a:r>
            <a:r>
              <a:rPr b="0" baseline="30000" i="0" lang="en-GB" sz="1600" u="none" cap="none" strike="noStrike">
                <a:solidFill>
                  <a:schemeClr val="accent5"/>
                </a:solidFill>
                <a:latin typeface="Trebuchet MS"/>
                <a:ea typeface="Trebuchet MS"/>
                <a:cs typeface="Trebuchet MS"/>
                <a:sym typeface="Trebuchet MS"/>
              </a:rPr>
              <a:t>th</a:t>
            </a:r>
            <a:r>
              <a:rPr b="0" i="0" lang="en-GB" sz="1600" u="none" cap="none" strike="noStrike">
                <a:solidFill>
                  <a:schemeClr val="accent5"/>
                </a:solidFill>
                <a:latin typeface="Trebuchet MS"/>
                <a:ea typeface="Trebuchet MS"/>
                <a:cs typeface="Trebuchet MS"/>
                <a:sym typeface="Trebuchet MS"/>
              </a:rPr>
              <a:t> Sept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30096ac74a7_0_156"/>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Overview</a:t>
            </a:r>
            <a:endParaRPr/>
          </a:p>
        </p:txBody>
      </p:sp>
      <p:grpSp>
        <p:nvGrpSpPr>
          <p:cNvPr id="379" name="Google Shape;379;g30096ac74a7_0_156"/>
          <p:cNvGrpSpPr/>
          <p:nvPr/>
        </p:nvGrpSpPr>
        <p:grpSpPr>
          <a:xfrm>
            <a:off x="-3970419" y="756189"/>
            <a:ext cx="13069336" cy="6583200"/>
            <a:chOff x="-5529055" y="-846510"/>
            <a:chExt cx="13069336" cy="6583200"/>
          </a:xfrm>
        </p:grpSpPr>
        <p:sp>
          <p:nvSpPr>
            <p:cNvPr id="380" name="Google Shape;380;g30096ac74a7_0_156"/>
            <p:cNvSpPr/>
            <p:nvPr/>
          </p:nvSpPr>
          <p:spPr>
            <a:xfrm>
              <a:off x="-5529055" y="-846510"/>
              <a:ext cx="6583200" cy="6583200"/>
            </a:xfrm>
            <a:prstGeom prst="blockArc">
              <a:avLst>
                <a:gd fmla="val 18900000" name="adj1"/>
                <a:gd fmla="val 2700000" name="adj2"/>
                <a:gd fmla="val 328" name="adj3"/>
              </a:avLst>
            </a:prstGeom>
            <a:noFill/>
            <a:ln cap="flat" cmpd="sng" w="12700">
              <a:solidFill>
                <a:srgbClr val="7590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30096ac74a7_0_156"/>
            <p:cNvSpPr/>
            <p:nvPr/>
          </p:nvSpPr>
          <p:spPr>
            <a:xfrm>
              <a:off x="460881" y="305538"/>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30096ac74a7_0_156"/>
            <p:cNvSpPr txBox="1"/>
            <p:nvPr/>
          </p:nvSpPr>
          <p:spPr>
            <a:xfrm>
              <a:off x="460881" y="299404"/>
              <a:ext cx="7079400" cy="611400"/>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Basic Concepts (events, spaces)</a:t>
              </a:r>
              <a:endParaRPr b="0" i="0" sz="1400" u="none" cap="none" strike="noStrike">
                <a:solidFill>
                  <a:srgbClr val="000000"/>
                </a:solidFill>
                <a:latin typeface="Arial"/>
                <a:ea typeface="Arial"/>
                <a:cs typeface="Arial"/>
                <a:sym typeface="Arial"/>
              </a:endParaRPr>
            </a:p>
          </p:txBody>
        </p:sp>
        <p:sp>
          <p:nvSpPr>
            <p:cNvPr id="383" name="Google Shape;383;g30096ac74a7_0_156"/>
            <p:cNvSpPr/>
            <p:nvPr/>
          </p:nvSpPr>
          <p:spPr>
            <a:xfrm>
              <a:off x="78714" y="229104"/>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30096ac74a7_0_156"/>
            <p:cNvSpPr/>
            <p:nvPr/>
          </p:nvSpPr>
          <p:spPr>
            <a:xfrm>
              <a:off x="899041" y="1222445"/>
              <a:ext cx="66411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30096ac74a7_0_156"/>
            <p:cNvSpPr txBox="1"/>
            <p:nvPr/>
          </p:nvSpPr>
          <p:spPr>
            <a:xfrm>
              <a:off x="899041" y="1222445"/>
              <a:ext cx="6641100" cy="611400"/>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Mathematical theories (axioms)</a:t>
              </a:r>
              <a:endParaRPr b="0" i="0" sz="1400" u="none" cap="none" strike="noStrike">
                <a:solidFill>
                  <a:srgbClr val="000000"/>
                </a:solidFill>
                <a:latin typeface="Arial"/>
                <a:ea typeface="Arial"/>
                <a:cs typeface="Arial"/>
                <a:sym typeface="Arial"/>
              </a:endParaRPr>
            </a:p>
          </p:txBody>
        </p:sp>
        <p:sp>
          <p:nvSpPr>
            <p:cNvPr id="386" name="Google Shape;386;g30096ac74a7_0_156"/>
            <p:cNvSpPr/>
            <p:nvPr/>
          </p:nvSpPr>
          <p:spPr>
            <a:xfrm>
              <a:off x="516874" y="1146012"/>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30096ac74a7_0_156"/>
            <p:cNvSpPr/>
            <p:nvPr/>
          </p:nvSpPr>
          <p:spPr>
            <a:xfrm>
              <a:off x="1033521" y="2139353"/>
              <a:ext cx="6506700" cy="611400"/>
            </a:xfrm>
            <a:prstGeom prst="rect">
              <a:avLst/>
            </a:prstGeom>
            <a:solidFill>
              <a:srgbClr val="0A3D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30096ac74a7_0_156"/>
            <p:cNvSpPr txBox="1"/>
            <p:nvPr/>
          </p:nvSpPr>
          <p:spPr>
            <a:xfrm>
              <a:off x="1033521" y="2139353"/>
              <a:ext cx="6506700" cy="611400"/>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Types of probability</a:t>
              </a:r>
              <a:endParaRPr b="0" i="0" sz="1400" u="none" cap="none" strike="noStrike">
                <a:solidFill>
                  <a:srgbClr val="000000"/>
                </a:solidFill>
                <a:latin typeface="Arial"/>
                <a:ea typeface="Arial"/>
                <a:cs typeface="Arial"/>
                <a:sym typeface="Arial"/>
              </a:endParaRPr>
            </a:p>
          </p:txBody>
        </p:sp>
        <p:sp>
          <p:nvSpPr>
            <p:cNvPr id="389" name="Google Shape;389;g30096ac74a7_0_156"/>
            <p:cNvSpPr/>
            <p:nvPr/>
          </p:nvSpPr>
          <p:spPr>
            <a:xfrm>
              <a:off x="651354" y="2062920"/>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30096ac74a7_0_156"/>
            <p:cNvSpPr/>
            <p:nvPr/>
          </p:nvSpPr>
          <p:spPr>
            <a:xfrm>
              <a:off x="899041" y="3056261"/>
              <a:ext cx="66411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30096ac74a7_0_156"/>
            <p:cNvSpPr txBox="1"/>
            <p:nvPr/>
          </p:nvSpPr>
          <p:spPr>
            <a:xfrm>
              <a:off x="899041" y="3056261"/>
              <a:ext cx="6641100" cy="611400"/>
            </a:xfrm>
            <a:prstGeom prst="rect">
              <a:avLst/>
            </a:prstGeom>
            <a:solidFill>
              <a:srgbClr val="0000FF"/>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2800"/>
                <a:buFont typeface="Arial"/>
                <a:buNone/>
              </a:pPr>
              <a:r>
                <a:rPr b="0" i="0" lang="en-GB" sz="2800" u="none" cap="none" strike="noStrike">
                  <a:solidFill>
                    <a:schemeClr val="lt1"/>
                  </a:solidFill>
                  <a:latin typeface="Trebuchet MS"/>
                  <a:ea typeface="Trebuchet MS"/>
                  <a:cs typeface="Trebuchet MS"/>
                  <a:sym typeface="Trebuchet MS"/>
                </a:rPr>
                <a:t>Random Variables</a:t>
              </a:r>
              <a:endParaRPr b="0" i="0" sz="2800" u="none" cap="none" strike="noStrike">
                <a:solidFill>
                  <a:srgbClr val="000000"/>
                </a:solidFill>
                <a:latin typeface="Arial"/>
                <a:ea typeface="Arial"/>
                <a:cs typeface="Arial"/>
                <a:sym typeface="Arial"/>
              </a:endParaRPr>
            </a:p>
          </p:txBody>
        </p:sp>
        <p:sp>
          <p:nvSpPr>
            <p:cNvPr id="392" name="Google Shape;392;g30096ac74a7_0_156"/>
            <p:cNvSpPr/>
            <p:nvPr/>
          </p:nvSpPr>
          <p:spPr>
            <a:xfrm>
              <a:off x="516874" y="2979828"/>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30096ac74a7_0_156"/>
            <p:cNvSpPr/>
            <p:nvPr/>
          </p:nvSpPr>
          <p:spPr>
            <a:xfrm>
              <a:off x="460881" y="3973169"/>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30096ac74a7_0_156"/>
            <p:cNvSpPr txBox="1"/>
            <p:nvPr/>
          </p:nvSpPr>
          <p:spPr>
            <a:xfrm>
              <a:off x="460881" y="3973169"/>
              <a:ext cx="7079400" cy="611400"/>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Probability distributions</a:t>
              </a:r>
              <a:endParaRPr b="0" i="0" sz="1400" u="none" cap="none" strike="noStrike">
                <a:solidFill>
                  <a:srgbClr val="000000"/>
                </a:solidFill>
                <a:latin typeface="Arial"/>
                <a:ea typeface="Arial"/>
                <a:cs typeface="Arial"/>
                <a:sym typeface="Arial"/>
              </a:endParaRPr>
            </a:p>
          </p:txBody>
        </p:sp>
        <p:sp>
          <p:nvSpPr>
            <p:cNvPr id="395" name="Google Shape;395;g30096ac74a7_0_156"/>
            <p:cNvSpPr/>
            <p:nvPr/>
          </p:nvSpPr>
          <p:spPr>
            <a:xfrm>
              <a:off x="78714" y="3896735"/>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30096ac74a7_0_177"/>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Random Variables</a:t>
            </a:r>
            <a:endParaRPr b="0" i="0" sz="1400" u="none" cap="none" strike="noStrike">
              <a:solidFill>
                <a:srgbClr val="000000"/>
              </a:solidFill>
              <a:latin typeface="Arial"/>
              <a:ea typeface="Arial"/>
              <a:cs typeface="Arial"/>
              <a:sym typeface="Arial"/>
            </a:endParaRPr>
          </a:p>
        </p:txBody>
      </p:sp>
      <p:sp>
        <p:nvSpPr>
          <p:cNvPr id="402" name="Google Shape;402;g30096ac74a7_0_177"/>
          <p:cNvSpPr txBox="1"/>
          <p:nvPr/>
        </p:nvSpPr>
        <p:spPr>
          <a:xfrm>
            <a:off x="442950" y="1650450"/>
            <a:ext cx="11665200" cy="4802400"/>
          </a:xfrm>
          <a:prstGeom prst="rect">
            <a:avLst/>
          </a:prstGeom>
          <a:noFill/>
          <a:ln>
            <a:noFill/>
          </a:ln>
        </p:spPr>
        <p:txBody>
          <a:bodyPr anchorCtr="0" anchor="t" bIns="45700" lIns="91425" spcFirstLastPara="1" rIns="91425" wrap="square" tIns="45700">
            <a:spAutoFit/>
          </a:bodyPr>
          <a:lstStyle/>
          <a:p>
            <a:pPr indent="-419100" lvl="0" marL="457200" rtl="0" algn="l">
              <a:lnSpc>
                <a:spcPct val="115000"/>
              </a:lnSpc>
              <a:spcBef>
                <a:spcPts val="0"/>
              </a:spcBef>
              <a:spcAft>
                <a:spcPts val="0"/>
              </a:spcAft>
              <a:buClr>
                <a:srgbClr val="111111"/>
              </a:buClr>
              <a:buSzPts val="3000"/>
              <a:buFont typeface="Book Antiqua"/>
              <a:buChar char="●"/>
            </a:pPr>
            <a:r>
              <a:rPr lang="en-GB" sz="3000">
                <a:solidFill>
                  <a:srgbClr val="111111"/>
                </a:solidFill>
                <a:latin typeface="Book Antiqua"/>
                <a:ea typeface="Book Antiqua"/>
                <a:cs typeface="Book Antiqua"/>
                <a:sym typeface="Book Antiqua"/>
              </a:rPr>
              <a:t>A variable whose value is unknown or a function that assigns values to each of an experiment's outcomes.</a:t>
            </a:r>
            <a:endParaRPr sz="3000">
              <a:solidFill>
                <a:srgbClr val="111111"/>
              </a:solidFill>
              <a:latin typeface="Book Antiqua"/>
              <a:ea typeface="Book Antiqua"/>
              <a:cs typeface="Book Antiqua"/>
              <a:sym typeface="Book Antiqua"/>
            </a:endParaRPr>
          </a:p>
          <a:p>
            <a:pPr indent="-419100" lvl="0" marL="457200" rtl="0" algn="l">
              <a:lnSpc>
                <a:spcPct val="115000"/>
              </a:lnSpc>
              <a:spcBef>
                <a:spcPts val="0"/>
              </a:spcBef>
              <a:spcAft>
                <a:spcPts val="0"/>
              </a:spcAft>
              <a:buClr>
                <a:srgbClr val="111111"/>
              </a:buClr>
              <a:buSzPts val="3000"/>
              <a:buFont typeface="Book Antiqua"/>
              <a:buChar char="●"/>
            </a:pPr>
            <a:r>
              <a:rPr lang="en-GB" sz="3000">
                <a:solidFill>
                  <a:srgbClr val="111111"/>
                </a:solidFill>
                <a:latin typeface="Book Antiqua"/>
                <a:ea typeface="Book Antiqua"/>
                <a:cs typeface="Book Antiqua"/>
                <a:sym typeface="Book Antiqua"/>
              </a:rPr>
              <a:t>A random variable can be either discrete (having specific values) or continuous (any value in a continuous range).</a:t>
            </a:r>
            <a:endParaRPr sz="3000">
              <a:solidFill>
                <a:srgbClr val="111111"/>
              </a:solidFill>
              <a:latin typeface="Book Antiqua"/>
              <a:ea typeface="Book Antiqua"/>
              <a:cs typeface="Book Antiqua"/>
              <a:sym typeface="Book Antiqua"/>
            </a:endParaRPr>
          </a:p>
          <a:p>
            <a:pPr indent="-419100" lvl="0" marL="457200" rtl="0" algn="l">
              <a:lnSpc>
                <a:spcPct val="115000"/>
              </a:lnSpc>
              <a:spcBef>
                <a:spcPts val="0"/>
              </a:spcBef>
              <a:spcAft>
                <a:spcPts val="0"/>
              </a:spcAft>
              <a:buClr>
                <a:srgbClr val="111111"/>
              </a:buClr>
              <a:buSzPts val="3000"/>
              <a:buFont typeface="Book Antiqua"/>
              <a:buChar char="●"/>
            </a:pPr>
            <a:r>
              <a:rPr lang="en-GB" sz="3000">
                <a:solidFill>
                  <a:srgbClr val="111111"/>
                </a:solidFill>
                <a:latin typeface="Book Antiqua"/>
                <a:ea typeface="Book Antiqua"/>
                <a:cs typeface="Book Antiqua"/>
                <a:sym typeface="Book Antiqua"/>
              </a:rPr>
              <a:t>The use of random variables is most common in probability and statistics, where they are used to quantify outcomes of random occurrences.</a:t>
            </a:r>
            <a:endParaRPr sz="3000">
              <a:solidFill>
                <a:srgbClr val="111111"/>
              </a:solidFill>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Char char="●"/>
            </a:pPr>
            <a:r>
              <a:rPr lang="en-GB" sz="3000">
                <a:solidFill>
                  <a:srgbClr val="111111"/>
                </a:solidFill>
                <a:highlight>
                  <a:srgbClr val="FFFFFF"/>
                </a:highlight>
                <a:latin typeface="Book Antiqua"/>
                <a:ea typeface="Book Antiqua"/>
                <a:cs typeface="Book Antiqua"/>
                <a:sym typeface="Book Antiqua"/>
              </a:rPr>
              <a:t>Risk analysts use random variables to estimate the probability of disasters like earthquakes, floods etc</a:t>
            </a:r>
            <a:endParaRPr sz="3000">
              <a:solidFill>
                <a:schemeClr val="dk1"/>
              </a:solidFill>
              <a:latin typeface="Book Antiqua"/>
              <a:ea typeface="Book Antiqua"/>
              <a:cs typeface="Book Antiqua"/>
              <a:sym typeface="Book Antiqu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30096ac74a7_0_185"/>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Random Variables</a:t>
            </a:r>
            <a:endParaRPr b="0" i="0" sz="1400" u="none" cap="none" strike="noStrike">
              <a:solidFill>
                <a:srgbClr val="000000"/>
              </a:solidFill>
              <a:latin typeface="Arial"/>
              <a:ea typeface="Arial"/>
              <a:cs typeface="Arial"/>
              <a:sym typeface="Arial"/>
            </a:endParaRPr>
          </a:p>
        </p:txBody>
      </p:sp>
      <p:graphicFrame>
        <p:nvGraphicFramePr>
          <p:cNvPr id="409" name="Google Shape;409;g30096ac74a7_0_185"/>
          <p:cNvGraphicFramePr/>
          <p:nvPr/>
        </p:nvGraphicFramePr>
        <p:xfrm>
          <a:off x="952500" y="2286000"/>
          <a:ext cx="3000000" cy="3000000"/>
        </p:xfrm>
        <a:graphic>
          <a:graphicData uri="http://schemas.openxmlformats.org/drawingml/2006/table">
            <a:tbl>
              <a:tblPr>
                <a:noFill/>
                <a:tableStyleId>{3847B44E-9C6D-4034-B14D-2344FFD90BDF}</a:tableStyleId>
              </a:tblPr>
              <a:tblGrid>
                <a:gridCol w="3429000"/>
                <a:gridCol w="3429000"/>
                <a:gridCol w="3429000"/>
              </a:tblGrid>
              <a:tr h="381000">
                <a:tc>
                  <a:txBody>
                    <a:bodyPr/>
                    <a:lstStyle/>
                    <a:p>
                      <a:pPr indent="0" lvl="0" marL="0" rtl="0" algn="l">
                        <a:spcBef>
                          <a:spcPts val="0"/>
                        </a:spcBef>
                        <a:spcAft>
                          <a:spcPts val="0"/>
                        </a:spcAft>
                        <a:buNone/>
                      </a:pPr>
                      <a:r>
                        <a:rPr b="1" lang="en-GB" sz="2000">
                          <a:latin typeface="Book Antiqua"/>
                          <a:ea typeface="Book Antiqua"/>
                          <a:cs typeface="Book Antiqua"/>
                          <a:sym typeface="Book Antiqua"/>
                        </a:rPr>
                        <a:t>Feature</a:t>
                      </a:r>
                      <a:endParaRPr b="1"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GB" sz="2000">
                          <a:solidFill>
                            <a:schemeClr val="dk1"/>
                          </a:solidFill>
                          <a:latin typeface="Book Antiqua"/>
                          <a:ea typeface="Book Antiqua"/>
                          <a:cs typeface="Book Antiqua"/>
                          <a:sym typeface="Book Antiqua"/>
                        </a:rPr>
                        <a:t>Discrete Random Variable</a:t>
                      </a:r>
                      <a:endParaRPr b="1"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GB" sz="2000">
                          <a:solidFill>
                            <a:schemeClr val="dk1"/>
                          </a:solidFill>
                          <a:latin typeface="Book Antiqua"/>
                          <a:ea typeface="Book Antiqua"/>
                          <a:cs typeface="Book Antiqua"/>
                          <a:sym typeface="Book Antiqua"/>
                        </a:rPr>
                        <a:t>Continuous Random Variable</a:t>
                      </a:r>
                      <a:endParaRPr b="1" sz="2000">
                        <a:solidFill>
                          <a:schemeClr val="dk1"/>
                        </a:solidFill>
                        <a:latin typeface="Book Antiqua"/>
                        <a:ea typeface="Book Antiqua"/>
                        <a:cs typeface="Book Antiqua"/>
                        <a:sym typeface="Book Antiqua"/>
                      </a:endParaRPr>
                    </a:p>
                    <a:p>
                      <a:pPr indent="0" lvl="0" marL="0" rtl="0" algn="l">
                        <a:spcBef>
                          <a:spcPts val="0"/>
                        </a:spcBef>
                        <a:spcAft>
                          <a:spcPts val="0"/>
                        </a:spcAft>
                        <a:buNone/>
                      </a:pPr>
                      <a:r>
                        <a:t/>
                      </a:r>
                      <a:endParaRPr b="1" sz="2000">
                        <a:latin typeface="Book Antiqua"/>
                        <a:ea typeface="Book Antiqua"/>
                        <a:cs typeface="Book Antiqua"/>
                        <a:sym typeface="Book Antiqua"/>
                      </a:endParaRPr>
                    </a:p>
                  </a:txBody>
                  <a:tcPr marT="91425" marB="91425" marR="91425" marL="91425"/>
                </a:tc>
              </a:tr>
              <a:tr h="381000">
                <a:tc>
                  <a:txBody>
                    <a:bodyPr/>
                    <a:lstStyle/>
                    <a:p>
                      <a:pPr indent="0" lvl="0" marL="0" rtl="0" algn="l">
                        <a:spcBef>
                          <a:spcPts val="0"/>
                        </a:spcBef>
                        <a:spcAft>
                          <a:spcPts val="0"/>
                        </a:spcAft>
                        <a:buNone/>
                      </a:pPr>
                      <a:r>
                        <a:rPr lang="en-GB" sz="2000">
                          <a:latin typeface="Book Antiqua"/>
                          <a:ea typeface="Book Antiqua"/>
                          <a:cs typeface="Book Antiqua"/>
                          <a:sym typeface="Book Antiqua"/>
                        </a:rPr>
                        <a:t>Values</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latin typeface="Book Antiqua"/>
                          <a:ea typeface="Book Antiqua"/>
                          <a:cs typeface="Book Antiqua"/>
                          <a:sym typeface="Book Antiqua"/>
                        </a:rPr>
                        <a:t>Countable (finite)</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latin typeface="Book Antiqua"/>
                          <a:ea typeface="Book Antiqua"/>
                          <a:cs typeface="Book Antiqua"/>
                          <a:sym typeface="Book Antiqua"/>
                        </a:rPr>
                        <a:t>Uncountable (infinity)</a:t>
                      </a:r>
                      <a:endParaRPr sz="2000">
                        <a:latin typeface="Book Antiqua"/>
                        <a:ea typeface="Book Antiqua"/>
                        <a:cs typeface="Book Antiqua"/>
                        <a:sym typeface="Book Antiqua"/>
                      </a:endParaRPr>
                    </a:p>
                  </a:txBody>
                  <a:tcPr marT="91425" marB="91425" marR="91425" marL="91425"/>
                </a:tc>
              </a:tr>
              <a:tr h="381000">
                <a:tc>
                  <a:txBody>
                    <a:bodyPr/>
                    <a:lstStyle/>
                    <a:p>
                      <a:pPr indent="0" lvl="0" marL="0" rtl="0" algn="l">
                        <a:spcBef>
                          <a:spcPts val="0"/>
                        </a:spcBef>
                        <a:spcAft>
                          <a:spcPts val="0"/>
                        </a:spcAft>
                        <a:buNone/>
                      </a:pPr>
                      <a:r>
                        <a:rPr lang="en-GB" sz="2000">
                          <a:latin typeface="Book Antiqua"/>
                          <a:ea typeface="Book Antiqua"/>
                          <a:cs typeface="Book Antiqua"/>
                          <a:sym typeface="Book Antiqua"/>
                        </a:rPr>
                        <a:t>Probability Distribution</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latin typeface="Book Antiqua"/>
                          <a:ea typeface="Book Antiqua"/>
                          <a:cs typeface="Book Antiqua"/>
                          <a:sym typeface="Book Antiqua"/>
                        </a:rPr>
                        <a:t>Probability Mass Function (PMF)</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solidFill>
                            <a:schemeClr val="dk1"/>
                          </a:solidFill>
                          <a:latin typeface="Book Antiqua"/>
                          <a:ea typeface="Book Antiqua"/>
                          <a:cs typeface="Book Antiqua"/>
                          <a:sym typeface="Book Antiqua"/>
                        </a:rPr>
                        <a:t>Probability Density Function (PDF)</a:t>
                      </a:r>
                      <a:endParaRPr sz="2000">
                        <a:latin typeface="Book Antiqua"/>
                        <a:ea typeface="Book Antiqua"/>
                        <a:cs typeface="Book Antiqua"/>
                        <a:sym typeface="Book Antiqua"/>
                      </a:endParaRPr>
                    </a:p>
                  </a:txBody>
                  <a:tcPr marT="91425" marB="91425" marR="91425" marL="91425"/>
                </a:tc>
              </a:tr>
              <a:tr h="381000">
                <a:tc>
                  <a:txBody>
                    <a:bodyPr/>
                    <a:lstStyle/>
                    <a:p>
                      <a:pPr indent="0" lvl="0" marL="0" rtl="0" algn="l">
                        <a:spcBef>
                          <a:spcPts val="0"/>
                        </a:spcBef>
                        <a:spcAft>
                          <a:spcPts val="0"/>
                        </a:spcAft>
                        <a:buNone/>
                      </a:pPr>
                      <a:r>
                        <a:rPr lang="en-GB" sz="2000">
                          <a:latin typeface="Book Antiqua"/>
                          <a:ea typeface="Book Antiqua"/>
                          <a:cs typeface="Book Antiqua"/>
                          <a:sym typeface="Book Antiqua"/>
                        </a:rPr>
                        <a:t>Cumulative Distribution Function (CDF)</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latin typeface="Book Antiqua"/>
                          <a:ea typeface="Book Antiqua"/>
                          <a:cs typeface="Book Antiqua"/>
                          <a:sym typeface="Book Antiqua"/>
                        </a:rPr>
                        <a:t>Step function</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solidFill>
                            <a:schemeClr val="dk1"/>
                          </a:solidFill>
                          <a:latin typeface="Book Antiqua"/>
                          <a:ea typeface="Book Antiqua"/>
                          <a:cs typeface="Book Antiqua"/>
                          <a:sym typeface="Book Antiqua"/>
                        </a:rPr>
                        <a:t>Continuous function</a:t>
                      </a:r>
                      <a:endParaRPr sz="2000">
                        <a:latin typeface="Book Antiqua"/>
                        <a:ea typeface="Book Antiqua"/>
                        <a:cs typeface="Book Antiqua"/>
                        <a:sym typeface="Book Antiqua"/>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0096ac74a7_0_208"/>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Discrete </a:t>
            </a:r>
            <a:r>
              <a:rPr b="1" lang="en-GB" sz="4800">
                <a:solidFill>
                  <a:srgbClr val="0B3D91"/>
                </a:solidFill>
                <a:latin typeface="Trebuchet MS"/>
                <a:ea typeface="Trebuchet MS"/>
                <a:cs typeface="Trebuchet MS"/>
                <a:sym typeface="Trebuchet MS"/>
              </a:rPr>
              <a:t>Random Variables</a:t>
            </a:r>
            <a:endParaRPr b="0" i="0" sz="1400" u="none" cap="none" strike="noStrike">
              <a:solidFill>
                <a:srgbClr val="000000"/>
              </a:solidFill>
              <a:latin typeface="Arial"/>
              <a:ea typeface="Arial"/>
              <a:cs typeface="Arial"/>
              <a:sym typeface="Arial"/>
            </a:endParaRPr>
          </a:p>
        </p:txBody>
      </p:sp>
      <p:sp>
        <p:nvSpPr>
          <p:cNvPr id="416" name="Google Shape;416;g30096ac74a7_0_208"/>
          <p:cNvSpPr txBox="1"/>
          <p:nvPr/>
        </p:nvSpPr>
        <p:spPr>
          <a:xfrm>
            <a:off x="442950" y="1650450"/>
            <a:ext cx="11665200" cy="4709100"/>
          </a:xfrm>
          <a:prstGeom prst="rect">
            <a:avLst/>
          </a:prstGeom>
          <a:noFill/>
          <a:ln>
            <a:noFill/>
          </a:ln>
        </p:spPr>
        <p:txBody>
          <a:bodyPr anchorCtr="0" anchor="t" bIns="45700" lIns="91425" spcFirstLastPara="1" rIns="91425" wrap="square" tIns="45700">
            <a:spAutoFit/>
          </a:bodyPr>
          <a:lstStyle/>
          <a:p>
            <a:pPr indent="-419100" lvl="0" marL="457200" rtl="0" algn="l">
              <a:lnSpc>
                <a:spcPct val="115000"/>
              </a:lnSpc>
              <a:spcBef>
                <a:spcPts val="0"/>
              </a:spcBef>
              <a:spcAft>
                <a:spcPts val="0"/>
              </a:spcAft>
              <a:buClr>
                <a:schemeClr val="dk1"/>
              </a:buClr>
              <a:buSzPts val="3000"/>
              <a:buFont typeface="Book Antiqua"/>
              <a:buChar char="●"/>
            </a:pPr>
            <a:r>
              <a:rPr lang="en-GB" sz="3000">
                <a:solidFill>
                  <a:srgbClr val="111111"/>
                </a:solidFill>
                <a:latin typeface="Book Antiqua"/>
                <a:ea typeface="Book Antiqua"/>
                <a:cs typeface="Book Antiqua"/>
                <a:sym typeface="Book Antiqua"/>
              </a:rPr>
              <a:t>A random variable that can take on only a countable number of values.</a:t>
            </a:r>
            <a:endParaRPr sz="3000">
              <a:solidFill>
                <a:srgbClr val="111111"/>
              </a:solidFill>
              <a:latin typeface="Book Antiqua"/>
              <a:ea typeface="Book Antiqua"/>
              <a:cs typeface="Book Antiqua"/>
              <a:sym typeface="Book Antiqua"/>
            </a:endParaRPr>
          </a:p>
          <a:p>
            <a:pPr indent="0" lvl="0" marL="0" rtl="0" algn="l">
              <a:lnSpc>
                <a:spcPct val="115000"/>
              </a:lnSpc>
              <a:spcBef>
                <a:spcPts val="1400"/>
              </a:spcBef>
              <a:spcAft>
                <a:spcPts val="0"/>
              </a:spcAft>
              <a:buNone/>
            </a:pPr>
            <a:r>
              <a:rPr b="1" lang="en-GB" sz="2400">
                <a:solidFill>
                  <a:schemeClr val="dk1"/>
                </a:solidFill>
                <a:latin typeface="Book Antiqua"/>
                <a:ea typeface="Book Antiqua"/>
                <a:cs typeface="Book Antiqua"/>
                <a:sym typeface="Book Antiqua"/>
              </a:rPr>
              <a:t>Probability Mass Function (PMF)</a:t>
            </a:r>
            <a:endParaRPr b="1" sz="2400">
              <a:solidFill>
                <a:schemeClr val="dk1"/>
              </a:solidFill>
              <a:latin typeface="Book Antiqua"/>
              <a:ea typeface="Book Antiqua"/>
              <a:cs typeface="Book Antiqua"/>
              <a:sym typeface="Book Antiqua"/>
            </a:endParaRPr>
          </a:p>
          <a:p>
            <a:pPr indent="-368300" lvl="0" marL="457200" rtl="0" algn="l">
              <a:lnSpc>
                <a:spcPct val="115000"/>
              </a:lnSpc>
              <a:spcBef>
                <a:spcPts val="1200"/>
              </a:spcBef>
              <a:spcAft>
                <a:spcPts val="0"/>
              </a:spcAft>
              <a:buClr>
                <a:schemeClr val="dk1"/>
              </a:buClr>
              <a:buSzPts val="2200"/>
              <a:buFont typeface="Book Antiqua"/>
              <a:buChar char="●"/>
            </a:pPr>
            <a:r>
              <a:rPr lang="en-GB" sz="2200">
                <a:solidFill>
                  <a:schemeClr val="dk1"/>
                </a:solidFill>
                <a:latin typeface="Book Antiqua"/>
                <a:ea typeface="Book Antiqua"/>
                <a:cs typeface="Book Antiqua"/>
                <a:sym typeface="Book Antiqua"/>
              </a:rPr>
              <a:t>Used for discrete random variables.</a:t>
            </a:r>
            <a:endParaRPr sz="2200">
              <a:solidFill>
                <a:schemeClr val="dk1"/>
              </a:solidFill>
              <a:latin typeface="Book Antiqua"/>
              <a:ea typeface="Book Antiqua"/>
              <a:cs typeface="Book Antiqua"/>
              <a:sym typeface="Book Antiqua"/>
            </a:endParaRPr>
          </a:p>
          <a:p>
            <a:pPr indent="-368300" lvl="0" marL="457200" rtl="0" algn="l">
              <a:lnSpc>
                <a:spcPct val="115000"/>
              </a:lnSpc>
              <a:spcBef>
                <a:spcPts val="0"/>
              </a:spcBef>
              <a:spcAft>
                <a:spcPts val="0"/>
              </a:spcAft>
              <a:buClr>
                <a:schemeClr val="dk1"/>
              </a:buClr>
              <a:buSzPts val="2200"/>
              <a:buFont typeface="Book Antiqua"/>
              <a:buChar char="●"/>
            </a:pPr>
            <a:r>
              <a:rPr lang="en-GB" sz="2200">
                <a:solidFill>
                  <a:schemeClr val="dk1"/>
                </a:solidFill>
                <a:latin typeface="Book Antiqua"/>
                <a:ea typeface="Book Antiqua"/>
                <a:cs typeface="Book Antiqua"/>
                <a:sym typeface="Book Antiqua"/>
              </a:rPr>
              <a:t>Gives the probability that the random variable takes on a specific value.</a:t>
            </a:r>
            <a:endParaRPr sz="2200">
              <a:solidFill>
                <a:schemeClr val="dk1"/>
              </a:solidFill>
              <a:latin typeface="Book Antiqua"/>
              <a:ea typeface="Book Antiqua"/>
              <a:cs typeface="Book Antiqua"/>
              <a:sym typeface="Book Antiqua"/>
            </a:endParaRPr>
          </a:p>
          <a:p>
            <a:pPr indent="-400050" lvl="0" marL="457200" rtl="0" algn="l">
              <a:lnSpc>
                <a:spcPct val="115000"/>
              </a:lnSpc>
              <a:spcBef>
                <a:spcPts val="0"/>
              </a:spcBef>
              <a:spcAft>
                <a:spcPts val="0"/>
              </a:spcAft>
              <a:buClr>
                <a:srgbClr val="111111"/>
              </a:buClr>
              <a:buSzPts val="2700"/>
              <a:buFont typeface="Book Antiqua"/>
              <a:buChar char="●"/>
            </a:pPr>
            <a:r>
              <a:rPr lang="en-GB" sz="2700">
                <a:solidFill>
                  <a:srgbClr val="111111"/>
                </a:solidFill>
                <a:latin typeface="Book Antiqua"/>
                <a:ea typeface="Book Antiqua"/>
                <a:cs typeface="Book Antiqua"/>
                <a:sym typeface="Book Antiqua"/>
              </a:rPr>
              <a:t>If X is the number of heads in 10 coin tosses, its PMF would give the probability of getting 0, 1, 2, ..., 10 heads.</a:t>
            </a:r>
            <a:endParaRPr sz="2700">
              <a:solidFill>
                <a:srgbClr val="111111"/>
              </a:solidFill>
              <a:latin typeface="Book Antiqua"/>
              <a:ea typeface="Book Antiqua"/>
              <a:cs typeface="Book Antiqua"/>
              <a:sym typeface="Book Antiqua"/>
            </a:endParaRPr>
          </a:p>
          <a:p>
            <a:pPr indent="0" lvl="0" marL="0" rtl="0" algn="l">
              <a:lnSpc>
                <a:spcPct val="115000"/>
              </a:lnSpc>
              <a:spcBef>
                <a:spcPts val="1400"/>
              </a:spcBef>
              <a:spcAft>
                <a:spcPts val="0"/>
              </a:spcAft>
              <a:buNone/>
            </a:pPr>
            <a:r>
              <a:rPr b="1" lang="en-GB" sz="2200">
                <a:solidFill>
                  <a:schemeClr val="dk1"/>
                </a:solidFill>
                <a:latin typeface="Book Antiqua"/>
                <a:ea typeface="Book Antiqua"/>
                <a:cs typeface="Book Antiqua"/>
                <a:sym typeface="Book Antiqua"/>
              </a:rPr>
              <a:t>Cumulative Distribution Function (CDF)</a:t>
            </a:r>
            <a:endParaRPr sz="2200">
              <a:solidFill>
                <a:schemeClr val="dk1"/>
              </a:solidFill>
              <a:latin typeface="Book Antiqua"/>
              <a:ea typeface="Book Antiqua"/>
              <a:cs typeface="Book Antiqua"/>
              <a:sym typeface="Book Antiqua"/>
            </a:endParaRPr>
          </a:p>
          <a:p>
            <a:pPr indent="-368300" lvl="0" marL="457200" rtl="0" algn="l">
              <a:lnSpc>
                <a:spcPct val="115000"/>
              </a:lnSpc>
              <a:spcBef>
                <a:spcPts val="1200"/>
              </a:spcBef>
              <a:spcAft>
                <a:spcPts val="0"/>
              </a:spcAft>
              <a:buClr>
                <a:schemeClr val="dk1"/>
              </a:buClr>
              <a:buSzPts val="2200"/>
              <a:buFont typeface="Book Antiqua"/>
              <a:buChar char="●"/>
            </a:pPr>
            <a:r>
              <a:rPr lang="en-GB" sz="2200">
                <a:solidFill>
                  <a:schemeClr val="dk1"/>
                </a:solidFill>
                <a:latin typeface="Book Antiqua"/>
                <a:ea typeface="Book Antiqua"/>
                <a:cs typeface="Book Antiqua"/>
                <a:sym typeface="Book Antiqua"/>
              </a:rPr>
              <a:t>Gives the probability that the random variable is less than or equal to a specific value.</a:t>
            </a:r>
            <a:endParaRPr sz="2900">
              <a:solidFill>
                <a:srgbClr val="111111"/>
              </a:solidFill>
              <a:latin typeface="Book Antiqua"/>
              <a:ea typeface="Book Antiqua"/>
              <a:cs typeface="Book Antiqua"/>
              <a:sym typeface="Book Antiqu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30096ac74a7_0_217"/>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Continuous Random Variables</a:t>
            </a:r>
            <a:endParaRPr b="0" i="0" sz="1400" u="none" cap="none" strike="noStrike">
              <a:solidFill>
                <a:srgbClr val="000000"/>
              </a:solidFill>
              <a:latin typeface="Arial"/>
              <a:ea typeface="Arial"/>
              <a:cs typeface="Arial"/>
              <a:sym typeface="Arial"/>
            </a:endParaRPr>
          </a:p>
        </p:txBody>
      </p:sp>
      <p:sp>
        <p:nvSpPr>
          <p:cNvPr id="423" name="Google Shape;423;g30096ac74a7_0_217"/>
          <p:cNvSpPr txBox="1"/>
          <p:nvPr/>
        </p:nvSpPr>
        <p:spPr>
          <a:xfrm>
            <a:off x="442950" y="1650450"/>
            <a:ext cx="11665200" cy="4744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GB" sz="2400">
                <a:solidFill>
                  <a:schemeClr val="dk1"/>
                </a:solidFill>
                <a:latin typeface="Book Antiqua"/>
                <a:ea typeface="Book Antiqua"/>
                <a:cs typeface="Book Antiqua"/>
                <a:sym typeface="Book Antiqua"/>
              </a:rPr>
              <a:t>A random variable that can take on any value within a specified range.</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rPr b="1" lang="en-GB" sz="2400">
                <a:solidFill>
                  <a:schemeClr val="dk1"/>
                </a:solidFill>
                <a:latin typeface="Book Antiqua"/>
                <a:ea typeface="Book Antiqua"/>
                <a:cs typeface="Book Antiqua"/>
                <a:sym typeface="Book Antiqua"/>
              </a:rPr>
              <a:t>Examples:</a:t>
            </a:r>
            <a:endParaRPr b="1" sz="2400">
              <a:solidFill>
                <a:schemeClr val="dk1"/>
              </a:solidFill>
              <a:latin typeface="Book Antiqua"/>
              <a:ea typeface="Book Antiqua"/>
              <a:cs typeface="Book Antiqua"/>
              <a:sym typeface="Book Antiqua"/>
            </a:endParaRPr>
          </a:p>
          <a:p>
            <a:pPr indent="-381000" lvl="0" marL="457200" rtl="0" algn="l">
              <a:lnSpc>
                <a:spcPct val="115000"/>
              </a:lnSpc>
              <a:spcBef>
                <a:spcPts val="1200"/>
              </a:spcBef>
              <a:spcAft>
                <a:spcPts val="0"/>
              </a:spcAft>
              <a:buClr>
                <a:schemeClr val="dk1"/>
              </a:buClr>
              <a:buSzPts val="2400"/>
              <a:buFont typeface="Book Antiqua"/>
              <a:buChar char="●"/>
            </a:pPr>
            <a:r>
              <a:rPr lang="en-GB" sz="2400">
                <a:solidFill>
                  <a:schemeClr val="dk1"/>
                </a:solidFill>
                <a:latin typeface="Book Antiqua"/>
                <a:ea typeface="Book Antiqua"/>
                <a:cs typeface="Book Antiqua"/>
                <a:sym typeface="Book Antiqua"/>
              </a:rPr>
              <a:t>The height of a person</a:t>
            </a:r>
            <a:endParaRPr sz="2400">
              <a:solidFill>
                <a:schemeClr val="dk1"/>
              </a:solidFill>
              <a:latin typeface="Book Antiqua"/>
              <a:ea typeface="Book Antiqua"/>
              <a:cs typeface="Book Antiqua"/>
              <a:sym typeface="Book Antiqua"/>
            </a:endParaRPr>
          </a:p>
          <a:p>
            <a:pPr indent="-381000" lvl="0" marL="457200" rtl="0" algn="l">
              <a:lnSpc>
                <a:spcPct val="115000"/>
              </a:lnSpc>
              <a:spcBef>
                <a:spcPts val="0"/>
              </a:spcBef>
              <a:spcAft>
                <a:spcPts val="0"/>
              </a:spcAft>
              <a:buClr>
                <a:schemeClr val="dk1"/>
              </a:buClr>
              <a:buSzPts val="2400"/>
              <a:buFont typeface="Book Antiqua"/>
              <a:buChar char="●"/>
            </a:pPr>
            <a:r>
              <a:rPr lang="en-GB" sz="2400">
                <a:solidFill>
                  <a:schemeClr val="dk1"/>
                </a:solidFill>
                <a:latin typeface="Book Antiqua"/>
                <a:ea typeface="Book Antiqua"/>
                <a:cs typeface="Book Antiqua"/>
                <a:sym typeface="Book Antiqua"/>
              </a:rPr>
              <a:t>Time to complete a task</a:t>
            </a:r>
            <a:endParaRPr sz="3200">
              <a:solidFill>
                <a:srgbClr val="111111"/>
              </a:solidFill>
              <a:latin typeface="Book Antiqua"/>
              <a:ea typeface="Book Antiqua"/>
              <a:cs typeface="Book Antiqua"/>
              <a:sym typeface="Book Antiqua"/>
            </a:endParaRPr>
          </a:p>
          <a:p>
            <a:pPr indent="0" lvl="0" marL="0" rtl="0" algn="l">
              <a:lnSpc>
                <a:spcPct val="115000"/>
              </a:lnSpc>
              <a:spcBef>
                <a:spcPts val="1400"/>
              </a:spcBef>
              <a:spcAft>
                <a:spcPts val="0"/>
              </a:spcAft>
              <a:buNone/>
            </a:pPr>
            <a:r>
              <a:rPr b="1" lang="en-GB" sz="2200">
                <a:solidFill>
                  <a:schemeClr val="dk1"/>
                </a:solidFill>
                <a:latin typeface="Book Antiqua"/>
                <a:ea typeface="Book Antiqua"/>
                <a:cs typeface="Book Antiqua"/>
                <a:sym typeface="Book Antiqua"/>
              </a:rPr>
              <a:t>Probability Density Function (PDF)</a:t>
            </a:r>
            <a:endParaRPr b="1" sz="2200">
              <a:solidFill>
                <a:schemeClr val="dk1"/>
              </a:solidFill>
              <a:latin typeface="Book Antiqua"/>
              <a:ea typeface="Book Antiqua"/>
              <a:cs typeface="Book Antiqua"/>
              <a:sym typeface="Book Antiqua"/>
            </a:endParaRPr>
          </a:p>
          <a:p>
            <a:pPr indent="-368300" lvl="0" marL="457200" rtl="0" algn="l">
              <a:lnSpc>
                <a:spcPct val="115000"/>
              </a:lnSpc>
              <a:spcBef>
                <a:spcPts val="1200"/>
              </a:spcBef>
              <a:spcAft>
                <a:spcPts val="0"/>
              </a:spcAft>
              <a:buClr>
                <a:schemeClr val="dk1"/>
              </a:buClr>
              <a:buSzPts val="2200"/>
              <a:buFont typeface="Book Antiqua"/>
              <a:buChar char="●"/>
            </a:pPr>
            <a:r>
              <a:rPr lang="en-GB" sz="2200">
                <a:solidFill>
                  <a:schemeClr val="dk1"/>
                </a:solidFill>
                <a:latin typeface="Book Antiqua"/>
                <a:ea typeface="Book Antiqua"/>
                <a:cs typeface="Book Antiqua"/>
                <a:sym typeface="Book Antiqua"/>
              </a:rPr>
              <a:t>Used for continuous random variables.</a:t>
            </a:r>
            <a:endParaRPr sz="2200">
              <a:solidFill>
                <a:schemeClr val="dk1"/>
              </a:solidFill>
              <a:latin typeface="Book Antiqua"/>
              <a:ea typeface="Book Antiqua"/>
              <a:cs typeface="Book Antiqua"/>
              <a:sym typeface="Book Antiqua"/>
            </a:endParaRPr>
          </a:p>
          <a:p>
            <a:pPr indent="-368300" lvl="0" marL="457200" rtl="0" algn="l">
              <a:lnSpc>
                <a:spcPct val="115000"/>
              </a:lnSpc>
              <a:spcBef>
                <a:spcPts val="0"/>
              </a:spcBef>
              <a:spcAft>
                <a:spcPts val="0"/>
              </a:spcAft>
              <a:buClr>
                <a:schemeClr val="dk1"/>
              </a:buClr>
              <a:buSzPts val="2200"/>
              <a:buFont typeface="Book Antiqua"/>
              <a:buChar char="●"/>
            </a:pPr>
            <a:r>
              <a:rPr lang="en-GB" sz="2200">
                <a:solidFill>
                  <a:schemeClr val="dk1"/>
                </a:solidFill>
                <a:latin typeface="Book Antiqua"/>
                <a:ea typeface="Book Antiqua"/>
                <a:cs typeface="Book Antiqua"/>
                <a:sym typeface="Book Antiqua"/>
              </a:rPr>
              <a:t>Gives the relative likelihood of the random variable taking on a specific value.</a:t>
            </a:r>
            <a:endParaRPr sz="2200">
              <a:solidFill>
                <a:schemeClr val="dk1"/>
              </a:solidFill>
              <a:latin typeface="Book Antiqua"/>
              <a:ea typeface="Book Antiqua"/>
              <a:cs typeface="Book Antiqua"/>
              <a:sym typeface="Book Antiqua"/>
            </a:endParaRPr>
          </a:p>
          <a:p>
            <a:pPr indent="-368300" lvl="0" marL="457200" rtl="0" algn="l">
              <a:lnSpc>
                <a:spcPct val="115000"/>
              </a:lnSpc>
              <a:spcBef>
                <a:spcPts val="0"/>
              </a:spcBef>
              <a:spcAft>
                <a:spcPts val="0"/>
              </a:spcAft>
              <a:buClr>
                <a:schemeClr val="dk1"/>
              </a:buClr>
              <a:buSzPts val="2200"/>
              <a:buFont typeface="Book Antiqua"/>
              <a:buChar char="●"/>
            </a:pPr>
            <a:r>
              <a:rPr lang="en-GB" sz="2200">
                <a:solidFill>
                  <a:schemeClr val="dk1"/>
                </a:solidFill>
                <a:latin typeface="Book Antiqua"/>
                <a:ea typeface="Book Antiqua"/>
                <a:cs typeface="Book Antiqua"/>
                <a:sym typeface="Book Antiqua"/>
              </a:rPr>
              <a:t>If Y is the time it takes to complete a task, its PDF would give the relative likelihood of the task taking any specific amount of time.</a:t>
            </a:r>
            <a:endParaRPr sz="2200">
              <a:solidFill>
                <a:schemeClr val="dk1"/>
              </a:solidFill>
              <a:latin typeface="Book Antiqua"/>
              <a:ea typeface="Book Antiqua"/>
              <a:cs typeface="Book Antiqua"/>
              <a:sym typeface="Book Antiqua"/>
            </a:endParaRPr>
          </a:p>
          <a:p>
            <a:pPr indent="0" lvl="0" marL="0" rtl="0" algn="l">
              <a:lnSpc>
                <a:spcPct val="115000"/>
              </a:lnSpc>
              <a:spcBef>
                <a:spcPts val="1400"/>
              </a:spcBef>
              <a:spcAft>
                <a:spcPts val="400"/>
              </a:spcAft>
              <a:buNone/>
            </a:pPr>
            <a:r>
              <a:rPr b="1" lang="en-GB" sz="2200">
                <a:solidFill>
                  <a:schemeClr val="dk1"/>
                </a:solidFill>
                <a:latin typeface="Book Antiqua"/>
                <a:ea typeface="Book Antiqua"/>
                <a:cs typeface="Book Antiqua"/>
                <a:sym typeface="Book Antiqua"/>
              </a:rPr>
              <a:t>            Cumulative Distribution Function (CDF)</a:t>
            </a:r>
            <a:endParaRPr b="1" sz="2200">
              <a:solidFill>
                <a:schemeClr val="dk1"/>
              </a:solidFill>
              <a:latin typeface="Book Antiqua"/>
              <a:ea typeface="Book Antiqua"/>
              <a:cs typeface="Book Antiqua"/>
              <a:sym typeface="Book Antiqu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30096ac74a7_0_227"/>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Continuous Random Variables</a:t>
            </a:r>
            <a:endParaRPr b="0" i="0" sz="1400" u="none" cap="none" strike="noStrike">
              <a:solidFill>
                <a:srgbClr val="000000"/>
              </a:solidFill>
              <a:latin typeface="Arial"/>
              <a:ea typeface="Arial"/>
              <a:cs typeface="Arial"/>
              <a:sym typeface="Arial"/>
            </a:endParaRPr>
          </a:p>
        </p:txBody>
      </p:sp>
      <p:sp>
        <p:nvSpPr>
          <p:cNvPr id="430" name="Google Shape;430;g30096ac74a7_0_227"/>
          <p:cNvSpPr txBox="1"/>
          <p:nvPr/>
        </p:nvSpPr>
        <p:spPr>
          <a:xfrm>
            <a:off x="442950" y="1650450"/>
            <a:ext cx="11665200" cy="4744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GB" sz="2400">
                <a:solidFill>
                  <a:schemeClr val="dk1"/>
                </a:solidFill>
                <a:latin typeface="Book Antiqua"/>
                <a:ea typeface="Book Antiqua"/>
                <a:cs typeface="Book Antiqua"/>
                <a:sym typeface="Book Antiqua"/>
              </a:rPr>
              <a:t>A random variable that can take on any value within a specified range.</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rPr b="1" lang="en-GB" sz="2400">
                <a:solidFill>
                  <a:schemeClr val="dk1"/>
                </a:solidFill>
                <a:latin typeface="Book Antiqua"/>
                <a:ea typeface="Book Antiqua"/>
                <a:cs typeface="Book Antiqua"/>
                <a:sym typeface="Book Antiqua"/>
              </a:rPr>
              <a:t>Examples:</a:t>
            </a:r>
            <a:endParaRPr b="1" sz="2400">
              <a:solidFill>
                <a:schemeClr val="dk1"/>
              </a:solidFill>
              <a:latin typeface="Book Antiqua"/>
              <a:ea typeface="Book Antiqua"/>
              <a:cs typeface="Book Antiqua"/>
              <a:sym typeface="Book Antiqua"/>
            </a:endParaRPr>
          </a:p>
          <a:p>
            <a:pPr indent="-381000" lvl="0" marL="457200" rtl="0" algn="l">
              <a:lnSpc>
                <a:spcPct val="115000"/>
              </a:lnSpc>
              <a:spcBef>
                <a:spcPts val="1200"/>
              </a:spcBef>
              <a:spcAft>
                <a:spcPts val="0"/>
              </a:spcAft>
              <a:buClr>
                <a:schemeClr val="dk1"/>
              </a:buClr>
              <a:buSzPts val="2400"/>
              <a:buFont typeface="Book Antiqua"/>
              <a:buChar char="●"/>
            </a:pPr>
            <a:r>
              <a:rPr lang="en-GB" sz="2400">
                <a:solidFill>
                  <a:schemeClr val="dk1"/>
                </a:solidFill>
                <a:latin typeface="Book Antiqua"/>
                <a:ea typeface="Book Antiqua"/>
                <a:cs typeface="Book Antiqua"/>
                <a:sym typeface="Book Antiqua"/>
              </a:rPr>
              <a:t>The height of a person</a:t>
            </a:r>
            <a:endParaRPr sz="2400">
              <a:solidFill>
                <a:schemeClr val="dk1"/>
              </a:solidFill>
              <a:latin typeface="Book Antiqua"/>
              <a:ea typeface="Book Antiqua"/>
              <a:cs typeface="Book Antiqua"/>
              <a:sym typeface="Book Antiqua"/>
            </a:endParaRPr>
          </a:p>
          <a:p>
            <a:pPr indent="-381000" lvl="0" marL="457200" rtl="0" algn="l">
              <a:lnSpc>
                <a:spcPct val="115000"/>
              </a:lnSpc>
              <a:spcBef>
                <a:spcPts val="0"/>
              </a:spcBef>
              <a:spcAft>
                <a:spcPts val="0"/>
              </a:spcAft>
              <a:buClr>
                <a:schemeClr val="dk1"/>
              </a:buClr>
              <a:buSzPts val="2400"/>
              <a:buFont typeface="Book Antiqua"/>
              <a:buChar char="●"/>
            </a:pPr>
            <a:r>
              <a:rPr lang="en-GB" sz="2400">
                <a:solidFill>
                  <a:schemeClr val="dk1"/>
                </a:solidFill>
                <a:latin typeface="Book Antiqua"/>
                <a:ea typeface="Book Antiqua"/>
                <a:cs typeface="Book Antiqua"/>
                <a:sym typeface="Book Antiqua"/>
              </a:rPr>
              <a:t>Time to complete a task</a:t>
            </a:r>
            <a:endParaRPr sz="3200">
              <a:solidFill>
                <a:srgbClr val="111111"/>
              </a:solidFill>
              <a:latin typeface="Book Antiqua"/>
              <a:ea typeface="Book Antiqua"/>
              <a:cs typeface="Book Antiqua"/>
              <a:sym typeface="Book Antiqua"/>
            </a:endParaRPr>
          </a:p>
          <a:p>
            <a:pPr indent="0" lvl="0" marL="0" rtl="0" algn="l">
              <a:lnSpc>
                <a:spcPct val="115000"/>
              </a:lnSpc>
              <a:spcBef>
                <a:spcPts val="1400"/>
              </a:spcBef>
              <a:spcAft>
                <a:spcPts val="0"/>
              </a:spcAft>
              <a:buNone/>
            </a:pPr>
            <a:r>
              <a:rPr b="1" lang="en-GB" sz="2200">
                <a:solidFill>
                  <a:schemeClr val="dk1"/>
                </a:solidFill>
                <a:latin typeface="Book Antiqua"/>
                <a:ea typeface="Book Antiqua"/>
                <a:cs typeface="Book Antiqua"/>
                <a:sym typeface="Book Antiqua"/>
              </a:rPr>
              <a:t>Probability Density Function (PDF)</a:t>
            </a:r>
            <a:endParaRPr b="1" sz="2200">
              <a:solidFill>
                <a:schemeClr val="dk1"/>
              </a:solidFill>
              <a:latin typeface="Book Antiqua"/>
              <a:ea typeface="Book Antiqua"/>
              <a:cs typeface="Book Antiqua"/>
              <a:sym typeface="Book Antiqua"/>
            </a:endParaRPr>
          </a:p>
          <a:p>
            <a:pPr indent="-368300" lvl="0" marL="457200" rtl="0" algn="l">
              <a:lnSpc>
                <a:spcPct val="115000"/>
              </a:lnSpc>
              <a:spcBef>
                <a:spcPts val="1200"/>
              </a:spcBef>
              <a:spcAft>
                <a:spcPts val="0"/>
              </a:spcAft>
              <a:buClr>
                <a:schemeClr val="dk1"/>
              </a:buClr>
              <a:buSzPts val="2200"/>
              <a:buFont typeface="Book Antiqua"/>
              <a:buChar char="●"/>
            </a:pPr>
            <a:r>
              <a:rPr lang="en-GB" sz="2200">
                <a:solidFill>
                  <a:schemeClr val="dk1"/>
                </a:solidFill>
                <a:latin typeface="Book Antiqua"/>
                <a:ea typeface="Book Antiqua"/>
                <a:cs typeface="Book Antiqua"/>
                <a:sym typeface="Book Antiqua"/>
              </a:rPr>
              <a:t>Used for continuous random variables.</a:t>
            </a:r>
            <a:endParaRPr sz="2200">
              <a:solidFill>
                <a:schemeClr val="dk1"/>
              </a:solidFill>
              <a:latin typeface="Book Antiqua"/>
              <a:ea typeface="Book Antiqua"/>
              <a:cs typeface="Book Antiqua"/>
              <a:sym typeface="Book Antiqua"/>
            </a:endParaRPr>
          </a:p>
          <a:p>
            <a:pPr indent="-368300" lvl="0" marL="457200" rtl="0" algn="l">
              <a:lnSpc>
                <a:spcPct val="115000"/>
              </a:lnSpc>
              <a:spcBef>
                <a:spcPts val="0"/>
              </a:spcBef>
              <a:spcAft>
                <a:spcPts val="0"/>
              </a:spcAft>
              <a:buClr>
                <a:schemeClr val="dk1"/>
              </a:buClr>
              <a:buSzPts val="2200"/>
              <a:buFont typeface="Book Antiqua"/>
              <a:buChar char="●"/>
            </a:pPr>
            <a:r>
              <a:rPr lang="en-GB" sz="2200">
                <a:solidFill>
                  <a:schemeClr val="dk1"/>
                </a:solidFill>
                <a:latin typeface="Book Antiqua"/>
                <a:ea typeface="Book Antiqua"/>
                <a:cs typeface="Book Antiqua"/>
                <a:sym typeface="Book Antiqua"/>
              </a:rPr>
              <a:t>Gives the relative likelihood of the random variable taking on a specific value.</a:t>
            </a:r>
            <a:endParaRPr sz="2200">
              <a:solidFill>
                <a:schemeClr val="dk1"/>
              </a:solidFill>
              <a:latin typeface="Book Antiqua"/>
              <a:ea typeface="Book Antiqua"/>
              <a:cs typeface="Book Antiqua"/>
              <a:sym typeface="Book Antiqua"/>
            </a:endParaRPr>
          </a:p>
          <a:p>
            <a:pPr indent="-368300" lvl="0" marL="457200" rtl="0" algn="l">
              <a:lnSpc>
                <a:spcPct val="115000"/>
              </a:lnSpc>
              <a:spcBef>
                <a:spcPts val="0"/>
              </a:spcBef>
              <a:spcAft>
                <a:spcPts val="0"/>
              </a:spcAft>
              <a:buClr>
                <a:schemeClr val="dk1"/>
              </a:buClr>
              <a:buSzPts val="2200"/>
              <a:buFont typeface="Book Antiqua"/>
              <a:buChar char="●"/>
            </a:pPr>
            <a:r>
              <a:rPr lang="en-GB" sz="2200">
                <a:solidFill>
                  <a:schemeClr val="dk1"/>
                </a:solidFill>
                <a:latin typeface="Book Antiqua"/>
                <a:ea typeface="Book Antiqua"/>
                <a:cs typeface="Book Antiqua"/>
                <a:sym typeface="Book Antiqua"/>
              </a:rPr>
              <a:t>If Y is the time it takes to complete a task, its PDF would give the relative likelihood of the task taking any specific amount of time.</a:t>
            </a:r>
            <a:endParaRPr sz="2200">
              <a:solidFill>
                <a:schemeClr val="dk1"/>
              </a:solidFill>
              <a:latin typeface="Book Antiqua"/>
              <a:ea typeface="Book Antiqua"/>
              <a:cs typeface="Book Antiqua"/>
              <a:sym typeface="Book Antiqua"/>
            </a:endParaRPr>
          </a:p>
          <a:p>
            <a:pPr indent="0" lvl="0" marL="0" rtl="0" algn="l">
              <a:lnSpc>
                <a:spcPct val="115000"/>
              </a:lnSpc>
              <a:spcBef>
                <a:spcPts val="1400"/>
              </a:spcBef>
              <a:spcAft>
                <a:spcPts val="400"/>
              </a:spcAft>
              <a:buNone/>
            </a:pPr>
            <a:r>
              <a:rPr b="1" lang="en-GB" sz="2200">
                <a:solidFill>
                  <a:schemeClr val="dk1"/>
                </a:solidFill>
                <a:latin typeface="Book Antiqua"/>
                <a:ea typeface="Book Antiqua"/>
                <a:cs typeface="Book Antiqua"/>
                <a:sym typeface="Book Antiqua"/>
              </a:rPr>
              <a:t>            Cumulative Distribution Function (CDF)</a:t>
            </a:r>
            <a:endParaRPr b="1" sz="2200">
              <a:solidFill>
                <a:schemeClr val="dk1"/>
              </a:solidFill>
              <a:latin typeface="Book Antiqua"/>
              <a:ea typeface="Book Antiqua"/>
              <a:cs typeface="Book Antiqua"/>
              <a:sym typeface="Book Antiqu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30096ac74a7_0_245"/>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Probability distributions</a:t>
            </a:r>
            <a:endParaRPr b="0" i="0" sz="1400" u="none" cap="none" strike="noStrike">
              <a:solidFill>
                <a:srgbClr val="000000"/>
              </a:solidFill>
              <a:latin typeface="Arial"/>
              <a:ea typeface="Arial"/>
              <a:cs typeface="Arial"/>
              <a:sym typeface="Arial"/>
            </a:endParaRPr>
          </a:p>
        </p:txBody>
      </p:sp>
      <p:graphicFrame>
        <p:nvGraphicFramePr>
          <p:cNvPr id="437" name="Google Shape;437;g30096ac74a7_0_245"/>
          <p:cNvGraphicFramePr/>
          <p:nvPr/>
        </p:nvGraphicFramePr>
        <p:xfrm>
          <a:off x="932825" y="1906175"/>
          <a:ext cx="3000000" cy="3000000"/>
        </p:xfrm>
        <a:graphic>
          <a:graphicData uri="http://schemas.openxmlformats.org/drawingml/2006/table">
            <a:tbl>
              <a:tblPr>
                <a:noFill/>
                <a:tableStyleId>{3847B44E-9C6D-4034-B14D-2344FFD90BDF}</a:tableStyleId>
              </a:tblPr>
              <a:tblGrid>
                <a:gridCol w="2057400"/>
                <a:gridCol w="2057400"/>
                <a:gridCol w="2057400"/>
                <a:gridCol w="2177450"/>
                <a:gridCol w="1937350"/>
              </a:tblGrid>
              <a:tr h="381000">
                <a:tc>
                  <a:txBody>
                    <a:bodyPr/>
                    <a:lstStyle/>
                    <a:p>
                      <a:pPr indent="0" lvl="0" marL="0" rtl="0" algn="l">
                        <a:spcBef>
                          <a:spcPts val="0"/>
                        </a:spcBef>
                        <a:spcAft>
                          <a:spcPts val="0"/>
                        </a:spcAft>
                        <a:buNone/>
                      </a:pPr>
                      <a:r>
                        <a:rPr b="1" lang="en-GB" sz="2000">
                          <a:latin typeface="Book Antiqua"/>
                          <a:ea typeface="Book Antiqua"/>
                          <a:cs typeface="Book Antiqua"/>
                          <a:sym typeface="Book Antiqua"/>
                        </a:rPr>
                        <a:t>Type of distribution</a:t>
                      </a:r>
                      <a:endParaRPr b="1"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GB" sz="2000">
                          <a:solidFill>
                            <a:schemeClr val="dk1"/>
                          </a:solidFill>
                          <a:latin typeface="Book Antiqua"/>
                          <a:ea typeface="Book Antiqua"/>
                          <a:cs typeface="Book Antiqua"/>
                          <a:sym typeface="Book Antiqua"/>
                        </a:rPr>
                        <a:t>Binomial</a:t>
                      </a:r>
                      <a:endParaRPr b="1"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GB" sz="2000">
                          <a:solidFill>
                            <a:schemeClr val="dk1"/>
                          </a:solidFill>
                          <a:latin typeface="Book Antiqua"/>
                          <a:ea typeface="Book Antiqua"/>
                          <a:cs typeface="Book Antiqua"/>
                          <a:sym typeface="Book Antiqua"/>
                        </a:rPr>
                        <a:t>Poisson</a:t>
                      </a:r>
                      <a:endParaRPr b="1"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GB" sz="2000">
                          <a:solidFill>
                            <a:schemeClr val="dk1"/>
                          </a:solidFill>
                          <a:latin typeface="Book Antiqua"/>
                          <a:ea typeface="Book Antiqua"/>
                          <a:cs typeface="Book Antiqua"/>
                          <a:sym typeface="Book Antiqua"/>
                        </a:rPr>
                        <a:t>Normal(Gaussian)</a:t>
                      </a:r>
                      <a:endParaRPr b="1"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GB" sz="2000">
                          <a:solidFill>
                            <a:schemeClr val="dk1"/>
                          </a:solidFill>
                          <a:latin typeface="Book Antiqua"/>
                          <a:ea typeface="Book Antiqua"/>
                          <a:cs typeface="Book Antiqua"/>
                          <a:sym typeface="Book Antiqua"/>
                        </a:rPr>
                        <a:t>Exponential</a:t>
                      </a:r>
                      <a:endParaRPr b="1" sz="2000">
                        <a:latin typeface="Book Antiqua"/>
                        <a:ea typeface="Book Antiqua"/>
                        <a:cs typeface="Book Antiqua"/>
                        <a:sym typeface="Book Antiqua"/>
                      </a:endParaRPr>
                    </a:p>
                  </a:txBody>
                  <a:tcPr marT="91425" marB="91425" marR="91425" marL="91425"/>
                </a:tc>
              </a:tr>
              <a:tr h="381000">
                <a:tc>
                  <a:txBody>
                    <a:bodyPr/>
                    <a:lstStyle/>
                    <a:p>
                      <a:pPr indent="0" lvl="0" marL="0" rtl="0" algn="l">
                        <a:spcBef>
                          <a:spcPts val="0"/>
                        </a:spcBef>
                        <a:spcAft>
                          <a:spcPts val="0"/>
                        </a:spcAft>
                        <a:buNone/>
                      </a:pPr>
                      <a:r>
                        <a:rPr lang="en-GB" sz="2000">
                          <a:latin typeface="Book Antiqua"/>
                          <a:ea typeface="Book Antiqua"/>
                          <a:cs typeface="Book Antiqua"/>
                          <a:sym typeface="Book Antiqua"/>
                        </a:rPr>
                        <a:t>Type of Variable</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latin typeface="Book Antiqua"/>
                          <a:ea typeface="Book Antiqua"/>
                          <a:cs typeface="Book Antiqua"/>
                          <a:sym typeface="Book Antiqua"/>
                        </a:rPr>
                        <a:t>Discrete</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latin typeface="Book Antiqua"/>
                          <a:ea typeface="Book Antiqua"/>
                          <a:cs typeface="Book Antiqua"/>
                          <a:sym typeface="Book Antiqua"/>
                        </a:rPr>
                        <a:t>Discrete</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latin typeface="Book Antiqua"/>
                          <a:ea typeface="Book Antiqua"/>
                          <a:cs typeface="Book Antiqua"/>
                          <a:sym typeface="Book Antiqua"/>
                        </a:rPr>
                        <a:t>Continuous</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latin typeface="Book Antiqua"/>
                          <a:ea typeface="Book Antiqua"/>
                          <a:cs typeface="Book Antiqua"/>
                          <a:sym typeface="Book Antiqua"/>
                        </a:rPr>
                        <a:t>Continuous</a:t>
                      </a:r>
                      <a:endParaRPr sz="2000">
                        <a:latin typeface="Book Antiqua"/>
                        <a:ea typeface="Book Antiqua"/>
                        <a:cs typeface="Book Antiqua"/>
                        <a:sym typeface="Book Antiqua"/>
                      </a:endParaRPr>
                    </a:p>
                  </a:txBody>
                  <a:tcPr marT="91425" marB="91425" marR="91425" marL="91425"/>
                </a:tc>
              </a:tr>
              <a:tr h="381000">
                <a:tc>
                  <a:txBody>
                    <a:bodyPr/>
                    <a:lstStyle/>
                    <a:p>
                      <a:pPr indent="0" lvl="0" marL="0" rtl="0" algn="l">
                        <a:spcBef>
                          <a:spcPts val="0"/>
                        </a:spcBef>
                        <a:spcAft>
                          <a:spcPts val="0"/>
                        </a:spcAft>
                        <a:buNone/>
                      </a:pPr>
                      <a:r>
                        <a:rPr lang="en-GB" sz="2000">
                          <a:latin typeface="Book Antiqua"/>
                          <a:ea typeface="Book Antiqua"/>
                          <a:cs typeface="Book Antiqua"/>
                          <a:sym typeface="Book Antiqua"/>
                        </a:rPr>
                        <a:t>Use Cases</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latin typeface="Book Antiqua"/>
                          <a:ea typeface="Book Antiqua"/>
                          <a:cs typeface="Book Antiqua"/>
                          <a:sym typeface="Book Antiqua"/>
                        </a:rPr>
                        <a:t>Counting successes</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latin typeface="Book Antiqua"/>
                          <a:ea typeface="Book Antiqua"/>
                          <a:cs typeface="Book Antiqua"/>
                          <a:sym typeface="Book Antiqua"/>
                        </a:rPr>
                        <a:t>Counting occurrences</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latin typeface="Book Antiqua"/>
                          <a:ea typeface="Book Antiqua"/>
                          <a:cs typeface="Book Antiqua"/>
                          <a:sym typeface="Book Antiqua"/>
                        </a:rPr>
                        <a:t>Modeling continuous data</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latin typeface="Book Antiqua"/>
                          <a:ea typeface="Book Antiqua"/>
                          <a:cs typeface="Book Antiqua"/>
                          <a:sym typeface="Book Antiqua"/>
                        </a:rPr>
                        <a:t>Modeling time between events</a:t>
                      </a:r>
                      <a:endParaRPr sz="2000">
                        <a:latin typeface="Book Antiqua"/>
                        <a:ea typeface="Book Antiqua"/>
                        <a:cs typeface="Book Antiqua"/>
                        <a:sym typeface="Book Antiqua"/>
                      </a:endParaRPr>
                    </a:p>
                  </a:txBody>
                  <a:tcPr marT="91425" marB="91425" marR="91425" marL="91425"/>
                </a:tc>
              </a:tr>
              <a:tr h="381000">
                <a:tc>
                  <a:txBody>
                    <a:bodyPr/>
                    <a:lstStyle/>
                    <a:p>
                      <a:pPr indent="0" lvl="0" marL="0" rtl="0" algn="l">
                        <a:spcBef>
                          <a:spcPts val="0"/>
                        </a:spcBef>
                        <a:spcAft>
                          <a:spcPts val="0"/>
                        </a:spcAft>
                        <a:buNone/>
                      </a:pPr>
                      <a:r>
                        <a:rPr lang="en-GB" sz="2000">
                          <a:latin typeface="Book Antiqua"/>
                          <a:ea typeface="Book Antiqua"/>
                          <a:cs typeface="Book Antiqua"/>
                          <a:sym typeface="Book Antiqua"/>
                        </a:rPr>
                        <a:t>Parameters</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latin typeface="Book Antiqua"/>
                          <a:ea typeface="Book Antiqua"/>
                          <a:cs typeface="Book Antiqua"/>
                          <a:sym typeface="Book Antiqua"/>
                        </a:rPr>
                        <a:t>n,p</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latin typeface="Book Antiqua"/>
                          <a:ea typeface="Book Antiqua"/>
                          <a:cs typeface="Book Antiqua"/>
                          <a:sym typeface="Book Antiqua"/>
                        </a:rPr>
                        <a:t>λ</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latin typeface="Book Antiqua"/>
                          <a:ea typeface="Book Antiqua"/>
                          <a:cs typeface="Book Antiqua"/>
                          <a:sym typeface="Book Antiqua"/>
                        </a:rPr>
                        <a:t>μ, σ</a:t>
                      </a:r>
                      <a:endParaRPr sz="2000">
                        <a:latin typeface="Book Antiqua"/>
                        <a:ea typeface="Book Antiqua"/>
                        <a:cs typeface="Book Antiqua"/>
                        <a:sym typeface="Book Antiqua"/>
                      </a:endParaRPr>
                    </a:p>
                  </a:txBody>
                  <a:tcPr marT="91425" marB="91425" marR="91425" marL="91425"/>
                </a:tc>
                <a:tc>
                  <a:txBody>
                    <a:bodyPr/>
                    <a:lstStyle/>
                    <a:p>
                      <a:pPr indent="0" lvl="0" marL="0" rtl="0" algn="l">
                        <a:spcBef>
                          <a:spcPts val="0"/>
                        </a:spcBef>
                        <a:spcAft>
                          <a:spcPts val="0"/>
                        </a:spcAft>
                        <a:buNone/>
                      </a:pPr>
                      <a:r>
                        <a:rPr lang="en-GB" sz="2000">
                          <a:latin typeface="Book Antiqua"/>
                          <a:ea typeface="Book Antiqua"/>
                          <a:cs typeface="Book Antiqua"/>
                          <a:sym typeface="Book Antiqua"/>
                        </a:rPr>
                        <a:t>λ</a:t>
                      </a:r>
                      <a:endParaRPr sz="2000">
                        <a:latin typeface="Book Antiqua"/>
                        <a:ea typeface="Book Antiqua"/>
                        <a:cs typeface="Book Antiqua"/>
                        <a:sym typeface="Book Antiqua"/>
                      </a:endParaRPr>
                    </a:p>
                  </a:txBody>
                  <a:tcPr marT="91425" marB="91425" marR="91425" marL="91425"/>
                </a:tc>
              </a:tr>
            </a:tbl>
          </a:graphicData>
        </a:graphic>
      </p:graphicFrame>
      <p:sp>
        <p:nvSpPr>
          <p:cNvPr id="438" name="Google Shape;438;g30096ac74a7_0_245"/>
          <p:cNvSpPr txBox="1"/>
          <p:nvPr/>
        </p:nvSpPr>
        <p:spPr>
          <a:xfrm>
            <a:off x="6122675" y="4660200"/>
            <a:ext cx="6069300" cy="17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dk1"/>
                </a:solidFill>
                <a:latin typeface="Book Antiqua"/>
                <a:ea typeface="Book Antiqua"/>
                <a:cs typeface="Book Antiqua"/>
                <a:sym typeface="Book Antiqua"/>
              </a:rPr>
              <a:t>n-Number of trials/</a:t>
            </a:r>
            <a:r>
              <a:rPr lang="en-GB" sz="1900">
                <a:solidFill>
                  <a:schemeClr val="dk1"/>
                </a:solidFill>
                <a:latin typeface="Book Antiqua"/>
                <a:ea typeface="Book Antiqua"/>
                <a:cs typeface="Book Antiqua"/>
                <a:sym typeface="Book Antiqua"/>
              </a:rPr>
              <a:t>experiments</a:t>
            </a:r>
            <a:endParaRPr sz="1900">
              <a:solidFill>
                <a:schemeClr val="dk1"/>
              </a:solidFill>
              <a:latin typeface="Book Antiqua"/>
              <a:ea typeface="Book Antiqua"/>
              <a:cs typeface="Book Antiqua"/>
              <a:sym typeface="Book Antiqua"/>
            </a:endParaRPr>
          </a:p>
          <a:p>
            <a:pPr indent="0" lvl="0" marL="0" rtl="0" algn="l">
              <a:spcBef>
                <a:spcPts val="0"/>
              </a:spcBef>
              <a:spcAft>
                <a:spcPts val="0"/>
              </a:spcAft>
              <a:buNone/>
            </a:pPr>
            <a:r>
              <a:rPr lang="en-GB" sz="1900">
                <a:solidFill>
                  <a:schemeClr val="dk1"/>
                </a:solidFill>
                <a:latin typeface="Book Antiqua"/>
                <a:ea typeface="Book Antiqua"/>
                <a:cs typeface="Book Antiqua"/>
                <a:sym typeface="Book Antiqua"/>
              </a:rPr>
              <a:t>p-Probability of success in each trial</a:t>
            </a:r>
            <a:endParaRPr sz="1900">
              <a:solidFill>
                <a:schemeClr val="dk1"/>
              </a:solidFill>
              <a:latin typeface="Book Antiqua"/>
              <a:ea typeface="Book Antiqua"/>
              <a:cs typeface="Book Antiqua"/>
              <a:sym typeface="Book Antiqua"/>
            </a:endParaRPr>
          </a:p>
          <a:p>
            <a:pPr indent="0" lvl="0" marL="0" rtl="0" algn="l">
              <a:spcBef>
                <a:spcPts val="0"/>
              </a:spcBef>
              <a:spcAft>
                <a:spcPts val="0"/>
              </a:spcAft>
              <a:buNone/>
            </a:pPr>
            <a:r>
              <a:rPr lang="en-GB" sz="1900">
                <a:solidFill>
                  <a:schemeClr val="dk1"/>
                </a:solidFill>
                <a:latin typeface="Book Antiqua"/>
                <a:ea typeface="Book Antiqua"/>
                <a:cs typeface="Book Antiqua"/>
                <a:sym typeface="Book Antiqua"/>
              </a:rPr>
              <a:t>λ: Average rate of occurrences</a:t>
            </a:r>
            <a:endParaRPr sz="19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1900">
                <a:solidFill>
                  <a:schemeClr val="dk1"/>
                </a:solidFill>
                <a:latin typeface="Book Antiqua"/>
                <a:ea typeface="Book Antiqua"/>
                <a:cs typeface="Book Antiqua"/>
                <a:sym typeface="Book Antiqua"/>
              </a:rPr>
              <a:t>μ: Mean</a:t>
            </a:r>
            <a:endParaRPr sz="19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rPr lang="en-GB" sz="1900">
                <a:solidFill>
                  <a:schemeClr val="dk1"/>
                </a:solidFill>
                <a:latin typeface="Book Antiqua"/>
                <a:ea typeface="Book Antiqua"/>
                <a:cs typeface="Book Antiqua"/>
                <a:sym typeface="Book Antiqua"/>
              </a:rPr>
              <a:t>σ: Standard deviation</a:t>
            </a:r>
            <a:endParaRPr sz="1900">
              <a:solidFill>
                <a:schemeClr val="dk1"/>
              </a:solidFill>
              <a:latin typeface="Book Antiqua"/>
              <a:ea typeface="Book Antiqua"/>
              <a:cs typeface="Book Antiqua"/>
              <a:sym typeface="Book Antiqu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30096ac74a7_0_26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Binomial distribution</a:t>
            </a:r>
            <a:endParaRPr b="0" i="0" sz="1400" u="none" cap="none" strike="noStrike">
              <a:solidFill>
                <a:srgbClr val="000000"/>
              </a:solidFill>
              <a:latin typeface="Arial"/>
              <a:ea typeface="Arial"/>
              <a:cs typeface="Arial"/>
              <a:sym typeface="Arial"/>
            </a:endParaRPr>
          </a:p>
        </p:txBody>
      </p:sp>
      <p:sp>
        <p:nvSpPr>
          <p:cNvPr id="445" name="Google Shape;445;g30096ac74a7_0_266"/>
          <p:cNvSpPr txBox="1"/>
          <p:nvPr/>
        </p:nvSpPr>
        <p:spPr>
          <a:xfrm>
            <a:off x="442950" y="1726650"/>
            <a:ext cx="11512800" cy="31908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GB" sz="2200">
                <a:solidFill>
                  <a:schemeClr val="dk1"/>
                </a:solidFill>
                <a:latin typeface="Book Antiqua"/>
                <a:ea typeface="Book Antiqua"/>
                <a:cs typeface="Book Antiqua"/>
                <a:sym typeface="Book Antiqua"/>
              </a:rPr>
              <a:t>The binomial distribution describes the number of successes in a fixed sequence of discrete independent trials, each with a constant probability of success (p).</a:t>
            </a:r>
            <a:endParaRPr sz="2200">
              <a:solidFill>
                <a:schemeClr val="dk1"/>
              </a:solidFill>
              <a:latin typeface="Book Antiqua"/>
              <a:ea typeface="Book Antiqua"/>
              <a:cs typeface="Book Antiqua"/>
              <a:sym typeface="Book Antiqua"/>
            </a:endParaRPr>
          </a:p>
          <a:p>
            <a:pPr indent="0" lvl="0" marL="0" rtl="0" algn="l">
              <a:lnSpc>
                <a:spcPct val="115000"/>
              </a:lnSpc>
              <a:spcBef>
                <a:spcPts val="1100"/>
              </a:spcBef>
              <a:spcAft>
                <a:spcPts val="0"/>
              </a:spcAft>
              <a:buNone/>
            </a:pPr>
            <a:r>
              <a:rPr lang="en-GB" sz="2200">
                <a:solidFill>
                  <a:srgbClr val="333333"/>
                </a:solidFill>
                <a:highlight>
                  <a:srgbClr val="FFFFFF"/>
                </a:highlight>
                <a:latin typeface="Book Antiqua"/>
                <a:ea typeface="Book Antiqua"/>
                <a:cs typeface="Book Antiqua"/>
                <a:sym typeface="Book Antiqua"/>
              </a:rPr>
              <a:t>These trials are experiments that can have only two outcomes, i.e, success (with probability p) and failure (with probability 1 - p).</a:t>
            </a:r>
            <a:endParaRPr sz="2200">
              <a:solidFill>
                <a:schemeClr val="dk1"/>
              </a:solidFill>
              <a:latin typeface="Book Antiqua"/>
              <a:ea typeface="Book Antiqua"/>
              <a:cs typeface="Book Antiqua"/>
              <a:sym typeface="Book Antiqua"/>
            </a:endParaRPr>
          </a:p>
          <a:p>
            <a:pPr indent="0" lvl="0" marL="0" rtl="0" algn="l">
              <a:lnSpc>
                <a:spcPct val="115000"/>
              </a:lnSpc>
              <a:spcBef>
                <a:spcPts val="1100"/>
              </a:spcBef>
              <a:spcAft>
                <a:spcPts val="0"/>
              </a:spcAft>
              <a:buNone/>
            </a:pPr>
            <a:r>
              <a:rPr lang="en-GB" sz="2200">
                <a:solidFill>
                  <a:schemeClr val="dk1"/>
                </a:solidFill>
                <a:latin typeface="Book Antiqua"/>
                <a:ea typeface="Book Antiqua"/>
                <a:cs typeface="Book Antiqua"/>
                <a:sym typeface="Book Antiqua"/>
              </a:rPr>
              <a:t>E.g. </a:t>
            </a:r>
            <a:r>
              <a:rPr lang="en-GB" sz="2200">
                <a:solidFill>
                  <a:schemeClr val="dk1"/>
                </a:solidFill>
                <a:highlight>
                  <a:srgbClr val="EEEEEE"/>
                </a:highlight>
                <a:latin typeface="Book Antiqua"/>
                <a:ea typeface="Book Antiqua"/>
                <a:cs typeface="Book Antiqua"/>
                <a:sym typeface="Book Antiqua"/>
              </a:rPr>
              <a:t>Three die are rolled. What is the probability that of getting two sixes?</a:t>
            </a:r>
            <a:endParaRPr sz="2200">
              <a:solidFill>
                <a:schemeClr val="dk1"/>
              </a:solidFill>
              <a:latin typeface="Book Antiqua"/>
              <a:ea typeface="Book Antiqua"/>
              <a:cs typeface="Book Antiqua"/>
              <a:sym typeface="Book Antiqua"/>
            </a:endParaRPr>
          </a:p>
          <a:p>
            <a:pPr indent="0" lvl="0" marL="0" rtl="0" algn="l">
              <a:lnSpc>
                <a:spcPct val="115000"/>
              </a:lnSpc>
              <a:spcBef>
                <a:spcPts val="1100"/>
              </a:spcBef>
              <a:spcAft>
                <a:spcPts val="1100"/>
              </a:spcAft>
              <a:buNone/>
            </a:pPr>
            <a:r>
              <a:rPr lang="en-GB" sz="2200">
                <a:solidFill>
                  <a:schemeClr val="dk1"/>
                </a:solidFill>
                <a:latin typeface="Book Antiqua"/>
                <a:ea typeface="Book Antiqua"/>
                <a:cs typeface="Book Antiqua"/>
                <a:sym typeface="Book Antiqua"/>
              </a:rPr>
              <a:t>The Probability Mass Function (PMF) of the binomial distribution has to be calculate in this scenario.</a:t>
            </a:r>
            <a:endParaRPr sz="2200">
              <a:solidFill>
                <a:schemeClr val="dk1"/>
              </a:solidFill>
              <a:latin typeface="Book Antiqua"/>
              <a:ea typeface="Book Antiqua"/>
              <a:cs typeface="Book Antiqua"/>
              <a:sym typeface="Book Antiqua"/>
            </a:endParaRPr>
          </a:p>
        </p:txBody>
      </p:sp>
      <p:pic>
        <p:nvPicPr>
          <p:cNvPr id="446" name="Google Shape;446;g30096ac74a7_0_266"/>
          <p:cNvPicPr preferRelativeResize="0"/>
          <p:nvPr/>
        </p:nvPicPr>
        <p:blipFill>
          <a:blip r:embed="rId3">
            <a:alphaModFix/>
          </a:blip>
          <a:stretch>
            <a:fillRect/>
          </a:stretch>
        </p:blipFill>
        <p:spPr>
          <a:xfrm>
            <a:off x="3657600" y="4838250"/>
            <a:ext cx="4400550" cy="990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30096ac74a7_0_282"/>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Poisson</a:t>
            </a:r>
            <a:r>
              <a:rPr b="1" lang="en-GB" sz="4800">
                <a:solidFill>
                  <a:srgbClr val="0B3D91"/>
                </a:solidFill>
                <a:latin typeface="Trebuchet MS"/>
                <a:ea typeface="Trebuchet MS"/>
                <a:cs typeface="Trebuchet MS"/>
                <a:sym typeface="Trebuchet MS"/>
              </a:rPr>
              <a:t> distribution</a:t>
            </a:r>
            <a:endParaRPr b="0" i="0" sz="1400" u="none" cap="none" strike="noStrike">
              <a:solidFill>
                <a:srgbClr val="000000"/>
              </a:solidFill>
              <a:latin typeface="Arial"/>
              <a:ea typeface="Arial"/>
              <a:cs typeface="Arial"/>
              <a:sym typeface="Arial"/>
            </a:endParaRPr>
          </a:p>
        </p:txBody>
      </p:sp>
      <p:sp>
        <p:nvSpPr>
          <p:cNvPr id="453" name="Google Shape;453;g30096ac74a7_0_282"/>
          <p:cNvSpPr txBox="1"/>
          <p:nvPr/>
        </p:nvSpPr>
        <p:spPr>
          <a:xfrm>
            <a:off x="442950" y="1726650"/>
            <a:ext cx="11512800" cy="41427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GB" sz="2400">
                <a:solidFill>
                  <a:srgbClr val="333333"/>
                </a:solidFill>
                <a:highlight>
                  <a:srgbClr val="FFFFFF"/>
                </a:highlight>
                <a:latin typeface="Book Antiqua"/>
                <a:ea typeface="Book Antiqua"/>
                <a:cs typeface="Book Antiqua"/>
                <a:sym typeface="Book Antiqua"/>
              </a:rPr>
              <a:t>Poisson distribution models the probability that a given number of events will occur within an interval of time independently and at a constant mean rate. </a:t>
            </a:r>
            <a:endParaRPr sz="2400">
              <a:solidFill>
                <a:srgbClr val="333333"/>
              </a:solidFill>
              <a:highlight>
                <a:srgbClr val="FFFFFF"/>
              </a:highlight>
              <a:latin typeface="Book Antiqua"/>
              <a:ea typeface="Book Antiqua"/>
              <a:cs typeface="Book Antiqua"/>
              <a:sym typeface="Book Antiqua"/>
            </a:endParaRPr>
          </a:p>
          <a:p>
            <a:pPr indent="0" lvl="0" marL="0" rtl="0" algn="l">
              <a:lnSpc>
                <a:spcPct val="115000"/>
              </a:lnSpc>
              <a:spcBef>
                <a:spcPts val="0"/>
              </a:spcBef>
              <a:spcAft>
                <a:spcPts val="0"/>
              </a:spcAft>
              <a:buNone/>
            </a:pPr>
            <a:r>
              <a:rPr lang="en-GB" sz="2400">
                <a:solidFill>
                  <a:srgbClr val="333333"/>
                </a:solidFill>
                <a:highlight>
                  <a:srgbClr val="FFFFFF"/>
                </a:highlight>
                <a:latin typeface="Book Antiqua"/>
                <a:ea typeface="Book Antiqua"/>
                <a:cs typeface="Book Antiqua"/>
                <a:sym typeface="Book Antiqua"/>
              </a:rPr>
              <a:t>The probability mass function of Poisson distribution with parameter </a:t>
            </a:r>
            <a:r>
              <a:rPr lang="en-GB" sz="2400">
                <a:solidFill>
                  <a:srgbClr val="333333"/>
                </a:solidFill>
                <a:latin typeface="Book Antiqua"/>
                <a:ea typeface="Book Antiqua"/>
                <a:cs typeface="Book Antiqua"/>
                <a:sym typeface="Book Antiqua"/>
              </a:rPr>
              <a:t>λ </a:t>
            </a:r>
            <a:r>
              <a:rPr lang="en-GB" sz="2400">
                <a:solidFill>
                  <a:srgbClr val="333333"/>
                </a:solidFill>
                <a:highlight>
                  <a:srgbClr val="FFFFFF"/>
                </a:highlight>
                <a:latin typeface="Book Antiqua"/>
                <a:ea typeface="Book Antiqua"/>
                <a:cs typeface="Book Antiqua"/>
                <a:sym typeface="Book Antiqua"/>
              </a:rPr>
              <a:t>(average rate)</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rPr lang="en-GB" sz="2400">
                <a:solidFill>
                  <a:schemeClr val="dk1"/>
                </a:solidFill>
                <a:latin typeface="Book Antiqua"/>
                <a:ea typeface="Book Antiqua"/>
                <a:cs typeface="Book Antiqua"/>
                <a:sym typeface="Book Antiqua"/>
              </a:rPr>
              <a:t>The Probability Mass Function (PMF) of the poisson distribution is given by the formula below.</a:t>
            </a:r>
            <a:endParaRPr sz="2400">
              <a:solidFill>
                <a:schemeClr val="dk1"/>
              </a:solidFill>
              <a:latin typeface="Book Antiqua"/>
              <a:ea typeface="Book Antiqua"/>
              <a:cs typeface="Book Antiqua"/>
              <a:sym typeface="Book Antiqua"/>
            </a:endParaRPr>
          </a:p>
          <a:p>
            <a:pPr indent="0" lvl="0" marL="0" rtl="0" algn="l">
              <a:lnSpc>
                <a:spcPct val="115000"/>
              </a:lnSpc>
              <a:spcBef>
                <a:spcPts val="1100"/>
              </a:spcBef>
              <a:spcAft>
                <a:spcPts val="0"/>
              </a:spcAft>
              <a:buNone/>
            </a:pPr>
            <a:r>
              <a:rPr lang="en-GB" sz="2400">
                <a:solidFill>
                  <a:schemeClr val="dk1"/>
                </a:solidFill>
                <a:latin typeface="Book Antiqua"/>
                <a:ea typeface="Book Antiqua"/>
                <a:cs typeface="Book Antiqua"/>
                <a:sym typeface="Book Antiqua"/>
              </a:rPr>
              <a:t>Poisson gives an approximation by counting </a:t>
            </a:r>
            <a:r>
              <a:rPr lang="en-GB" sz="2400">
                <a:solidFill>
                  <a:schemeClr val="dk1"/>
                </a:solidFill>
                <a:latin typeface="Book Antiqua"/>
                <a:ea typeface="Book Antiqua"/>
                <a:cs typeface="Book Antiqua"/>
                <a:sym typeface="Book Antiqua"/>
              </a:rPr>
              <a:t>occurrences</a:t>
            </a:r>
            <a:endParaRPr sz="2400">
              <a:solidFill>
                <a:schemeClr val="dk1"/>
              </a:solidFill>
              <a:latin typeface="Book Antiqua"/>
              <a:ea typeface="Book Antiqua"/>
              <a:cs typeface="Book Antiqua"/>
              <a:sym typeface="Book Antiqua"/>
            </a:endParaRPr>
          </a:p>
          <a:p>
            <a:pPr indent="0" lvl="0" marL="0" rtl="0" algn="l">
              <a:lnSpc>
                <a:spcPct val="115000"/>
              </a:lnSpc>
              <a:spcBef>
                <a:spcPts val="1100"/>
              </a:spcBef>
              <a:spcAft>
                <a:spcPts val="0"/>
              </a:spcAft>
              <a:buNone/>
            </a:pPr>
            <a:r>
              <a:rPr lang="en-GB" sz="2400">
                <a:solidFill>
                  <a:schemeClr val="dk1"/>
                </a:solidFill>
                <a:latin typeface="Book Antiqua"/>
                <a:ea typeface="Book Antiqua"/>
                <a:cs typeface="Book Antiqua"/>
                <a:sym typeface="Book Antiqua"/>
              </a:rPr>
              <a:t>The Poisson distribution is preferable to the binomial distribution when n  is large and p is small</a:t>
            </a:r>
            <a:endParaRPr sz="2400">
              <a:solidFill>
                <a:schemeClr val="dk1"/>
              </a:solidFill>
              <a:latin typeface="Book Antiqua"/>
              <a:ea typeface="Book Antiqua"/>
              <a:cs typeface="Book Antiqua"/>
              <a:sym typeface="Book Antiqua"/>
            </a:endParaRPr>
          </a:p>
        </p:txBody>
      </p:sp>
      <p:pic>
        <p:nvPicPr>
          <p:cNvPr id="454" name="Google Shape;454;g30096ac74a7_0_282"/>
          <p:cNvPicPr preferRelativeResize="0"/>
          <p:nvPr/>
        </p:nvPicPr>
        <p:blipFill>
          <a:blip r:embed="rId3">
            <a:alphaModFix/>
          </a:blip>
          <a:stretch>
            <a:fillRect/>
          </a:stretch>
        </p:blipFill>
        <p:spPr>
          <a:xfrm>
            <a:off x="3962400" y="5465250"/>
            <a:ext cx="306705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fc01616b40_0_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Why the probability and statistics?</a:t>
            </a:r>
            <a:endParaRPr b="0" i="0" sz="1400" u="none" cap="none" strike="noStrike">
              <a:solidFill>
                <a:srgbClr val="000000"/>
              </a:solidFill>
              <a:latin typeface="Arial"/>
              <a:ea typeface="Arial"/>
              <a:cs typeface="Arial"/>
              <a:sym typeface="Arial"/>
            </a:endParaRPr>
          </a:p>
        </p:txBody>
      </p:sp>
      <p:sp>
        <p:nvSpPr>
          <p:cNvPr id="141" name="Google Shape;141;g2fc01616b40_0_6"/>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42" name="Google Shape;142;g2fc01616b40_0_6"/>
          <p:cNvSpPr txBox="1"/>
          <p:nvPr/>
        </p:nvSpPr>
        <p:spPr>
          <a:xfrm>
            <a:off x="138144" y="1726650"/>
            <a:ext cx="11665200" cy="4857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600"/>
              <a:buFont typeface="Arial"/>
              <a:buNone/>
            </a:pPr>
            <a:r>
              <a:rPr b="0" i="0" lang="en-GB" sz="2600" u="none" cap="none" strike="noStrike">
                <a:solidFill>
                  <a:schemeClr val="dk1"/>
                </a:solidFill>
                <a:latin typeface="Book Antiqua"/>
                <a:ea typeface="Book Antiqua"/>
                <a:cs typeface="Book Antiqua"/>
                <a:sym typeface="Book Antiqua"/>
              </a:rPr>
              <a:t>Uncertainty exists in computer science, in many aspects of data science, business, and our everyday life. It is an objective reality, and one has to be able to deal with it. We are forced to make decisions under uncertainty. Those decisions are reliant on probability.</a:t>
            </a:r>
            <a:endParaRPr b="0" i="0" sz="2600" u="none" cap="none" strike="noStrike">
              <a:solidFill>
                <a:schemeClr val="dk1"/>
              </a:solidFill>
              <a:latin typeface="Book Antiqua"/>
              <a:ea typeface="Book Antiqua"/>
              <a:cs typeface="Book Antiqua"/>
              <a:sym typeface="Book Antiqua"/>
            </a:endParaRPr>
          </a:p>
          <a:p>
            <a:pPr indent="-381000" lvl="0" marL="457200" marR="0" rtl="0" algn="l">
              <a:lnSpc>
                <a:spcPct val="115000"/>
              </a:lnSpc>
              <a:spcBef>
                <a:spcPts val="1200"/>
              </a:spcBef>
              <a:spcAft>
                <a:spcPts val="0"/>
              </a:spcAft>
              <a:buClr>
                <a:schemeClr val="dk1"/>
              </a:buClr>
              <a:buSzPts val="2400"/>
              <a:buFont typeface="Book Antiqua"/>
              <a:buChar char="●"/>
            </a:pPr>
            <a:r>
              <a:rPr b="0" i="0" lang="en-GB" sz="2400" u="none" cap="none" strike="noStrike">
                <a:solidFill>
                  <a:schemeClr val="dk1"/>
                </a:solidFill>
                <a:latin typeface="Book Antiqua"/>
                <a:ea typeface="Book Antiqua"/>
                <a:cs typeface="Book Antiqua"/>
                <a:sym typeface="Book Antiqua"/>
              </a:rPr>
              <a:t>What are the chances of a home team winning the olympics?</a:t>
            </a:r>
            <a:endParaRPr b="0" i="0" sz="2400" u="none" cap="none" strike="noStrike">
              <a:solidFill>
                <a:schemeClr val="dk1"/>
              </a:solidFill>
              <a:latin typeface="Book Antiqua"/>
              <a:ea typeface="Book Antiqua"/>
              <a:cs typeface="Book Antiqua"/>
              <a:sym typeface="Book Antiqua"/>
            </a:endParaRPr>
          </a:p>
          <a:p>
            <a:pPr indent="-381000" lvl="0" marL="457200" marR="0" rtl="0" algn="l">
              <a:lnSpc>
                <a:spcPct val="115000"/>
              </a:lnSpc>
              <a:spcBef>
                <a:spcPts val="0"/>
              </a:spcBef>
              <a:spcAft>
                <a:spcPts val="0"/>
              </a:spcAft>
              <a:buClr>
                <a:schemeClr val="dk1"/>
              </a:buClr>
              <a:buSzPts val="2400"/>
              <a:buFont typeface="Book Antiqua"/>
              <a:buChar char="●"/>
            </a:pPr>
            <a:r>
              <a:rPr b="0" i="0" lang="en-GB" sz="2400" u="none" cap="none" strike="noStrike">
                <a:solidFill>
                  <a:schemeClr val="dk1"/>
                </a:solidFill>
                <a:latin typeface="Book Antiqua"/>
                <a:ea typeface="Book Antiqua"/>
                <a:cs typeface="Book Antiqua"/>
                <a:sym typeface="Book Antiqua"/>
              </a:rPr>
              <a:t>A meteorologist predicts, say, a 60% chance of rain. Why can’t they let us know exactly whether it will rain or not?</a:t>
            </a:r>
            <a:endParaRPr b="0" i="0" sz="2400" u="none" cap="none" strike="noStrike">
              <a:solidFill>
                <a:schemeClr val="dk1"/>
              </a:solidFill>
              <a:latin typeface="Book Antiqua"/>
              <a:ea typeface="Book Antiqua"/>
              <a:cs typeface="Book Antiqua"/>
              <a:sym typeface="Book Antiqua"/>
            </a:endParaRPr>
          </a:p>
          <a:p>
            <a:pPr indent="-381000" lvl="0" marL="457200" marR="0" rtl="0" algn="l">
              <a:lnSpc>
                <a:spcPct val="115000"/>
              </a:lnSpc>
              <a:spcBef>
                <a:spcPts val="0"/>
              </a:spcBef>
              <a:spcAft>
                <a:spcPts val="0"/>
              </a:spcAft>
              <a:buClr>
                <a:schemeClr val="dk1"/>
              </a:buClr>
              <a:buSzPts val="2400"/>
              <a:buFont typeface="Book Antiqua"/>
              <a:buChar char="●"/>
            </a:pPr>
            <a:r>
              <a:rPr b="0" i="0" lang="en-GB" sz="2400" u="none" cap="none" strike="noStrike">
                <a:solidFill>
                  <a:schemeClr val="dk1"/>
                </a:solidFill>
                <a:latin typeface="Book Antiqua"/>
                <a:ea typeface="Book Antiqua"/>
                <a:cs typeface="Book Antiqua"/>
                <a:sym typeface="Book Antiqua"/>
              </a:rPr>
              <a:t>An active volcano has suddenly started, and it is not clear where to start evacuation. </a:t>
            </a:r>
            <a:endParaRPr b="0" i="0" sz="24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b="0" i="0" sz="32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30096ac74a7_0_295"/>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Normal</a:t>
            </a:r>
            <a:r>
              <a:rPr b="1" lang="en-GB" sz="4800">
                <a:solidFill>
                  <a:srgbClr val="0B3D91"/>
                </a:solidFill>
                <a:latin typeface="Trebuchet MS"/>
                <a:ea typeface="Trebuchet MS"/>
                <a:cs typeface="Trebuchet MS"/>
                <a:sym typeface="Trebuchet MS"/>
              </a:rPr>
              <a:t> distribution</a:t>
            </a:r>
            <a:endParaRPr b="0" i="0" sz="1400" u="none" cap="none" strike="noStrike">
              <a:solidFill>
                <a:srgbClr val="000000"/>
              </a:solidFill>
              <a:latin typeface="Arial"/>
              <a:ea typeface="Arial"/>
              <a:cs typeface="Arial"/>
              <a:sym typeface="Arial"/>
            </a:endParaRPr>
          </a:p>
        </p:txBody>
      </p:sp>
      <p:sp>
        <p:nvSpPr>
          <p:cNvPr id="461" name="Google Shape;461;g30096ac74a7_0_295"/>
          <p:cNvSpPr txBox="1"/>
          <p:nvPr/>
        </p:nvSpPr>
        <p:spPr>
          <a:xfrm>
            <a:off x="442950" y="1726650"/>
            <a:ext cx="11512800" cy="30558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GB" sz="2400">
                <a:solidFill>
                  <a:schemeClr val="dk1"/>
                </a:solidFill>
                <a:latin typeface="Book Antiqua"/>
                <a:ea typeface="Book Antiqua"/>
                <a:cs typeface="Book Antiqua"/>
                <a:sym typeface="Book Antiqua"/>
              </a:rPr>
              <a:t>Also called Gaussian distribution or “bell” curve</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rPr lang="en-GB" sz="2400">
                <a:solidFill>
                  <a:schemeClr val="dk1"/>
                </a:solidFill>
                <a:latin typeface="Book Antiqua"/>
                <a:ea typeface="Book Antiqua"/>
                <a:cs typeface="Book Antiqua"/>
                <a:sym typeface="Book Antiqua"/>
              </a:rPr>
              <a:t>Normal distribution makes the following assumptions;</a:t>
            </a:r>
            <a:endParaRPr sz="2400">
              <a:solidFill>
                <a:schemeClr val="dk1"/>
              </a:solidFill>
              <a:latin typeface="Book Antiqua"/>
              <a:ea typeface="Book Antiqua"/>
              <a:cs typeface="Book Antiqua"/>
              <a:sym typeface="Book Antiqua"/>
            </a:endParaRPr>
          </a:p>
          <a:p>
            <a:pPr indent="-358775" lvl="0" marL="457200" rtl="0" algn="l">
              <a:lnSpc>
                <a:spcPct val="115000"/>
              </a:lnSpc>
              <a:spcBef>
                <a:spcPts val="0"/>
              </a:spcBef>
              <a:spcAft>
                <a:spcPts val="0"/>
              </a:spcAft>
              <a:buClr>
                <a:schemeClr val="dk1"/>
              </a:buClr>
              <a:buSzPts val="2050"/>
              <a:buFont typeface="Book Antiqua"/>
              <a:buChar char="●"/>
            </a:pPr>
            <a:r>
              <a:rPr lang="en-GB" sz="2050">
                <a:solidFill>
                  <a:schemeClr val="dk1"/>
                </a:solidFill>
                <a:latin typeface="Book Antiqua"/>
                <a:ea typeface="Book Antiqua"/>
                <a:cs typeface="Book Antiqua"/>
                <a:sym typeface="Book Antiqua"/>
              </a:rPr>
              <a:t>The mean, mode, and median are all equal.</a:t>
            </a:r>
            <a:endParaRPr sz="2050">
              <a:solidFill>
                <a:schemeClr val="dk1"/>
              </a:solidFill>
              <a:latin typeface="Book Antiqua"/>
              <a:ea typeface="Book Antiqua"/>
              <a:cs typeface="Book Antiqua"/>
              <a:sym typeface="Book Antiqua"/>
            </a:endParaRPr>
          </a:p>
          <a:p>
            <a:pPr indent="-358775" lvl="0" marL="457200" rtl="0" algn="l">
              <a:lnSpc>
                <a:spcPct val="115000"/>
              </a:lnSpc>
              <a:spcBef>
                <a:spcPts val="0"/>
              </a:spcBef>
              <a:spcAft>
                <a:spcPts val="0"/>
              </a:spcAft>
              <a:buClr>
                <a:schemeClr val="dk1"/>
              </a:buClr>
              <a:buSzPts val="2050"/>
              <a:buFont typeface="Book Antiqua"/>
              <a:buChar char="●"/>
            </a:pPr>
            <a:r>
              <a:rPr lang="en-GB" sz="2050">
                <a:solidFill>
                  <a:schemeClr val="dk1"/>
                </a:solidFill>
                <a:latin typeface="Book Antiqua"/>
                <a:ea typeface="Book Antiqua"/>
                <a:cs typeface="Book Antiqua"/>
                <a:sym typeface="Book Antiqua"/>
              </a:rPr>
              <a:t>The total area under the curve is equal to 1.</a:t>
            </a:r>
            <a:endParaRPr sz="2050">
              <a:solidFill>
                <a:schemeClr val="dk1"/>
              </a:solidFill>
              <a:latin typeface="Book Antiqua"/>
              <a:ea typeface="Book Antiqua"/>
              <a:cs typeface="Book Antiqua"/>
              <a:sym typeface="Book Antiqua"/>
            </a:endParaRPr>
          </a:p>
          <a:p>
            <a:pPr indent="-358775" lvl="0" marL="457200" rtl="0" algn="l">
              <a:lnSpc>
                <a:spcPct val="115000"/>
              </a:lnSpc>
              <a:spcBef>
                <a:spcPts val="0"/>
              </a:spcBef>
              <a:spcAft>
                <a:spcPts val="0"/>
              </a:spcAft>
              <a:buClr>
                <a:schemeClr val="dk1"/>
              </a:buClr>
              <a:buSzPts val="2050"/>
              <a:buFont typeface="Book Antiqua"/>
              <a:buChar char="●"/>
            </a:pPr>
            <a:r>
              <a:rPr lang="en-GB" sz="2050">
                <a:solidFill>
                  <a:schemeClr val="dk1"/>
                </a:solidFill>
                <a:latin typeface="Book Antiqua"/>
                <a:ea typeface="Book Antiqua"/>
                <a:cs typeface="Book Antiqua"/>
                <a:sym typeface="Book Antiqua"/>
              </a:rPr>
              <a:t>The curve is symmetric around the mean.</a:t>
            </a:r>
            <a:endParaRPr sz="2050">
              <a:solidFill>
                <a:schemeClr val="dk1"/>
              </a:solidFill>
              <a:latin typeface="Book Antiqua"/>
              <a:ea typeface="Book Antiqua"/>
              <a:cs typeface="Book Antiqua"/>
              <a:sym typeface="Book Antiqua"/>
            </a:endParaRPr>
          </a:p>
          <a:p>
            <a:pPr indent="0" lvl="0" marL="0" rtl="0" algn="l">
              <a:lnSpc>
                <a:spcPct val="115000"/>
              </a:lnSpc>
              <a:spcBef>
                <a:spcPts val="1800"/>
              </a:spcBef>
              <a:spcAft>
                <a:spcPts val="0"/>
              </a:spcAft>
              <a:buNone/>
            </a:pPr>
            <a:r>
              <a:rPr lang="en-GB" sz="2400">
                <a:solidFill>
                  <a:schemeClr val="dk1"/>
                </a:solidFill>
                <a:latin typeface="Book Antiqua"/>
                <a:ea typeface="Book Antiqua"/>
                <a:cs typeface="Book Antiqua"/>
                <a:sym typeface="Book Antiqua"/>
              </a:rPr>
              <a:t>Calculate using the Probability Density Function (PDF)</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sz="2400">
              <a:solidFill>
                <a:schemeClr val="dk1"/>
              </a:solidFill>
              <a:latin typeface="Book Antiqua"/>
              <a:ea typeface="Book Antiqua"/>
              <a:cs typeface="Book Antiqua"/>
              <a:sym typeface="Book Antiqua"/>
            </a:endParaRPr>
          </a:p>
        </p:txBody>
      </p:sp>
      <p:pic>
        <p:nvPicPr>
          <p:cNvPr id="462" name="Google Shape;462;g30096ac74a7_0_295"/>
          <p:cNvPicPr preferRelativeResize="0"/>
          <p:nvPr/>
        </p:nvPicPr>
        <p:blipFill rotWithShape="1">
          <a:blip r:embed="rId3">
            <a:alphaModFix/>
          </a:blip>
          <a:srcRect b="0" l="3427" r="1614" t="10952"/>
          <a:stretch/>
        </p:blipFill>
        <p:spPr>
          <a:xfrm>
            <a:off x="2282700" y="4716525"/>
            <a:ext cx="5866351" cy="1473525"/>
          </a:xfrm>
          <a:prstGeom prst="rect">
            <a:avLst/>
          </a:prstGeom>
          <a:noFill/>
          <a:ln>
            <a:noFill/>
          </a:ln>
        </p:spPr>
      </p:pic>
      <p:pic>
        <p:nvPicPr>
          <p:cNvPr id="463" name="Google Shape;463;g30096ac74a7_0_295"/>
          <p:cNvPicPr preferRelativeResize="0"/>
          <p:nvPr/>
        </p:nvPicPr>
        <p:blipFill>
          <a:blip r:embed="rId4">
            <a:alphaModFix/>
          </a:blip>
          <a:stretch>
            <a:fillRect/>
          </a:stretch>
        </p:blipFill>
        <p:spPr>
          <a:xfrm>
            <a:off x="8414250" y="2222725"/>
            <a:ext cx="3541500" cy="1996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30096ac74a7_0_305"/>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Exponential</a:t>
            </a:r>
            <a:r>
              <a:rPr b="1" lang="en-GB" sz="4800">
                <a:solidFill>
                  <a:srgbClr val="0B3D91"/>
                </a:solidFill>
                <a:latin typeface="Trebuchet MS"/>
                <a:ea typeface="Trebuchet MS"/>
                <a:cs typeface="Trebuchet MS"/>
                <a:sym typeface="Trebuchet MS"/>
              </a:rPr>
              <a:t> distribution</a:t>
            </a:r>
            <a:endParaRPr b="0" i="0" sz="1400" u="none" cap="none" strike="noStrike">
              <a:solidFill>
                <a:srgbClr val="000000"/>
              </a:solidFill>
              <a:latin typeface="Arial"/>
              <a:ea typeface="Arial"/>
              <a:cs typeface="Arial"/>
              <a:sym typeface="Arial"/>
            </a:endParaRPr>
          </a:p>
        </p:txBody>
      </p:sp>
      <p:sp>
        <p:nvSpPr>
          <p:cNvPr id="470" name="Google Shape;470;g30096ac74a7_0_305"/>
          <p:cNvSpPr txBox="1"/>
          <p:nvPr/>
        </p:nvSpPr>
        <p:spPr>
          <a:xfrm>
            <a:off x="442950" y="1726650"/>
            <a:ext cx="11512800" cy="30108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GB" sz="2400">
                <a:solidFill>
                  <a:schemeClr val="dk1"/>
                </a:solidFill>
                <a:latin typeface="Book Antiqua"/>
                <a:ea typeface="Book Antiqua"/>
                <a:cs typeface="Book Antiqua"/>
                <a:sym typeface="Book Antiqua"/>
              </a:rPr>
              <a:t>Models the time between occurrences of a Poisson event (or successive events) and suited to continuous variables</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400">
                <a:solidFill>
                  <a:schemeClr val="dk1"/>
                </a:solidFill>
                <a:latin typeface="Book Antiqua"/>
                <a:ea typeface="Book Antiqua"/>
                <a:cs typeface="Book Antiqua"/>
                <a:sym typeface="Book Antiqua"/>
              </a:rPr>
              <a:t>Parameter:</a:t>
            </a:r>
            <a:r>
              <a:rPr lang="en-GB" sz="2400">
                <a:solidFill>
                  <a:schemeClr val="dk1"/>
                </a:solidFill>
                <a:latin typeface="Book Antiqua"/>
                <a:ea typeface="Book Antiqua"/>
                <a:cs typeface="Book Antiqua"/>
                <a:sym typeface="Book Antiqua"/>
              </a:rPr>
              <a:t> λ: Rate parameter (inverse of the mean)</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rPr b="1" lang="en-GB" sz="2400">
                <a:solidFill>
                  <a:schemeClr val="dk1"/>
                </a:solidFill>
                <a:latin typeface="Book Antiqua"/>
                <a:ea typeface="Book Antiqua"/>
                <a:cs typeface="Book Antiqua"/>
                <a:sym typeface="Book Antiqua"/>
              </a:rPr>
              <a:t>Example:</a:t>
            </a:r>
            <a:r>
              <a:rPr lang="en-GB" sz="2400">
                <a:solidFill>
                  <a:schemeClr val="dk1"/>
                </a:solidFill>
                <a:latin typeface="Book Antiqua"/>
                <a:ea typeface="Book Antiqua"/>
                <a:cs typeface="Book Antiqua"/>
                <a:sym typeface="Book Antiqua"/>
              </a:rPr>
              <a:t> Time between arrivals of customers at a store</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400">
                <a:solidFill>
                  <a:schemeClr val="dk1"/>
                </a:solidFill>
                <a:latin typeface="Book Antiqua"/>
                <a:ea typeface="Book Antiqua"/>
                <a:cs typeface="Book Antiqua"/>
                <a:sym typeface="Book Antiqua"/>
              </a:rPr>
              <a:t>Below is the PDF formula;</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sz="24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sz="2400">
              <a:solidFill>
                <a:schemeClr val="dk1"/>
              </a:solidFill>
              <a:latin typeface="Book Antiqua"/>
              <a:ea typeface="Book Antiqua"/>
              <a:cs typeface="Book Antiqua"/>
              <a:sym typeface="Book Antiqua"/>
            </a:endParaRPr>
          </a:p>
        </p:txBody>
      </p:sp>
      <p:pic>
        <p:nvPicPr>
          <p:cNvPr id="471" name="Google Shape;471;g30096ac74a7_0_305"/>
          <p:cNvPicPr preferRelativeResize="0"/>
          <p:nvPr/>
        </p:nvPicPr>
        <p:blipFill>
          <a:blip r:embed="rId3">
            <a:alphaModFix/>
          </a:blip>
          <a:stretch>
            <a:fillRect/>
          </a:stretch>
        </p:blipFill>
        <p:spPr>
          <a:xfrm>
            <a:off x="2278475" y="4476225"/>
            <a:ext cx="5524500" cy="1495425"/>
          </a:xfrm>
          <a:prstGeom prst="rect">
            <a:avLst/>
          </a:prstGeom>
          <a:noFill/>
          <a:ln>
            <a:noFill/>
          </a:ln>
        </p:spPr>
      </p:pic>
      <p:pic>
        <p:nvPicPr>
          <p:cNvPr id="472" name="Google Shape;472;g30096ac74a7_0_305"/>
          <p:cNvPicPr preferRelativeResize="0"/>
          <p:nvPr/>
        </p:nvPicPr>
        <p:blipFill>
          <a:blip r:embed="rId4">
            <a:alphaModFix/>
          </a:blip>
          <a:stretch>
            <a:fillRect/>
          </a:stretch>
        </p:blipFill>
        <p:spPr>
          <a:xfrm>
            <a:off x="8178500" y="2352225"/>
            <a:ext cx="4084225" cy="311276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30096ac74a7_0_31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Basic concepts of probability</a:t>
            </a:r>
            <a:endParaRPr b="0" i="0" sz="1400" u="none" cap="none" strike="noStrike">
              <a:solidFill>
                <a:srgbClr val="000000"/>
              </a:solidFill>
              <a:latin typeface="Arial"/>
              <a:ea typeface="Arial"/>
              <a:cs typeface="Arial"/>
              <a:sym typeface="Arial"/>
            </a:endParaRPr>
          </a:p>
        </p:txBody>
      </p:sp>
      <p:sp>
        <p:nvSpPr>
          <p:cNvPr id="479" name="Google Shape;479;g30096ac74a7_0_316"/>
          <p:cNvSpPr txBox="1"/>
          <p:nvPr/>
        </p:nvSpPr>
        <p:spPr>
          <a:xfrm>
            <a:off x="442950" y="3403050"/>
            <a:ext cx="11665200" cy="222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GB" sz="3600">
                <a:solidFill>
                  <a:schemeClr val="dk1"/>
                </a:solidFill>
                <a:latin typeface="Book Antiqua"/>
                <a:ea typeface="Book Antiqua"/>
                <a:cs typeface="Book Antiqua"/>
                <a:sym typeface="Book Antiqua"/>
              </a:rPr>
              <a:t> PRACTICUM USING PYTHON IN VISUAL STUDIO</a:t>
            </a:r>
            <a:endParaRPr i="0" sz="36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3000"/>
              <a:buFont typeface="Arial"/>
              <a:buNone/>
            </a:pPr>
            <a:r>
              <a:t/>
            </a:r>
            <a:endParaRPr b="1" i="0" sz="36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i="0" sz="3600" u="none" cap="none" strike="noStrike">
              <a:solidFill>
                <a:srgbClr val="141F31"/>
              </a:solidFill>
              <a:latin typeface="Book Antiqua"/>
              <a:ea typeface="Book Antiqua"/>
              <a:cs typeface="Book Antiqua"/>
              <a:sym typeface="Book Antiqu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fc01616b40_0_20"/>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GB" sz="4800" u="none" cap="none" strike="noStrike">
                <a:solidFill>
                  <a:srgbClr val="0B3D91"/>
                </a:solidFill>
                <a:latin typeface="Trebuchet MS"/>
                <a:ea typeface="Trebuchet MS"/>
                <a:cs typeface="Trebuchet MS"/>
                <a:sym typeface="Trebuchet MS"/>
              </a:rPr>
              <a:t>Why the probability and statistics?</a:t>
            </a:r>
            <a:endParaRPr b="0" i="0" sz="1400" u="none" cap="none" strike="noStrike">
              <a:solidFill>
                <a:srgbClr val="000000"/>
              </a:solidFill>
              <a:latin typeface="Arial"/>
              <a:ea typeface="Arial"/>
              <a:cs typeface="Arial"/>
              <a:sym typeface="Arial"/>
            </a:endParaRPr>
          </a:p>
        </p:txBody>
      </p:sp>
      <p:sp>
        <p:nvSpPr>
          <p:cNvPr id="149" name="Google Shape;149;g2fc01616b40_0_20"/>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50" name="Google Shape;150;g2fc01616b40_0_20"/>
          <p:cNvSpPr txBox="1"/>
          <p:nvPr/>
        </p:nvSpPr>
        <p:spPr>
          <a:xfrm>
            <a:off x="442944" y="1574250"/>
            <a:ext cx="11665200" cy="5886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200"/>
              <a:buFont typeface="Arial"/>
              <a:buNone/>
            </a:pPr>
            <a:r>
              <a:rPr b="1" i="0" lang="en-GB" sz="2200" u="none" cap="none" strike="noStrike">
                <a:solidFill>
                  <a:schemeClr val="dk1"/>
                </a:solidFill>
                <a:latin typeface="Book Antiqua"/>
                <a:ea typeface="Book Antiqua"/>
                <a:cs typeface="Book Antiqua"/>
                <a:sym typeface="Book Antiqua"/>
              </a:rPr>
              <a:t>Probability problems and statistical problems sound different</a:t>
            </a:r>
            <a:endParaRPr b="1" i="0" sz="22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1800"/>
              <a:buFont typeface="Arial"/>
              <a:buNone/>
            </a:pPr>
            <a:r>
              <a:rPr b="1" i="0" lang="en-GB" sz="1800" u="none" cap="none" strike="noStrike">
                <a:solidFill>
                  <a:schemeClr val="dk1"/>
                </a:solidFill>
                <a:latin typeface="Book Antiqua"/>
                <a:ea typeface="Book Antiqua"/>
                <a:cs typeface="Book Antiqua"/>
                <a:sym typeface="Book Antiqua"/>
              </a:rPr>
              <a:t>Example a probability problem</a:t>
            </a:r>
            <a:endParaRPr b="1" i="0" sz="1800" u="none" cap="none" strike="noStrike">
              <a:solidFill>
                <a:schemeClr val="dk1"/>
              </a:solidFill>
              <a:latin typeface="Book Antiqua"/>
              <a:ea typeface="Book Antiqua"/>
              <a:cs typeface="Book Antiqua"/>
              <a:sym typeface="Book Antiqua"/>
            </a:endParaRPr>
          </a:p>
          <a:p>
            <a:pPr indent="-342900" lvl="0" marL="457200" marR="0" rtl="0" algn="l">
              <a:lnSpc>
                <a:spcPct val="115000"/>
              </a:lnSpc>
              <a:spcBef>
                <a:spcPts val="1200"/>
              </a:spcBef>
              <a:spcAft>
                <a:spcPts val="0"/>
              </a:spcAft>
              <a:buClr>
                <a:schemeClr val="dk1"/>
              </a:buClr>
              <a:buSzPts val="1800"/>
              <a:buFont typeface="Book Antiqua"/>
              <a:buChar char="●"/>
            </a:pPr>
            <a:r>
              <a:rPr b="0" i="0" lang="en-GB" sz="1800" u="none" cap="none" strike="noStrike">
                <a:solidFill>
                  <a:schemeClr val="dk1"/>
                </a:solidFill>
                <a:latin typeface="Book Antiqua"/>
                <a:ea typeface="Book Antiqua"/>
                <a:cs typeface="Book Antiqua"/>
                <a:sym typeface="Book Antiqua"/>
              </a:rPr>
              <a:t>A folder contains 50 executable files. When a computer virus attacks a system, each file is affected with probability 0.2. Compute the probability that during a virus attack, more than 15 files get affected.</a:t>
            </a:r>
            <a:endParaRPr b="0" i="0" sz="1800" u="none" cap="none" strike="noStrike">
              <a:solidFill>
                <a:schemeClr val="dk1"/>
              </a:solidFill>
              <a:latin typeface="Book Antiqua"/>
              <a:ea typeface="Book Antiqua"/>
              <a:cs typeface="Book Antiqua"/>
              <a:sym typeface="Book Antiqua"/>
            </a:endParaRPr>
          </a:p>
          <a:p>
            <a:pPr indent="-342900" lvl="0" marL="457200" marR="0" rtl="0" algn="l">
              <a:lnSpc>
                <a:spcPct val="115000"/>
              </a:lnSpc>
              <a:spcBef>
                <a:spcPts val="0"/>
              </a:spcBef>
              <a:spcAft>
                <a:spcPts val="0"/>
              </a:spcAft>
              <a:buClr>
                <a:schemeClr val="dk1"/>
              </a:buClr>
              <a:buSzPts val="1800"/>
              <a:buFont typeface="Book Antiqua"/>
              <a:buChar char="●"/>
            </a:pPr>
            <a:r>
              <a:rPr b="0" i="0" lang="en-GB" sz="1800" u="none" cap="none" strike="noStrike">
                <a:solidFill>
                  <a:schemeClr val="dk1"/>
                </a:solidFill>
                <a:latin typeface="Book Antiqua"/>
                <a:ea typeface="Book Antiqua"/>
                <a:cs typeface="Book Antiqua"/>
                <a:sym typeface="Book Antiqua"/>
              </a:rPr>
              <a:t>Notice that the situation is rather clearly described, in terms of the total number of files and the chance of affecting each file. The only uncertain quantity is the number of affected files, which cannot be predicted for sure.</a:t>
            </a:r>
            <a:endParaRPr b="0" i="0" sz="1800" u="none" cap="none" strike="noStrike">
              <a:solidFill>
                <a:schemeClr val="dk1"/>
              </a:solidFill>
              <a:latin typeface="Book Antiqua"/>
              <a:ea typeface="Book Antiqua"/>
              <a:cs typeface="Book Antiqua"/>
              <a:sym typeface="Book Antiqua"/>
            </a:endParaRPr>
          </a:p>
          <a:p>
            <a:pPr indent="0" lvl="0" marL="0" marR="0" rtl="0" algn="l">
              <a:lnSpc>
                <a:spcPct val="115000"/>
              </a:lnSpc>
              <a:spcBef>
                <a:spcPts val="1200"/>
              </a:spcBef>
              <a:spcAft>
                <a:spcPts val="0"/>
              </a:spcAft>
              <a:buClr>
                <a:srgbClr val="000000"/>
              </a:buClr>
              <a:buSzPts val="1800"/>
              <a:buFont typeface="Arial"/>
              <a:buNone/>
            </a:pPr>
            <a:r>
              <a:rPr b="1" i="0" lang="en-GB" sz="1800" u="none" cap="none" strike="noStrike">
                <a:solidFill>
                  <a:schemeClr val="dk1"/>
                </a:solidFill>
                <a:latin typeface="Book Antiqua"/>
                <a:ea typeface="Book Antiqua"/>
                <a:cs typeface="Book Antiqua"/>
                <a:sym typeface="Book Antiqua"/>
              </a:rPr>
              <a:t>Example a statistics problem</a:t>
            </a:r>
            <a:endParaRPr b="1" i="0" sz="1800" u="none" cap="none" strike="noStrike">
              <a:solidFill>
                <a:schemeClr val="dk1"/>
              </a:solidFill>
              <a:latin typeface="Book Antiqua"/>
              <a:ea typeface="Book Antiqua"/>
              <a:cs typeface="Book Antiqua"/>
              <a:sym typeface="Book Antiqua"/>
            </a:endParaRPr>
          </a:p>
          <a:p>
            <a:pPr indent="-342900" lvl="0" marL="457200" marR="0" rtl="0" algn="l">
              <a:lnSpc>
                <a:spcPct val="115000"/>
              </a:lnSpc>
              <a:spcBef>
                <a:spcPts val="1200"/>
              </a:spcBef>
              <a:spcAft>
                <a:spcPts val="0"/>
              </a:spcAft>
              <a:buClr>
                <a:schemeClr val="dk1"/>
              </a:buClr>
              <a:buSzPts val="1800"/>
              <a:buFont typeface="Book Antiqua"/>
              <a:buChar char="●"/>
            </a:pPr>
            <a:r>
              <a:rPr b="0" i="0" lang="en-GB" sz="1800" u="none" cap="none" strike="noStrike">
                <a:solidFill>
                  <a:schemeClr val="dk1"/>
                </a:solidFill>
                <a:latin typeface="Book Antiqua"/>
                <a:ea typeface="Book Antiqua"/>
                <a:cs typeface="Book Antiqua"/>
                <a:sym typeface="Book Antiqua"/>
              </a:rPr>
              <a:t>A folder contains 50 executable files. When a computer virus attacks a system, each file is affected with the same probability p. It has been observed that during a virus attack, 15 files got affected. Estimate p. Is there a strong indication that p is greater than 0.2?</a:t>
            </a:r>
            <a:endParaRPr b="0" i="0" sz="1800" u="none" cap="none" strike="noStrike">
              <a:solidFill>
                <a:schemeClr val="dk1"/>
              </a:solidFill>
              <a:latin typeface="Book Antiqua"/>
              <a:ea typeface="Book Antiqua"/>
              <a:cs typeface="Book Antiqua"/>
              <a:sym typeface="Book Antiqua"/>
            </a:endParaRPr>
          </a:p>
          <a:p>
            <a:pPr indent="-342900" lvl="0" marL="457200" marR="0" rtl="0" algn="l">
              <a:lnSpc>
                <a:spcPct val="115000"/>
              </a:lnSpc>
              <a:spcBef>
                <a:spcPts val="0"/>
              </a:spcBef>
              <a:spcAft>
                <a:spcPts val="0"/>
              </a:spcAft>
              <a:buClr>
                <a:schemeClr val="dk1"/>
              </a:buClr>
              <a:buSzPts val="1800"/>
              <a:buFont typeface="Book Antiqua"/>
              <a:buChar char="●"/>
            </a:pPr>
            <a:r>
              <a:rPr b="0" i="0" lang="en-GB" sz="1800" u="none" cap="none" strike="noStrike">
                <a:solidFill>
                  <a:schemeClr val="dk1"/>
                </a:solidFill>
                <a:latin typeface="Book Antiqua"/>
                <a:ea typeface="Book Antiqua"/>
                <a:cs typeface="Book Antiqua"/>
                <a:sym typeface="Book Antiqua"/>
              </a:rPr>
              <a:t>To solve the problem one may provide a point estimator of p, a real number, or may opt to construct a confidence interval of “most probable” values of p.</a:t>
            </a:r>
            <a:endParaRPr b="0" i="0" sz="1800" u="none" cap="none" strike="noStrike">
              <a:solidFill>
                <a:schemeClr val="dk1"/>
              </a:solidFill>
              <a:latin typeface="Book Antiqua"/>
              <a:ea typeface="Book Antiqua"/>
              <a:cs typeface="Book Antiqua"/>
              <a:sym typeface="Book Antiqua"/>
            </a:endParaRPr>
          </a:p>
          <a:p>
            <a:pPr indent="-342900" lvl="0" marL="457200" marR="0" rtl="0" algn="l">
              <a:lnSpc>
                <a:spcPct val="115000"/>
              </a:lnSpc>
              <a:spcBef>
                <a:spcPts val="0"/>
              </a:spcBef>
              <a:spcAft>
                <a:spcPts val="0"/>
              </a:spcAft>
              <a:buClr>
                <a:schemeClr val="dk1"/>
              </a:buClr>
              <a:buSzPts val="1800"/>
              <a:buFont typeface="Book Antiqua"/>
              <a:buChar char="●"/>
            </a:pPr>
            <a:r>
              <a:t/>
            </a:r>
            <a:endParaRPr b="0" i="0" sz="18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b="0" i="0" sz="3200" u="none" cap="none" strike="noStrike">
              <a:solidFill>
                <a:srgbClr val="141F3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Basic concepts of probability</a:t>
            </a:r>
            <a:endParaRPr/>
          </a:p>
        </p:txBody>
      </p:sp>
      <p:sp>
        <p:nvSpPr>
          <p:cNvPr id="156" name="Google Shape;156;p4"/>
          <p:cNvSpPr txBox="1"/>
          <p:nvPr>
            <p:ph idx="1" type="body"/>
          </p:nvPr>
        </p:nvSpPr>
        <p:spPr>
          <a:xfrm>
            <a:off x="838200" y="1825625"/>
            <a:ext cx="5334000" cy="4351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Clr>
                <a:schemeClr val="dk1"/>
              </a:buClr>
              <a:buSzPts val="1100"/>
              <a:buFont typeface="Arial"/>
              <a:buNone/>
            </a:pPr>
            <a:r>
              <a:rPr b="1" lang="en-GB" sz="2000">
                <a:latin typeface="Book Antiqua"/>
                <a:ea typeface="Book Antiqua"/>
                <a:cs typeface="Book Antiqua"/>
                <a:sym typeface="Book Antiqua"/>
              </a:rPr>
              <a:t>Experiment</a:t>
            </a:r>
            <a:endParaRPr b="1" sz="2000">
              <a:latin typeface="Book Antiqua"/>
              <a:ea typeface="Book Antiqua"/>
              <a:cs typeface="Book Antiqua"/>
              <a:sym typeface="Book Antiqua"/>
            </a:endParaRPr>
          </a:p>
          <a:p>
            <a:pPr indent="0" lvl="0" marL="0" rtl="0" algn="l">
              <a:lnSpc>
                <a:spcPct val="115000"/>
              </a:lnSpc>
              <a:spcBef>
                <a:spcPts val="1200"/>
              </a:spcBef>
              <a:spcAft>
                <a:spcPts val="0"/>
              </a:spcAft>
              <a:buClr>
                <a:schemeClr val="dk1"/>
              </a:buClr>
              <a:buSzPts val="1100"/>
              <a:buFont typeface="Arial"/>
              <a:buNone/>
            </a:pPr>
            <a:r>
              <a:rPr lang="en-GB" sz="2000">
                <a:latin typeface="Book Antiqua"/>
                <a:ea typeface="Book Antiqua"/>
                <a:cs typeface="Book Antiqua"/>
                <a:sym typeface="Book Antiqua"/>
              </a:rPr>
              <a:t>An </a:t>
            </a:r>
            <a:r>
              <a:rPr b="1" lang="en-GB" sz="2000">
                <a:latin typeface="Book Antiqua"/>
                <a:ea typeface="Book Antiqua"/>
                <a:cs typeface="Book Antiqua"/>
                <a:sym typeface="Book Antiqua"/>
              </a:rPr>
              <a:t>experiment</a:t>
            </a:r>
            <a:r>
              <a:rPr lang="en-GB" sz="2000">
                <a:latin typeface="Book Antiqua"/>
                <a:ea typeface="Book Antiqua"/>
                <a:cs typeface="Book Antiqua"/>
                <a:sym typeface="Book Antiqua"/>
              </a:rPr>
              <a:t> is any procedure that can result in one or more outcomes. It doesn't necessarily involve a physical action; it can be a mental process or even a theoretical construct.</a:t>
            </a:r>
            <a:endParaRPr sz="2000">
              <a:latin typeface="Book Antiqua"/>
              <a:ea typeface="Book Antiqua"/>
              <a:cs typeface="Book Antiqua"/>
              <a:sym typeface="Book Antiqua"/>
            </a:endParaRPr>
          </a:p>
          <a:p>
            <a:pPr indent="-355600" lvl="0" marL="457200" rtl="0" algn="l">
              <a:lnSpc>
                <a:spcPct val="115000"/>
              </a:lnSpc>
              <a:spcBef>
                <a:spcPts val="1200"/>
              </a:spcBef>
              <a:spcAft>
                <a:spcPts val="0"/>
              </a:spcAft>
              <a:buClr>
                <a:schemeClr val="dk1"/>
              </a:buClr>
              <a:buSzPts val="2000"/>
              <a:buFont typeface="Book Antiqua"/>
              <a:buChar char="●"/>
            </a:pPr>
            <a:r>
              <a:rPr b="1" lang="en-GB" sz="2000">
                <a:latin typeface="Book Antiqua"/>
                <a:ea typeface="Book Antiqua"/>
                <a:cs typeface="Book Antiqua"/>
                <a:sym typeface="Book Antiqua"/>
              </a:rPr>
              <a:t>Examples:</a:t>
            </a:r>
            <a:endParaRPr b="1" sz="2000">
              <a:latin typeface="Book Antiqua"/>
              <a:ea typeface="Book Antiqua"/>
              <a:cs typeface="Book Antiqua"/>
              <a:sym typeface="Book Antiqua"/>
            </a:endParaRPr>
          </a:p>
          <a:p>
            <a:pPr indent="-355600" lvl="1" marL="914400" rtl="0" algn="l">
              <a:lnSpc>
                <a:spcPct val="115000"/>
              </a:lnSpc>
              <a:spcBef>
                <a:spcPts val="0"/>
              </a:spcBef>
              <a:spcAft>
                <a:spcPts val="0"/>
              </a:spcAft>
              <a:buClr>
                <a:schemeClr val="dk1"/>
              </a:buClr>
              <a:buSzPts val="2000"/>
              <a:buFont typeface="Book Antiqua"/>
              <a:buChar char="○"/>
            </a:pPr>
            <a:r>
              <a:rPr lang="en-GB" sz="2000">
                <a:latin typeface="Book Antiqua"/>
                <a:ea typeface="Book Antiqua"/>
                <a:cs typeface="Book Antiqua"/>
                <a:sym typeface="Book Antiqua"/>
              </a:rPr>
              <a:t>Flipping a coin</a:t>
            </a:r>
            <a:endParaRPr sz="2000">
              <a:latin typeface="Book Antiqua"/>
              <a:ea typeface="Book Antiqua"/>
              <a:cs typeface="Book Antiqua"/>
              <a:sym typeface="Book Antiqua"/>
            </a:endParaRPr>
          </a:p>
          <a:p>
            <a:pPr indent="-355600" lvl="1" marL="914400" rtl="0" algn="l">
              <a:lnSpc>
                <a:spcPct val="115000"/>
              </a:lnSpc>
              <a:spcBef>
                <a:spcPts val="0"/>
              </a:spcBef>
              <a:spcAft>
                <a:spcPts val="0"/>
              </a:spcAft>
              <a:buClr>
                <a:schemeClr val="dk1"/>
              </a:buClr>
              <a:buSzPts val="2000"/>
              <a:buFont typeface="Book Antiqua"/>
              <a:buChar char="○"/>
            </a:pPr>
            <a:r>
              <a:rPr lang="en-GB" sz="2000">
                <a:latin typeface="Book Antiqua"/>
                <a:ea typeface="Book Antiqua"/>
                <a:cs typeface="Book Antiqua"/>
                <a:sym typeface="Book Antiqua"/>
              </a:rPr>
              <a:t>Rolling a die</a:t>
            </a:r>
            <a:endParaRPr sz="2000">
              <a:latin typeface="Book Antiqua"/>
              <a:ea typeface="Book Antiqua"/>
              <a:cs typeface="Book Antiqua"/>
              <a:sym typeface="Book Antiqua"/>
            </a:endParaRPr>
          </a:p>
          <a:p>
            <a:pPr indent="-355600" lvl="1" marL="914400" rtl="0" algn="l">
              <a:lnSpc>
                <a:spcPct val="115000"/>
              </a:lnSpc>
              <a:spcBef>
                <a:spcPts val="0"/>
              </a:spcBef>
              <a:spcAft>
                <a:spcPts val="0"/>
              </a:spcAft>
              <a:buClr>
                <a:schemeClr val="dk1"/>
              </a:buClr>
              <a:buSzPts val="2000"/>
              <a:buFont typeface="Book Antiqua"/>
              <a:buChar char="○"/>
            </a:pPr>
            <a:r>
              <a:rPr lang="en-GB" sz="2000">
                <a:latin typeface="Book Antiqua"/>
                <a:ea typeface="Book Antiqua"/>
                <a:cs typeface="Book Antiqua"/>
                <a:sym typeface="Book Antiqua"/>
              </a:rPr>
              <a:t>Surveying people about their favorite colour</a:t>
            </a:r>
            <a:endParaRPr sz="2000">
              <a:latin typeface="Book Antiqua"/>
              <a:ea typeface="Book Antiqua"/>
              <a:cs typeface="Book Antiqua"/>
              <a:sym typeface="Book Antiqua"/>
            </a:endParaRPr>
          </a:p>
          <a:p>
            <a:pPr indent="-355600" lvl="1" marL="914400" rtl="0" algn="l">
              <a:lnSpc>
                <a:spcPct val="115000"/>
              </a:lnSpc>
              <a:spcBef>
                <a:spcPts val="0"/>
              </a:spcBef>
              <a:spcAft>
                <a:spcPts val="0"/>
              </a:spcAft>
              <a:buClr>
                <a:schemeClr val="dk1"/>
              </a:buClr>
              <a:buSzPts val="2000"/>
              <a:buFont typeface="Book Antiqua"/>
              <a:buChar char="○"/>
            </a:pPr>
            <a:r>
              <a:rPr lang="en-GB" sz="2000">
                <a:latin typeface="Book Antiqua"/>
                <a:ea typeface="Book Antiqua"/>
                <a:cs typeface="Book Antiqua"/>
                <a:sym typeface="Book Antiqua"/>
              </a:rPr>
              <a:t>Observing the weather</a:t>
            </a:r>
            <a:endParaRPr sz="2000">
              <a:latin typeface="Book Antiqua"/>
              <a:ea typeface="Book Antiqua"/>
              <a:cs typeface="Book Antiqua"/>
              <a:sym typeface="Book Antiqua"/>
            </a:endParaRPr>
          </a:p>
          <a:p>
            <a:pPr indent="-50800" lvl="0" marL="228600" rtl="0" algn="l">
              <a:lnSpc>
                <a:spcPct val="90000"/>
              </a:lnSpc>
              <a:spcBef>
                <a:spcPts val="1200"/>
              </a:spcBef>
              <a:spcAft>
                <a:spcPts val="0"/>
              </a:spcAft>
              <a:buSzPts val="2800"/>
              <a:buNone/>
            </a:pPr>
            <a:r>
              <a:t/>
            </a:r>
            <a:endParaRPr/>
          </a:p>
        </p:txBody>
      </p:sp>
      <p:pic>
        <p:nvPicPr>
          <p:cNvPr id="157" name="Google Shape;157;p4"/>
          <p:cNvPicPr preferRelativeResize="0"/>
          <p:nvPr/>
        </p:nvPicPr>
        <p:blipFill rotWithShape="1">
          <a:blip r:embed="rId3">
            <a:alphaModFix/>
          </a:blip>
          <a:srcRect b="0" l="0" r="0" t="0"/>
          <a:stretch/>
        </p:blipFill>
        <p:spPr>
          <a:xfrm>
            <a:off x="6172200" y="1660526"/>
            <a:ext cx="5867400" cy="391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Basic concepts of probability</a:t>
            </a:r>
            <a:endParaRPr/>
          </a:p>
        </p:txBody>
      </p:sp>
      <p:sp>
        <p:nvSpPr>
          <p:cNvPr id="163" name="Google Shape;163;p23"/>
          <p:cNvSpPr txBox="1"/>
          <p:nvPr>
            <p:ph idx="1" type="body"/>
          </p:nvPr>
        </p:nvSpPr>
        <p:spPr>
          <a:xfrm>
            <a:off x="228600" y="1825625"/>
            <a:ext cx="5943600" cy="4267200"/>
          </a:xfrm>
          <a:prstGeom prst="rect">
            <a:avLst/>
          </a:prstGeom>
          <a:noFill/>
          <a:ln>
            <a:noFill/>
          </a:ln>
        </p:spPr>
        <p:txBody>
          <a:bodyPr anchorCtr="0" anchor="t" bIns="45700" lIns="91425" spcFirstLastPara="1" rIns="91425" wrap="square" tIns="45700">
            <a:normAutofit fontScale="62500"/>
          </a:bodyPr>
          <a:lstStyle/>
          <a:p>
            <a:pPr indent="0" lvl="0" marL="0" rtl="0" algn="l">
              <a:lnSpc>
                <a:spcPct val="115000"/>
              </a:lnSpc>
              <a:spcBef>
                <a:spcPts val="1400"/>
              </a:spcBef>
              <a:spcAft>
                <a:spcPts val="0"/>
              </a:spcAft>
              <a:buClr>
                <a:schemeClr val="dk1"/>
              </a:buClr>
              <a:buSzPct val="30554"/>
              <a:buFont typeface="Arial"/>
              <a:buNone/>
            </a:pPr>
            <a:r>
              <a:rPr b="1" lang="en-GB" sz="3600">
                <a:latin typeface="Book Antiqua"/>
                <a:ea typeface="Book Antiqua"/>
                <a:cs typeface="Book Antiqua"/>
                <a:sym typeface="Book Antiqua"/>
              </a:rPr>
              <a:t>Sample Space (</a:t>
            </a:r>
            <a:r>
              <a:rPr lang="en-GB" sz="3500">
                <a:latin typeface="Book Antiqua"/>
                <a:ea typeface="Book Antiqua"/>
                <a:cs typeface="Book Antiqua"/>
                <a:sym typeface="Book Antiqua"/>
              </a:rPr>
              <a:t>Ω</a:t>
            </a:r>
            <a:r>
              <a:rPr b="1" lang="en-GB" sz="3600">
                <a:latin typeface="Book Antiqua"/>
                <a:ea typeface="Book Antiqua"/>
                <a:cs typeface="Book Antiqua"/>
                <a:sym typeface="Book Antiqua"/>
              </a:rPr>
              <a:t>) or (S)</a:t>
            </a:r>
            <a:endParaRPr b="1" sz="3600">
              <a:latin typeface="Book Antiqua"/>
              <a:ea typeface="Book Antiqua"/>
              <a:cs typeface="Book Antiqua"/>
              <a:sym typeface="Book Antiqua"/>
            </a:endParaRPr>
          </a:p>
          <a:p>
            <a:pPr indent="0" lvl="0" marL="0" rtl="0" algn="l">
              <a:lnSpc>
                <a:spcPct val="115000"/>
              </a:lnSpc>
              <a:spcBef>
                <a:spcPts val="1200"/>
              </a:spcBef>
              <a:spcAft>
                <a:spcPts val="0"/>
              </a:spcAft>
              <a:buClr>
                <a:schemeClr val="dk1"/>
              </a:buClr>
              <a:buSzPct val="30554"/>
              <a:buFont typeface="Arial"/>
              <a:buNone/>
            </a:pPr>
            <a:r>
              <a:rPr lang="en-GB" sz="3600">
                <a:latin typeface="Book Antiqua"/>
                <a:ea typeface="Book Antiqua"/>
                <a:cs typeface="Book Antiqua"/>
                <a:sym typeface="Book Antiqua"/>
              </a:rPr>
              <a:t>The set of all possible outcomes in an experiment. It's denoted by the symbol </a:t>
            </a:r>
            <a:r>
              <a:rPr lang="en-GB" sz="3600">
                <a:solidFill>
                  <a:srgbClr val="188038"/>
                </a:solidFill>
                <a:latin typeface="Book Antiqua"/>
                <a:ea typeface="Book Antiqua"/>
                <a:cs typeface="Book Antiqua"/>
                <a:sym typeface="Book Antiqua"/>
              </a:rPr>
              <a:t>S</a:t>
            </a:r>
            <a:r>
              <a:rPr lang="en-GB" sz="3600">
                <a:latin typeface="Book Antiqua"/>
                <a:ea typeface="Book Antiqua"/>
                <a:cs typeface="Book Antiqua"/>
                <a:sym typeface="Book Antiqua"/>
              </a:rPr>
              <a:t>.</a:t>
            </a:r>
            <a:endParaRPr sz="3600">
              <a:latin typeface="Book Antiqua"/>
              <a:ea typeface="Book Antiqua"/>
              <a:cs typeface="Book Antiqua"/>
              <a:sym typeface="Book Antiqua"/>
            </a:endParaRPr>
          </a:p>
          <a:p>
            <a:pPr indent="-371475" lvl="0" marL="457200" rtl="0" algn="l">
              <a:lnSpc>
                <a:spcPct val="115000"/>
              </a:lnSpc>
              <a:spcBef>
                <a:spcPts val="1200"/>
              </a:spcBef>
              <a:spcAft>
                <a:spcPts val="0"/>
              </a:spcAft>
              <a:buClr>
                <a:schemeClr val="dk1"/>
              </a:buClr>
              <a:buSzPct val="100000"/>
              <a:buFont typeface="Book Antiqua"/>
              <a:buChar char="●"/>
            </a:pPr>
            <a:r>
              <a:rPr b="1" lang="en-GB" sz="3600">
                <a:latin typeface="Book Antiqua"/>
                <a:ea typeface="Book Antiqua"/>
                <a:cs typeface="Book Antiqua"/>
                <a:sym typeface="Book Antiqua"/>
              </a:rPr>
              <a:t>Examples:</a:t>
            </a:r>
            <a:endParaRPr b="1" sz="3600">
              <a:latin typeface="Book Antiqua"/>
              <a:ea typeface="Book Antiqua"/>
              <a:cs typeface="Book Antiqua"/>
              <a:sym typeface="Book Antiqua"/>
            </a:endParaRPr>
          </a:p>
          <a:p>
            <a:pPr indent="-371475" lvl="1" marL="914400" rtl="0" algn="l">
              <a:lnSpc>
                <a:spcPct val="115000"/>
              </a:lnSpc>
              <a:spcBef>
                <a:spcPts val="0"/>
              </a:spcBef>
              <a:spcAft>
                <a:spcPts val="0"/>
              </a:spcAft>
              <a:buClr>
                <a:schemeClr val="dk1"/>
              </a:buClr>
              <a:buSzPct val="100000"/>
              <a:buFont typeface="Arial"/>
              <a:buChar char="○"/>
            </a:pPr>
            <a:r>
              <a:rPr lang="en-GB" sz="3600">
                <a:latin typeface="Book Antiqua"/>
                <a:ea typeface="Book Antiqua"/>
                <a:cs typeface="Book Antiqua"/>
                <a:sym typeface="Book Antiqua"/>
              </a:rPr>
              <a:t>If you flip a coin, </a:t>
            </a:r>
            <a:r>
              <a:rPr lang="en-GB" sz="3600">
                <a:solidFill>
                  <a:srgbClr val="188038"/>
                </a:solidFill>
                <a:latin typeface="Book Antiqua"/>
                <a:ea typeface="Book Antiqua"/>
                <a:cs typeface="Book Antiqua"/>
                <a:sym typeface="Book Antiqua"/>
              </a:rPr>
              <a:t>S = {heads, tails}</a:t>
            </a:r>
            <a:r>
              <a:rPr lang="en-GB" sz="3600">
                <a:latin typeface="Book Antiqua"/>
                <a:ea typeface="Book Antiqua"/>
                <a:cs typeface="Book Antiqua"/>
                <a:sym typeface="Book Antiqua"/>
              </a:rPr>
              <a:t>.</a:t>
            </a:r>
            <a:endParaRPr sz="3600">
              <a:latin typeface="Book Antiqua"/>
              <a:ea typeface="Book Antiqua"/>
              <a:cs typeface="Book Antiqua"/>
              <a:sym typeface="Book Antiqua"/>
            </a:endParaRPr>
          </a:p>
          <a:p>
            <a:pPr indent="-371475" lvl="1" marL="914400" rtl="0" algn="l">
              <a:lnSpc>
                <a:spcPct val="115000"/>
              </a:lnSpc>
              <a:spcBef>
                <a:spcPts val="0"/>
              </a:spcBef>
              <a:spcAft>
                <a:spcPts val="0"/>
              </a:spcAft>
              <a:buClr>
                <a:schemeClr val="dk1"/>
              </a:buClr>
              <a:buSzPct val="100000"/>
              <a:buFont typeface="Arial"/>
              <a:buChar char="○"/>
            </a:pPr>
            <a:r>
              <a:rPr lang="en-GB" sz="3600">
                <a:latin typeface="Book Antiqua"/>
                <a:ea typeface="Book Antiqua"/>
                <a:cs typeface="Book Antiqua"/>
                <a:sym typeface="Book Antiqua"/>
              </a:rPr>
              <a:t>If you roll a die, </a:t>
            </a:r>
            <a:r>
              <a:rPr lang="en-GB" sz="3600">
                <a:solidFill>
                  <a:srgbClr val="188038"/>
                </a:solidFill>
                <a:latin typeface="Book Antiqua"/>
                <a:ea typeface="Book Antiqua"/>
                <a:cs typeface="Book Antiqua"/>
                <a:sym typeface="Book Antiqua"/>
              </a:rPr>
              <a:t>S = {1, 2, 3, 4, 5, 6}</a:t>
            </a:r>
            <a:r>
              <a:rPr lang="en-GB" sz="3600">
                <a:latin typeface="Book Antiqua"/>
                <a:ea typeface="Book Antiqua"/>
                <a:cs typeface="Book Antiqua"/>
                <a:sym typeface="Book Antiqua"/>
              </a:rPr>
              <a:t>.</a:t>
            </a:r>
            <a:endParaRPr sz="3600">
              <a:latin typeface="Book Antiqua"/>
              <a:ea typeface="Book Antiqua"/>
              <a:cs typeface="Book Antiqua"/>
              <a:sym typeface="Book Antiqua"/>
            </a:endParaRPr>
          </a:p>
          <a:p>
            <a:pPr indent="-371475" lvl="1" marL="914400" rtl="0" algn="l">
              <a:lnSpc>
                <a:spcPct val="115000"/>
              </a:lnSpc>
              <a:spcBef>
                <a:spcPts val="0"/>
              </a:spcBef>
              <a:spcAft>
                <a:spcPts val="0"/>
              </a:spcAft>
              <a:buClr>
                <a:schemeClr val="dk1"/>
              </a:buClr>
              <a:buSzPct val="100000"/>
              <a:buFont typeface="Book Antiqua"/>
              <a:buChar char="○"/>
            </a:pPr>
            <a:r>
              <a:rPr lang="en-GB" sz="3600">
                <a:latin typeface="Book Antiqua"/>
                <a:ea typeface="Book Antiqua"/>
                <a:cs typeface="Book Antiqua"/>
                <a:sym typeface="Book Antiqua"/>
              </a:rPr>
              <a:t>If you survey 20 people on a set of 5 colours, </a:t>
            </a:r>
            <a:r>
              <a:rPr lang="en-GB" sz="3600">
                <a:solidFill>
                  <a:srgbClr val="188038"/>
                </a:solidFill>
                <a:latin typeface="Book Antiqua"/>
                <a:ea typeface="Book Antiqua"/>
                <a:cs typeface="Book Antiqua"/>
                <a:sym typeface="Book Antiqua"/>
              </a:rPr>
              <a:t>S = {red, blue, green, yellow, white}X20</a:t>
            </a:r>
            <a:r>
              <a:rPr lang="en-GB" sz="3600">
                <a:latin typeface="Book Antiqua"/>
                <a:ea typeface="Book Antiqua"/>
                <a:cs typeface="Book Antiqua"/>
                <a:sym typeface="Book Antiqua"/>
              </a:rPr>
              <a:t>.</a:t>
            </a:r>
            <a:endParaRPr/>
          </a:p>
        </p:txBody>
      </p:sp>
      <p:sp>
        <p:nvSpPr>
          <p:cNvPr id="164" name="Google Shape;164;p23"/>
          <p:cNvSpPr txBox="1"/>
          <p:nvPr>
            <p:ph idx="1" type="body"/>
          </p:nvPr>
        </p:nvSpPr>
        <p:spPr>
          <a:xfrm>
            <a:off x="6172200" y="1825625"/>
            <a:ext cx="5863200" cy="4351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1400"/>
              </a:spcBef>
              <a:spcAft>
                <a:spcPts val="0"/>
              </a:spcAft>
              <a:buSzPct val="57233"/>
              <a:buNone/>
            </a:pPr>
            <a:r>
              <a:rPr b="1" lang="en-GB" sz="3400">
                <a:latin typeface="Book Antiqua"/>
                <a:ea typeface="Book Antiqua"/>
                <a:cs typeface="Book Antiqua"/>
                <a:sym typeface="Book Antiqua"/>
              </a:rPr>
              <a:t>Event (E)</a:t>
            </a:r>
            <a:endParaRPr b="1" sz="3400">
              <a:latin typeface="Book Antiqua"/>
              <a:ea typeface="Book Antiqua"/>
              <a:cs typeface="Book Antiqua"/>
              <a:sym typeface="Book Antiqua"/>
            </a:endParaRPr>
          </a:p>
          <a:p>
            <a:pPr indent="0" lvl="0" marL="0" rtl="0" algn="l">
              <a:lnSpc>
                <a:spcPct val="115000"/>
              </a:lnSpc>
              <a:spcBef>
                <a:spcPts val="1200"/>
              </a:spcBef>
              <a:spcAft>
                <a:spcPts val="0"/>
              </a:spcAft>
              <a:buSzPct val="69498"/>
              <a:buNone/>
            </a:pPr>
            <a:r>
              <a:rPr lang="en-GB">
                <a:latin typeface="Book Antiqua"/>
                <a:ea typeface="Book Antiqua"/>
                <a:cs typeface="Book Antiqua"/>
                <a:sym typeface="Book Antiqua"/>
              </a:rPr>
              <a:t>An </a:t>
            </a:r>
            <a:r>
              <a:rPr b="1" lang="en-GB">
                <a:latin typeface="Book Antiqua"/>
                <a:ea typeface="Book Antiqua"/>
                <a:cs typeface="Book Antiqua"/>
                <a:sym typeface="Book Antiqua"/>
              </a:rPr>
              <a:t>event</a:t>
            </a:r>
            <a:r>
              <a:rPr lang="en-GB">
                <a:latin typeface="Book Antiqua"/>
                <a:ea typeface="Book Antiqua"/>
                <a:cs typeface="Book Antiqua"/>
                <a:sym typeface="Book Antiqua"/>
              </a:rPr>
              <a:t> is a set of outcomes.</a:t>
            </a:r>
            <a:endParaRPr>
              <a:latin typeface="Book Antiqua"/>
              <a:ea typeface="Book Antiqua"/>
              <a:cs typeface="Book Antiqua"/>
              <a:sym typeface="Book Antiqua"/>
            </a:endParaRPr>
          </a:p>
          <a:p>
            <a:pPr indent="-393065" lvl="0" marL="457200" rtl="0" algn="l">
              <a:lnSpc>
                <a:spcPct val="115000"/>
              </a:lnSpc>
              <a:spcBef>
                <a:spcPts val="1200"/>
              </a:spcBef>
              <a:spcAft>
                <a:spcPts val="0"/>
              </a:spcAft>
              <a:buClr>
                <a:schemeClr val="dk1"/>
              </a:buClr>
              <a:buSzPct val="100000"/>
              <a:buFont typeface="Book Antiqua"/>
              <a:buChar char="●"/>
            </a:pPr>
            <a:r>
              <a:rPr b="1" lang="en-GB">
                <a:latin typeface="Book Antiqua"/>
                <a:ea typeface="Book Antiqua"/>
                <a:cs typeface="Book Antiqua"/>
                <a:sym typeface="Book Antiqua"/>
              </a:rPr>
              <a:t>Examples:</a:t>
            </a:r>
            <a:endParaRPr b="1">
              <a:latin typeface="Book Antiqua"/>
              <a:ea typeface="Book Antiqua"/>
              <a:cs typeface="Book Antiqua"/>
              <a:sym typeface="Book Antiqua"/>
            </a:endParaRPr>
          </a:p>
          <a:p>
            <a:pPr indent="-393065" lvl="1" marL="914400" rtl="0" algn="l">
              <a:lnSpc>
                <a:spcPct val="115000"/>
              </a:lnSpc>
              <a:spcBef>
                <a:spcPts val="0"/>
              </a:spcBef>
              <a:spcAft>
                <a:spcPts val="0"/>
              </a:spcAft>
              <a:buClr>
                <a:schemeClr val="dk1"/>
              </a:buClr>
              <a:buSzPct val="100000"/>
              <a:buFont typeface="Book Antiqua"/>
              <a:buChar char="○"/>
            </a:pPr>
            <a:r>
              <a:rPr lang="en-GB" sz="2800">
                <a:latin typeface="Book Antiqua"/>
                <a:ea typeface="Book Antiqua"/>
                <a:cs typeface="Book Antiqua"/>
                <a:sym typeface="Book Antiqua"/>
              </a:rPr>
              <a:t>Getting a "heads" when flipping a coin is an event.</a:t>
            </a:r>
            <a:endParaRPr sz="2800">
              <a:latin typeface="Book Antiqua"/>
              <a:ea typeface="Book Antiqua"/>
              <a:cs typeface="Book Antiqua"/>
              <a:sym typeface="Book Antiqua"/>
            </a:endParaRPr>
          </a:p>
          <a:p>
            <a:pPr indent="-393065" lvl="1" marL="914400" rtl="0" algn="l">
              <a:lnSpc>
                <a:spcPct val="115000"/>
              </a:lnSpc>
              <a:spcBef>
                <a:spcPts val="0"/>
              </a:spcBef>
              <a:spcAft>
                <a:spcPts val="0"/>
              </a:spcAft>
              <a:buClr>
                <a:schemeClr val="dk1"/>
              </a:buClr>
              <a:buSzPct val="100000"/>
              <a:buFont typeface="Book Antiqua"/>
              <a:buChar char="○"/>
            </a:pPr>
            <a:r>
              <a:rPr lang="en-GB" sz="2800">
                <a:latin typeface="Book Antiqua"/>
                <a:ea typeface="Book Antiqua"/>
                <a:cs typeface="Book Antiqua"/>
                <a:sym typeface="Book Antiqua"/>
              </a:rPr>
              <a:t>Rolling an even number on a die is an event.</a:t>
            </a:r>
            <a:endParaRPr sz="2800">
              <a:latin typeface="Book Antiqua"/>
              <a:ea typeface="Book Antiqua"/>
              <a:cs typeface="Book Antiqua"/>
              <a:sym typeface="Book Antiqua"/>
            </a:endParaRPr>
          </a:p>
          <a:p>
            <a:pPr indent="-393065" lvl="1" marL="914400" rtl="0" algn="l">
              <a:lnSpc>
                <a:spcPct val="115000"/>
              </a:lnSpc>
              <a:spcBef>
                <a:spcPts val="0"/>
              </a:spcBef>
              <a:spcAft>
                <a:spcPts val="0"/>
              </a:spcAft>
              <a:buClr>
                <a:schemeClr val="dk1"/>
              </a:buClr>
              <a:buSzPct val="100000"/>
              <a:buFont typeface="Book Antiqua"/>
              <a:buChar char="○"/>
            </a:pPr>
            <a:r>
              <a:rPr lang="en-GB" sz="2800">
                <a:latin typeface="Book Antiqua"/>
                <a:ea typeface="Book Antiqua"/>
                <a:cs typeface="Book Antiqua"/>
                <a:sym typeface="Book Antiqua"/>
              </a:rPr>
              <a:t>Predicting the chance of rain tomorrow is an event</a:t>
            </a:r>
            <a:endParaRPr>
              <a:solidFill>
                <a:srgbClr val="3B3D79"/>
              </a:solidFill>
              <a:latin typeface="Calibri"/>
              <a:ea typeface="Calibri"/>
              <a:cs typeface="Calibri"/>
              <a:sym typeface="Calibri"/>
            </a:endParaRPr>
          </a:p>
          <a:p>
            <a:pPr indent="-50800" lvl="0" marL="228600" rtl="0" algn="l">
              <a:lnSpc>
                <a:spcPct val="90000"/>
              </a:lnSpc>
              <a:spcBef>
                <a:spcPts val="12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fc01616b40_0_3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Basic concepts of probability</a:t>
            </a:r>
            <a:endParaRPr/>
          </a:p>
        </p:txBody>
      </p:sp>
      <p:sp>
        <p:nvSpPr>
          <p:cNvPr id="170" name="Google Shape;170;g2fc01616b40_0_31"/>
          <p:cNvSpPr txBox="1"/>
          <p:nvPr>
            <p:ph idx="1" type="body"/>
          </p:nvPr>
        </p:nvSpPr>
        <p:spPr>
          <a:xfrm>
            <a:off x="228600" y="1825625"/>
            <a:ext cx="11476500" cy="42672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15000"/>
              </a:lnSpc>
              <a:spcBef>
                <a:spcPts val="1200"/>
              </a:spcBef>
              <a:spcAft>
                <a:spcPts val="0"/>
              </a:spcAft>
              <a:buSzPct val="108270"/>
              <a:buNone/>
            </a:pPr>
            <a:r>
              <a:rPr b="1" lang="en-GB" sz="3500">
                <a:latin typeface="Book Antiqua"/>
                <a:ea typeface="Book Antiqua"/>
                <a:cs typeface="Book Antiqua"/>
                <a:sym typeface="Book Antiqua"/>
              </a:rPr>
              <a:t>Example</a:t>
            </a:r>
            <a:endParaRPr b="1" sz="3500">
              <a:latin typeface="Book Antiqua"/>
              <a:ea typeface="Book Antiqua"/>
              <a:cs typeface="Book Antiqua"/>
              <a:sym typeface="Book Antiqua"/>
            </a:endParaRPr>
          </a:p>
          <a:p>
            <a:pPr indent="0" lvl="0" marL="0" rtl="0" algn="l">
              <a:lnSpc>
                <a:spcPct val="115000"/>
              </a:lnSpc>
              <a:spcBef>
                <a:spcPts val="1200"/>
              </a:spcBef>
              <a:spcAft>
                <a:spcPts val="0"/>
              </a:spcAft>
              <a:buSzPct val="102418"/>
              <a:buNone/>
            </a:pPr>
            <a:r>
              <a:rPr lang="en-GB" sz="3700">
                <a:latin typeface="Book Antiqua"/>
                <a:ea typeface="Book Antiqua"/>
                <a:cs typeface="Book Antiqua"/>
                <a:sym typeface="Book Antiqua"/>
              </a:rPr>
              <a:t>Consider a football game between the Uganda  and Kenya. The sample space consists of 3 outcomes,</a:t>
            </a:r>
            <a:br>
              <a:rPr lang="en-GB" sz="3700">
                <a:latin typeface="Book Antiqua"/>
                <a:ea typeface="Book Antiqua"/>
                <a:cs typeface="Book Antiqua"/>
                <a:sym typeface="Book Antiqua"/>
              </a:rPr>
            </a:br>
            <a:r>
              <a:rPr lang="en-GB" sz="3700">
                <a:latin typeface="Book Antiqua"/>
                <a:ea typeface="Book Antiqua"/>
                <a:cs typeface="Book Antiqua"/>
                <a:sym typeface="Book Antiqua"/>
              </a:rPr>
              <a:t>Ω = { Uganda win, Kenya win, they tie }</a:t>
            </a:r>
            <a:endParaRPr sz="3700">
              <a:latin typeface="Book Antiqua"/>
              <a:ea typeface="Book Antiqua"/>
              <a:cs typeface="Book Antiqua"/>
              <a:sym typeface="Book Antiqua"/>
            </a:endParaRPr>
          </a:p>
          <a:p>
            <a:pPr indent="0" lvl="0" marL="0" rtl="0" algn="l">
              <a:lnSpc>
                <a:spcPct val="115000"/>
              </a:lnSpc>
              <a:spcBef>
                <a:spcPts val="1200"/>
              </a:spcBef>
              <a:spcAft>
                <a:spcPts val="0"/>
              </a:spcAft>
              <a:buSzPct val="102418"/>
              <a:buNone/>
            </a:pPr>
            <a:r>
              <a:rPr lang="en-GB" sz="3700">
                <a:latin typeface="Book Antiqua"/>
                <a:ea typeface="Book Antiqua"/>
                <a:cs typeface="Book Antiqua"/>
                <a:sym typeface="Book Antiqua"/>
              </a:rPr>
              <a:t>Combining these outcomes in all possible ways, we obtain the following 2^3 = 8 events: Uganda win, lose, tie, get at least a tie, get at most a tie, no tie, get some result, and get no result. The event “some result” is the entire sample space Ω, and by common sense, it should have probability 1. The event “no result” is empty, it does not contain any outcomes, so its probability is 0.</a:t>
            </a:r>
            <a:endParaRPr sz="3700">
              <a:latin typeface="Book Antiqua"/>
              <a:ea typeface="Book Antiqua"/>
              <a:cs typeface="Book Antiqua"/>
              <a:sym typeface="Book Antiqua"/>
            </a:endParaRPr>
          </a:p>
          <a:p>
            <a:pPr indent="0" lvl="0" marL="0" rtl="0" algn="l">
              <a:lnSpc>
                <a:spcPct val="115000"/>
              </a:lnSpc>
              <a:spcBef>
                <a:spcPts val="1200"/>
              </a:spcBef>
              <a:spcAft>
                <a:spcPts val="0"/>
              </a:spcAft>
              <a:buSzPct val="108270"/>
              <a:buNone/>
            </a:pPr>
            <a:r>
              <a:rPr b="1" lang="en-GB" sz="3500">
                <a:latin typeface="Book Antiqua"/>
                <a:ea typeface="Book Antiqua"/>
                <a:cs typeface="Book Antiqua"/>
                <a:sym typeface="Book Antiqua"/>
              </a:rPr>
              <a:t>Example:</a:t>
            </a:r>
            <a:endParaRPr b="1" sz="3500">
              <a:latin typeface="Book Antiqua"/>
              <a:ea typeface="Book Antiqua"/>
              <a:cs typeface="Book Antiqua"/>
              <a:sym typeface="Book Antiqua"/>
            </a:endParaRPr>
          </a:p>
          <a:p>
            <a:pPr indent="0" lvl="0" marL="0" rtl="0" algn="l">
              <a:lnSpc>
                <a:spcPct val="115000"/>
              </a:lnSpc>
              <a:spcBef>
                <a:spcPts val="1200"/>
              </a:spcBef>
              <a:spcAft>
                <a:spcPts val="0"/>
              </a:spcAft>
              <a:buSzPct val="118421"/>
              <a:buNone/>
            </a:pPr>
            <a:r>
              <a:rPr lang="en-GB" sz="3200">
                <a:latin typeface="Book Antiqua"/>
                <a:ea typeface="Book Antiqua"/>
                <a:cs typeface="Book Antiqua"/>
                <a:sym typeface="Book Antiqua"/>
              </a:rPr>
              <a:t>The number of events in tossing an even number on a die.</a:t>
            </a:r>
            <a:endParaRPr sz="3200">
              <a:latin typeface="Book Antiqua"/>
              <a:ea typeface="Book Antiqua"/>
              <a:cs typeface="Book Antiqua"/>
              <a:sym typeface="Book Antiqua"/>
            </a:endParaRPr>
          </a:p>
          <a:p>
            <a:pPr indent="0" lvl="0" marL="0" rtl="0" algn="l">
              <a:lnSpc>
                <a:spcPct val="115000"/>
              </a:lnSpc>
              <a:spcBef>
                <a:spcPts val="1200"/>
              </a:spcBef>
              <a:spcAft>
                <a:spcPts val="0"/>
              </a:spcAft>
              <a:buSzPct val="118421"/>
              <a:buNone/>
            </a:pPr>
            <a:r>
              <a:rPr lang="en-GB" sz="3200">
                <a:latin typeface="Book Antiqua"/>
                <a:ea typeface="Book Antiqua"/>
                <a:cs typeface="Book Antiqua"/>
                <a:sym typeface="Book Antiqua"/>
              </a:rPr>
              <a:t>Total Ω = { 1, 2, 3, 4, 5, 6 }</a:t>
            </a:r>
            <a:endParaRPr sz="3200">
              <a:latin typeface="Book Antiqua"/>
              <a:ea typeface="Book Antiqua"/>
              <a:cs typeface="Book Antiqua"/>
              <a:sym typeface="Book Antiqua"/>
            </a:endParaRPr>
          </a:p>
          <a:p>
            <a:pPr indent="0" lvl="0" marL="0" rtl="0" algn="l">
              <a:lnSpc>
                <a:spcPct val="115000"/>
              </a:lnSpc>
              <a:spcBef>
                <a:spcPts val="1200"/>
              </a:spcBef>
              <a:spcAft>
                <a:spcPts val="0"/>
              </a:spcAft>
              <a:buSzPct val="118421"/>
              <a:buNone/>
            </a:pPr>
            <a:r>
              <a:rPr lang="en-GB" sz="3200">
                <a:latin typeface="Book Antiqua"/>
                <a:ea typeface="Book Antiqua"/>
                <a:cs typeface="Book Antiqua"/>
                <a:sym typeface="Book Antiqua"/>
              </a:rPr>
              <a:t>Events of interest(E) = { 2, 4, 6 }</a:t>
            </a:r>
            <a:endParaRPr sz="3200">
              <a:latin typeface="Book Antiqua"/>
              <a:ea typeface="Book Antiqua"/>
              <a:cs typeface="Book Antiqua"/>
              <a:sym typeface="Book Antiqua"/>
            </a:endParaRPr>
          </a:p>
          <a:p>
            <a:pPr indent="0" lvl="0" marL="0" rtl="0" algn="l">
              <a:lnSpc>
                <a:spcPct val="115000"/>
              </a:lnSpc>
              <a:spcBef>
                <a:spcPts val="1200"/>
              </a:spcBef>
              <a:spcAft>
                <a:spcPts val="1200"/>
              </a:spcAft>
              <a:buSzPct val="118421"/>
              <a:buNone/>
            </a:pPr>
            <a:r>
              <a:rPr lang="en-GB" sz="3200">
                <a:latin typeface="Book Antiqua"/>
                <a:ea typeface="Book Antiqua"/>
                <a:cs typeface="Book Antiqua"/>
                <a:sym typeface="Book Antiqua"/>
              </a:rPr>
              <a:t>Probability(E) = 3/6</a:t>
            </a:r>
            <a:endParaRPr b="1" sz="3600">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fc01616b40_0_4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Basic concepts of probability</a:t>
            </a:r>
            <a:endParaRPr/>
          </a:p>
        </p:txBody>
      </p:sp>
      <p:sp>
        <p:nvSpPr>
          <p:cNvPr id="176" name="Google Shape;176;g2fc01616b40_0_41"/>
          <p:cNvSpPr txBox="1"/>
          <p:nvPr>
            <p:ph idx="1" type="body"/>
          </p:nvPr>
        </p:nvSpPr>
        <p:spPr>
          <a:xfrm>
            <a:off x="228600" y="1825625"/>
            <a:ext cx="11476500" cy="42672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15000"/>
              </a:lnSpc>
              <a:spcBef>
                <a:spcPts val="1200"/>
              </a:spcBef>
              <a:spcAft>
                <a:spcPts val="0"/>
              </a:spcAft>
              <a:buSzPct val="73469"/>
              <a:buNone/>
            </a:pPr>
            <a:r>
              <a:rPr b="1" lang="en-GB" sz="3500">
                <a:latin typeface="Book Antiqua"/>
                <a:ea typeface="Book Antiqua"/>
                <a:cs typeface="Book Antiqua"/>
                <a:sym typeface="Book Antiqua"/>
              </a:rPr>
              <a:t>Example</a:t>
            </a:r>
            <a:endParaRPr b="1" sz="3500">
              <a:latin typeface="Book Antiqua"/>
              <a:ea typeface="Book Antiqua"/>
              <a:cs typeface="Book Antiqua"/>
              <a:sym typeface="Book Antiqua"/>
            </a:endParaRPr>
          </a:p>
          <a:p>
            <a:pPr indent="0" lvl="0" marL="0" rtl="0" algn="l">
              <a:lnSpc>
                <a:spcPct val="115000"/>
              </a:lnSpc>
              <a:spcBef>
                <a:spcPts val="1200"/>
              </a:spcBef>
              <a:spcAft>
                <a:spcPts val="0"/>
              </a:spcAft>
              <a:buSzPct val="69498"/>
              <a:buNone/>
            </a:pPr>
            <a:r>
              <a:rPr lang="en-GB" sz="3700">
                <a:latin typeface="Book Antiqua"/>
                <a:ea typeface="Book Antiqua"/>
                <a:cs typeface="Book Antiqua"/>
                <a:sym typeface="Book Antiqua"/>
              </a:rPr>
              <a:t>Consider two parents are carriers of sickle-cell anaemia. Their genetic makeup  is AS. </a:t>
            </a:r>
            <a:endParaRPr sz="3700">
              <a:latin typeface="Book Antiqua"/>
              <a:ea typeface="Book Antiqua"/>
              <a:cs typeface="Book Antiqua"/>
              <a:sym typeface="Book Antiqua"/>
            </a:endParaRPr>
          </a:p>
          <a:p>
            <a:pPr indent="0" lvl="0" marL="0" rtl="0" algn="l">
              <a:lnSpc>
                <a:spcPct val="115000"/>
              </a:lnSpc>
              <a:spcBef>
                <a:spcPts val="1200"/>
              </a:spcBef>
              <a:spcAft>
                <a:spcPts val="0"/>
              </a:spcAft>
              <a:buSzPct val="69498"/>
              <a:buNone/>
            </a:pPr>
            <a:r>
              <a:rPr lang="en-GB" sz="3700">
                <a:latin typeface="Book Antiqua"/>
                <a:ea typeface="Book Antiqua"/>
                <a:cs typeface="Book Antiqua"/>
                <a:sym typeface="Book Antiqua"/>
              </a:rPr>
              <a:t>Note the genetic makeup of a non-carrier is AA, and of a diseased child is SS.</a:t>
            </a:r>
            <a:endParaRPr sz="3700">
              <a:latin typeface="Book Antiqua"/>
              <a:ea typeface="Book Antiqua"/>
              <a:cs typeface="Book Antiqua"/>
              <a:sym typeface="Book Antiqua"/>
            </a:endParaRPr>
          </a:p>
          <a:p>
            <a:pPr indent="0" lvl="0" marL="0" rtl="0" algn="l">
              <a:lnSpc>
                <a:spcPct val="115000"/>
              </a:lnSpc>
              <a:spcBef>
                <a:spcPts val="1200"/>
              </a:spcBef>
              <a:spcAft>
                <a:spcPts val="0"/>
              </a:spcAft>
              <a:buSzPct val="69498"/>
              <a:buNone/>
            </a:pPr>
            <a:r>
              <a:rPr lang="en-GB" sz="3700">
                <a:latin typeface="Book Antiqua"/>
                <a:ea typeface="Book Antiqua"/>
                <a:cs typeface="Book Antiqua"/>
                <a:sym typeface="Book Antiqua"/>
              </a:rPr>
              <a:t>The sample space of the parents includes 4 outcomes,</a:t>
            </a:r>
            <a:br>
              <a:rPr lang="en-GB" sz="3700">
                <a:latin typeface="Book Antiqua"/>
                <a:ea typeface="Book Antiqua"/>
                <a:cs typeface="Book Antiqua"/>
                <a:sym typeface="Book Antiqua"/>
              </a:rPr>
            </a:br>
            <a:r>
              <a:rPr lang="en-GB" sz="3700">
                <a:latin typeface="Book Antiqua"/>
                <a:ea typeface="Book Antiqua"/>
                <a:cs typeface="Book Antiqua"/>
                <a:sym typeface="Book Antiqua"/>
              </a:rPr>
              <a:t>Ω = { AA, AS,  AS, SS}</a:t>
            </a:r>
            <a:endParaRPr sz="3700">
              <a:latin typeface="Book Antiqua"/>
              <a:ea typeface="Book Antiqua"/>
              <a:cs typeface="Book Antiqua"/>
              <a:sym typeface="Book Antiqua"/>
            </a:endParaRPr>
          </a:p>
          <a:p>
            <a:pPr indent="0" lvl="0" marL="0" rtl="0" algn="l">
              <a:lnSpc>
                <a:spcPct val="115000"/>
              </a:lnSpc>
              <a:spcBef>
                <a:spcPts val="1200"/>
              </a:spcBef>
              <a:spcAft>
                <a:spcPts val="0"/>
              </a:spcAft>
              <a:buClr>
                <a:schemeClr val="dk1"/>
              </a:buClr>
              <a:buSzPct val="34375"/>
              <a:buFont typeface="Arial"/>
              <a:buNone/>
            </a:pPr>
            <a:r>
              <a:rPr lang="en-GB" sz="3200">
                <a:latin typeface="Book Antiqua"/>
                <a:ea typeface="Book Antiqua"/>
                <a:cs typeface="Book Antiqua"/>
                <a:sym typeface="Book Antiqua"/>
              </a:rPr>
              <a:t>Events of interest(E) = { AA, AS, AS }</a:t>
            </a:r>
            <a:endParaRPr sz="3200">
              <a:latin typeface="Book Antiqua"/>
              <a:ea typeface="Book Antiqua"/>
              <a:cs typeface="Book Antiqua"/>
              <a:sym typeface="Book Antiqua"/>
            </a:endParaRPr>
          </a:p>
          <a:p>
            <a:pPr indent="0" lvl="0" marL="0" rtl="0" algn="l">
              <a:lnSpc>
                <a:spcPct val="115000"/>
              </a:lnSpc>
              <a:spcBef>
                <a:spcPts val="1200"/>
              </a:spcBef>
              <a:spcAft>
                <a:spcPts val="1200"/>
              </a:spcAft>
              <a:buSzPct val="80357"/>
              <a:buNone/>
            </a:pPr>
            <a:r>
              <a:rPr lang="en-GB" sz="3200">
                <a:latin typeface="Book Antiqua"/>
                <a:ea typeface="Book Antiqua"/>
                <a:cs typeface="Book Antiqua"/>
                <a:sym typeface="Book Antiqua"/>
              </a:rPr>
              <a:t>Probability(E) = 3/4</a:t>
            </a:r>
            <a:endParaRPr b="1" sz="3600">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2023-08-23T08:11:39Z</dcterms:created>
  <dc:creator>Microsoft Office User</dc:creator>
</cp:coreProperties>
</file>