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A0vqYG0i2y/hvdP5MBVdCb3iD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514ecc4d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d514ecc4d5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87" name="Google Shape;187;g2d514ecc4d5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514ecc4d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d514ecc4d5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95" name="Google Shape;195;g2d514ecc4d5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514ecc4d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d514ecc4d5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03" name="Google Shape;203;g2d514ecc4d5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514ecc4d5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d514ecc4d5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1" name="Google Shape;211;g2d514ecc4d5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514ecc4d5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d514ecc4d5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9" name="Google Shape;219;g2d514ecc4d5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514ecc4d5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d514ecc4d5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27" name="Google Shape;227;g2d514ecc4d5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514ecc4d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d514ecc4d5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35" name="Google Shape;235;g2d514ecc4d5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514ecc4d5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d514ecc4d5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43" name="Google Shape;243;g2d514ecc4d5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0f0fffef3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310f0fffef3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53" name="Google Shape;253;g310f0fffef3_1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6b62da1b8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306b62da1b8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306b62da1b8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6b62da1b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306b62da1b8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70" name="Google Shape;270;g306b62da1b8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c01616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fc01616b4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37" name="Google Shape;137;g2fc01616b4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c01616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fc01616b4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46" name="Google Shape;146;g2fc01616b4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6b62da1b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306b62da1b8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55" name="Google Shape;155;g306b62da1b8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514ecc4d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d514ecc4d5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63" name="Google Shape;163;g2d514ecc4d5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514ecc4d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d514ecc4d5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1" name="Google Shape;171;g2d514ecc4d5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514ecc4d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d514ecc4d5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9" name="Google Shape;179;g2d514ecc4d5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2.png"/><Relationship Id="rId10" Type="http://schemas.openxmlformats.org/officeDocument/2006/relationships/image" Target="../media/image7.png"/><Relationship Id="rId9" Type="http://schemas.openxmlformats.org/officeDocument/2006/relationships/hyperlink" Target="mailto:info@ucu.ac.ug" TargetMode="External"/><Relationship Id="rId5" Type="http://schemas.openxmlformats.org/officeDocument/2006/relationships/hyperlink" Target="https://ucu.ac.ug/" TargetMode="External"/><Relationship Id="rId6" Type="http://schemas.openxmlformats.org/officeDocument/2006/relationships/hyperlink" Target="mailto:info@ucu.ac.ug" TargetMode="External"/><Relationship Id="rId7" Type="http://schemas.openxmlformats.org/officeDocument/2006/relationships/image" Target="../media/image4.png"/><Relationship Id="rId8"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41" name="Shape 41"/>
        <p:cNvGrpSpPr/>
        <p:nvPr/>
      </p:nvGrpSpPr>
      <p:grpSpPr>
        <a:xfrm>
          <a:off x="0" y="0"/>
          <a:ext cx="0" cy="0"/>
          <a:chOff x="0" y="0"/>
          <a:chExt cx="0" cy="0"/>
        </a:xfrm>
      </p:grpSpPr>
      <p:sp>
        <p:nvSpPr>
          <p:cNvPr id="42" name="Google Shape;42;p18"/>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43" name="Google Shape;43;p18"/>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 name="Google Shape;45;p18"/>
          <p:cNvGrpSpPr/>
          <p:nvPr/>
        </p:nvGrpSpPr>
        <p:grpSpPr>
          <a:xfrm>
            <a:off x="888267" y="4604423"/>
            <a:ext cx="5551131" cy="1360803"/>
            <a:chOff x="3063490" y="4400284"/>
            <a:chExt cx="5551131" cy="1360803"/>
          </a:xfrm>
        </p:grpSpPr>
        <p:grpSp>
          <p:nvGrpSpPr>
            <p:cNvPr id="46" name="Google Shape;46;p18"/>
            <p:cNvGrpSpPr/>
            <p:nvPr/>
          </p:nvGrpSpPr>
          <p:grpSpPr>
            <a:xfrm>
              <a:off x="4215162" y="4400284"/>
              <a:ext cx="4399459" cy="1360286"/>
              <a:chOff x="3595675" y="3836538"/>
              <a:chExt cx="5247402" cy="1632365"/>
            </a:xfrm>
          </p:grpSpPr>
          <p:pic>
            <p:nvPicPr>
              <p:cNvPr descr="facebook instagram whatsapp PNG image with transparent background | TOPpng" id="47" name="Google Shape;47;p18"/>
              <p:cNvPicPr preferRelativeResize="0"/>
              <p:nvPr/>
            </p:nvPicPr>
            <p:blipFill rotWithShape="1">
              <a:blip r:embed="rId2">
                <a:alphaModFix/>
              </a:blip>
              <a:srcRect b="67238" l="0" r="66494" t="0"/>
              <a:stretch/>
            </p:blipFill>
            <p:spPr>
              <a:xfrm>
                <a:off x="3693167" y="4915321"/>
                <a:ext cx="249211" cy="259159"/>
              </a:xfrm>
              <a:prstGeom prst="rect">
                <a:avLst/>
              </a:prstGeom>
              <a:noFill/>
              <a:ln>
                <a:noFill/>
              </a:ln>
            </p:spPr>
          </p:pic>
          <p:pic>
            <p:nvPicPr>
              <p:cNvPr descr="facebook instagram whatsapp PNG image with transparent background | TOPpng" id="48" name="Google Shape;48;p18"/>
              <p:cNvPicPr preferRelativeResize="0"/>
              <p:nvPr/>
            </p:nvPicPr>
            <p:blipFill rotWithShape="1">
              <a:blip r:embed="rId3">
                <a:alphaModFix/>
              </a:blip>
              <a:srcRect b="69905" l="67402" r="0" t="0"/>
              <a:stretch/>
            </p:blipFill>
            <p:spPr>
              <a:xfrm>
                <a:off x="3685804" y="5173122"/>
                <a:ext cx="263933" cy="259160"/>
              </a:xfrm>
              <a:prstGeom prst="rect">
                <a:avLst/>
              </a:prstGeom>
              <a:noFill/>
              <a:ln>
                <a:noFill/>
              </a:ln>
            </p:spPr>
          </p:pic>
          <p:pic>
            <p:nvPicPr>
              <p:cNvPr descr="Round black telephone logo, Telephone Icon, Phone File, electronics, logo,  black And White png | PNGWing" id="49" name="Google Shape;49;p18"/>
              <p:cNvPicPr preferRelativeResize="0"/>
              <p:nvPr/>
            </p:nvPicPr>
            <p:blipFill rotWithShape="1">
              <a:blip r:embed="rId4">
                <a:alphaModFix/>
              </a:blip>
              <a:srcRect b="0" l="0" r="0" t="0"/>
              <a:stretch/>
            </p:blipFill>
            <p:spPr>
              <a:xfrm>
                <a:off x="3693167" y="4579064"/>
                <a:ext cx="249209" cy="259159"/>
              </a:xfrm>
              <a:prstGeom prst="rect">
                <a:avLst/>
              </a:prstGeom>
              <a:noFill/>
              <a:ln>
                <a:noFill/>
              </a:ln>
            </p:spPr>
          </p:pic>
          <p:sp>
            <p:nvSpPr>
              <p:cNvPr id="50" name="Google Shape;50;p18"/>
              <p:cNvSpPr txBox="1"/>
              <p:nvPr/>
            </p:nvSpPr>
            <p:spPr>
              <a:xfrm>
                <a:off x="3943860" y="4840719"/>
                <a:ext cx="296423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Trebuchet MS"/>
                    <a:ea typeface="Trebuchet MS"/>
                    <a:cs typeface="Trebuchet MS"/>
                    <a:sym typeface="Trebuchet MS"/>
                  </a:rPr>
                  <a:t>@ugandachristianuniversity</a:t>
                </a:r>
                <a:endParaRPr b="0" i="0" sz="1200" u="none" cap="none" strike="noStrike">
                  <a:solidFill>
                    <a:srgbClr val="000000"/>
                  </a:solidFill>
                  <a:latin typeface="Trebuchet MS"/>
                  <a:ea typeface="Trebuchet MS"/>
                  <a:cs typeface="Trebuchet MS"/>
                  <a:sym typeface="Trebuchet MS"/>
                </a:endParaRPr>
              </a:p>
            </p:txBody>
          </p:sp>
          <p:sp>
            <p:nvSpPr>
              <p:cNvPr id="51" name="Google Shape;51;p18"/>
              <p:cNvSpPr txBox="1"/>
              <p:nvPr/>
            </p:nvSpPr>
            <p:spPr>
              <a:xfrm>
                <a:off x="6724749" y="4848559"/>
                <a:ext cx="1781016" cy="369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GB" sz="1350" u="none" cap="none" strike="noStrike">
                    <a:solidFill>
                      <a:srgbClr val="0C0C0C"/>
                    </a:solidFill>
                    <a:latin typeface="Trebuchet MS"/>
                    <a:ea typeface="Trebuchet MS"/>
                    <a:cs typeface="Trebuchet MS"/>
                    <a:sym typeface="Trebuchet MS"/>
                  </a:rPr>
                  <a:t>@</a:t>
                </a:r>
                <a:r>
                  <a:rPr b="0" i="0" lang="en-GB" sz="1200" u="none" cap="none" strike="noStrike">
                    <a:solidFill>
                      <a:srgbClr val="0C0C0C"/>
                    </a:solidFill>
                    <a:latin typeface="Trebuchet MS"/>
                    <a:ea typeface="Trebuchet MS"/>
                    <a:cs typeface="Trebuchet MS"/>
                    <a:sym typeface="Trebuchet MS"/>
                  </a:rPr>
                  <a:t>UCUniversity</a:t>
                </a:r>
                <a:endParaRPr b="0" i="0" sz="1350" u="none" cap="none" strike="noStrike">
                  <a:solidFill>
                    <a:srgbClr val="0C0C0C"/>
                  </a:solidFill>
                  <a:latin typeface="Trebuchet MS"/>
                  <a:ea typeface="Trebuchet MS"/>
                  <a:cs typeface="Trebuchet MS"/>
                  <a:sym typeface="Trebuchet MS"/>
                </a:endParaRPr>
              </a:p>
            </p:txBody>
          </p:sp>
          <p:sp>
            <p:nvSpPr>
              <p:cNvPr id="52" name="Google Shape;52;p18"/>
              <p:cNvSpPr txBox="1"/>
              <p:nvPr/>
            </p:nvSpPr>
            <p:spPr>
              <a:xfrm>
                <a:off x="3961223" y="5136500"/>
                <a:ext cx="324006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@UgandaChristianUniversity</a:t>
                </a:r>
                <a:endParaRPr b="0" i="0" sz="1200" u="none" cap="none" strike="noStrike">
                  <a:solidFill>
                    <a:srgbClr val="0C0C0C"/>
                  </a:solidFill>
                  <a:latin typeface="Trebuchet MS"/>
                  <a:ea typeface="Trebuchet MS"/>
                  <a:cs typeface="Trebuchet MS"/>
                  <a:sym typeface="Trebuchet MS"/>
                </a:endParaRPr>
              </a:p>
            </p:txBody>
          </p:sp>
          <p:sp>
            <p:nvSpPr>
              <p:cNvPr id="53" name="Google Shape;53;p18"/>
              <p:cNvSpPr txBox="1"/>
              <p:nvPr/>
            </p:nvSpPr>
            <p:spPr>
              <a:xfrm>
                <a:off x="3619181" y="4118017"/>
                <a:ext cx="5223896" cy="720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P.O. Box 4 Mukono, Uganda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256-312-350800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100"/>
                  <a:buFont typeface="Trebuchet MS"/>
                  <a:buNone/>
                </a:pPr>
                <a:r>
                  <a:rPr b="0" i="0" lang="en-GB" sz="1100" u="sng" cap="none" strike="noStrike">
                    <a:solidFill>
                      <a:srgbClr val="0000FF"/>
                    </a:solidFill>
                    <a:latin typeface="Trebuchet MS"/>
                    <a:ea typeface="Trebuchet MS"/>
                    <a:cs typeface="Trebuchet MS"/>
                    <a:sym typeface="Trebuchet MS"/>
                    <a:hlinkClick r:id="rId5">
                      <a:extLst>
                        <a:ext uri="{A12FA001-AC4F-418D-AE19-62706E023703}">
                          <ahyp:hlinkClr val="tx"/>
                        </a:ext>
                      </a:extLst>
                    </a:hlinkClick>
                  </a:rPr>
                  <a:t>      https://ucu.ac.ug/</a:t>
                </a:r>
                <a:r>
                  <a:rPr b="0" i="0" lang="en-GB" sz="1100" u="none" cap="none" strike="noStrike">
                    <a:solidFill>
                      <a:srgbClr val="0000FF"/>
                    </a:solidFill>
                    <a:latin typeface="Trebuchet MS"/>
                    <a:ea typeface="Trebuchet MS"/>
                    <a:cs typeface="Trebuchet MS"/>
                    <a:sym typeface="Trebuchet MS"/>
                  </a:rPr>
                  <a:t> </a:t>
                </a:r>
                <a:r>
                  <a:rPr b="0" i="0" lang="en-GB" sz="1100" u="none" cap="none" strike="noStrike">
                    <a:solidFill>
                      <a:srgbClr val="1E4E79"/>
                    </a:solidFill>
                    <a:latin typeface="Trebuchet MS"/>
                    <a:ea typeface="Trebuchet MS"/>
                    <a:cs typeface="Trebuchet MS"/>
                    <a:sym typeface="Trebuchet MS"/>
                  </a:rPr>
                  <a:t>   Email: </a:t>
                </a:r>
                <a:r>
                  <a:rPr b="0" i="0" lang="en-GB" sz="1100" u="sng" cap="none" strike="noStrike">
                    <a:solidFill>
                      <a:srgbClr val="0000FF"/>
                    </a:solidFill>
                    <a:latin typeface="Trebuchet MS"/>
                    <a:ea typeface="Trebuchet MS"/>
                    <a:cs typeface="Trebuchet MS"/>
                    <a:sym typeface="Trebuchet MS"/>
                    <a:hlinkClick r:id="rId6">
                      <a:extLst>
                        <a:ext uri="{A12FA001-AC4F-418D-AE19-62706E023703}">
                          <ahyp:hlinkClr val="tx"/>
                        </a:ext>
                      </a:extLst>
                    </a:hlinkClick>
                  </a:rPr>
                  <a:t>info@ucu.ac.ug</a:t>
                </a:r>
                <a:r>
                  <a:rPr b="0" i="0" lang="en-GB" sz="1100" u="none" cap="none" strike="noStrike">
                    <a:solidFill>
                      <a:srgbClr val="0000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54" name="Google Shape;54;p18"/>
              <p:cNvSpPr txBox="1"/>
              <p:nvPr/>
            </p:nvSpPr>
            <p:spPr>
              <a:xfrm>
                <a:off x="3595675" y="3836538"/>
                <a:ext cx="4174870" cy="406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Uganda Christian University</a:t>
                </a:r>
                <a:endParaRPr b="0" i="0" sz="1600" u="none" cap="none" strike="noStrike">
                  <a:solidFill>
                    <a:srgbClr val="1E4E79"/>
                  </a:solidFill>
                  <a:latin typeface="Trebuchet MS"/>
                  <a:ea typeface="Trebuchet MS"/>
                  <a:cs typeface="Trebuchet MS"/>
                  <a:sym typeface="Trebuchet MS"/>
                </a:endParaRPr>
              </a:p>
            </p:txBody>
          </p:sp>
          <p:pic>
            <p:nvPicPr>
              <p:cNvPr descr="facebook instagram whatsapp PNG image with transparent background | TOPpng" id="55" name="Google Shape;55;p18"/>
              <p:cNvPicPr preferRelativeResize="0"/>
              <p:nvPr/>
            </p:nvPicPr>
            <p:blipFill rotWithShape="1">
              <a:blip r:embed="rId3">
                <a:alphaModFix/>
              </a:blip>
              <a:srcRect b="31937" l="0" r="64675" t="34921"/>
              <a:stretch/>
            </p:blipFill>
            <p:spPr>
              <a:xfrm>
                <a:off x="6492923" y="4908033"/>
                <a:ext cx="260459" cy="259903"/>
              </a:xfrm>
              <a:prstGeom prst="rect">
                <a:avLst/>
              </a:prstGeom>
              <a:noFill/>
              <a:ln>
                <a:noFill/>
              </a:ln>
            </p:spPr>
          </p:pic>
        </p:grpSp>
        <p:pic>
          <p:nvPicPr>
            <p:cNvPr id="56" name="Google Shape;56;p18"/>
            <p:cNvPicPr preferRelativeResize="0"/>
            <p:nvPr/>
          </p:nvPicPr>
          <p:blipFill rotWithShape="1">
            <a:blip r:embed="rId7">
              <a:alphaModFix/>
            </a:blip>
            <a:srcRect b="16736" l="4177" r="77310" t="16271"/>
            <a:stretch/>
          </p:blipFill>
          <p:spPr>
            <a:xfrm>
              <a:off x="3063490" y="4440462"/>
              <a:ext cx="1197778" cy="1320625"/>
            </a:xfrm>
            <a:prstGeom prst="rect">
              <a:avLst/>
            </a:prstGeom>
            <a:noFill/>
            <a:ln>
              <a:noFill/>
            </a:ln>
          </p:spPr>
        </p:pic>
      </p:grpSp>
      <p:pic>
        <p:nvPicPr>
          <p:cNvPr descr="Red button thank you icon Royalty Free Vector Image" id="57" name="Google Shape;57;p18"/>
          <p:cNvPicPr preferRelativeResize="0"/>
          <p:nvPr/>
        </p:nvPicPr>
        <p:blipFill rotWithShape="1">
          <a:blip r:embed="rId8">
            <a:alphaModFix/>
          </a:blip>
          <a:srcRect b="13038" l="0" r="0" t="0"/>
          <a:stretch/>
        </p:blipFill>
        <p:spPr>
          <a:xfrm>
            <a:off x="5409985" y="1899157"/>
            <a:ext cx="1825644" cy="1704122"/>
          </a:xfrm>
          <a:prstGeom prst="rect">
            <a:avLst/>
          </a:prstGeom>
          <a:noFill/>
          <a:ln>
            <a:noFill/>
          </a:ln>
        </p:spPr>
      </p:pic>
      <p:grpSp>
        <p:nvGrpSpPr>
          <p:cNvPr id="58" name="Google Shape;58;p18"/>
          <p:cNvGrpSpPr/>
          <p:nvPr/>
        </p:nvGrpSpPr>
        <p:grpSpPr>
          <a:xfrm>
            <a:off x="8223082" y="4505034"/>
            <a:ext cx="4710416" cy="1774757"/>
            <a:chOff x="4261082" y="3159912"/>
            <a:chExt cx="5618294" cy="2129734"/>
          </a:xfrm>
        </p:grpSpPr>
        <p:pic>
          <p:nvPicPr>
            <p:cNvPr descr="facebook instagram whatsapp PNG image with transparent background | TOPpng" id="59" name="Google Shape;59;p18"/>
            <p:cNvPicPr preferRelativeResize="0"/>
            <p:nvPr/>
          </p:nvPicPr>
          <p:blipFill rotWithShape="1">
            <a:blip r:embed="rId2">
              <a:alphaModFix/>
            </a:blip>
            <a:srcRect b="67238" l="0" r="66494" t="0"/>
            <a:stretch/>
          </p:blipFill>
          <p:spPr>
            <a:xfrm>
              <a:off x="4333142" y="4196730"/>
              <a:ext cx="277638" cy="288721"/>
            </a:xfrm>
            <a:prstGeom prst="rect">
              <a:avLst/>
            </a:prstGeom>
            <a:noFill/>
            <a:ln>
              <a:noFill/>
            </a:ln>
          </p:spPr>
        </p:pic>
        <p:pic>
          <p:nvPicPr>
            <p:cNvPr descr="Round black telephone logo, Telephone Icon, Phone File, electronics, logo,  black And White png | PNGWing" id="60" name="Google Shape;60;p18"/>
            <p:cNvPicPr preferRelativeResize="0"/>
            <p:nvPr/>
          </p:nvPicPr>
          <p:blipFill rotWithShape="1">
            <a:blip r:embed="rId4">
              <a:alphaModFix/>
            </a:blip>
            <a:srcRect b="0" l="0" r="0" t="0"/>
            <a:stretch/>
          </p:blipFill>
          <p:spPr>
            <a:xfrm>
              <a:off x="4362423" y="4497666"/>
              <a:ext cx="245303" cy="255097"/>
            </a:xfrm>
            <a:prstGeom prst="rect">
              <a:avLst/>
            </a:prstGeom>
            <a:noFill/>
            <a:ln>
              <a:noFill/>
            </a:ln>
          </p:spPr>
        </p:pic>
        <p:sp>
          <p:nvSpPr>
            <p:cNvPr id="61" name="Google Shape;61;p18"/>
            <p:cNvSpPr txBox="1"/>
            <p:nvPr/>
          </p:nvSpPr>
          <p:spPr>
            <a:xfrm>
              <a:off x="4629313" y="4929543"/>
              <a:ext cx="2964236" cy="360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rebuchet MS"/>
                <a:ea typeface="Trebuchet MS"/>
                <a:cs typeface="Trebuchet MS"/>
                <a:sym typeface="Trebuchet MS"/>
              </a:endParaRPr>
            </a:p>
          </p:txBody>
        </p:sp>
        <p:sp>
          <p:nvSpPr>
            <p:cNvPr id="62" name="Google Shape;62;p18"/>
            <p:cNvSpPr txBox="1"/>
            <p:nvPr/>
          </p:nvSpPr>
          <p:spPr>
            <a:xfrm>
              <a:off x="4547946" y="4468247"/>
              <a:ext cx="1959178"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FF"/>
                  </a:solidFill>
                  <a:latin typeface="Trebuchet MS"/>
                  <a:ea typeface="Trebuchet MS"/>
                  <a:cs typeface="Trebuchet MS"/>
                  <a:sym typeface="Trebuchet MS"/>
                </a:rPr>
                <a:t>https://cse.ucu.ac.ug/</a:t>
              </a:r>
              <a:endParaRPr b="0" i="0" sz="1100" u="none" cap="none" strike="noStrike">
                <a:solidFill>
                  <a:srgbClr val="0000FF"/>
                </a:solidFill>
                <a:latin typeface="Trebuchet MS"/>
                <a:ea typeface="Trebuchet MS"/>
                <a:cs typeface="Trebuchet MS"/>
                <a:sym typeface="Trebuchet MS"/>
              </a:endParaRPr>
            </a:p>
          </p:txBody>
        </p:sp>
        <p:sp>
          <p:nvSpPr>
            <p:cNvPr id="63" name="Google Shape;63;p18"/>
            <p:cNvSpPr txBox="1"/>
            <p:nvPr/>
          </p:nvSpPr>
          <p:spPr>
            <a:xfrm>
              <a:off x="6285518" y="4170852"/>
              <a:ext cx="1750610"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@ucu_ComputEng</a:t>
              </a:r>
              <a:endParaRPr b="0" i="0" sz="1200" u="none" cap="none" strike="noStrike">
                <a:solidFill>
                  <a:srgbClr val="0C0C0C"/>
                </a:solidFill>
                <a:latin typeface="Trebuchet MS"/>
                <a:ea typeface="Trebuchet MS"/>
                <a:cs typeface="Trebuchet MS"/>
                <a:sym typeface="Trebuchet MS"/>
              </a:endParaRPr>
            </a:p>
          </p:txBody>
        </p:sp>
        <p:sp>
          <p:nvSpPr>
            <p:cNvPr id="64" name="Google Shape;64;p18"/>
            <p:cNvSpPr txBox="1"/>
            <p:nvPr/>
          </p:nvSpPr>
          <p:spPr>
            <a:xfrm>
              <a:off x="4547946" y="4152767"/>
              <a:ext cx="1581881"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C0C0C"/>
                  </a:solidFill>
                  <a:latin typeface="Trebuchet MS"/>
                  <a:ea typeface="Trebuchet MS"/>
                  <a:cs typeface="Trebuchet MS"/>
                  <a:sym typeface="Trebuchet MS"/>
                </a:rPr>
                <a:t>@ucucomputeng</a:t>
              </a:r>
              <a:endParaRPr b="0" i="0" sz="1100" u="none" cap="none" strike="noStrike">
                <a:solidFill>
                  <a:srgbClr val="0C0C0C"/>
                </a:solidFill>
                <a:latin typeface="Trebuchet MS"/>
                <a:ea typeface="Trebuchet MS"/>
                <a:cs typeface="Trebuchet MS"/>
                <a:sym typeface="Trebuchet MS"/>
              </a:endParaRPr>
            </a:p>
          </p:txBody>
        </p:sp>
        <p:sp>
          <p:nvSpPr>
            <p:cNvPr id="65" name="Google Shape;65;p18"/>
            <p:cNvSpPr txBox="1"/>
            <p:nvPr/>
          </p:nvSpPr>
          <p:spPr>
            <a:xfrm>
              <a:off x="4281392" y="3800378"/>
              <a:ext cx="5597984"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 (0) 312 350 863 | WhatsApp: +256 (0) 708 114 300</a:t>
              </a:r>
              <a:endParaRPr b="0" i="0" sz="1400" u="none" cap="none" strike="noStrike">
                <a:solidFill>
                  <a:srgbClr val="000000"/>
                </a:solidFill>
                <a:latin typeface="Arial"/>
                <a:ea typeface="Arial"/>
                <a:cs typeface="Arial"/>
                <a:sym typeface="Arial"/>
              </a:endParaRPr>
            </a:p>
          </p:txBody>
        </p:sp>
        <p:sp>
          <p:nvSpPr>
            <p:cNvPr id="66" name="Google Shape;66;p18"/>
            <p:cNvSpPr txBox="1"/>
            <p:nvPr/>
          </p:nvSpPr>
          <p:spPr>
            <a:xfrm>
              <a:off x="4261082" y="3159912"/>
              <a:ext cx="5597985" cy="627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00000"/>
                  </a:solidFill>
                  <a:latin typeface="Trebuchet MS"/>
                  <a:ea typeface="Trebuchet MS"/>
                  <a:cs typeface="Trebuchet MS"/>
                  <a:sym typeface="Trebuchet MS"/>
                </a:rPr>
                <a:t>FACULTY OF ENGINEERING, DESIGN AND TECHNOLOGY</a:t>
              </a:r>
              <a:endParaRPr b="0" i="0" sz="1200" u="none" cap="none" strike="noStrike">
                <a:solidFill>
                  <a:srgbClr val="C00000"/>
                </a:solidFill>
                <a:latin typeface="Trebuchet MS"/>
                <a:ea typeface="Trebuchet MS"/>
                <a:cs typeface="Trebuchet MS"/>
                <a:sym typeface="Trebuchet MS"/>
              </a:endParaRPr>
            </a:p>
          </p:txBody>
        </p:sp>
        <p:pic>
          <p:nvPicPr>
            <p:cNvPr descr="facebook instagram whatsapp PNG image with transparent background | TOPpng" id="67" name="Google Shape;67;p18"/>
            <p:cNvPicPr preferRelativeResize="0"/>
            <p:nvPr/>
          </p:nvPicPr>
          <p:blipFill rotWithShape="1">
            <a:blip r:embed="rId3">
              <a:alphaModFix/>
            </a:blip>
            <a:srcRect b="31937" l="0" r="64675" t="34921"/>
            <a:stretch/>
          </p:blipFill>
          <p:spPr>
            <a:xfrm>
              <a:off x="6070315" y="4226614"/>
              <a:ext cx="301120" cy="300476"/>
            </a:xfrm>
            <a:prstGeom prst="rect">
              <a:avLst/>
            </a:prstGeom>
            <a:noFill/>
            <a:ln>
              <a:noFill/>
            </a:ln>
          </p:spPr>
        </p:pic>
      </p:grpSp>
      <p:sp>
        <p:nvSpPr>
          <p:cNvPr id="68" name="Google Shape;68;p18"/>
          <p:cNvSpPr txBox="1"/>
          <p:nvPr/>
        </p:nvSpPr>
        <p:spPr>
          <a:xfrm>
            <a:off x="10081508" y="5598486"/>
            <a:ext cx="20007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Email: dct-</a:t>
            </a:r>
            <a:r>
              <a:rPr b="0" i="0" lang="en-GB" sz="1100" u="sng" cap="none" strike="noStrike">
                <a:solidFill>
                  <a:srgbClr val="0000FF"/>
                </a:solidFill>
                <a:latin typeface="Trebuchet MS"/>
                <a:ea typeface="Trebuchet MS"/>
                <a:cs typeface="Trebuchet MS"/>
                <a:sym typeface="Trebuchet MS"/>
                <a:hlinkClick r:id="rId9">
                  <a:extLst>
                    <a:ext uri="{A12FA001-AC4F-418D-AE19-62706E023703}">
                      <ahyp:hlinkClr val="tx"/>
                    </a:ext>
                  </a:extLst>
                </a:hlinkClick>
              </a:rPr>
              <a:t>info@ucu.ac.ug</a:t>
            </a:r>
            <a:endParaRPr b="0" i="0" sz="1100" u="none" cap="none" strike="noStrike">
              <a:solidFill>
                <a:srgbClr val="0000FF"/>
              </a:solidFill>
              <a:latin typeface="Trebuchet MS"/>
              <a:ea typeface="Trebuchet MS"/>
              <a:cs typeface="Trebuchet MS"/>
              <a:sym typeface="Trebuchet MS"/>
            </a:endParaRPr>
          </a:p>
        </p:txBody>
      </p:sp>
      <p:pic>
        <p:nvPicPr>
          <p:cNvPr id="69" name="Google Shape;69;p18"/>
          <p:cNvPicPr preferRelativeResize="0"/>
          <p:nvPr/>
        </p:nvPicPr>
        <p:blipFill rotWithShape="1">
          <a:blip r:embed="rId10">
            <a:alphaModFix/>
          </a:blip>
          <a:srcRect b="0" l="0" r="0" t="0"/>
          <a:stretch/>
        </p:blipFill>
        <p:spPr>
          <a:xfrm flipH="1">
            <a:off x="7631107" y="4473507"/>
            <a:ext cx="634564" cy="1407474"/>
          </a:xfrm>
          <a:prstGeom prst="rect">
            <a:avLst/>
          </a:prstGeom>
          <a:noFill/>
          <a:ln>
            <a:noFill/>
          </a:ln>
        </p:spPr>
      </p:pic>
      <p:cxnSp>
        <p:nvCxnSpPr>
          <p:cNvPr id="70" name="Google Shape;70;p18"/>
          <p:cNvCxnSpPr/>
          <p:nvPr/>
        </p:nvCxnSpPr>
        <p:spPr>
          <a:xfrm flipH="1">
            <a:off x="345989" y="4505034"/>
            <a:ext cx="11846011" cy="105016"/>
          </a:xfrm>
          <a:prstGeom prst="straightConnector1">
            <a:avLst/>
          </a:prstGeom>
          <a:noFill/>
          <a:ln cap="flat" cmpd="sng" w="9525">
            <a:solidFill>
              <a:schemeClr val="accent1"/>
            </a:solidFill>
            <a:prstDash val="solid"/>
            <a:miter lim="800000"/>
            <a:headEnd len="sm" w="sm" type="none"/>
            <a:tailEnd len="sm" w="sm" type="none"/>
          </a:ln>
        </p:spPr>
      </p:cxnSp>
      <p:sp>
        <p:nvSpPr>
          <p:cNvPr id="71" name="Google Shape;71;p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1900"/>
              <a:buNone/>
              <a:defRPr sz="2000">
                <a:solidFill>
                  <a:srgbClr val="888888"/>
                </a:solidFill>
              </a:defRPr>
            </a:lvl2pPr>
            <a:lvl3pPr indent="-228600" lvl="2" marL="1371600" algn="l">
              <a:lnSpc>
                <a:spcPct val="90000"/>
              </a:lnSpc>
              <a:spcBef>
                <a:spcPts val="500"/>
              </a:spcBef>
              <a:spcAft>
                <a:spcPts val="0"/>
              </a:spcAft>
              <a:buSzPts val="1620"/>
              <a:buNone/>
              <a:defRPr sz="1800">
                <a:solidFill>
                  <a:srgbClr val="888888"/>
                </a:solidFill>
              </a:defRPr>
            </a:lvl3pPr>
            <a:lvl4pPr indent="-228600" lvl="3" marL="1828800" algn="l">
              <a:lnSpc>
                <a:spcPct val="90000"/>
              </a:lnSpc>
              <a:spcBef>
                <a:spcPts val="500"/>
              </a:spcBef>
              <a:spcAft>
                <a:spcPts val="0"/>
              </a:spcAft>
              <a:buSzPts val="1408"/>
              <a:buNone/>
              <a:defRPr sz="1600">
                <a:solidFill>
                  <a:srgbClr val="888888"/>
                </a:solidFill>
              </a:defRPr>
            </a:lvl4pPr>
            <a:lvl5pPr indent="-228600" lvl="4" marL="2286000" algn="l">
              <a:lnSpc>
                <a:spcPct val="90000"/>
              </a:lnSpc>
              <a:spcBef>
                <a:spcPts val="500"/>
              </a:spcBef>
              <a:spcAft>
                <a:spcPts val="0"/>
              </a:spcAft>
              <a:buSzPts val="1376"/>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9"/>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rot="5400000">
            <a:off x="3851275" y="-1325561"/>
            <a:ext cx="448945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theme" Target="../theme/theme2.xml"/><Relationship Id="rId12" Type="http://schemas.openxmlformats.org/officeDocument/2006/relationships/slideLayout" Target="../slideLayouts/slideLayout8.xml"/><Relationship Id="rId1" Type="http://schemas.openxmlformats.org/officeDocument/2006/relationships/image" Target="../media/image4.png"/><Relationship Id="rId2" Type="http://schemas.openxmlformats.org/officeDocument/2006/relationships/hyperlink" Target="mailto:info@ucu.ac.ug" TargetMode="External"/><Relationship Id="rId3" Type="http://schemas.openxmlformats.org/officeDocument/2006/relationships/hyperlink" Target="http://www.ucu.ac.ug/" TargetMode="External"/><Relationship Id="rId4" Type="http://schemas.openxmlformats.org/officeDocument/2006/relationships/image" Target="../media/image7.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9776791" y="0"/>
            <a:ext cx="2415209" cy="735885"/>
          </a:xfrm>
          <a:prstGeom prst="rect">
            <a:avLst/>
          </a:prstGeom>
          <a:noFill/>
          <a:ln>
            <a:noFill/>
          </a:ln>
        </p:spPr>
      </p:pic>
      <p:sp>
        <p:nvSpPr>
          <p:cNvPr id="11" name="Google Shape;11;p1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F497D"/>
              </a:buClr>
              <a:buSzPts val="4400"/>
              <a:buFont typeface="Trebuchet MS"/>
              <a:buNone/>
              <a:defRPr b="0" i="0" sz="4400" u="none" cap="none" strike="noStrike">
                <a:solidFill>
                  <a:srgbClr val="1F497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D7014D"/>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73380" lvl="1" marL="914400" marR="0" rtl="0" algn="l">
              <a:lnSpc>
                <a:spcPct val="90000"/>
              </a:lnSpc>
              <a:spcBef>
                <a:spcPts val="500"/>
              </a:spcBef>
              <a:spcAft>
                <a:spcPts val="0"/>
              </a:spcAft>
              <a:buClr>
                <a:srgbClr val="0B3D91"/>
              </a:buClr>
              <a:buSzPts val="2280"/>
              <a:buFont typeface="Noto Sans Symbols"/>
              <a:buChar char="❑"/>
              <a:defRPr b="0" i="0" sz="24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D70167"/>
              </a:buClr>
              <a:buSzPts val="1800"/>
              <a:buFont typeface="Noto Sans Symbols"/>
              <a:buChar char="❑"/>
              <a:defRPr b="0" i="0" sz="2000" u="none" cap="none" strike="noStrike">
                <a:solidFill>
                  <a:schemeClr val="dk1"/>
                </a:solidFill>
                <a:latin typeface="Trebuchet MS"/>
                <a:ea typeface="Trebuchet MS"/>
                <a:cs typeface="Trebuchet MS"/>
                <a:sym typeface="Trebuchet MS"/>
              </a:defRPr>
            </a:lvl3pPr>
            <a:lvl4pPr indent="-329183" lvl="3" marL="1828800" marR="0" rtl="0" algn="l">
              <a:lnSpc>
                <a:spcPct val="90000"/>
              </a:lnSpc>
              <a:spcBef>
                <a:spcPts val="500"/>
              </a:spcBef>
              <a:spcAft>
                <a:spcPts val="0"/>
              </a:spcAft>
              <a:buClr>
                <a:srgbClr val="D70167"/>
              </a:buClr>
              <a:buSzPts val="1584"/>
              <a:buFont typeface="Noto Sans Symbols"/>
              <a:buChar char="❑"/>
              <a:defRPr b="0" i="0" sz="1800" u="none" cap="none" strike="noStrike">
                <a:solidFill>
                  <a:schemeClr val="dk1"/>
                </a:solidFill>
                <a:latin typeface="Trebuchet MS"/>
                <a:ea typeface="Trebuchet MS"/>
                <a:cs typeface="Trebuchet MS"/>
                <a:sym typeface="Trebuchet MS"/>
              </a:defRPr>
            </a:lvl4pPr>
            <a:lvl5pPr indent="-326898" lvl="4" marL="2286000" marR="0" rtl="0" algn="l">
              <a:lnSpc>
                <a:spcPct val="90000"/>
              </a:lnSpc>
              <a:spcBef>
                <a:spcPts val="500"/>
              </a:spcBef>
              <a:spcAft>
                <a:spcPts val="0"/>
              </a:spcAft>
              <a:buClr>
                <a:srgbClr val="007931"/>
              </a:buClr>
              <a:buSzPts val="1548"/>
              <a:buFont typeface="Noto Sans Symbol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0"/>
          <p:cNvSpPr/>
          <p:nvPr/>
        </p:nvSpPr>
        <p:spPr>
          <a:xfrm>
            <a:off x="838200" y="1508126"/>
            <a:ext cx="11353800" cy="179387"/>
          </a:xfrm>
          <a:prstGeom prst="rect">
            <a:avLst/>
          </a:prstGeom>
          <a:solidFill>
            <a:srgbClr val="0B3D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 name="Google Shape;16;p1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10"/>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8" name="Google Shape;18;p10"/>
          <p:cNvSpPr txBox="1"/>
          <p:nvPr/>
        </p:nvSpPr>
        <p:spPr>
          <a:xfrm>
            <a:off x="2116899" y="6356350"/>
            <a:ext cx="75174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1" i="0" lang="en-GB" sz="850" u="none" cap="none" strike="noStrike">
                <a:solidFill>
                  <a:srgbClr val="0B3D91"/>
                </a:solidFill>
                <a:latin typeface="Trebuchet MS"/>
                <a:ea typeface="Trebuchet MS"/>
                <a:cs typeface="Trebuchet MS"/>
                <a:sym typeface="Trebuchet MS"/>
              </a:rPr>
              <a:t>A Complete Education for A Complete Person</a:t>
            </a:r>
            <a:br>
              <a:rPr b="0" i="0" lang="en-GB" sz="700" u="none" cap="none" strike="noStrike">
                <a:solidFill>
                  <a:schemeClr val="dk1"/>
                </a:solidFill>
                <a:latin typeface="Trebuchet MS"/>
                <a:ea typeface="Trebuchet MS"/>
                <a:cs typeface="Trebuchet MS"/>
                <a:sym typeface="Trebuchet MS"/>
              </a:rPr>
            </a:br>
            <a:r>
              <a:rPr b="0" i="0" lang="en-GB" sz="700" u="none" cap="none" strike="noStrike">
                <a:solidFill>
                  <a:schemeClr val="dk1"/>
                </a:solidFill>
                <a:latin typeface="Trebuchet MS"/>
                <a:ea typeface="Trebuchet MS"/>
                <a:cs typeface="Trebuchet MS"/>
                <a:sym typeface="Trebuchet MS"/>
              </a:rPr>
              <a:t>P.O. Box 4, Mukono, Uganda, Plot 67-173, Bishop Tucker Road, Mukono Hill | Tel: +256 (0) 312 350 800 Email: </a:t>
            </a:r>
            <a:r>
              <a:rPr b="0" i="0" lang="en-GB" sz="700" u="sng" cap="none" strike="noStrike">
                <a:solidFill>
                  <a:srgbClr val="0000FF"/>
                </a:solidFill>
                <a:latin typeface="Trebuchet MS"/>
                <a:ea typeface="Trebuchet MS"/>
                <a:cs typeface="Trebuchet MS"/>
                <a:sym typeface="Trebuchet MS"/>
                <a:hlinkClick r:id="rId2">
                  <a:extLst>
                    <a:ext uri="{A12FA001-AC4F-418D-AE19-62706E023703}">
                      <ahyp:hlinkClr val="tx"/>
                    </a:ext>
                  </a:extLst>
                </a:hlinkClick>
              </a:rPr>
              <a:t>info@ucu.ac.ug</a:t>
            </a:r>
            <a:r>
              <a:rPr b="0" i="0" lang="en-GB" sz="700" u="none" cap="none" strike="noStrike">
                <a:solidFill>
                  <a:srgbClr val="0000FF"/>
                </a:solidFill>
                <a:latin typeface="Trebuchet MS"/>
                <a:ea typeface="Trebuchet MS"/>
                <a:cs typeface="Trebuchet MS"/>
                <a:sym typeface="Trebuchet MS"/>
              </a:rPr>
              <a:t> </a:t>
            </a:r>
            <a:r>
              <a:rPr b="0" i="0" lang="en-GB" sz="700" u="none" cap="none" strike="noStrike">
                <a:solidFill>
                  <a:schemeClr val="dk1"/>
                </a:solidFill>
                <a:latin typeface="Trebuchet MS"/>
                <a:ea typeface="Trebuchet MS"/>
                <a:cs typeface="Trebuchet MS"/>
                <a:sym typeface="Trebuchet MS"/>
              </a:rPr>
              <a:t>Web: </a:t>
            </a:r>
            <a:r>
              <a:rPr b="0" i="0" lang="en-GB" sz="700" u="sng" cap="none" strike="noStrike">
                <a:solidFill>
                  <a:srgbClr val="0000FF"/>
                </a:solidFill>
                <a:latin typeface="Trebuchet MS"/>
                <a:ea typeface="Trebuchet MS"/>
                <a:cs typeface="Trebuchet MS"/>
                <a:sym typeface="Trebuchet MS"/>
              </a:rPr>
              <a:t>https://</a:t>
            </a:r>
            <a:r>
              <a:rPr b="0" i="0" lang="en-GB" sz="700" u="sng" cap="none" strike="noStrike">
                <a:solidFill>
                  <a:srgbClr val="0000FF"/>
                </a:solidFill>
                <a:latin typeface="Trebuchet MS"/>
                <a:ea typeface="Trebuchet MS"/>
                <a:cs typeface="Trebuchet MS"/>
                <a:sym typeface="Trebuchet MS"/>
                <a:hlinkClick r:id="rId3">
                  <a:extLst>
                    <a:ext uri="{A12FA001-AC4F-418D-AE19-62706E023703}">
                      <ahyp:hlinkClr val="tx"/>
                    </a:ext>
                  </a:extLst>
                </a:hlinkClick>
              </a:rPr>
              <a:t>ucu.ac.ug</a:t>
            </a:r>
            <a:endParaRPr b="0" i="0" sz="700" u="sng" cap="none" strike="noStrike">
              <a:solidFill>
                <a:srgbClr val="0000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650"/>
              <a:buFont typeface="Arial"/>
              <a:buNone/>
            </a:pPr>
            <a:r>
              <a:rPr b="0" i="0" lang="en-GB" sz="650" u="none" cap="none" strike="noStrike">
                <a:solidFill>
                  <a:schemeClr val="dk1"/>
                </a:solidFill>
                <a:latin typeface="Trebuchet MS"/>
                <a:ea typeface="Trebuchet MS"/>
                <a:cs typeface="Trebuchet MS"/>
                <a:sym typeface="Trebuchet MS"/>
              </a:rPr>
              <a:t>Founded by the Province of the Church of Uganda. Chartered by the Government of Uganda</a:t>
            </a:r>
            <a:endParaRPr b="0" i="0" sz="650" u="none" cap="none" strike="noStrik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cap="flat" cmpd="sng" w="12700">
            <a:solidFill>
              <a:srgbClr val="D70167"/>
            </a:solidFill>
            <a:prstDash val="solid"/>
            <a:miter lim="800000"/>
            <a:headEnd len="sm" w="sm" type="none"/>
            <a:tailEnd len="sm" w="sm" type="none"/>
          </a:ln>
        </p:spPr>
      </p:cxnSp>
      <p:pic>
        <p:nvPicPr>
          <p:cNvPr id="20" name="Google Shape;20;p10"/>
          <p:cNvPicPr preferRelativeResize="0"/>
          <p:nvPr/>
        </p:nvPicPr>
        <p:blipFill rotWithShape="1">
          <a:blip r:embed="rId4">
            <a:alphaModFix/>
          </a:blip>
          <a:srcRect b="42643" l="0" r="0" t="0"/>
          <a:stretch/>
        </p:blipFill>
        <p:spPr>
          <a:xfrm>
            <a:off x="0" y="5412967"/>
            <a:ext cx="1162289" cy="1445033"/>
          </a:xfrm>
          <a:prstGeom prst="rect">
            <a:avLst/>
          </a:prstGeom>
          <a:noFill/>
          <a:ln>
            <a:noFill/>
          </a:ln>
        </p:spPr>
      </p:pic>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statisticshowto.com/confidence-lev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qualtrics.com/experience-management/research/determine-sample-siz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Chapter</a:t>
            </a:r>
            <a:r>
              <a:rPr lang="en-GB"/>
              <a:t> 3: </a:t>
            </a:r>
            <a:r>
              <a:rPr i="1" lang="en-GB"/>
              <a:t>Inferential</a:t>
            </a:r>
            <a:r>
              <a:rPr i="1" lang="en-GB"/>
              <a:t> Statistics</a:t>
            </a:r>
            <a:endParaRPr/>
          </a:p>
        </p:txBody>
      </p:sp>
      <p:sp>
        <p:nvSpPr>
          <p:cNvPr id="101" name="Google Shape;101;p1"/>
          <p:cNvSpPr txBox="1"/>
          <p:nvPr/>
        </p:nvSpPr>
        <p:spPr>
          <a:xfrm>
            <a:off x="1007534" y="5551742"/>
            <a:ext cx="3733800" cy="82038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MTH1203: Probability and Statistics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2" y="2819880"/>
            <a:ext cx="12191999" cy="60912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7</a:t>
            </a:r>
            <a:r>
              <a:rPr b="0" i="0" lang="en-GB" sz="2800" u="none" cap="none" strike="noStrike">
                <a:solidFill>
                  <a:srgbClr val="FFFF00"/>
                </a:solidFill>
                <a:latin typeface="Trebuchet MS"/>
                <a:ea typeface="Trebuchet MS"/>
                <a:cs typeface="Trebuchet MS"/>
                <a:sym typeface="Trebuchet MS"/>
              </a:rPr>
              <a:t> (BSCS, BSDS, BSIT)</a:t>
            </a:r>
            <a:endParaRPr b="0" i="0" sz="2800" u="none" cap="none" strike="noStrike">
              <a:solidFill>
                <a:srgbClr val="FFFF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d514ecc4d5_0_25"/>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Convenience</a:t>
            </a:r>
            <a:r>
              <a:rPr b="1" lang="en-GB" sz="4800">
                <a:solidFill>
                  <a:srgbClr val="0B3D91"/>
                </a:solidFill>
                <a:latin typeface="Trebuchet MS"/>
                <a:ea typeface="Trebuchet MS"/>
                <a:cs typeface="Trebuchet MS"/>
                <a:sym typeface="Trebuchet MS"/>
              </a:rPr>
              <a:t> sampling</a:t>
            </a:r>
            <a:endParaRPr b="0" i="0" sz="1400" u="none" cap="none" strike="noStrike">
              <a:solidFill>
                <a:srgbClr val="000000"/>
              </a:solidFill>
              <a:latin typeface="Arial"/>
              <a:ea typeface="Arial"/>
              <a:cs typeface="Arial"/>
              <a:sym typeface="Arial"/>
            </a:endParaRPr>
          </a:p>
        </p:txBody>
      </p:sp>
      <p:sp>
        <p:nvSpPr>
          <p:cNvPr id="190" name="Google Shape;190;g2d514ecc4d5_0_25"/>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91" name="Google Shape;191;g2d514ecc4d5_0_25"/>
          <p:cNvSpPr txBox="1"/>
          <p:nvPr/>
        </p:nvSpPr>
        <p:spPr>
          <a:xfrm>
            <a:off x="442944" y="1574250"/>
            <a:ext cx="11665200" cy="4399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Approach:</a:t>
            </a:r>
            <a:endParaRPr b="1" sz="33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Selecting samples from a population based on their availability</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E.g. seeking out </a:t>
            </a:r>
            <a:r>
              <a:rPr lang="en-GB" sz="3100">
                <a:solidFill>
                  <a:schemeClr val="dk1"/>
                </a:solidFill>
                <a:latin typeface="Book Antiqua"/>
                <a:ea typeface="Book Antiqua"/>
                <a:cs typeface="Book Antiqua"/>
                <a:sym typeface="Book Antiqua"/>
              </a:rPr>
              <a:t>perceptions</a:t>
            </a:r>
            <a:r>
              <a:rPr lang="en-GB" sz="3100">
                <a:solidFill>
                  <a:schemeClr val="dk1"/>
                </a:solidFill>
                <a:latin typeface="Book Antiqua"/>
                <a:ea typeface="Book Antiqua"/>
                <a:cs typeface="Book Antiqua"/>
                <a:sym typeface="Book Antiqua"/>
              </a:rPr>
              <a:t> about a product at a mall</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SzPts val="3100"/>
              <a:buFont typeface="Book Antiqua"/>
              <a:buChar char="●"/>
            </a:pPr>
            <a:r>
              <a:rPr lang="en-GB" sz="3100">
                <a:solidFill>
                  <a:schemeClr val="dk1"/>
                </a:solidFill>
                <a:latin typeface="Book Antiqua"/>
                <a:ea typeface="Book Antiqua"/>
                <a:cs typeface="Book Antiqua"/>
                <a:sym typeface="Book Antiqua"/>
              </a:rPr>
              <a:t>E.g. sampling voters on who they’d choose for guild presidency</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Pros: Simple and inexpensive</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rgbClr val="111111"/>
              </a:buClr>
              <a:buSzPts val="3100"/>
              <a:buFont typeface="Book Antiqua"/>
              <a:buChar char="●"/>
            </a:pPr>
            <a:r>
              <a:rPr lang="en-GB" sz="3100">
                <a:solidFill>
                  <a:srgbClr val="111111"/>
                </a:solidFill>
                <a:highlight>
                  <a:srgbClr val="FFFFFF"/>
                </a:highlight>
                <a:latin typeface="Book Antiqua"/>
                <a:ea typeface="Book Antiqua"/>
                <a:cs typeface="Book Antiqua"/>
                <a:sym typeface="Book Antiqua"/>
              </a:rPr>
              <a:t>Cons: Highly prone to bias </a:t>
            </a:r>
            <a:endParaRPr sz="3100">
              <a:solidFill>
                <a:srgbClr val="111111"/>
              </a:solidFill>
              <a:highlight>
                <a:srgbClr val="FFFFFF"/>
              </a:highlight>
              <a:latin typeface="Book Antiqua"/>
              <a:ea typeface="Book Antiqua"/>
              <a:cs typeface="Book Antiqua"/>
              <a:sym typeface="Book Antiqua"/>
            </a:endParaRPr>
          </a:p>
          <a:p>
            <a:pPr indent="0" lvl="0" marL="0" marR="0" rtl="0" algn="l">
              <a:lnSpc>
                <a:spcPct val="115000"/>
              </a:lnSpc>
              <a:spcBef>
                <a:spcPts val="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d514ecc4d5_0_32"/>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Choosing the right sampling method</a:t>
            </a:r>
            <a:endParaRPr b="0" i="0" sz="1400" u="none" cap="none" strike="noStrike">
              <a:solidFill>
                <a:srgbClr val="000000"/>
              </a:solidFill>
              <a:latin typeface="Arial"/>
              <a:ea typeface="Arial"/>
              <a:cs typeface="Arial"/>
              <a:sym typeface="Arial"/>
            </a:endParaRPr>
          </a:p>
        </p:txBody>
      </p:sp>
      <p:sp>
        <p:nvSpPr>
          <p:cNvPr id="198" name="Google Shape;198;g2d514ecc4d5_0_32"/>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99" name="Google Shape;199;g2d514ecc4d5_0_32"/>
          <p:cNvSpPr txBox="1"/>
          <p:nvPr/>
        </p:nvSpPr>
        <p:spPr>
          <a:xfrm>
            <a:off x="442944" y="1574250"/>
            <a:ext cx="11665200" cy="5380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To minimise bias, sampling method choice is based on</a:t>
            </a:r>
            <a:r>
              <a:rPr b="1" lang="en-GB" sz="3300">
                <a:solidFill>
                  <a:schemeClr val="dk1"/>
                </a:solidFill>
                <a:latin typeface="Book Antiqua"/>
                <a:ea typeface="Book Antiqua"/>
                <a:cs typeface="Book Antiqua"/>
                <a:sym typeface="Book Antiqua"/>
              </a:rPr>
              <a:t>:</a:t>
            </a:r>
            <a:endParaRPr b="1" sz="33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Population size and distribution:</a:t>
            </a:r>
            <a:r>
              <a:rPr lang="en-GB" sz="2800">
                <a:solidFill>
                  <a:schemeClr val="dk1"/>
                </a:solidFill>
                <a:latin typeface="Book Antiqua"/>
                <a:ea typeface="Book Antiqua"/>
                <a:cs typeface="Book Antiqua"/>
                <a:sym typeface="Book Antiqua"/>
              </a:rPr>
              <a:t> For large populations, cluster or systematic sampling might be more practical.</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Resources available:</a:t>
            </a:r>
            <a:r>
              <a:rPr lang="en-GB" sz="2800">
                <a:solidFill>
                  <a:schemeClr val="dk1"/>
                </a:solidFill>
                <a:latin typeface="Book Antiqua"/>
                <a:ea typeface="Book Antiqua"/>
                <a:cs typeface="Book Antiqua"/>
                <a:sym typeface="Book Antiqua"/>
              </a:rPr>
              <a:t> Simple random sampling can be expensive for large populations.</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Desired level of precision:</a:t>
            </a:r>
            <a:r>
              <a:rPr lang="en-GB" sz="2800">
                <a:solidFill>
                  <a:schemeClr val="dk1"/>
                </a:solidFill>
                <a:latin typeface="Book Antiqua"/>
                <a:ea typeface="Book Antiqua"/>
                <a:cs typeface="Book Antiqua"/>
                <a:sym typeface="Book Antiqua"/>
              </a:rPr>
              <a:t> Stratified sampling can improve precision.</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Population diversity:</a:t>
            </a:r>
            <a:r>
              <a:rPr lang="en-GB" sz="2800">
                <a:solidFill>
                  <a:schemeClr val="dk1"/>
                </a:solidFill>
                <a:latin typeface="Book Antiqua"/>
                <a:ea typeface="Book Antiqua"/>
                <a:cs typeface="Book Antiqua"/>
                <a:sym typeface="Book Antiqua"/>
              </a:rPr>
              <a:t> If the population is diverse, stratified sampling can ensure representation of different groups.</a:t>
            </a:r>
            <a:r>
              <a:rPr lang="en-GB" sz="2800">
                <a:solidFill>
                  <a:srgbClr val="111111"/>
                </a:solidFill>
                <a:highlight>
                  <a:srgbClr val="FFFFFF"/>
                </a:highlight>
                <a:latin typeface="Book Antiqua"/>
                <a:ea typeface="Book Antiqua"/>
                <a:cs typeface="Book Antiqua"/>
                <a:sym typeface="Book Antiqua"/>
              </a:rPr>
              <a:t> </a:t>
            </a:r>
            <a:endParaRPr sz="2800">
              <a:solidFill>
                <a:srgbClr val="111111"/>
              </a:solidFill>
              <a:highlight>
                <a:srgbClr val="FFFFFF"/>
              </a:highlight>
              <a:latin typeface="Book Antiqua"/>
              <a:ea typeface="Book Antiqua"/>
              <a:cs typeface="Book Antiqua"/>
              <a:sym typeface="Book Antiqua"/>
            </a:endParaRPr>
          </a:p>
          <a:p>
            <a:pPr indent="0" lvl="0" marL="0" marR="0" rtl="0" algn="l">
              <a:lnSpc>
                <a:spcPct val="115000"/>
              </a:lnSpc>
              <a:spcBef>
                <a:spcPts val="120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d514ecc4d5_0_39"/>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Point estimation</a:t>
            </a:r>
            <a:endParaRPr b="0" i="0" sz="1400" u="none" cap="none" strike="noStrike">
              <a:solidFill>
                <a:srgbClr val="000000"/>
              </a:solidFill>
              <a:latin typeface="Arial"/>
              <a:ea typeface="Arial"/>
              <a:cs typeface="Arial"/>
              <a:sym typeface="Arial"/>
            </a:endParaRPr>
          </a:p>
        </p:txBody>
      </p:sp>
      <p:sp>
        <p:nvSpPr>
          <p:cNvPr id="206" name="Google Shape;206;g2d514ecc4d5_0_39"/>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07" name="Google Shape;207;g2d514ecc4d5_0_39"/>
          <p:cNvSpPr txBox="1"/>
          <p:nvPr/>
        </p:nvSpPr>
        <p:spPr>
          <a:xfrm>
            <a:off x="442944" y="1574250"/>
            <a:ext cx="11665200" cy="5132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Used for sample size estimation</a:t>
            </a:r>
            <a:r>
              <a:rPr b="1" lang="en-GB" sz="3300">
                <a:solidFill>
                  <a:schemeClr val="dk1"/>
                </a:solidFill>
                <a:latin typeface="Book Antiqua"/>
                <a:ea typeface="Book Antiqua"/>
                <a:cs typeface="Book Antiqua"/>
                <a:sym typeface="Book Antiqua"/>
              </a:rPr>
              <a:t>:</a:t>
            </a:r>
            <a:endParaRPr b="1" sz="3300">
              <a:solidFill>
                <a:schemeClr val="dk1"/>
              </a:solidFill>
              <a:latin typeface="Book Antiqua"/>
              <a:ea typeface="Book Antiqua"/>
              <a:cs typeface="Book Antiqua"/>
              <a:sym typeface="Book Antiqua"/>
            </a:endParaRPr>
          </a:p>
          <a:p>
            <a:pPr indent="-419100" lvl="0" marL="457200" rtl="0" algn="l">
              <a:lnSpc>
                <a:spcPct val="115000"/>
              </a:lnSpc>
              <a:spcBef>
                <a:spcPts val="1200"/>
              </a:spcBef>
              <a:spcAft>
                <a:spcPts val="0"/>
              </a:spcAft>
              <a:buClr>
                <a:schemeClr val="dk1"/>
              </a:buClr>
              <a:buSzPts val="3000"/>
              <a:buFont typeface="Book Antiqua"/>
              <a:buChar char="●"/>
            </a:pPr>
            <a:r>
              <a:rPr lang="en-GB" sz="3000">
                <a:solidFill>
                  <a:schemeClr val="dk1"/>
                </a:solidFill>
                <a:highlight>
                  <a:srgbClr val="FFFFFF"/>
                </a:highlight>
                <a:latin typeface="Book Antiqua"/>
                <a:ea typeface="Book Antiqua"/>
                <a:cs typeface="Book Antiqua"/>
                <a:sym typeface="Book Antiqua"/>
              </a:rPr>
              <a:t>Sample size is a research term used for defining the number of individuals included in a research study to represent a population. The sample size references the total number of respondents included in a study, and the number is often broken down into sub-groups by demographics such as age, gender, and location so that the total sample achieves represents the entire population</a:t>
            </a:r>
            <a:endParaRPr sz="3000">
              <a:solidFill>
                <a:schemeClr val="dk1"/>
              </a:solidFill>
              <a:highlight>
                <a:srgbClr val="FFFFFF"/>
              </a:highlight>
              <a:latin typeface="Book Antiqua"/>
              <a:ea typeface="Book Antiqua"/>
              <a:cs typeface="Book Antiqua"/>
              <a:sym typeface="Book Antiqua"/>
            </a:endParaRPr>
          </a:p>
          <a:p>
            <a:pPr indent="0" lvl="0" marL="0" marR="0" rtl="0" algn="l">
              <a:lnSpc>
                <a:spcPct val="115000"/>
              </a:lnSpc>
              <a:spcBef>
                <a:spcPts val="120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d514ecc4d5_0_47"/>
          <p:cNvSpPr txBox="1"/>
          <p:nvPr/>
        </p:nvSpPr>
        <p:spPr>
          <a:xfrm>
            <a:off x="203200" y="219337"/>
            <a:ext cx="105156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500">
                <a:solidFill>
                  <a:srgbClr val="0B3D91"/>
                </a:solidFill>
                <a:latin typeface="Trebuchet MS"/>
                <a:ea typeface="Trebuchet MS"/>
                <a:cs typeface="Trebuchet MS"/>
                <a:sym typeface="Trebuchet MS"/>
              </a:rPr>
              <a:t>Confidence Interval (Error of margin)</a:t>
            </a:r>
            <a:endParaRPr b="0" i="0" sz="1100" u="none" cap="none" strike="noStrike">
              <a:solidFill>
                <a:srgbClr val="000000"/>
              </a:solidFill>
              <a:latin typeface="Arial"/>
              <a:ea typeface="Arial"/>
              <a:cs typeface="Arial"/>
              <a:sym typeface="Arial"/>
            </a:endParaRPr>
          </a:p>
        </p:txBody>
      </p:sp>
      <p:sp>
        <p:nvSpPr>
          <p:cNvPr id="214" name="Google Shape;214;g2d514ecc4d5_0_47"/>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15" name="Google Shape;215;g2d514ecc4d5_0_47"/>
          <p:cNvSpPr txBox="1"/>
          <p:nvPr/>
        </p:nvSpPr>
        <p:spPr>
          <a:xfrm>
            <a:off x="442944" y="1574250"/>
            <a:ext cx="11665200" cy="5345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Determining sample size is a key aspect of statistics</a:t>
            </a:r>
            <a:r>
              <a:rPr b="1" lang="en-GB" sz="3300">
                <a:solidFill>
                  <a:schemeClr val="dk1"/>
                </a:solidFill>
                <a:latin typeface="Book Antiqua"/>
                <a:ea typeface="Book Antiqua"/>
                <a:cs typeface="Book Antiqua"/>
                <a:sym typeface="Book Antiqua"/>
              </a:rPr>
              <a:t>:</a:t>
            </a:r>
            <a:endParaRPr b="1" sz="3300">
              <a:solidFill>
                <a:schemeClr val="dk1"/>
              </a:solidFill>
              <a:latin typeface="Book Antiqua"/>
              <a:ea typeface="Book Antiqua"/>
              <a:cs typeface="Book Antiqua"/>
              <a:sym typeface="Book Antiqua"/>
            </a:endParaRPr>
          </a:p>
          <a:p>
            <a:pPr indent="-419100" lvl="0" marL="457200" rtl="0" algn="l">
              <a:lnSpc>
                <a:spcPct val="115000"/>
              </a:lnSpc>
              <a:spcBef>
                <a:spcPts val="1200"/>
              </a:spcBef>
              <a:spcAft>
                <a:spcPts val="0"/>
              </a:spcAft>
              <a:buClr>
                <a:schemeClr val="dk1"/>
              </a:buClr>
              <a:buSzPts val="3000"/>
              <a:buFont typeface="Book Antiqua"/>
              <a:buChar char="●"/>
            </a:pPr>
            <a:r>
              <a:rPr lang="en-GB" sz="3000">
                <a:solidFill>
                  <a:schemeClr val="dk1"/>
                </a:solidFill>
                <a:highlight>
                  <a:srgbClr val="FFFFFF"/>
                </a:highlight>
                <a:latin typeface="Book Antiqua"/>
                <a:ea typeface="Book Antiqua"/>
                <a:cs typeface="Book Antiqua"/>
                <a:sym typeface="Book Antiqua"/>
              </a:rPr>
              <a:t>Measures degree of </a:t>
            </a:r>
            <a:r>
              <a:rPr lang="en-GB" sz="3000">
                <a:solidFill>
                  <a:schemeClr val="dk1"/>
                </a:solidFill>
                <a:highlight>
                  <a:srgbClr val="FFFFFF"/>
                </a:highlight>
                <a:latin typeface="Book Antiqua"/>
                <a:ea typeface="Book Antiqua"/>
                <a:cs typeface="Book Antiqua"/>
                <a:sym typeface="Book Antiqua"/>
              </a:rPr>
              <a:t>uncertainty</a:t>
            </a:r>
            <a:r>
              <a:rPr lang="en-GB" sz="3000">
                <a:solidFill>
                  <a:schemeClr val="dk1"/>
                </a:solidFill>
                <a:highlight>
                  <a:srgbClr val="FFFFFF"/>
                </a:highlight>
                <a:latin typeface="Book Antiqua"/>
                <a:ea typeface="Book Antiqua"/>
                <a:cs typeface="Book Antiqua"/>
                <a:sym typeface="Book Antiqua"/>
              </a:rPr>
              <a:t> or </a:t>
            </a:r>
            <a:r>
              <a:rPr lang="en-GB" sz="3000">
                <a:solidFill>
                  <a:schemeClr val="dk1"/>
                </a:solidFill>
                <a:highlight>
                  <a:srgbClr val="FFFFFF"/>
                </a:highlight>
                <a:latin typeface="Book Antiqua"/>
                <a:ea typeface="Book Antiqua"/>
                <a:cs typeface="Book Antiqua"/>
                <a:sym typeface="Book Antiqua"/>
              </a:rPr>
              <a:t>certainty</a:t>
            </a:r>
            <a:r>
              <a:rPr lang="en-GB" sz="3000">
                <a:solidFill>
                  <a:schemeClr val="dk1"/>
                </a:solidFill>
                <a:highlight>
                  <a:srgbClr val="FFFFFF"/>
                </a:highlight>
                <a:latin typeface="Book Antiqua"/>
                <a:ea typeface="Book Antiqua"/>
                <a:cs typeface="Book Antiqua"/>
                <a:sym typeface="Book Antiqua"/>
              </a:rPr>
              <a:t> in a sampling method</a:t>
            </a:r>
            <a:endParaRPr sz="3000">
              <a:solidFill>
                <a:schemeClr val="dk1"/>
              </a:solidFill>
              <a:highlight>
                <a:srgbClr val="FFFFFF"/>
              </a:highlight>
              <a:latin typeface="Book Antiqua"/>
              <a:ea typeface="Book Antiqua"/>
              <a:cs typeface="Book Antiqua"/>
              <a:sym typeface="Book Antiqua"/>
            </a:endParaRPr>
          </a:p>
          <a:p>
            <a:pPr indent="-400050" lvl="0" marL="457200" rtl="0" algn="l">
              <a:lnSpc>
                <a:spcPct val="115000"/>
              </a:lnSpc>
              <a:spcBef>
                <a:spcPts val="0"/>
              </a:spcBef>
              <a:spcAft>
                <a:spcPts val="0"/>
              </a:spcAft>
              <a:buClr>
                <a:srgbClr val="FF0000"/>
              </a:buClr>
              <a:buSzPts val="2700"/>
              <a:buFont typeface="Book Antiqua"/>
              <a:buChar char="●"/>
            </a:pPr>
            <a:r>
              <a:rPr lang="en-GB" sz="2700">
                <a:solidFill>
                  <a:srgbClr val="FF0000"/>
                </a:solidFill>
                <a:highlight>
                  <a:srgbClr val="FFFFFF"/>
                </a:highlight>
                <a:latin typeface="Book Antiqua"/>
                <a:ea typeface="Book Antiqua"/>
                <a:cs typeface="Book Antiqua"/>
                <a:sym typeface="Book Antiqua"/>
              </a:rPr>
              <a:t>For instance in a survey sampling of 1000 respondents in a </a:t>
            </a:r>
            <a:r>
              <a:rPr lang="en-GB" sz="2700">
                <a:solidFill>
                  <a:srgbClr val="FF0000"/>
                </a:solidFill>
                <a:highlight>
                  <a:srgbClr val="FFFFFF"/>
                </a:highlight>
                <a:latin typeface="Book Antiqua"/>
                <a:ea typeface="Book Antiqua"/>
                <a:cs typeface="Book Antiqua"/>
                <a:sym typeface="Book Antiqua"/>
              </a:rPr>
              <a:t>country</a:t>
            </a:r>
            <a:r>
              <a:rPr lang="en-GB" sz="2700">
                <a:solidFill>
                  <a:srgbClr val="FF0000"/>
                </a:solidFill>
                <a:highlight>
                  <a:srgbClr val="FFFFFF"/>
                </a:highlight>
                <a:latin typeface="Book Antiqua"/>
                <a:ea typeface="Book Antiqua"/>
                <a:cs typeface="Book Antiqua"/>
                <a:sym typeface="Book Antiqua"/>
              </a:rPr>
              <a:t>, if the confidence interval is 6 and 60% that the sampled respondents have a positive review about a product</a:t>
            </a:r>
            <a:endParaRPr sz="2700">
              <a:solidFill>
                <a:srgbClr val="FF0000"/>
              </a:solidFill>
              <a:highlight>
                <a:srgbClr val="FFFFFF"/>
              </a:highlight>
              <a:latin typeface="Book Antiqua"/>
              <a:ea typeface="Book Antiqua"/>
              <a:cs typeface="Book Antiqua"/>
              <a:sym typeface="Book Antiqua"/>
            </a:endParaRPr>
          </a:p>
          <a:p>
            <a:pPr indent="-400050" lvl="0" marL="457200" rtl="0" algn="l">
              <a:lnSpc>
                <a:spcPct val="115000"/>
              </a:lnSpc>
              <a:spcBef>
                <a:spcPts val="0"/>
              </a:spcBef>
              <a:spcAft>
                <a:spcPts val="0"/>
              </a:spcAft>
              <a:buClr>
                <a:srgbClr val="FF0000"/>
              </a:buClr>
              <a:buSzPts val="2700"/>
              <a:buFont typeface="Book Antiqua"/>
              <a:buChar char="●"/>
            </a:pPr>
            <a:r>
              <a:rPr lang="en-GB" sz="2700">
                <a:solidFill>
                  <a:srgbClr val="FF0000"/>
                </a:solidFill>
                <a:highlight>
                  <a:srgbClr val="FFFFFF"/>
                </a:highlight>
                <a:latin typeface="Book Antiqua"/>
                <a:ea typeface="Book Antiqua"/>
                <a:cs typeface="Book Antiqua"/>
                <a:sym typeface="Book Antiqua"/>
              </a:rPr>
              <a:t>That implies that you can be confident that between 54% (60-6) and 66% (60+6) of </a:t>
            </a:r>
            <a:r>
              <a:rPr lang="en-GB" sz="2700">
                <a:solidFill>
                  <a:srgbClr val="FF0000"/>
                </a:solidFill>
                <a:highlight>
                  <a:schemeClr val="lt1"/>
                </a:highlight>
                <a:latin typeface="Book Antiqua"/>
                <a:ea typeface="Book Antiqua"/>
                <a:cs typeface="Book Antiqua"/>
                <a:sym typeface="Book Antiqua"/>
              </a:rPr>
              <a:t>the entire population would have responded positively to the product</a:t>
            </a:r>
            <a:endParaRPr sz="2700">
              <a:solidFill>
                <a:srgbClr val="FF0000"/>
              </a:solidFill>
              <a:highlight>
                <a:srgbClr val="FFFFFF"/>
              </a:highlight>
              <a:latin typeface="Book Antiqua"/>
              <a:ea typeface="Book Antiqua"/>
              <a:cs typeface="Book Antiqua"/>
              <a:sym typeface="Book Antiqua"/>
            </a:endParaRPr>
          </a:p>
          <a:p>
            <a:pPr indent="0" lvl="0" marL="0" marR="0" rtl="0" algn="l">
              <a:lnSpc>
                <a:spcPct val="115000"/>
              </a:lnSpc>
              <a:spcBef>
                <a:spcPts val="120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d514ecc4d5_0_5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Confidence level</a:t>
            </a:r>
            <a:endParaRPr b="0" i="0" sz="1400" u="none" cap="none" strike="noStrike">
              <a:solidFill>
                <a:srgbClr val="000000"/>
              </a:solidFill>
              <a:latin typeface="Arial"/>
              <a:ea typeface="Arial"/>
              <a:cs typeface="Arial"/>
              <a:sym typeface="Arial"/>
            </a:endParaRPr>
          </a:p>
        </p:txBody>
      </p:sp>
      <p:sp>
        <p:nvSpPr>
          <p:cNvPr id="222" name="Google Shape;222;g2d514ecc4d5_0_56"/>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23" name="Google Shape;223;g2d514ecc4d5_0_56"/>
          <p:cNvSpPr txBox="1"/>
          <p:nvPr/>
        </p:nvSpPr>
        <p:spPr>
          <a:xfrm>
            <a:off x="442944" y="1574250"/>
            <a:ext cx="11665200" cy="51378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1200"/>
              </a:spcBef>
              <a:spcAft>
                <a:spcPts val="0"/>
              </a:spcAft>
              <a:buClr>
                <a:schemeClr val="dk1"/>
              </a:buClr>
              <a:buSzPts val="2800"/>
              <a:buFont typeface="Book Antiqua"/>
              <a:buChar char="●"/>
            </a:pPr>
            <a:r>
              <a:rPr lang="en-GB" sz="2800">
                <a:solidFill>
                  <a:schemeClr val="dk1"/>
                </a:solidFill>
                <a:highlight>
                  <a:srgbClr val="FFFFFF"/>
                </a:highlight>
                <a:latin typeface="Book Antiqua"/>
                <a:ea typeface="Book Antiqua"/>
                <a:cs typeface="Book Antiqua"/>
                <a:sym typeface="Book Antiqua"/>
              </a:rPr>
              <a:t>The </a:t>
            </a:r>
            <a:r>
              <a:rPr lang="en-GB" sz="2800">
                <a:solidFill>
                  <a:schemeClr val="dk1"/>
                </a:solidFill>
                <a:uFill>
                  <a:noFill/>
                </a:uFill>
                <a:latin typeface="Book Antiqua"/>
                <a:ea typeface="Book Antiqua"/>
                <a:cs typeface="Book Antiqua"/>
                <a:sym typeface="Book Antiqua"/>
                <a:hlinkClick r:id="rId3">
                  <a:extLst>
                    <a:ext uri="{A12FA001-AC4F-418D-AE19-62706E023703}">
                      <ahyp:hlinkClr val="tx"/>
                    </a:ext>
                  </a:extLst>
                </a:hlinkClick>
              </a:rPr>
              <a:t>confidence level</a:t>
            </a:r>
            <a:r>
              <a:rPr lang="en-GB" sz="2800">
                <a:solidFill>
                  <a:schemeClr val="dk1"/>
                </a:solidFill>
                <a:highlight>
                  <a:srgbClr val="FFFFFF"/>
                </a:highlight>
                <a:latin typeface="Book Antiqua"/>
                <a:ea typeface="Book Antiqua"/>
                <a:cs typeface="Book Antiqua"/>
                <a:sym typeface="Book Antiqua"/>
              </a:rPr>
              <a:t> refers to the percentage of probability, or certainty that the confidence interval would contain the true population parameter when you draw a random sample many times. </a:t>
            </a:r>
            <a:endParaRPr sz="2800">
              <a:solidFill>
                <a:schemeClr val="dk1"/>
              </a:solidFill>
              <a:highlight>
                <a:srgbClr val="FFFFFF"/>
              </a:highlight>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lang="en-GB" sz="2800">
                <a:solidFill>
                  <a:schemeClr val="dk1"/>
                </a:solidFill>
                <a:highlight>
                  <a:srgbClr val="FFFFFF"/>
                </a:highlight>
                <a:latin typeface="Book Antiqua"/>
                <a:ea typeface="Book Antiqua"/>
                <a:cs typeface="Book Antiqua"/>
                <a:sym typeface="Book Antiqua"/>
              </a:rPr>
              <a:t>It is expressed as a percentage and represents how often the percentage of the population who would pick an answer lies within the confidence interval. </a:t>
            </a:r>
            <a:endParaRPr sz="2800">
              <a:solidFill>
                <a:schemeClr val="dk1"/>
              </a:solidFill>
              <a:highlight>
                <a:srgbClr val="FFFFFF"/>
              </a:highlight>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lang="en-GB" sz="2800">
                <a:solidFill>
                  <a:schemeClr val="dk1"/>
                </a:solidFill>
                <a:highlight>
                  <a:srgbClr val="FFFFFF"/>
                </a:highlight>
                <a:latin typeface="Book Antiqua"/>
                <a:ea typeface="Book Antiqua"/>
                <a:cs typeface="Book Antiqua"/>
                <a:sym typeface="Book Antiqua"/>
              </a:rPr>
              <a:t>For example, a 99% confidence level means that should you repeat the survey over and over again, 99% of the time, your results will match the results you get from a population.</a:t>
            </a:r>
            <a:endParaRPr sz="2800">
              <a:solidFill>
                <a:schemeClr val="dk1"/>
              </a:solidFill>
              <a:highlight>
                <a:srgbClr val="FFFFFF"/>
              </a:highlight>
              <a:latin typeface="Book Antiqua"/>
              <a:ea typeface="Book Antiqua"/>
              <a:cs typeface="Book Antiqua"/>
              <a:sym typeface="Book Antiqua"/>
            </a:endParaRPr>
          </a:p>
          <a:p>
            <a:pPr indent="0" lvl="0" marL="0" marR="0" rtl="0" algn="l">
              <a:lnSpc>
                <a:spcPct val="115000"/>
              </a:lnSpc>
              <a:spcBef>
                <a:spcPts val="120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514ecc4d5_0_71"/>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Standard deviation</a:t>
            </a:r>
            <a:endParaRPr b="0" i="0" sz="1400" u="none" cap="none" strike="noStrike">
              <a:solidFill>
                <a:srgbClr val="000000"/>
              </a:solidFill>
              <a:latin typeface="Arial"/>
              <a:ea typeface="Arial"/>
              <a:cs typeface="Arial"/>
              <a:sym typeface="Arial"/>
            </a:endParaRPr>
          </a:p>
        </p:txBody>
      </p:sp>
      <p:sp>
        <p:nvSpPr>
          <p:cNvPr id="230" name="Google Shape;230;g2d514ecc4d5_0_71"/>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31" name="Google Shape;231;g2d514ecc4d5_0_71"/>
          <p:cNvSpPr txBox="1"/>
          <p:nvPr/>
        </p:nvSpPr>
        <p:spPr>
          <a:xfrm>
            <a:off x="442944" y="1574250"/>
            <a:ext cx="11665200" cy="5862000"/>
          </a:xfrm>
          <a:prstGeom prst="rect">
            <a:avLst/>
          </a:prstGeom>
          <a:noFill/>
          <a:ln>
            <a:noFill/>
          </a:ln>
        </p:spPr>
        <p:txBody>
          <a:bodyPr anchorCtr="0" anchor="t" bIns="45700" lIns="91425" spcFirstLastPara="1" rIns="91425" wrap="square" tIns="45700">
            <a:spAutoFit/>
          </a:bodyPr>
          <a:lstStyle/>
          <a:p>
            <a:pPr indent="-419100" lvl="0" marL="457200" rtl="0" algn="l">
              <a:lnSpc>
                <a:spcPct val="147600"/>
              </a:lnSpc>
              <a:spcBef>
                <a:spcPts val="2300"/>
              </a:spcBef>
              <a:spcAft>
                <a:spcPts val="0"/>
              </a:spcAft>
              <a:buClr>
                <a:schemeClr val="dk1"/>
              </a:buClr>
              <a:buSzPts val="3000"/>
              <a:buFont typeface="Book Antiqua"/>
              <a:buChar char="●"/>
            </a:pPr>
            <a:r>
              <a:rPr lang="en-GB" sz="3000">
                <a:solidFill>
                  <a:srgbClr val="464E4E"/>
                </a:solidFill>
                <a:latin typeface="Book Antiqua"/>
                <a:ea typeface="Book Antiqua"/>
                <a:cs typeface="Book Antiqua"/>
                <a:sym typeface="Book Antiqua"/>
              </a:rPr>
              <a:t> </a:t>
            </a:r>
            <a:r>
              <a:rPr lang="en-GB" sz="2400">
                <a:solidFill>
                  <a:schemeClr val="dk1"/>
                </a:solidFill>
                <a:latin typeface="Book Antiqua"/>
                <a:ea typeface="Book Antiqua"/>
                <a:cs typeface="Book Antiqua"/>
                <a:sym typeface="Book Antiqua"/>
              </a:rPr>
              <a:t>Measures a data set’s distribution from its mean. In calculating the sample size,</a:t>
            </a:r>
            <a:endParaRPr sz="2400">
              <a:solidFill>
                <a:schemeClr val="dk1"/>
              </a:solidFill>
              <a:latin typeface="Book Antiqua"/>
              <a:ea typeface="Book Antiqua"/>
              <a:cs typeface="Book Antiqua"/>
              <a:sym typeface="Book Antiqua"/>
            </a:endParaRPr>
          </a:p>
          <a:p>
            <a:pPr indent="-381000" lvl="0" marL="457200" rtl="0" algn="l">
              <a:lnSpc>
                <a:spcPct val="1476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 Useful in estimating how much the responses you receive will vary from each other and from the mean number, and the standard deviation of a sample can be used to approximate the standard deviation of a population.</a:t>
            </a:r>
            <a:endParaRPr sz="2400">
              <a:solidFill>
                <a:schemeClr val="dk1"/>
              </a:solidFill>
              <a:latin typeface="Book Antiqua"/>
              <a:ea typeface="Book Antiqua"/>
              <a:cs typeface="Book Antiqua"/>
              <a:sym typeface="Book Antiqua"/>
            </a:endParaRPr>
          </a:p>
          <a:p>
            <a:pPr indent="-381000" lvl="0" marL="457200" rtl="0" algn="l">
              <a:lnSpc>
                <a:spcPct val="1476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The higher the distribution or variability, the greater the standard deviation and the greater the magnitude of the deviation. </a:t>
            </a:r>
            <a:endParaRPr sz="2400">
              <a:solidFill>
                <a:schemeClr val="dk1"/>
              </a:solidFill>
              <a:latin typeface="Book Antiqua"/>
              <a:ea typeface="Book Antiqua"/>
              <a:cs typeface="Book Antiqua"/>
              <a:sym typeface="Book Antiqua"/>
            </a:endParaRPr>
          </a:p>
          <a:p>
            <a:pPr indent="-381000" lvl="0" marL="457200" rtl="0" algn="l">
              <a:lnSpc>
                <a:spcPct val="1476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For example, once you have already sent out your survey, how much variance do you expect in your responses? That variation in responses is the standard deviation.</a:t>
            </a:r>
            <a:endParaRPr sz="2200">
              <a:solidFill>
                <a:schemeClr val="dk1"/>
              </a:solidFill>
              <a:highlight>
                <a:srgbClr val="FFFFFF"/>
              </a:highlight>
              <a:latin typeface="Book Antiqua"/>
              <a:ea typeface="Book Antiqua"/>
              <a:cs typeface="Book Antiqua"/>
              <a:sym typeface="Book Antiqua"/>
            </a:endParaRPr>
          </a:p>
          <a:p>
            <a:pPr indent="0" lvl="0" marL="0" marR="0" rtl="0" algn="l">
              <a:lnSpc>
                <a:spcPct val="115000"/>
              </a:lnSpc>
              <a:spcBef>
                <a:spcPts val="230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d514ecc4d5_0_64"/>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Calculating sample size</a:t>
            </a:r>
            <a:endParaRPr b="0" i="0" sz="1400" u="none" cap="none" strike="noStrike">
              <a:solidFill>
                <a:srgbClr val="000000"/>
              </a:solidFill>
              <a:latin typeface="Arial"/>
              <a:ea typeface="Arial"/>
              <a:cs typeface="Arial"/>
              <a:sym typeface="Arial"/>
            </a:endParaRPr>
          </a:p>
        </p:txBody>
      </p:sp>
      <p:sp>
        <p:nvSpPr>
          <p:cNvPr id="238" name="Google Shape;238;g2d514ecc4d5_0_64"/>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39" name="Google Shape;239;g2d514ecc4d5_0_64"/>
          <p:cNvSpPr txBox="1"/>
          <p:nvPr/>
        </p:nvSpPr>
        <p:spPr>
          <a:xfrm>
            <a:off x="442944" y="1574250"/>
            <a:ext cx="11665200" cy="4591200"/>
          </a:xfrm>
          <a:prstGeom prst="rect">
            <a:avLst/>
          </a:prstGeom>
          <a:noFill/>
          <a:ln>
            <a:noFill/>
          </a:ln>
        </p:spPr>
        <p:txBody>
          <a:bodyPr anchorCtr="0" anchor="t" bIns="45700" lIns="91425" spcFirstLastPara="1" rIns="91425" wrap="square" tIns="45700">
            <a:spAutoFit/>
          </a:bodyPr>
          <a:lstStyle/>
          <a:p>
            <a:pPr indent="-400050" lvl="0" marL="457200" rtl="0" algn="l">
              <a:lnSpc>
                <a:spcPct val="147600"/>
              </a:lnSpc>
              <a:spcBef>
                <a:spcPts val="230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Determine the population size (if known).</a:t>
            </a:r>
            <a:endParaRPr sz="2700">
              <a:solidFill>
                <a:schemeClr val="dk1"/>
              </a:solidFill>
              <a:latin typeface="Book Antiqua"/>
              <a:ea typeface="Book Antiqua"/>
              <a:cs typeface="Book Antiqua"/>
              <a:sym typeface="Book Antiqua"/>
            </a:endParaRPr>
          </a:p>
          <a:p>
            <a:pPr indent="-400050" lvl="0" marL="457200" rtl="0" algn="l">
              <a:lnSpc>
                <a:spcPct val="147600"/>
              </a:lnSpc>
              <a:spcBef>
                <a:spcPts val="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Determine the confidence interval.</a:t>
            </a:r>
            <a:endParaRPr sz="2700">
              <a:solidFill>
                <a:schemeClr val="dk1"/>
              </a:solidFill>
              <a:latin typeface="Book Antiqua"/>
              <a:ea typeface="Book Antiqua"/>
              <a:cs typeface="Book Antiqua"/>
              <a:sym typeface="Book Antiqua"/>
            </a:endParaRPr>
          </a:p>
          <a:p>
            <a:pPr indent="-400050" lvl="0" marL="457200" rtl="0" algn="l">
              <a:lnSpc>
                <a:spcPct val="147600"/>
              </a:lnSpc>
              <a:spcBef>
                <a:spcPts val="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Determine the confidence level.</a:t>
            </a:r>
            <a:endParaRPr sz="2700">
              <a:solidFill>
                <a:schemeClr val="dk1"/>
              </a:solidFill>
              <a:latin typeface="Book Antiqua"/>
              <a:ea typeface="Book Antiqua"/>
              <a:cs typeface="Book Antiqua"/>
              <a:sym typeface="Book Antiqua"/>
            </a:endParaRPr>
          </a:p>
          <a:p>
            <a:pPr indent="-400050" lvl="0" marL="457200" rtl="0" algn="l">
              <a:lnSpc>
                <a:spcPct val="147600"/>
              </a:lnSpc>
              <a:spcBef>
                <a:spcPts val="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Determine the standard deviation (</a:t>
            </a:r>
            <a:r>
              <a:rPr lang="en-GB" sz="2700">
                <a:solidFill>
                  <a:schemeClr val="dk1"/>
                </a:solidFill>
                <a:uFill>
                  <a:noFill/>
                </a:uFill>
                <a:latin typeface="Book Antiqua"/>
                <a:ea typeface="Book Antiqua"/>
                <a:cs typeface="Book Antiqua"/>
                <a:sym typeface="Book Antiqua"/>
                <a:hlinkClick r:id="rId3">
                  <a:extLst>
                    <a:ext uri="{A12FA001-AC4F-418D-AE19-62706E023703}">
                      <ahyp:hlinkClr val="tx"/>
                    </a:ext>
                  </a:extLst>
                </a:hlinkClick>
              </a:rPr>
              <a:t>a standard deviation of 0.5 is a safe choice where the figure is unknown</a:t>
            </a:r>
            <a:r>
              <a:rPr lang="en-GB" sz="2700">
                <a:solidFill>
                  <a:schemeClr val="dk1"/>
                </a:solidFill>
                <a:latin typeface="Book Antiqua"/>
                <a:ea typeface="Book Antiqua"/>
                <a:cs typeface="Book Antiqua"/>
                <a:sym typeface="Book Antiqua"/>
              </a:rPr>
              <a:t>)</a:t>
            </a:r>
            <a:endParaRPr sz="2700">
              <a:solidFill>
                <a:schemeClr val="dk1"/>
              </a:solidFill>
              <a:latin typeface="Book Antiqua"/>
              <a:ea typeface="Book Antiqua"/>
              <a:cs typeface="Book Antiqua"/>
              <a:sym typeface="Book Antiqua"/>
            </a:endParaRPr>
          </a:p>
          <a:p>
            <a:pPr indent="-400050" lvl="0" marL="457200" rtl="0" algn="l">
              <a:lnSpc>
                <a:spcPct val="147600"/>
              </a:lnSpc>
              <a:spcBef>
                <a:spcPts val="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Convert the confidence level into a Z-Score. </a:t>
            </a:r>
            <a:endParaRPr sz="3400">
              <a:solidFill>
                <a:schemeClr val="dk1"/>
              </a:solidFill>
              <a:highlight>
                <a:srgbClr val="FFFFFF"/>
              </a:highlight>
              <a:latin typeface="Book Antiqua"/>
              <a:ea typeface="Book Antiqua"/>
              <a:cs typeface="Book Antiqua"/>
              <a:sym typeface="Book Antiqua"/>
            </a:endParaRPr>
          </a:p>
          <a:p>
            <a:pPr indent="0" lvl="0" marL="0" marR="0" rtl="0" algn="l">
              <a:lnSpc>
                <a:spcPct val="115000"/>
              </a:lnSpc>
              <a:spcBef>
                <a:spcPts val="2300"/>
              </a:spcBef>
              <a:spcAft>
                <a:spcPts val="0"/>
              </a:spcAft>
              <a:buNone/>
            </a:pPr>
            <a:r>
              <a:t/>
            </a:r>
            <a:endParaRPr sz="34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d514ecc4d5_0_80"/>
          <p:cNvSpPr txBox="1"/>
          <p:nvPr/>
        </p:nvSpPr>
        <p:spPr>
          <a:xfrm>
            <a:off x="203200" y="219337"/>
            <a:ext cx="105156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200">
                <a:solidFill>
                  <a:srgbClr val="0B3D91"/>
                </a:solidFill>
                <a:latin typeface="Trebuchet MS"/>
                <a:ea typeface="Trebuchet MS"/>
                <a:cs typeface="Trebuchet MS"/>
                <a:sym typeface="Trebuchet MS"/>
              </a:rPr>
              <a:t>Calculating sample size for unknown population</a:t>
            </a:r>
            <a:endParaRPr b="0" i="0" sz="800" u="none" cap="none" strike="noStrike">
              <a:solidFill>
                <a:srgbClr val="000000"/>
              </a:solidFill>
              <a:latin typeface="Arial"/>
              <a:ea typeface="Arial"/>
              <a:cs typeface="Arial"/>
              <a:sym typeface="Arial"/>
            </a:endParaRPr>
          </a:p>
        </p:txBody>
      </p:sp>
      <p:sp>
        <p:nvSpPr>
          <p:cNvPr id="246" name="Google Shape;246;g2d514ecc4d5_0_8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47" name="Google Shape;247;g2d514ecc4d5_0_80"/>
          <p:cNvSpPr txBox="1"/>
          <p:nvPr/>
        </p:nvSpPr>
        <p:spPr>
          <a:xfrm>
            <a:off x="442944" y="1574250"/>
            <a:ext cx="11665200" cy="5430900"/>
          </a:xfrm>
          <a:prstGeom prst="rect">
            <a:avLst/>
          </a:prstGeom>
          <a:noFill/>
          <a:ln>
            <a:noFill/>
          </a:ln>
        </p:spPr>
        <p:txBody>
          <a:bodyPr anchorCtr="0" anchor="t" bIns="45700" lIns="91425" spcFirstLastPara="1" rIns="91425" wrap="square" tIns="45700">
            <a:spAutoFit/>
          </a:bodyPr>
          <a:lstStyle/>
          <a:p>
            <a:pPr indent="-400050" lvl="0" marL="457200" rtl="0" algn="l">
              <a:lnSpc>
                <a:spcPct val="147600"/>
              </a:lnSpc>
              <a:spcBef>
                <a:spcPts val="230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Using Andrew Fisher’s formula and a z-score table</a:t>
            </a:r>
            <a:endParaRPr sz="2700">
              <a:solidFill>
                <a:schemeClr val="dk1"/>
              </a:solidFill>
              <a:latin typeface="Book Antiqua"/>
              <a:ea typeface="Book Antiqua"/>
              <a:cs typeface="Book Antiqua"/>
              <a:sym typeface="Book Antiqua"/>
            </a:endParaRPr>
          </a:p>
          <a:p>
            <a:pPr indent="-381000" lvl="0" marL="457200" rtl="0" algn="l">
              <a:lnSpc>
                <a:spcPct val="1476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E.g. Find sample size at </a:t>
            </a:r>
            <a:r>
              <a:rPr lang="en-GB" sz="2400">
                <a:solidFill>
                  <a:schemeClr val="dk1"/>
                </a:solidFill>
                <a:highlight>
                  <a:srgbClr val="FFFFFF"/>
                </a:highlight>
                <a:latin typeface="Book Antiqua"/>
                <a:ea typeface="Book Antiqua"/>
                <a:cs typeface="Book Antiqua"/>
                <a:sym typeface="Book Antiqua"/>
              </a:rPr>
              <a:t>95% confidence level, a standard deviation of 0.5, and a confidence interval (margin of error) of ± 5%</a:t>
            </a:r>
            <a:endParaRPr sz="2400">
              <a:solidFill>
                <a:schemeClr val="dk1"/>
              </a:solidFill>
              <a:latin typeface="Book Antiqua"/>
              <a:ea typeface="Book Antiqua"/>
              <a:cs typeface="Book Antiqua"/>
              <a:sym typeface="Book Antiqua"/>
            </a:endParaRPr>
          </a:p>
          <a:p>
            <a:pPr indent="0" lvl="0" marL="457200" rtl="0" algn="l">
              <a:lnSpc>
                <a:spcPct val="147600"/>
              </a:lnSpc>
              <a:spcBef>
                <a:spcPts val="2300"/>
              </a:spcBef>
              <a:spcAft>
                <a:spcPts val="0"/>
              </a:spcAft>
              <a:buNone/>
            </a:pPr>
            <a:r>
              <a:t/>
            </a:r>
            <a:endParaRPr sz="2400">
              <a:solidFill>
                <a:schemeClr val="dk1"/>
              </a:solidFill>
              <a:latin typeface="Book Antiqua"/>
              <a:ea typeface="Book Antiqua"/>
              <a:cs typeface="Book Antiqua"/>
              <a:sym typeface="Book Antiqua"/>
            </a:endParaRPr>
          </a:p>
          <a:p>
            <a:pPr indent="0" lvl="0" marL="0" rtl="0" algn="l">
              <a:lnSpc>
                <a:spcPct val="147600"/>
              </a:lnSpc>
              <a:spcBef>
                <a:spcPts val="2300"/>
              </a:spcBef>
              <a:spcAft>
                <a:spcPts val="0"/>
              </a:spcAft>
              <a:buNone/>
            </a:pPr>
            <a:r>
              <a:t/>
            </a:r>
            <a:endParaRPr sz="2700">
              <a:solidFill>
                <a:schemeClr val="dk1"/>
              </a:solidFill>
              <a:latin typeface="Book Antiqua"/>
              <a:ea typeface="Book Antiqua"/>
              <a:cs typeface="Book Antiqua"/>
              <a:sym typeface="Book Antiqua"/>
            </a:endParaRPr>
          </a:p>
          <a:p>
            <a:pPr indent="0" lvl="0" marL="457200" rtl="0" algn="l">
              <a:lnSpc>
                <a:spcPct val="147600"/>
              </a:lnSpc>
              <a:spcBef>
                <a:spcPts val="2300"/>
              </a:spcBef>
              <a:spcAft>
                <a:spcPts val="0"/>
              </a:spcAft>
              <a:buNone/>
            </a:pPr>
            <a:r>
              <a:t/>
            </a:r>
            <a:endParaRPr sz="3400">
              <a:solidFill>
                <a:schemeClr val="dk1"/>
              </a:solidFill>
              <a:highlight>
                <a:srgbClr val="FFFFFF"/>
              </a:highlight>
              <a:latin typeface="Book Antiqua"/>
              <a:ea typeface="Book Antiqua"/>
              <a:cs typeface="Book Antiqua"/>
              <a:sym typeface="Book Antiqua"/>
            </a:endParaRPr>
          </a:p>
          <a:p>
            <a:pPr indent="0" lvl="0" marL="0" marR="0" rtl="0" algn="l">
              <a:lnSpc>
                <a:spcPct val="115000"/>
              </a:lnSpc>
              <a:spcBef>
                <a:spcPts val="2300"/>
              </a:spcBef>
              <a:spcAft>
                <a:spcPts val="0"/>
              </a:spcAft>
              <a:buNone/>
            </a:pPr>
            <a:r>
              <a:t/>
            </a:r>
            <a:endParaRPr sz="3400">
              <a:solidFill>
                <a:srgbClr val="111111"/>
              </a:solidFill>
              <a:highlight>
                <a:srgbClr val="FFFFFF"/>
              </a:highlight>
              <a:latin typeface="Book Antiqua"/>
              <a:ea typeface="Book Antiqua"/>
              <a:cs typeface="Book Antiqua"/>
              <a:sym typeface="Book Antiqua"/>
            </a:endParaRPr>
          </a:p>
        </p:txBody>
      </p:sp>
      <p:pic>
        <p:nvPicPr>
          <p:cNvPr id="248" name="Google Shape;248;g2d514ecc4d5_0_80"/>
          <p:cNvPicPr preferRelativeResize="0"/>
          <p:nvPr/>
        </p:nvPicPr>
        <p:blipFill rotWithShape="1">
          <a:blip r:embed="rId3">
            <a:alphaModFix/>
          </a:blip>
          <a:srcRect b="29930" l="0" r="85534" t="23216"/>
          <a:stretch/>
        </p:blipFill>
        <p:spPr>
          <a:xfrm>
            <a:off x="8362825" y="2717238"/>
            <a:ext cx="3418424" cy="3834950"/>
          </a:xfrm>
          <a:prstGeom prst="rect">
            <a:avLst/>
          </a:prstGeom>
          <a:noFill/>
          <a:ln>
            <a:noFill/>
          </a:ln>
        </p:spPr>
      </p:pic>
      <p:pic>
        <p:nvPicPr>
          <p:cNvPr id="249" name="Google Shape;249;g2d514ecc4d5_0_80"/>
          <p:cNvPicPr preferRelativeResize="0"/>
          <p:nvPr/>
        </p:nvPicPr>
        <p:blipFill>
          <a:blip r:embed="rId4">
            <a:alphaModFix/>
          </a:blip>
          <a:stretch>
            <a:fillRect/>
          </a:stretch>
        </p:blipFill>
        <p:spPr>
          <a:xfrm>
            <a:off x="442950" y="3168350"/>
            <a:ext cx="7779751" cy="293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10f0fffef3_1_3"/>
          <p:cNvSpPr txBox="1"/>
          <p:nvPr/>
        </p:nvSpPr>
        <p:spPr>
          <a:xfrm>
            <a:off x="203200" y="219337"/>
            <a:ext cx="105156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200">
                <a:solidFill>
                  <a:srgbClr val="0B3D91"/>
                </a:solidFill>
                <a:latin typeface="Trebuchet MS"/>
                <a:ea typeface="Trebuchet MS"/>
                <a:cs typeface="Trebuchet MS"/>
                <a:sym typeface="Trebuchet MS"/>
              </a:rPr>
              <a:t>Calculating sample size for a known population</a:t>
            </a:r>
            <a:endParaRPr b="0" i="0" sz="800" u="none" cap="none" strike="noStrike">
              <a:solidFill>
                <a:srgbClr val="000000"/>
              </a:solidFill>
              <a:latin typeface="Arial"/>
              <a:ea typeface="Arial"/>
              <a:cs typeface="Arial"/>
              <a:sym typeface="Arial"/>
            </a:endParaRPr>
          </a:p>
        </p:txBody>
      </p:sp>
      <p:sp>
        <p:nvSpPr>
          <p:cNvPr id="256" name="Google Shape;256;g310f0fffef3_1_3"/>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57" name="Google Shape;257;g310f0fffef3_1_3"/>
          <p:cNvSpPr txBox="1"/>
          <p:nvPr/>
        </p:nvSpPr>
        <p:spPr>
          <a:xfrm>
            <a:off x="442944" y="1574250"/>
            <a:ext cx="11665200" cy="5430900"/>
          </a:xfrm>
          <a:prstGeom prst="rect">
            <a:avLst/>
          </a:prstGeom>
          <a:noFill/>
          <a:ln>
            <a:noFill/>
          </a:ln>
        </p:spPr>
        <p:txBody>
          <a:bodyPr anchorCtr="0" anchor="t" bIns="45700" lIns="91425" spcFirstLastPara="1" rIns="91425" wrap="square" tIns="45700">
            <a:spAutoFit/>
          </a:bodyPr>
          <a:lstStyle/>
          <a:p>
            <a:pPr indent="-400050" lvl="0" marL="457200" rtl="0" algn="l">
              <a:lnSpc>
                <a:spcPct val="147600"/>
              </a:lnSpc>
              <a:spcBef>
                <a:spcPts val="2300"/>
              </a:spcBef>
              <a:spcAft>
                <a:spcPts val="0"/>
              </a:spcAft>
              <a:buClr>
                <a:schemeClr val="dk1"/>
              </a:buClr>
              <a:buSzPts val="2700"/>
              <a:buFont typeface="Book Antiqua"/>
              <a:buChar char="●"/>
            </a:pPr>
            <a:r>
              <a:rPr lang="en-GB" sz="2700">
                <a:solidFill>
                  <a:schemeClr val="dk1"/>
                </a:solidFill>
                <a:latin typeface="Book Antiqua"/>
                <a:ea typeface="Book Antiqua"/>
                <a:cs typeface="Book Antiqua"/>
                <a:sym typeface="Book Antiqua"/>
              </a:rPr>
              <a:t>Using Andrew Fisher’s formula, a z-score table and the population size</a:t>
            </a:r>
            <a:endParaRPr sz="2700">
              <a:solidFill>
                <a:schemeClr val="dk1"/>
              </a:solidFill>
              <a:latin typeface="Book Antiqua"/>
              <a:ea typeface="Book Antiqua"/>
              <a:cs typeface="Book Antiqua"/>
              <a:sym typeface="Book Antiqua"/>
            </a:endParaRPr>
          </a:p>
          <a:p>
            <a:pPr indent="-381000" lvl="0" marL="457200" rtl="0" algn="l">
              <a:lnSpc>
                <a:spcPct val="1476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Calculate sample size needed from a company of 500 people, with a 95% confidence level and 5% margin of error</a:t>
            </a:r>
            <a:endParaRPr sz="2400">
              <a:solidFill>
                <a:schemeClr val="dk1"/>
              </a:solidFill>
              <a:latin typeface="Book Antiqua"/>
              <a:ea typeface="Book Antiqua"/>
              <a:cs typeface="Book Antiqua"/>
              <a:sym typeface="Book Antiqua"/>
            </a:endParaRPr>
          </a:p>
          <a:p>
            <a:pPr indent="0" lvl="0" marL="457200" rtl="0" algn="l">
              <a:lnSpc>
                <a:spcPct val="147600"/>
              </a:lnSpc>
              <a:spcBef>
                <a:spcPts val="2300"/>
              </a:spcBef>
              <a:spcAft>
                <a:spcPts val="0"/>
              </a:spcAft>
              <a:buNone/>
            </a:pPr>
            <a:r>
              <a:t/>
            </a:r>
            <a:endParaRPr sz="2400">
              <a:solidFill>
                <a:schemeClr val="dk1"/>
              </a:solidFill>
              <a:latin typeface="Book Antiqua"/>
              <a:ea typeface="Book Antiqua"/>
              <a:cs typeface="Book Antiqua"/>
              <a:sym typeface="Book Antiqua"/>
            </a:endParaRPr>
          </a:p>
          <a:p>
            <a:pPr indent="0" lvl="0" marL="0" rtl="0" algn="l">
              <a:lnSpc>
                <a:spcPct val="147600"/>
              </a:lnSpc>
              <a:spcBef>
                <a:spcPts val="2300"/>
              </a:spcBef>
              <a:spcAft>
                <a:spcPts val="0"/>
              </a:spcAft>
              <a:buNone/>
            </a:pPr>
            <a:r>
              <a:t/>
            </a:r>
            <a:endParaRPr sz="2700">
              <a:solidFill>
                <a:schemeClr val="dk1"/>
              </a:solidFill>
              <a:latin typeface="Book Antiqua"/>
              <a:ea typeface="Book Antiqua"/>
              <a:cs typeface="Book Antiqua"/>
              <a:sym typeface="Book Antiqua"/>
            </a:endParaRPr>
          </a:p>
          <a:p>
            <a:pPr indent="0" lvl="0" marL="457200" rtl="0" algn="l">
              <a:lnSpc>
                <a:spcPct val="147600"/>
              </a:lnSpc>
              <a:spcBef>
                <a:spcPts val="2300"/>
              </a:spcBef>
              <a:spcAft>
                <a:spcPts val="0"/>
              </a:spcAft>
              <a:buNone/>
            </a:pPr>
            <a:r>
              <a:t/>
            </a:r>
            <a:endParaRPr sz="3400">
              <a:solidFill>
                <a:schemeClr val="dk1"/>
              </a:solidFill>
              <a:highlight>
                <a:srgbClr val="FFFFFF"/>
              </a:highlight>
              <a:latin typeface="Book Antiqua"/>
              <a:ea typeface="Book Antiqua"/>
              <a:cs typeface="Book Antiqua"/>
              <a:sym typeface="Book Antiqua"/>
            </a:endParaRPr>
          </a:p>
          <a:p>
            <a:pPr indent="0" lvl="0" marL="0" marR="0" rtl="0" algn="l">
              <a:lnSpc>
                <a:spcPct val="115000"/>
              </a:lnSpc>
              <a:spcBef>
                <a:spcPts val="2300"/>
              </a:spcBef>
              <a:spcAft>
                <a:spcPts val="0"/>
              </a:spcAft>
              <a:buNone/>
            </a:pPr>
            <a:r>
              <a:t/>
            </a:r>
            <a:endParaRPr sz="3400">
              <a:solidFill>
                <a:srgbClr val="111111"/>
              </a:solidFill>
              <a:highlight>
                <a:srgbClr val="FFFFFF"/>
              </a:highlight>
              <a:latin typeface="Book Antiqua"/>
              <a:ea typeface="Book Antiqua"/>
              <a:cs typeface="Book Antiqua"/>
              <a:sym typeface="Book Antiqua"/>
            </a:endParaRPr>
          </a:p>
        </p:txBody>
      </p:sp>
      <p:pic>
        <p:nvPicPr>
          <p:cNvPr id="258" name="Google Shape;258;g310f0fffef3_1_3"/>
          <p:cNvPicPr preferRelativeResize="0"/>
          <p:nvPr/>
        </p:nvPicPr>
        <p:blipFill rotWithShape="1">
          <a:blip r:embed="rId3">
            <a:alphaModFix/>
          </a:blip>
          <a:srcRect b="29930" l="0" r="85534" t="23216"/>
          <a:stretch/>
        </p:blipFill>
        <p:spPr>
          <a:xfrm>
            <a:off x="8689725" y="2613588"/>
            <a:ext cx="3418424" cy="3834950"/>
          </a:xfrm>
          <a:prstGeom prst="rect">
            <a:avLst/>
          </a:prstGeom>
          <a:noFill/>
          <a:ln>
            <a:noFill/>
          </a:ln>
        </p:spPr>
      </p:pic>
      <p:pic>
        <p:nvPicPr>
          <p:cNvPr id="259" name="Google Shape;259;g310f0fffef3_1_3"/>
          <p:cNvPicPr preferRelativeResize="0"/>
          <p:nvPr/>
        </p:nvPicPr>
        <p:blipFill>
          <a:blip r:embed="rId4">
            <a:alphaModFix/>
          </a:blip>
          <a:stretch>
            <a:fillRect/>
          </a:stretch>
        </p:blipFill>
        <p:spPr>
          <a:xfrm>
            <a:off x="668150" y="3278350"/>
            <a:ext cx="8021576" cy="2912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06b62da1b8_0_5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Practicum using python</a:t>
            </a:r>
            <a:endParaRPr/>
          </a:p>
        </p:txBody>
      </p:sp>
      <p:sp>
        <p:nvSpPr>
          <p:cNvPr id="266" name="Google Shape;266;g306b62da1b8_0_58"/>
          <p:cNvSpPr txBox="1"/>
          <p:nvPr>
            <p:ph idx="1" type="body"/>
          </p:nvPr>
        </p:nvSpPr>
        <p:spPr>
          <a:xfrm>
            <a:off x="838200" y="3173118"/>
            <a:ext cx="10515600" cy="1611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GB" sz="3200">
                <a:latin typeface="Book Antiqua"/>
                <a:ea typeface="Book Antiqua"/>
                <a:cs typeface="Book Antiqua"/>
                <a:sym typeface="Book Antiqua"/>
              </a:rPr>
              <a:t>PRACTICAL 7 ON SAMPLING TECHNIQUES</a:t>
            </a:r>
            <a:endParaRPr b="1" sz="3200">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Objectives </a:t>
            </a:r>
            <a:endParaRPr/>
          </a:p>
        </p:txBody>
      </p:sp>
      <p:sp>
        <p:nvSpPr>
          <p:cNvPr id="111" name="Google Shape;111;p2"/>
          <p:cNvSpPr txBox="1"/>
          <p:nvPr>
            <p:ph idx="1" type="body"/>
          </p:nvPr>
        </p:nvSpPr>
        <p:spPr>
          <a:xfrm>
            <a:off x="586740" y="1687514"/>
            <a:ext cx="10767060" cy="4489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GB" sz="4300">
                <a:latin typeface="Book Antiqua"/>
                <a:ea typeface="Book Antiqua"/>
                <a:cs typeface="Book Antiqua"/>
                <a:sym typeface="Book Antiqua"/>
              </a:rPr>
              <a:t>The Objectives of this lecture are to: </a:t>
            </a:r>
            <a:endParaRPr sz="4300">
              <a:latin typeface="Book Antiqua"/>
              <a:ea typeface="Book Antiqua"/>
              <a:cs typeface="Book Antiqua"/>
              <a:sym typeface="Book Antiqua"/>
            </a:endParaRPr>
          </a:p>
          <a:p>
            <a:pPr indent="-393700" lvl="0" marL="457200" rtl="0" algn="l">
              <a:lnSpc>
                <a:spcPct val="115000"/>
              </a:lnSpc>
              <a:spcBef>
                <a:spcPts val="1200"/>
              </a:spcBef>
              <a:spcAft>
                <a:spcPts val="0"/>
              </a:spcAft>
              <a:buClr>
                <a:schemeClr val="dk1"/>
              </a:buClr>
              <a:buSzPts val="2600"/>
              <a:buFont typeface="Book Antiqua"/>
              <a:buChar char="❑"/>
            </a:pPr>
            <a:r>
              <a:rPr lang="en-GB" sz="2600">
                <a:latin typeface="Book Antiqua"/>
                <a:ea typeface="Book Antiqua"/>
                <a:cs typeface="Book Antiqua"/>
                <a:sym typeface="Book Antiqua"/>
              </a:rPr>
              <a:t>Get an understanding of sampling techniques as it pertains to hypotheses formulated</a:t>
            </a:r>
            <a:endParaRPr sz="2600">
              <a:latin typeface="Book Antiqua"/>
              <a:ea typeface="Book Antiqua"/>
              <a:cs typeface="Book Antiqua"/>
              <a:sym typeface="Book Antiqua"/>
            </a:endParaRPr>
          </a:p>
          <a:p>
            <a:pPr indent="-393700" lvl="0" marL="457200" rtl="0" algn="l">
              <a:lnSpc>
                <a:spcPct val="115000"/>
              </a:lnSpc>
              <a:spcBef>
                <a:spcPts val="0"/>
              </a:spcBef>
              <a:spcAft>
                <a:spcPts val="0"/>
              </a:spcAft>
              <a:buClr>
                <a:schemeClr val="dk1"/>
              </a:buClr>
              <a:buSzPts val="2600"/>
              <a:buFont typeface="Book Antiqua"/>
              <a:buChar char="❑"/>
            </a:pPr>
            <a:r>
              <a:rPr lang="en-GB" sz="2600">
                <a:latin typeface="Book Antiqua"/>
                <a:ea typeface="Book Antiqua"/>
                <a:cs typeface="Book Antiqua"/>
                <a:sym typeface="Book Antiqua"/>
              </a:rPr>
              <a:t>Learn how to use the right sampling technique</a:t>
            </a:r>
            <a:endParaRPr sz="2600">
              <a:latin typeface="Book Antiqua"/>
              <a:ea typeface="Book Antiqua"/>
              <a:cs typeface="Book Antiqua"/>
              <a:sym typeface="Book Antiqua"/>
            </a:endParaRPr>
          </a:p>
          <a:p>
            <a:pPr indent="-393700" lvl="0" marL="457200" rtl="0" algn="l">
              <a:lnSpc>
                <a:spcPct val="115000"/>
              </a:lnSpc>
              <a:spcBef>
                <a:spcPts val="0"/>
              </a:spcBef>
              <a:spcAft>
                <a:spcPts val="0"/>
              </a:spcAft>
              <a:buClr>
                <a:schemeClr val="dk1"/>
              </a:buClr>
              <a:buSzPts val="2600"/>
              <a:buFont typeface="Book Antiqua"/>
              <a:buChar char="❑"/>
            </a:pPr>
            <a:r>
              <a:rPr lang="en-GB" sz="2600">
                <a:latin typeface="Book Antiqua"/>
                <a:ea typeface="Book Antiqua"/>
                <a:cs typeface="Book Antiqua"/>
                <a:sym typeface="Book Antiqua"/>
              </a:rPr>
              <a:t>Have hand’s on practicum with the aforementioned concepts</a:t>
            </a:r>
            <a:endParaRPr sz="4300">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06b62da1b8_0_1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Reading exercise</a:t>
            </a:r>
            <a:endParaRPr b="0" i="0" sz="1400" u="none" cap="none" strike="noStrike">
              <a:solidFill>
                <a:srgbClr val="000000"/>
              </a:solidFill>
              <a:latin typeface="Arial"/>
              <a:ea typeface="Arial"/>
              <a:cs typeface="Arial"/>
              <a:sym typeface="Arial"/>
            </a:endParaRPr>
          </a:p>
        </p:txBody>
      </p:sp>
      <p:sp>
        <p:nvSpPr>
          <p:cNvPr id="273" name="Google Shape;273;g306b62da1b8_0_18"/>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74" name="Google Shape;274;g306b62da1b8_0_18"/>
          <p:cNvSpPr txBox="1"/>
          <p:nvPr/>
        </p:nvSpPr>
        <p:spPr>
          <a:xfrm>
            <a:off x="442944" y="1574250"/>
            <a:ext cx="11665200" cy="4488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lang="en-GB" sz="2800">
                <a:solidFill>
                  <a:schemeClr val="dk1"/>
                </a:solidFill>
                <a:latin typeface="Book Antiqua"/>
                <a:ea typeface="Book Antiqua"/>
                <a:cs typeface="Book Antiqua"/>
                <a:sym typeface="Book Antiqua"/>
              </a:rPr>
              <a:t>Further reading on the following topics for inferential statistics</a:t>
            </a:r>
            <a:endParaRPr b="0" i="0" sz="2800" u="none" cap="none" strike="noStrike">
              <a:solidFill>
                <a:schemeClr val="dk1"/>
              </a:solidFill>
              <a:latin typeface="Book Antiqua"/>
              <a:ea typeface="Book Antiqua"/>
              <a:cs typeface="Book Antiqua"/>
              <a:sym typeface="Book Antiqua"/>
            </a:endParaRPr>
          </a:p>
          <a:p>
            <a:pPr indent="-406400" lvl="0" marL="457200" marR="0" rtl="0" algn="l">
              <a:lnSpc>
                <a:spcPct val="115000"/>
              </a:lnSpc>
              <a:spcBef>
                <a:spcPts val="0"/>
              </a:spcBef>
              <a:spcAft>
                <a:spcPts val="0"/>
              </a:spcAft>
              <a:buClr>
                <a:schemeClr val="dk1"/>
              </a:buClr>
              <a:buSzPts val="2800"/>
              <a:buFont typeface="Arial"/>
              <a:buChar char="●"/>
            </a:pPr>
            <a:r>
              <a:rPr b="1" lang="en-GB" sz="2800">
                <a:solidFill>
                  <a:schemeClr val="dk1"/>
                </a:solidFill>
                <a:latin typeface="Book Antiqua"/>
                <a:ea typeface="Book Antiqua"/>
                <a:cs typeface="Book Antiqua"/>
                <a:sym typeface="Book Antiqua"/>
              </a:rPr>
              <a:t>Type I errors in hypothesis testing</a:t>
            </a:r>
            <a:endParaRPr b="1" sz="2800">
              <a:solidFill>
                <a:schemeClr val="dk1"/>
              </a:solidFill>
              <a:latin typeface="Book Antiqua"/>
              <a:ea typeface="Book Antiqua"/>
              <a:cs typeface="Book Antiqua"/>
              <a:sym typeface="Book Antiqua"/>
            </a:endParaRPr>
          </a:p>
          <a:p>
            <a:pPr indent="-406400" lvl="0" marL="457200" marR="0" rtl="0" algn="l">
              <a:lnSpc>
                <a:spcPct val="115000"/>
              </a:lnSpc>
              <a:spcBef>
                <a:spcPts val="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Type II errors in hypothesis testing</a:t>
            </a:r>
            <a:endParaRPr b="1" sz="2800">
              <a:solidFill>
                <a:schemeClr val="dk1"/>
              </a:solidFill>
              <a:latin typeface="Book Antiqua"/>
              <a:ea typeface="Book Antiqua"/>
              <a:cs typeface="Book Antiqua"/>
              <a:sym typeface="Book Antiqua"/>
            </a:endParaRPr>
          </a:p>
          <a:p>
            <a:pPr indent="-406400" lvl="0" marL="457200" marR="0" rtl="0" algn="l">
              <a:lnSpc>
                <a:spcPct val="115000"/>
              </a:lnSpc>
              <a:spcBef>
                <a:spcPts val="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Mitigating for statistical errors</a:t>
            </a:r>
            <a:endParaRPr b="1" sz="2800">
              <a:solidFill>
                <a:schemeClr val="dk1"/>
              </a:solidFill>
              <a:latin typeface="Book Antiqua"/>
              <a:ea typeface="Book Antiqua"/>
              <a:cs typeface="Book Antiqua"/>
              <a:sym typeface="Book Antiqua"/>
            </a:endParaRPr>
          </a:p>
          <a:p>
            <a:pPr indent="0" lvl="0" marL="0" marR="0" rtl="0" algn="l">
              <a:lnSpc>
                <a:spcPct val="115000"/>
              </a:lnSpc>
              <a:spcBef>
                <a:spcPts val="0"/>
              </a:spcBef>
              <a:spcAft>
                <a:spcPts val="0"/>
              </a:spcAft>
              <a:buNone/>
            </a:pPr>
            <a:r>
              <a:t/>
            </a:r>
            <a:endParaRPr b="1" sz="2800">
              <a:solidFill>
                <a:schemeClr val="dk1"/>
              </a:solidFill>
              <a:latin typeface="Book Antiqua"/>
              <a:ea typeface="Book Antiqua"/>
              <a:cs typeface="Book Antiqua"/>
              <a:sym typeface="Book Antiqua"/>
            </a:endParaRPr>
          </a:p>
          <a:p>
            <a:pPr indent="0" lvl="0" marL="0" marR="0" rtl="0" algn="l">
              <a:lnSpc>
                <a:spcPct val="115000"/>
              </a:lnSpc>
              <a:spcBef>
                <a:spcPts val="0"/>
              </a:spcBef>
              <a:spcAft>
                <a:spcPts val="0"/>
              </a:spcAft>
              <a:buNone/>
            </a:pPr>
            <a:r>
              <a:rPr b="1" lang="en-GB" sz="2800">
                <a:solidFill>
                  <a:schemeClr val="dk1"/>
                </a:solidFill>
                <a:latin typeface="Book Antiqua"/>
                <a:ea typeface="Book Antiqua"/>
                <a:cs typeface="Book Antiqua"/>
                <a:sym typeface="Book Antiqua"/>
              </a:rPr>
              <a:t>Group Assignment:</a:t>
            </a:r>
            <a:endParaRPr b="1" sz="2800">
              <a:solidFill>
                <a:schemeClr val="dk1"/>
              </a:solidFill>
              <a:latin typeface="Book Antiqua"/>
              <a:ea typeface="Book Antiqua"/>
              <a:cs typeface="Book Antiqua"/>
              <a:sym typeface="Book Antiqua"/>
            </a:endParaRPr>
          </a:p>
          <a:p>
            <a:pPr indent="0" lvl="0" marL="0" marR="0" rtl="0" algn="l">
              <a:lnSpc>
                <a:spcPct val="115000"/>
              </a:lnSpc>
              <a:spcBef>
                <a:spcPts val="0"/>
              </a:spcBef>
              <a:spcAft>
                <a:spcPts val="0"/>
              </a:spcAft>
              <a:buNone/>
            </a:pPr>
            <a:r>
              <a:rPr lang="en-GB" sz="2800">
                <a:solidFill>
                  <a:schemeClr val="dk1"/>
                </a:solidFill>
                <a:latin typeface="Book Antiqua"/>
                <a:ea typeface="Book Antiqua"/>
                <a:cs typeface="Book Antiqua"/>
                <a:sym typeface="Book Antiqua"/>
              </a:rPr>
              <a:t>Check Moodle for the group allocations</a:t>
            </a:r>
            <a:endParaRPr sz="2800">
              <a:solidFill>
                <a:schemeClr val="dk1"/>
              </a:solidFill>
              <a:latin typeface="Book Antiqua"/>
              <a:ea typeface="Book Antiqua"/>
              <a:cs typeface="Book Antiqua"/>
              <a:sym typeface="Book Antiqua"/>
            </a:endParaRPr>
          </a:p>
          <a:p>
            <a:pPr indent="0" lvl="0" marL="0" marR="0" rtl="0" algn="l">
              <a:lnSpc>
                <a:spcPct val="115000"/>
              </a:lnSpc>
              <a:spcBef>
                <a:spcPts val="0"/>
              </a:spcBef>
              <a:spcAft>
                <a:spcPts val="0"/>
              </a:spcAft>
              <a:buNone/>
            </a:pPr>
            <a:r>
              <a:rPr lang="en-GB" sz="2800">
                <a:solidFill>
                  <a:schemeClr val="dk1"/>
                </a:solidFill>
                <a:latin typeface="Book Antiqua"/>
                <a:ea typeface="Book Antiqua"/>
                <a:cs typeface="Book Antiqua"/>
                <a:sym typeface="Book Antiqua"/>
              </a:rPr>
              <a:t>Working in assigned groups, generate powerpoint slides of the above topics to be presented in class (Friday 8th November 2024)</a:t>
            </a:r>
            <a:endParaRPr sz="2800">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117" name="Google Shape;117;p3"/>
          <p:cNvGrpSpPr/>
          <p:nvPr/>
        </p:nvGrpSpPr>
        <p:grpSpPr>
          <a:xfrm>
            <a:off x="-3970419" y="756189"/>
            <a:ext cx="13334244" cy="6583195"/>
            <a:chOff x="-5529055" y="-846510"/>
            <a:chExt cx="13334244" cy="6583195"/>
          </a:xfrm>
        </p:grpSpPr>
        <p:sp>
          <p:nvSpPr>
            <p:cNvPr id="118" name="Google Shape;118;p3"/>
            <p:cNvSpPr/>
            <p:nvPr/>
          </p:nvSpPr>
          <p:spPr>
            <a:xfrm>
              <a:off x="-5529055" y="-846510"/>
              <a:ext cx="6583195" cy="6583195"/>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460881" y="305538"/>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txBox="1"/>
            <p:nvPr/>
          </p:nvSpPr>
          <p:spPr>
            <a:xfrm>
              <a:off x="460889" y="299401"/>
              <a:ext cx="7344300" cy="611400"/>
            </a:xfrm>
            <a:prstGeom prst="rect">
              <a:avLst/>
            </a:prstGeom>
            <a:solidFill>
              <a:srgbClr val="0A3D91"/>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Inferential Statistics</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78714" y="229104"/>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899041" y="1222445"/>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txBox="1"/>
            <p:nvPr/>
          </p:nvSpPr>
          <p:spPr>
            <a:xfrm>
              <a:off x="899041" y="1222445"/>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Sampling techniques</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516874" y="1146012"/>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1033521" y="2139353"/>
              <a:ext cx="6506698" cy="611467"/>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txBox="1"/>
            <p:nvPr/>
          </p:nvSpPr>
          <p:spPr>
            <a:xfrm>
              <a:off x="1033521" y="2139353"/>
              <a:ext cx="6506698" cy="611467"/>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Confidence Intervals</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651354" y="2062920"/>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899041" y="3056261"/>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txBox="1"/>
            <p:nvPr/>
          </p:nvSpPr>
          <p:spPr>
            <a:xfrm>
              <a:off x="899041" y="3056261"/>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lang="en-GB" sz="2800">
                  <a:solidFill>
                    <a:schemeClr val="lt1"/>
                  </a:solidFill>
                  <a:latin typeface="Trebuchet MS"/>
                  <a:ea typeface="Trebuchet MS"/>
                  <a:cs typeface="Trebuchet MS"/>
                  <a:sym typeface="Trebuchet MS"/>
                </a:rPr>
                <a:t>Regression analyses</a:t>
              </a:r>
              <a:endParaRPr b="0" i="0" sz="2800" u="none" cap="none" strike="noStrike">
                <a:solidFill>
                  <a:srgbClr val="000000"/>
                </a:solidFill>
                <a:latin typeface="Arial"/>
                <a:ea typeface="Arial"/>
                <a:cs typeface="Arial"/>
                <a:sym typeface="Arial"/>
              </a:endParaRPr>
            </a:p>
          </p:txBody>
        </p:sp>
        <p:sp>
          <p:nvSpPr>
            <p:cNvPr id="130" name="Google Shape;130;p3"/>
            <p:cNvSpPr/>
            <p:nvPr/>
          </p:nvSpPr>
          <p:spPr>
            <a:xfrm>
              <a:off x="516874" y="2979828"/>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460881" y="3973169"/>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txBox="1"/>
            <p:nvPr/>
          </p:nvSpPr>
          <p:spPr>
            <a:xfrm>
              <a:off x="460881" y="3973169"/>
              <a:ext cx="707933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Hand’s on practicum</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78714" y="3896735"/>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fc01616b40_0_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Inferential</a:t>
            </a:r>
            <a:r>
              <a:rPr b="1" i="0" lang="en-GB" sz="4800" u="none" cap="none" strike="noStrike">
                <a:solidFill>
                  <a:srgbClr val="0B3D91"/>
                </a:solidFill>
                <a:latin typeface="Trebuchet MS"/>
                <a:ea typeface="Trebuchet MS"/>
                <a:cs typeface="Trebuchet MS"/>
                <a:sym typeface="Trebuchet MS"/>
              </a:rPr>
              <a:t> statistics</a:t>
            </a:r>
            <a:endParaRPr b="0" i="0" sz="1400" u="none" cap="none" strike="noStrike">
              <a:solidFill>
                <a:srgbClr val="000000"/>
              </a:solidFill>
              <a:latin typeface="Arial"/>
              <a:ea typeface="Arial"/>
              <a:cs typeface="Arial"/>
              <a:sym typeface="Arial"/>
            </a:endParaRPr>
          </a:p>
        </p:txBody>
      </p:sp>
      <p:sp>
        <p:nvSpPr>
          <p:cNvPr id="140" name="Google Shape;140;g2fc01616b40_0_6"/>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41" name="Google Shape;141;g2fc01616b40_0_6"/>
          <p:cNvSpPr txBox="1"/>
          <p:nvPr/>
        </p:nvSpPr>
        <p:spPr>
          <a:xfrm>
            <a:off x="138150" y="1726650"/>
            <a:ext cx="6132600" cy="46347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15000"/>
              </a:lnSpc>
              <a:spcBef>
                <a:spcPts val="1200"/>
              </a:spcBef>
              <a:spcAft>
                <a:spcPts val="0"/>
              </a:spcAft>
              <a:buClr>
                <a:schemeClr val="dk1"/>
              </a:buClr>
              <a:buSzPts val="3900"/>
              <a:buFont typeface="Book Antiqua"/>
              <a:buChar char="●"/>
            </a:pPr>
            <a:r>
              <a:rPr b="1" i="0" lang="en-GB" sz="2600" u="none" cap="none" strike="noStrike">
                <a:solidFill>
                  <a:schemeClr val="dk1"/>
                </a:solidFill>
                <a:latin typeface="Book Antiqua"/>
                <a:ea typeface="Book Antiqua"/>
                <a:cs typeface="Book Antiqua"/>
                <a:sym typeface="Book Antiqua"/>
              </a:rPr>
              <a:t>Descriptive statistics</a:t>
            </a:r>
            <a:r>
              <a:rPr b="0" i="0" lang="en-GB" sz="2600" u="none" cap="none" strike="noStrike">
                <a:solidFill>
                  <a:schemeClr val="dk1"/>
                </a:solidFill>
                <a:latin typeface="Book Antiqua"/>
                <a:ea typeface="Book Antiqua"/>
                <a:cs typeface="Book Antiqua"/>
                <a:sym typeface="Book Antiqua"/>
              </a:rPr>
              <a:t> is a branch of statistics that summarizes and describes </a:t>
            </a:r>
            <a:r>
              <a:rPr lang="en-GB" sz="2600">
                <a:solidFill>
                  <a:schemeClr val="dk1"/>
                </a:solidFill>
                <a:latin typeface="Book Antiqua"/>
                <a:ea typeface="Book Antiqua"/>
                <a:cs typeface="Book Antiqua"/>
                <a:sym typeface="Book Antiqua"/>
              </a:rPr>
              <a:t>sample data</a:t>
            </a:r>
            <a:endParaRPr b="0" i="0" sz="2600" u="none" cap="none" strike="noStrike">
              <a:solidFill>
                <a:schemeClr val="dk1"/>
              </a:solidFill>
              <a:latin typeface="Book Antiqua"/>
              <a:ea typeface="Book Antiqua"/>
              <a:cs typeface="Book Antiqua"/>
              <a:sym typeface="Book Antiqua"/>
            </a:endParaRPr>
          </a:p>
          <a:p>
            <a:pPr indent="-406400" lvl="0" marL="457200" marR="0" rtl="0" algn="l">
              <a:lnSpc>
                <a:spcPct val="115000"/>
              </a:lnSpc>
              <a:spcBef>
                <a:spcPts val="0"/>
              </a:spcBef>
              <a:spcAft>
                <a:spcPts val="0"/>
              </a:spcAft>
              <a:buClr>
                <a:schemeClr val="dk1"/>
              </a:buClr>
              <a:buSzPts val="3900"/>
              <a:buFont typeface="Book Antiqua"/>
              <a:buChar char="●"/>
            </a:pPr>
            <a:r>
              <a:rPr lang="en-GB" sz="2600">
                <a:solidFill>
                  <a:schemeClr val="dk1"/>
                </a:solidFill>
                <a:latin typeface="Book Antiqua"/>
                <a:ea typeface="Book Antiqua"/>
                <a:cs typeface="Book Antiqua"/>
                <a:sym typeface="Book Antiqua"/>
              </a:rPr>
              <a:t>Inferential </a:t>
            </a:r>
            <a:r>
              <a:rPr lang="en-GB" sz="2600">
                <a:solidFill>
                  <a:schemeClr val="dk1"/>
                </a:solidFill>
                <a:latin typeface="Book Antiqua"/>
                <a:ea typeface="Book Antiqua"/>
                <a:cs typeface="Book Antiqua"/>
                <a:sym typeface="Book Antiqua"/>
              </a:rPr>
              <a:t>statistics</a:t>
            </a:r>
            <a:r>
              <a:rPr lang="en-GB" sz="2600">
                <a:solidFill>
                  <a:schemeClr val="dk1"/>
                </a:solidFill>
                <a:latin typeface="Book Antiqua"/>
                <a:ea typeface="Book Antiqua"/>
                <a:cs typeface="Book Antiqua"/>
                <a:sym typeface="Book Antiqua"/>
              </a:rPr>
              <a:t> describes a population from which the sample data  is taken</a:t>
            </a:r>
            <a:endParaRPr sz="2600">
              <a:solidFill>
                <a:schemeClr val="dk1"/>
              </a:solidFill>
              <a:latin typeface="Book Antiqua"/>
              <a:ea typeface="Book Antiqua"/>
              <a:cs typeface="Book Antiqua"/>
              <a:sym typeface="Book Antiqua"/>
            </a:endParaRPr>
          </a:p>
          <a:p>
            <a:pPr indent="-323850" lvl="0" marL="457200" marR="0" rtl="0" algn="l">
              <a:lnSpc>
                <a:spcPct val="115000"/>
              </a:lnSpc>
              <a:spcBef>
                <a:spcPts val="0"/>
              </a:spcBef>
              <a:spcAft>
                <a:spcPts val="0"/>
              </a:spcAft>
              <a:buClr>
                <a:schemeClr val="dk1"/>
              </a:buClr>
              <a:buSzPts val="2600"/>
              <a:buFont typeface="Book Antiqua"/>
              <a:buChar char="●"/>
            </a:pPr>
            <a:r>
              <a:rPr lang="en-GB" sz="2600">
                <a:solidFill>
                  <a:schemeClr val="dk1"/>
                </a:solidFill>
                <a:latin typeface="Book Antiqua"/>
                <a:ea typeface="Book Antiqua"/>
                <a:cs typeface="Book Antiqua"/>
                <a:sym typeface="Book Antiqua"/>
              </a:rPr>
              <a:t>Essence: Testing statements/hypotheses about the population based on the sample data</a:t>
            </a:r>
            <a:endParaRPr sz="2600">
              <a:solidFill>
                <a:schemeClr val="dk1"/>
              </a:solidFill>
              <a:latin typeface="Book Antiqua"/>
              <a:ea typeface="Book Antiqua"/>
              <a:cs typeface="Book Antiqua"/>
              <a:sym typeface="Book Antiqua"/>
            </a:endParaRPr>
          </a:p>
        </p:txBody>
      </p:sp>
      <p:pic>
        <p:nvPicPr>
          <p:cNvPr id="142" name="Google Shape;142;g2fc01616b40_0_6"/>
          <p:cNvPicPr preferRelativeResize="0"/>
          <p:nvPr/>
        </p:nvPicPr>
        <p:blipFill>
          <a:blip r:embed="rId3">
            <a:alphaModFix/>
          </a:blip>
          <a:stretch>
            <a:fillRect/>
          </a:stretch>
        </p:blipFill>
        <p:spPr>
          <a:xfrm>
            <a:off x="6149750" y="1865650"/>
            <a:ext cx="5752425" cy="42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fc01616b40_0_2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Inferential Statistics</a:t>
            </a:r>
            <a:endParaRPr b="0" i="0" sz="1400" u="none" cap="none" strike="noStrike">
              <a:solidFill>
                <a:srgbClr val="000000"/>
              </a:solidFill>
              <a:latin typeface="Arial"/>
              <a:ea typeface="Arial"/>
              <a:cs typeface="Arial"/>
              <a:sym typeface="Arial"/>
            </a:endParaRPr>
          </a:p>
        </p:txBody>
      </p:sp>
      <p:sp>
        <p:nvSpPr>
          <p:cNvPr id="149" name="Google Shape;149;g2fc01616b40_0_2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50" name="Google Shape;150;g2fc01616b40_0_20"/>
          <p:cNvSpPr txBox="1"/>
          <p:nvPr/>
        </p:nvSpPr>
        <p:spPr>
          <a:xfrm>
            <a:off x="442944" y="1574250"/>
            <a:ext cx="11665200" cy="2478900"/>
          </a:xfrm>
          <a:prstGeom prst="rect">
            <a:avLst/>
          </a:prstGeom>
          <a:noFill/>
          <a:ln>
            <a:noFill/>
          </a:ln>
        </p:spPr>
        <p:txBody>
          <a:bodyPr anchorCtr="0" anchor="t" bIns="45700" lIns="91425" spcFirstLastPara="1" rIns="91425" wrap="square" tIns="45700">
            <a:spAutoFit/>
          </a:bodyPr>
          <a:lstStyle/>
          <a:p>
            <a:pPr indent="-501650" lvl="0" marL="457200" marR="0" rtl="0" algn="l">
              <a:lnSpc>
                <a:spcPct val="115000"/>
              </a:lnSpc>
              <a:spcBef>
                <a:spcPts val="0"/>
              </a:spcBef>
              <a:spcAft>
                <a:spcPts val="0"/>
              </a:spcAft>
              <a:buClr>
                <a:schemeClr val="dk1"/>
              </a:buClr>
              <a:buSzPts val="4300"/>
              <a:buFont typeface="Book Antiqua"/>
              <a:buAutoNum type="arabicPeriod"/>
            </a:pPr>
            <a:r>
              <a:rPr b="1" lang="en-GB" sz="3200">
                <a:solidFill>
                  <a:schemeClr val="dk1"/>
                </a:solidFill>
                <a:latin typeface="Book Antiqua"/>
                <a:ea typeface="Book Antiqua"/>
                <a:cs typeface="Book Antiqua"/>
                <a:sym typeface="Book Antiqua"/>
              </a:rPr>
              <a:t>Hypothesis formulation and testing</a:t>
            </a:r>
            <a:endParaRPr b="1" sz="3200">
              <a:solidFill>
                <a:schemeClr val="dk1"/>
              </a:solidFill>
              <a:latin typeface="Book Antiqua"/>
              <a:ea typeface="Book Antiqua"/>
              <a:cs typeface="Book Antiqua"/>
              <a:sym typeface="Book Antiqua"/>
            </a:endParaRPr>
          </a:p>
          <a:p>
            <a:pPr indent="-431800" lvl="0" marL="457200" marR="0" rtl="0" algn="l">
              <a:lnSpc>
                <a:spcPct val="115000"/>
              </a:lnSpc>
              <a:spcBef>
                <a:spcPts val="0"/>
              </a:spcBef>
              <a:spcAft>
                <a:spcPts val="0"/>
              </a:spcAft>
              <a:buClr>
                <a:schemeClr val="dk1"/>
              </a:buClr>
              <a:buSzPts val="3200"/>
              <a:buFont typeface="Book Antiqua"/>
              <a:buAutoNum type="arabicPeriod"/>
            </a:pPr>
            <a:r>
              <a:rPr b="1" lang="en-GB" sz="3200">
                <a:solidFill>
                  <a:schemeClr val="dk1"/>
                </a:solidFill>
                <a:latin typeface="Book Antiqua"/>
                <a:ea typeface="Book Antiqua"/>
                <a:cs typeface="Book Antiqua"/>
                <a:sym typeface="Book Antiqua"/>
              </a:rPr>
              <a:t>Sampling techniques</a:t>
            </a:r>
            <a:endParaRPr b="1" sz="3200">
              <a:solidFill>
                <a:schemeClr val="dk1"/>
              </a:solidFill>
              <a:latin typeface="Book Antiqua"/>
              <a:ea typeface="Book Antiqua"/>
              <a:cs typeface="Book Antiqua"/>
              <a:sym typeface="Book Antiqua"/>
            </a:endParaRPr>
          </a:p>
          <a:p>
            <a:pPr indent="-431800" lvl="0" marL="457200" marR="0" rtl="0" algn="l">
              <a:lnSpc>
                <a:spcPct val="115000"/>
              </a:lnSpc>
              <a:spcBef>
                <a:spcPts val="0"/>
              </a:spcBef>
              <a:spcAft>
                <a:spcPts val="0"/>
              </a:spcAft>
              <a:buClr>
                <a:schemeClr val="dk1"/>
              </a:buClr>
              <a:buSzPts val="3200"/>
              <a:buFont typeface="Book Antiqua"/>
              <a:buAutoNum type="arabicPeriod"/>
            </a:pPr>
            <a:r>
              <a:rPr b="1" lang="en-GB" sz="3200">
                <a:solidFill>
                  <a:schemeClr val="dk1"/>
                </a:solidFill>
                <a:latin typeface="Book Antiqua"/>
                <a:ea typeface="Book Antiqua"/>
                <a:cs typeface="Book Antiqua"/>
                <a:sym typeface="Book Antiqua"/>
              </a:rPr>
              <a:t>Confidence Intervals</a:t>
            </a:r>
            <a:endParaRPr b="1" sz="3200">
              <a:solidFill>
                <a:schemeClr val="dk1"/>
              </a:solidFill>
              <a:latin typeface="Book Antiqua"/>
              <a:ea typeface="Book Antiqua"/>
              <a:cs typeface="Book Antiqua"/>
              <a:sym typeface="Book Antiqua"/>
            </a:endParaRPr>
          </a:p>
          <a:p>
            <a:pPr indent="-431800" lvl="0" marL="457200" marR="0" rtl="0" algn="l">
              <a:lnSpc>
                <a:spcPct val="115000"/>
              </a:lnSpc>
              <a:spcBef>
                <a:spcPts val="0"/>
              </a:spcBef>
              <a:spcAft>
                <a:spcPts val="0"/>
              </a:spcAft>
              <a:buClr>
                <a:schemeClr val="dk1"/>
              </a:buClr>
              <a:buSzPts val="3200"/>
              <a:buFont typeface="Book Antiqua"/>
              <a:buAutoNum type="arabicPeriod"/>
            </a:pPr>
            <a:r>
              <a:rPr b="1" lang="en-GB" sz="3200">
                <a:solidFill>
                  <a:schemeClr val="dk1"/>
                </a:solidFill>
                <a:latin typeface="Book Antiqua"/>
                <a:ea typeface="Book Antiqua"/>
                <a:cs typeface="Book Antiqua"/>
                <a:sym typeface="Book Antiqua"/>
              </a:rPr>
              <a:t>Regression analyses</a:t>
            </a:r>
            <a:endParaRPr b="1" sz="3200">
              <a:solidFill>
                <a:schemeClr val="dk1"/>
              </a:solidFill>
              <a:latin typeface="Book Antiqua"/>
              <a:ea typeface="Book Antiqua"/>
              <a:cs typeface="Book Antiqua"/>
              <a:sym typeface="Book Antiqua"/>
            </a:endParaRPr>
          </a:p>
        </p:txBody>
      </p:sp>
      <p:sp>
        <p:nvSpPr>
          <p:cNvPr id="151" name="Google Shape;151;g2fc01616b40_0_20"/>
          <p:cNvSpPr txBox="1"/>
          <p:nvPr/>
        </p:nvSpPr>
        <p:spPr>
          <a:xfrm>
            <a:off x="500950" y="4215000"/>
            <a:ext cx="11665200" cy="205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i="1" lang="en-GB" sz="2000">
                <a:solidFill>
                  <a:srgbClr val="FF0000"/>
                </a:solidFill>
                <a:latin typeface="Trebuchet MS"/>
                <a:ea typeface="Trebuchet MS"/>
                <a:cs typeface="Trebuchet MS"/>
                <a:sym typeface="Trebuchet MS"/>
              </a:rPr>
              <a:t>E.G. If the average age of completing undergraduate level at university in Kampala is 22, we can use this information to make inferences for the other districts of Uganda e.g. by hypothesis testing.</a:t>
            </a:r>
            <a:endParaRPr i="1" sz="2000">
              <a:solidFill>
                <a:srgbClr val="FF0000"/>
              </a:solidFill>
              <a:latin typeface="Trebuchet MS"/>
              <a:ea typeface="Trebuchet MS"/>
              <a:cs typeface="Trebuchet MS"/>
              <a:sym typeface="Trebuchet MS"/>
            </a:endParaRPr>
          </a:p>
          <a:p>
            <a:pPr indent="0" lvl="0" marL="0" rtl="0" algn="l">
              <a:lnSpc>
                <a:spcPct val="150000"/>
              </a:lnSpc>
              <a:spcBef>
                <a:spcPts val="0"/>
              </a:spcBef>
              <a:spcAft>
                <a:spcPts val="0"/>
              </a:spcAft>
              <a:buClr>
                <a:schemeClr val="dk1"/>
              </a:buClr>
              <a:buSzPts val="1100"/>
              <a:buFont typeface="Arial"/>
              <a:buNone/>
            </a:pPr>
            <a:r>
              <a:rPr i="1" lang="en-GB" sz="2000">
                <a:solidFill>
                  <a:srgbClr val="FF0000"/>
                </a:solidFill>
                <a:latin typeface="Trebuchet MS"/>
                <a:ea typeface="Trebuchet MS"/>
                <a:cs typeface="Trebuchet MS"/>
                <a:sym typeface="Trebuchet MS"/>
              </a:rPr>
              <a:t>* So you get a sample group to interview and use that to make inferences for the total population.</a:t>
            </a:r>
            <a:endParaRPr i="1" sz="2000">
              <a:solidFill>
                <a:srgbClr val="FF0000"/>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6b62da1b8_0_2"/>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Sampling techniques</a:t>
            </a:r>
            <a:endParaRPr b="0" i="0" sz="1400" u="none" cap="none" strike="noStrike">
              <a:solidFill>
                <a:srgbClr val="000000"/>
              </a:solidFill>
              <a:latin typeface="Arial"/>
              <a:ea typeface="Arial"/>
              <a:cs typeface="Arial"/>
              <a:sym typeface="Arial"/>
            </a:endParaRPr>
          </a:p>
        </p:txBody>
      </p:sp>
      <p:sp>
        <p:nvSpPr>
          <p:cNvPr id="158" name="Google Shape;158;g306b62da1b8_0_2"/>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59" name="Google Shape;159;g306b62da1b8_0_2"/>
          <p:cNvSpPr txBox="1"/>
          <p:nvPr/>
        </p:nvSpPr>
        <p:spPr>
          <a:xfrm>
            <a:off x="442944" y="1574250"/>
            <a:ext cx="11665200" cy="4842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Simple Random Sampling:</a:t>
            </a:r>
            <a:endParaRPr b="1" sz="33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Every sample/member of the population has an equal probability of being selected since sampling is random</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Pros: Simple to implement</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SzPts val="3100"/>
              <a:buFont typeface="Book Antiqua"/>
              <a:buChar char="●"/>
            </a:pPr>
            <a:r>
              <a:rPr lang="en-GB" sz="3100">
                <a:solidFill>
                  <a:schemeClr val="dk1"/>
                </a:solidFill>
                <a:latin typeface="Book Antiqua"/>
                <a:ea typeface="Book Antiqua"/>
                <a:cs typeface="Book Antiqua"/>
                <a:sym typeface="Book Antiqua"/>
              </a:rPr>
              <a:t>Cons: </a:t>
            </a:r>
            <a:r>
              <a:rPr lang="en-GB" sz="3100">
                <a:solidFill>
                  <a:srgbClr val="111111"/>
                </a:solidFill>
                <a:highlight>
                  <a:srgbClr val="FFFFFF"/>
                </a:highlight>
                <a:latin typeface="Book Antiqua"/>
                <a:ea typeface="Book Antiqua"/>
                <a:cs typeface="Book Antiqua"/>
                <a:sym typeface="Book Antiqua"/>
              </a:rPr>
              <a:t>A sampling error can occur if the sample does not end up accurately reflecting the population </a:t>
            </a:r>
            <a:endParaRPr sz="3100">
              <a:solidFill>
                <a:srgbClr val="111111"/>
              </a:solidFill>
              <a:highlight>
                <a:srgbClr val="FFFFFF"/>
              </a:highlight>
              <a:latin typeface="Book Antiqua"/>
              <a:ea typeface="Book Antiqua"/>
              <a:cs typeface="Book Antiqua"/>
              <a:sym typeface="Book Antiqua"/>
            </a:endParaRPr>
          </a:p>
          <a:p>
            <a:pPr indent="-406400" lvl="0" marL="457200" marR="0" rtl="0" algn="l">
              <a:lnSpc>
                <a:spcPct val="115000"/>
              </a:lnSpc>
              <a:spcBef>
                <a:spcPts val="0"/>
              </a:spcBef>
              <a:spcAft>
                <a:spcPts val="0"/>
              </a:spcAft>
              <a:buClr>
                <a:srgbClr val="111111"/>
              </a:buClr>
              <a:buSzPts val="2800"/>
              <a:buFont typeface="Book Antiqua"/>
              <a:buChar char="➔"/>
            </a:pPr>
            <a:r>
              <a:rPr lang="en-GB" sz="2800">
                <a:solidFill>
                  <a:srgbClr val="111111"/>
                </a:solidFill>
                <a:highlight>
                  <a:srgbClr val="FFFFFF"/>
                </a:highlight>
                <a:latin typeface="Book Antiqua"/>
                <a:ea typeface="Book Antiqua"/>
                <a:cs typeface="Book Antiqua"/>
                <a:sym typeface="Book Antiqua"/>
              </a:rPr>
              <a:t>E.g. if running a census using a random sampling technique, the sample might not have all the representative groups of the community e.g. PWD, leading to mis-reporting</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514ecc4d5_0_4"/>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Stratified </a:t>
            </a:r>
            <a:r>
              <a:rPr b="1" lang="en-GB" sz="4800">
                <a:solidFill>
                  <a:srgbClr val="0B3D91"/>
                </a:solidFill>
                <a:latin typeface="Trebuchet MS"/>
                <a:ea typeface="Trebuchet MS"/>
                <a:cs typeface="Trebuchet MS"/>
                <a:sym typeface="Trebuchet MS"/>
              </a:rPr>
              <a:t>random sampling</a:t>
            </a:r>
            <a:endParaRPr b="0" i="0" sz="1400" u="none" cap="none" strike="noStrike">
              <a:solidFill>
                <a:srgbClr val="000000"/>
              </a:solidFill>
              <a:latin typeface="Arial"/>
              <a:ea typeface="Arial"/>
              <a:cs typeface="Arial"/>
              <a:sym typeface="Arial"/>
            </a:endParaRPr>
          </a:p>
        </p:txBody>
      </p:sp>
      <p:sp>
        <p:nvSpPr>
          <p:cNvPr id="166" name="Google Shape;166;g2d514ecc4d5_0_4"/>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67" name="Google Shape;167;g2d514ecc4d5_0_4"/>
          <p:cNvSpPr txBox="1"/>
          <p:nvPr/>
        </p:nvSpPr>
        <p:spPr>
          <a:xfrm>
            <a:off x="442944" y="1574250"/>
            <a:ext cx="11665200" cy="4842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Approach:</a:t>
            </a:r>
            <a:endParaRPr b="1" sz="33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Population is divided into random strata/groups</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Strata can be criteria-based e.g. gender, age-group etc</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SzPts val="3100"/>
              <a:buFont typeface="Book Antiqua"/>
              <a:buChar char="●"/>
            </a:pPr>
            <a:r>
              <a:rPr lang="en-GB" sz="3100">
                <a:solidFill>
                  <a:schemeClr val="dk1"/>
                </a:solidFill>
                <a:latin typeface="Book Antiqua"/>
                <a:ea typeface="Book Antiqua"/>
                <a:cs typeface="Book Antiqua"/>
                <a:sym typeface="Book Antiqua"/>
              </a:rPr>
              <a:t>Then a random sample of the strata is taken</a:t>
            </a:r>
            <a:r>
              <a:rPr lang="en-GB" sz="3100">
                <a:solidFill>
                  <a:srgbClr val="111111"/>
                </a:solidFill>
                <a:highlight>
                  <a:srgbClr val="FFFFFF"/>
                </a:highlight>
                <a:latin typeface="Book Antiqua"/>
                <a:ea typeface="Book Antiqua"/>
                <a:cs typeface="Book Antiqua"/>
                <a:sym typeface="Book Antiqua"/>
              </a:rPr>
              <a:t> </a:t>
            </a:r>
            <a:endParaRPr sz="3100">
              <a:solidFill>
                <a:srgbClr val="111111"/>
              </a:solidFill>
              <a:highlight>
                <a:srgbClr val="FFFFFF"/>
              </a:highlight>
              <a:latin typeface="Book Antiqua"/>
              <a:ea typeface="Book Antiqua"/>
              <a:cs typeface="Book Antiqua"/>
              <a:sym typeface="Book Antiqua"/>
            </a:endParaRPr>
          </a:p>
          <a:p>
            <a:pPr indent="-425450" lvl="0" marL="457200" marR="0" rtl="0" algn="l">
              <a:lnSpc>
                <a:spcPct val="115000"/>
              </a:lnSpc>
              <a:spcBef>
                <a:spcPts val="0"/>
              </a:spcBef>
              <a:spcAft>
                <a:spcPts val="0"/>
              </a:spcAft>
              <a:buClr>
                <a:srgbClr val="111111"/>
              </a:buClr>
              <a:buSzPts val="3100"/>
              <a:buFont typeface="Book Antiqua"/>
              <a:buChar char="●"/>
            </a:pPr>
            <a:r>
              <a:rPr lang="en-GB" sz="3100">
                <a:solidFill>
                  <a:srgbClr val="111111"/>
                </a:solidFill>
                <a:highlight>
                  <a:srgbClr val="FFFFFF"/>
                </a:highlight>
                <a:latin typeface="Book Antiqua"/>
                <a:ea typeface="Book Antiqua"/>
                <a:cs typeface="Book Antiqua"/>
                <a:sym typeface="Book Antiqua"/>
              </a:rPr>
              <a:t>Pros: Ensures precision (tailor-made to study)</a:t>
            </a:r>
            <a:endParaRPr sz="3100">
              <a:solidFill>
                <a:srgbClr val="111111"/>
              </a:solidFill>
              <a:highlight>
                <a:srgbClr val="FFFFFF"/>
              </a:highlight>
              <a:latin typeface="Book Antiqua"/>
              <a:ea typeface="Book Antiqua"/>
              <a:cs typeface="Book Antiqua"/>
              <a:sym typeface="Book Antiqua"/>
            </a:endParaRPr>
          </a:p>
          <a:p>
            <a:pPr indent="-425450" lvl="0" marL="457200" marR="0" rtl="0" algn="l">
              <a:lnSpc>
                <a:spcPct val="115000"/>
              </a:lnSpc>
              <a:spcBef>
                <a:spcPts val="0"/>
              </a:spcBef>
              <a:spcAft>
                <a:spcPts val="0"/>
              </a:spcAft>
              <a:buClr>
                <a:srgbClr val="111111"/>
              </a:buClr>
              <a:buSzPts val="3100"/>
              <a:buFont typeface="Book Antiqua"/>
              <a:buChar char="●"/>
            </a:pPr>
            <a:r>
              <a:rPr lang="en-GB" sz="3100">
                <a:solidFill>
                  <a:srgbClr val="111111"/>
                </a:solidFill>
                <a:highlight>
                  <a:srgbClr val="FFFFFF"/>
                </a:highlight>
                <a:latin typeface="Book Antiqua"/>
                <a:ea typeface="Book Antiqua"/>
                <a:cs typeface="Book Antiqua"/>
                <a:sym typeface="Book Antiqua"/>
              </a:rPr>
              <a:t>Cons: Requires prior knowledge</a:t>
            </a:r>
            <a:endParaRPr sz="3100">
              <a:solidFill>
                <a:srgbClr val="111111"/>
              </a:solidFill>
              <a:highlight>
                <a:srgbClr val="FFFFFF"/>
              </a:highlight>
              <a:latin typeface="Book Antiqua"/>
              <a:ea typeface="Book Antiqua"/>
              <a:cs typeface="Book Antiqua"/>
              <a:sym typeface="Book Antiqua"/>
            </a:endParaRPr>
          </a:p>
          <a:p>
            <a:pPr indent="-406400" lvl="0" marL="457200" marR="0" rtl="0" algn="l">
              <a:lnSpc>
                <a:spcPct val="115000"/>
              </a:lnSpc>
              <a:spcBef>
                <a:spcPts val="0"/>
              </a:spcBef>
              <a:spcAft>
                <a:spcPts val="0"/>
              </a:spcAft>
              <a:buClr>
                <a:srgbClr val="111111"/>
              </a:buClr>
              <a:buSzPts val="2800"/>
              <a:buFont typeface="Book Antiqua"/>
              <a:buChar char="➔"/>
            </a:pPr>
            <a:r>
              <a:rPr lang="en-GB" sz="2800">
                <a:solidFill>
                  <a:srgbClr val="111111"/>
                </a:solidFill>
                <a:highlight>
                  <a:srgbClr val="FFFFFF"/>
                </a:highlight>
                <a:latin typeface="Book Antiqua"/>
                <a:ea typeface="Book Antiqua"/>
                <a:cs typeface="Book Antiqua"/>
                <a:sym typeface="Book Antiqua"/>
              </a:rPr>
              <a:t>E.g. in a research project </a:t>
            </a:r>
            <a:r>
              <a:rPr lang="en-GB" sz="2800">
                <a:solidFill>
                  <a:srgbClr val="111111"/>
                </a:solidFill>
                <a:highlight>
                  <a:srgbClr val="FFFFFF"/>
                </a:highlight>
                <a:latin typeface="Book Antiqua"/>
                <a:ea typeface="Book Antiqua"/>
                <a:cs typeface="Book Antiqua"/>
                <a:sym typeface="Book Antiqua"/>
              </a:rPr>
              <a:t>targeted at understanding the performance off university students, person’s between the ages of 18-22 would be sampled, including males and females</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d514ecc4d5_0_11"/>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Cluster</a:t>
            </a:r>
            <a:r>
              <a:rPr b="1" lang="en-GB" sz="4800">
                <a:solidFill>
                  <a:srgbClr val="0B3D91"/>
                </a:solidFill>
                <a:latin typeface="Trebuchet MS"/>
                <a:ea typeface="Trebuchet MS"/>
                <a:cs typeface="Trebuchet MS"/>
                <a:sym typeface="Trebuchet MS"/>
              </a:rPr>
              <a:t> sampling</a:t>
            </a:r>
            <a:endParaRPr b="0" i="0" sz="1400" u="none" cap="none" strike="noStrike">
              <a:solidFill>
                <a:srgbClr val="000000"/>
              </a:solidFill>
              <a:latin typeface="Arial"/>
              <a:ea typeface="Arial"/>
              <a:cs typeface="Arial"/>
              <a:sym typeface="Arial"/>
            </a:endParaRPr>
          </a:p>
        </p:txBody>
      </p:sp>
      <p:sp>
        <p:nvSpPr>
          <p:cNvPr id="174" name="Google Shape;174;g2d514ecc4d5_0_11"/>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75" name="Google Shape;175;g2d514ecc4d5_0_11"/>
          <p:cNvSpPr txBox="1"/>
          <p:nvPr/>
        </p:nvSpPr>
        <p:spPr>
          <a:xfrm>
            <a:off x="442944" y="1574250"/>
            <a:ext cx="11665200" cy="4707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Approach:</a:t>
            </a:r>
            <a:endParaRPr b="1" sz="3300">
              <a:solidFill>
                <a:schemeClr val="dk1"/>
              </a:solidFill>
              <a:latin typeface="Book Antiqua"/>
              <a:ea typeface="Book Antiqua"/>
              <a:cs typeface="Book Antiqua"/>
              <a:sym typeface="Book Antiqua"/>
            </a:endParaRPr>
          </a:p>
          <a:p>
            <a:pPr indent="-393700" lvl="0" marL="457200" marR="0" rtl="0" algn="l">
              <a:lnSpc>
                <a:spcPct val="115000"/>
              </a:lnSpc>
              <a:spcBef>
                <a:spcPts val="0"/>
              </a:spcBef>
              <a:spcAft>
                <a:spcPts val="0"/>
              </a:spcAft>
              <a:buClr>
                <a:schemeClr val="dk1"/>
              </a:buClr>
              <a:buSzPts val="2600"/>
              <a:buFont typeface="Book Antiqua"/>
              <a:buChar char="●"/>
            </a:pPr>
            <a:r>
              <a:rPr lang="en-GB" sz="2600">
                <a:solidFill>
                  <a:schemeClr val="dk1"/>
                </a:solidFill>
                <a:latin typeface="Book Antiqua"/>
                <a:ea typeface="Book Antiqua"/>
                <a:cs typeface="Book Antiqua"/>
                <a:sym typeface="Book Antiqua"/>
              </a:rPr>
              <a:t>A form of probability sampling for larger populations that are spatially stratified/divided</a:t>
            </a:r>
            <a:endParaRPr sz="2600">
              <a:solidFill>
                <a:schemeClr val="dk1"/>
              </a:solidFill>
              <a:latin typeface="Book Antiqua"/>
              <a:ea typeface="Book Antiqua"/>
              <a:cs typeface="Book Antiqua"/>
              <a:sym typeface="Book Antiqua"/>
            </a:endParaRPr>
          </a:p>
          <a:p>
            <a:pPr indent="-393700" lvl="0" marL="457200" marR="0" rtl="0" algn="l">
              <a:lnSpc>
                <a:spcPct val="115000"/>
              </a:lnSpc>
              <a:spcBef>
                <a:spcPts val="0"/>
              </a:spcBef>
              <a:spcAft>
                <a:spcPts val="0"/>
              </a:spcAft>
              <a:buClr>
                <a:schemeClr val="dk1"/>
              </a:buClr>
              <a:buSzPts val="2600"/>
              <a:buFont typeface="Book Antiqua"/>
              <a:buChar char="●"/>
            </a:pPr>
            <a:r>
              <a:rPr lang="en-GB" sz="2600">
                <a:solidFill>
                  <a:schemeClr val="dk1"/>
                </a:solidFill>
                <a:latin typeface="Book Antiqua"/>
                <a:ea typeface="Book Antiqua"/>
                <a:cs typeface="Book Antiqua"/>
                <a:sym typeface="Book Antiqua"/>
              </a:rPr>
              <a:t>Population is divided into known smaller groups/clusters</a:t>
            </a:r>
            <a:endParaRPr sz="2600">
              <a:solidFill>
                <a:schemeClr val="dk1"/>
              </a:solidFill>
              <a:latin typeface="Book Antiqua"/>
              <a:ea typeface="Book Antiqua"/>
              <a:cs typeface="Book Antiqua"/>
              <a:sym typeface="Book Antiqua"/>
            </a:endParaRPr>
          </a:p>
          <a:p>
            <a:pPr indent="-393700" lvl="0" marL="457200" marR="0" rtl="0" algn="l">
              <a:lnSpc>
                <a:spcPct val="115000"/>
              </a:lnSpc>
              <a:spcBef>
                <a:spcPts val="0"/>
              </a:spcBef>
              <a:spcAft>
                <a:spcPts val="0"/>
              </a:spcAft>
              <a:buClr>
                <a:schemeClr val="dk1"/>
              </a:buClr>
              <a:buSzPts val="2600"/>
              <a:buFont typeface="Book Antiqua"/>
              <a:buChar char="●"/>
            </a:pPr>
            <a:r>
              <a:rPr lang="en-GB" sz="2600">
                <a:solidFill>
                  <a:schemeClr val="dk1"/>
                </a:solidFill>
                <a:latin typeface="Book Antiqua"/>
                <a:ea typeface="Book Antiqua"/>
                <a:cs typeface="Book Antiqua"/>
                <a:sym typeface="Book Antiqua"/>
              </a:rPr>
              <a:t>Clusters can be geographically-based e.g. districts, parishes</a:t>
            </a:r>
            <a:endParaRPr sz="2600">
              <a:solidFill>
                <a:schemeClr val="dk1"/>
              </a:solidFill>
              <a:latin typeface="Book Antiqua"/>
              <a:ea typeface="Book Antiqua"/>
              <a:cs typeface="Book Antiqua"/>
              <a:sym typeface="Book Antiqua"/>
            </a:endParaRPr>
          </a:p>
          <a:p>
            <a:pPr indent="-393700" lvl="0" marL="457200" marR="0" rtl="0" algn="l">
              <a:lnSpc>
                <a:spcPct val="115000"/>
              </a:lnSpc>
              <a:spcBef>
                <a:spcPts val="0"/>
              </a:spcBef>
              <a:spcAft>
                <a:spcPts val="0"/>
              </a:spcAft>
              <a:buClr>
                <a:srgbClr val="111111"/>
              </a:buClr>
              <a:buSzPts val="2600"/>
              <a:buFont typeface="Book Antiqua"/>
              <a:buChar char="●"/>
            </a:pPr>
            <a:r>
              <a:rPr lang="en-GB" sz="2600">
                <a:solidFill>
                  <a:srgbClr val="111111"/>
                </a:solidFill>
                <a:highlight>
                  <a:srgbClr val="FFFFFF"/>
                </a:highlight>
                <a:latin typeface="Book Antiqua"/>
                <a:ea typeface="Book Antiqua"/>
                <a:cs typeface="Book Antiqua"/>
                <a:sym typeface="Book Antiqua"/>
              </a:rPr>
              <a:t>Pros: Suited to large studies</a:t>
            </a:r>
            <a:endParaRPr sz="2600">
              <a:solidFill>
                <a:srgbClr val="111111"/>
              </a:solidFill>
              <a:highlight>
                <a:srgbClr val="FFFFFF"/>
              </a:highlight>
              <a:latin typeface="Book Antiqua"/>
              <a:ea typeface="Book Antiqua"/>
              <a:cs typeface="Book Antiqua"/>
              <a:sym typeface="Book Antiqua"/>
            </a:endParaRPr>
          </a:p>
          <a:p>
            <a:pPr indent="-393700" lvl="0" marL="457200" marR="0" rtl="0" algn="l">
              <a:lnSpc>
                <a:spcPct val="115000"/>
              </a:lnSpc>
              <a:spcBef>
                <a:spcPts val="0"/>
              </a:spcBef>
              <a:spcAft>
                <a:spcPts val="0"/>
              </a:spcAft>
              <a:buClr>
                <a:srgbClr val="111111"/>
              </a:buClr>
              <a:buSzPts val="2600"/>
              <a:buFont typeface="Book Antiqua"/>
              <a:buChar char="●"/>
            </a:pPr>
            <a:r>
              <a:rPr lang="en-GB" sz="2600">
                <a:solidFill>
                  <a:srgbClr val="111111"/>
                </a:solidFill>
                <a:highlight>
                  <a:srgbClr val="FFFFFF"/>
                </a:highlight>
                <a:latin typeface="Book Antiqua"/>
                <a:ea typeface="Book Antiqua"/>
                <a:cs typeface="Book Antiqua"/>
                <a:sym typeface="Book Antiqua"/>
              </a:rPr>
              <a:t>Cons: Can create bias</a:t>
            </a:r>
            <a:endParaRPr sz="2600">
              <a:solidFill>
                <a:srgbClr val="111111"/>
              </a:solidFill>
              <a:highlight>
                <a:srgbClr val="FFFFFF"/>
              </a:highlight>
              <a:latin typeface="Book Antiqua"/>
              <a:ea typeface="Book Antiqua"/>
              <a:cs typeface="Book Antiqua"/>
              <a:sym typeface="Book Antiqua"/>
            </a:endParaRPr>
          </a:p>
          <a:p>
            <a:pPr indent="-387350" lvl="0" marL="457200" marR="0" rtl="0" algn="l">
              <a:lnSpc>
                <a:spcPct val="115000"/>
              </a:lnSpc>
              <a:spcBef>
                <a:spcPts val="0"/>
              </a:spcBef>
              <a:spcAft>
                <a:spcPts val="0"/>
              </a:spcAft>
              <a:buClr>
                <a:srgbClr val="111111"/>
              </a:buClr>
              <a:buSzPts val="2500"/>
              <a:buFont typeface="Book Antiqua"/>
              <a:buChar char="➔"/>
            </a:pPr>
            <a:r>
              <a:rPr lang="en-GB" sz="2500">
                <a:solidFill>
                  <a:srgbClr val="111111"/>
                </a:solidFill>
                <a:highlight>
                  <a:srgbClr val="FFFFFF"/>
                </a:highlight>
                <a:latin typeface="Book Antiqua"/>
                <a:ea typeface="Book Antiqua"/>
                <a:cs typeface="Book Antiqua"/>
                <a:sym typeface="Book Antiqua"/>
              </a:rPr>
              <a:t>E.g. in a research project targeted at practices used by coffee farmers in Uganda, cluster sampling is done in major production districts like Mubende, Zombo, Mbale, Ntugamo, Mityana, Iganga to represent the country</a:t>
            </a:r>
            <a:endParaRPr sz="25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d514ecc4d5_0_1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Systematic</a:t>
            </a:r>
            <a:r>
              <a:rPr b="1" lang="en-GB" sz="4800">
                <a:solidFill>
                  <a:srgbClr val="0B3D91"/>
                </a:solidFill>
                <a:latin typeface="Trebuchet MS"/>
                <a:ea typeface="Trebuchet MS"/>
                <a:cs typeface="Trebuchet MS"/>
                <a:sym typeface="Trebuchet MS"/>
              </a:rPr>
              <a:t> sampling</a:t>
            </a:r>
            <a:endParaRPr b="0" i="0" sz="1400" u="none" cap="none" strike="noStrike">
              <a:solidFill>
                <a:srgbClr val="000000"/>
              </a:solidFill>
              <a:latin typeface="Arial"/>
              <a:ea typeface="Arial"/>
              <a:cs typeface="Arial"/>
              <a:sym typeface="Arial"/>
            </a:endParaRPr>
          </a:p>
        </p:txBody>
      </p:sp>
      <p:sp>
        <p:nvSpPr>
          <p:cNvPr id="182" name="Google Shape;182;g2d514ecc4d5_0_18"/>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83" name="Google Shape;183;g2d514ecc4d5_0_18"/>
          <p:cNvSpPr txBox="1"/>
          <p:nvPr/>
        </p:nvSpPr>
        <p:spPr>
          <a:xfrm>
            <a:off x="442944" y="1574250"/>
            <a:ext cx="11665200" cy="4948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Approach:</a:t>
            </a:r>
            <a:endParaRPr b="1" sz="33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Selecting samples from a population at </a:t>
            </a:r>
            <a:r>
              <a:rPr lang="en-GB" sz="3100">
                <a:solidFill>
                  <a:schemeClr val="dk1"/>
                </a:solidFill>
                <a:latin typeface="Book Antiqua"/>
                <a:ea typeface="Book Antiqua"/>
                <a:cs typeface="Book Antiqua"/>
                <a:sym typeface="Book Antiqua"/>
              </a:rPr>
              <a:t>predetermined</a:t>
            </a:r>
            <a:r>
              <a:rPr lang="en-GB" sz="3100">
                <a:solidFill>
                  <a:schemeClr val="dk1"/>
                </a:solidFill>
                <a:latin typeface="Book Antiqua"/>
                <a:ea typeface="Book Antiqua"/>
                <a:cs typeface="Book Antiqua"/>
                <a:sym typeface="Book Antiqua"/>
              </a:rPr>
              <a:t> regular intervals </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E.g. sampling every 11th customer for their reviews</a:t>
            </a:r>
            <a:endParaRPr sz="3100">
              <a:solidFill>
                <a:schemeClr val="dk1"/>
              </a:solidFill>
              <a:latin typeface="Book Antiqua"/>
              <a:ea typeface="Book Antiqua"/>
              <a:cs typeface="Book Antiqua"/>
              <a:sym typeface="Book Antiqua"/>
            </a:endParaRPr>
          </a:p>
          <a:p>
            <a:pPr indent="-425450" lvl="0" marL="457200" marR="0" rtl="0" algn="l">
              <a:lnSpc>
                <a:spcPct val="115000"/>
              </a:lnSpc>
              <a:spcBef>
                <a:spcPts val="0"/>
              </a:spcBef>
              <a:spcAft>
                <a:spcPts val="0"/>
              </a:spcAft>
              <a:buSzPts val="3100"/>
              <a:buFont typeface="Book Antiqua"/>
              <a:buChar char="●"/>
            </a:pPr>
            <a:r>
              <a:rPr lang="en-GB" sz="3100">
                <a:solidFill>
                  <a:schemeClr val="dk1"/>
                </a:solidFill>
                <a:latin typeface="Book Antiqua"/>
                <a:ea typeface="Book Antiqua"/>
                <a:cs typeface="Book Antiqua"/>
                <a:sym typeface="Book Antiqua"/>
              </a:rPr>
              <a:t>E.g. sampling every 5th lab rat in an experiment of 1000 in a medical study</a:t>
            </a:r>
            <a:endParaRPr sz="3100">
              <a:solidFill>
                <a:srgbClr val="111111"/>
              </a:solidFill>
              <a:highlight>
                <a:srgbClr val="FFFFFF"/>
              </a:highlight>
              <a:latin typeface="Book Antiqua"/>
              <a:ea typeface="Book Antiqua"/>
              <a:cs typeface="Book Antiqua"/>
              <a:sym typeface="Book Antiqua"/>
            </a:endParaRPr>
          </a:p>
          <a:p>
            <a:pPr indent="-425450" lvl="0" marL="457200" marR="0" rtl="0" algn="l">
              <a:lnSpc>
                <a:spcPct val="115000"/>
              </a:lnSpc>
              <a:spcBef>
                <a:spcPts val="0"/>
              </a:spcBef>
              <a:spcAft>
                <a:spcPts val="0"/>
              </a:spcAft>
              <a:buClr>
                <a:srgbClr val="111111"/>
              </a:buClr>
              <a:buSzPts val="3100"/>
              <a:buFont typeface="Book Antiqua"/>
              <a:buChar char="●"/>
            </a:pPr>
            <a:r>
              <a:rPr lang="en-GB" sz="3100">
                <a:solidFill>
                  <a:srgbClr val="111111"/>
                </a:solidFill>
                <a:highlight>
                  <a:srgbClr val="FFFFFF"/>
                </a:highlight>
                <a:latin typeface="Book Antiqua"/>
                <a:ea typeface="Book Antiqua"/>
                <a:cs typeface="Book Antiqua"/>
                <a:sym typeface="Book Antiqua"/>
              </a:rPr>
              <a:t>Cons: Can be biased if there’s no order in the pattern the samples appear.</a:t>
            </a:r>
            <a:endParaRPr sz="3100">
              <a:solidFill>
                <a:srgbClr val="111111"/>
              </a:solidFill>
              <a:highlight>
                <a:srgbClr val="FFFFFF"/>
              </a:highlight>
              <a:latin typeface="Book Antiqua"/>
              <a:ea typeface="Book Antiqua"/>
              <a:cs typeface="Book Antiqua"/>
              <a:sym typeface="Book Antiqua"/>
            </a:endParaRPr>
          </a:p>
          <a:p>
            <a:pPr indent="0" lvl="0" marL="0" marR="0" rtl="0" algn="l">
              <a:lnSpc>
                <a:spcPct val="115000"/>
              </a:lnSpc>
              <a:spcBef>
                <a:spcPts val="0"/>
              </a:spcBef>
              <a:spcAft>
                <a:spcPts val="0"/>
              </a:spcAft>
              <a:buNone/>
            </a:pPr>
            <a:r>
              <a:t/>
            </a:r>
            <a:endParaRPr sz="2800">
              <a:solidFill>
                <a:srgbClr val="111111"/>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2023-08-23T08:11:39Z</dcterms:created>
  <dc:creator>Microsoft Office User</dc:creator>
</cp:coreProperties>
</file>