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0" r:id="rId9"/>
    <p:sldId id="261" r:id="rId10"/>
    <p:sldId id="262" r:id="rId11"/>
    <p:sldId id="263" r:id="rId12"/>
    <p:sldId id="268" r:id="rId13"/>
    <p:sldId id="269" r:id="rId14"/>
    <p:sldId id="270" r:id="rId15"/>
    <p:sldId id="264" r:id="rId16"/>
    <p:sldId id="265" r:id="rId17"/>
    <p:sldId id="266" r:id="rId18"/>
    <p:sldId id="271"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E411B-1208-4DF4-94DE-8D7FA43279DE}" v="6" dt="2022-12-01T05:28:2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85" d="100"/>
          <a:sy n="85" d="100"/>
        </p:scale>
        <p:origin x="38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F7E80-95E5-44BB-A558-CE752571DDE1}" type="doc">
      <dgm:prSet loTypeId="urn:microsoft.com/office/officeart/2016/7/layout/RepeatingBendingProcessNew" loCatId="process" qsTypeId="urn:microsoft.com/office/officeart/2005/8/quickstyle/simple1" qsCatId="simple" csTypeId="urn:microsoft.com/office/officeart/2018/5/colors/Iconchunking_neutralbg_accent2_2" csCatId="accent2" phldr="1"/>
      <dgm:spPr/>
      <dgm:t>
        <a:bodyPr/>
        <a:lstStyle/>
        <a:p>
          <a:endParaRPr lang="en-US"/>
        </a:p>
      </dgm:t>
    </dgm:pt>
    <dgm:pt modelId="{9636609E-3CE7-40D6-8F10-977F90967FB5}">
      <dgm:prSet/>
      <dgm:spPr/>
      <dgm:t>
        <a:bodyPr/>
        <a:lstStyle/>
        <a:p>
          <a:pPr>
            <a:lnSpc>
              <a:spcPct val="100000"/>
            </a:lnSpc>
          </a:pPr>
          <a:r>
            <a:rPr lang="en-US"/>
            <a:t>1. Problem Statement</a:t>
          </a:r>
        </a:p>
      </dgm:t>
    </dgm:pt>
    <dgm:pt modelId="{2560EB23-E749-43AA-953D-397C00B6A964}" type="parTrans" cxnId="{0EB4C376-EF07-41ED-8A4E-579D00CE261D}">
      <dgm:prSet/>
      <dgm:spPr/>
      <dgm:t>
        <a:bodyPr/>
        <a:lstStyle/>
        <a:p>
          <a:endParaRPr lang="en-US"/>
        </a:p>
      </dgm:t>
    </dgm:pt>
    <dgm:pt modelId="{AB8B347A-AC8E-4578-BFA7-6F2607CCD96F}" type="sibTrans" cxnId="{0EB4C376-EF07-41ED-8A4E-579D00CE261D}">
      <dgm:prSet/>
      <dgm:spPr/>
      <dgm:t>
        <a:bodyPr/>
        <a:lstStyle/>
        <a:p>
          <a:endParaRPr lang="en-US"/>
        </a:p>
      </dgm:t>
    </dgm:pt>
    <dgm:pt modelId="{80E99462-0F4E-4A3C-8C50-B86DA3CE06B3}">
      <dgm:prSet/>
      <dgm:spPr/>
      <dgm:t>
        <a:bodyPr/>
        <a:lstStyle/>
        <a:p>
          <a:pPr>
            <a:lnSpc>
              <a:spcPct val="100000"/>
            </a:lnSpc>
          </a:pPr>
          <a:r>
            <a:rPr lang="en-US"/>
            <a:t>2. Project Objectives</a:t>
          </a:r>
        </a:p>
      </dgm:t>
    </dgm:pt>
    <dgm:pt modelId="{83F8F904-0E49-42D8-B512-3BE328B2F7FC}" type="parTrans" cxnId="{222A88E9-BDD1-418C-A0FB-BF00100512A8}">
      <dgm:prSet/>
      <dgm:spPr/>
      <dgm:t>
        <a:bodyPr/>
        <a:lstStyle/>
        <a:p>
          <a:endParaRPr lang="en-US"/>
        </a:p>
      </dgm:t>
    </dgm:pt>
    <dgm:pt modelId="{D240AC10-9607-400E-A067-11F73BE7EFD1}" type="sibTrans" cxnId="{222A88E9-BDD1-418C-A0FB-BF00100512A8}">
      <dgm:prSet/>
      <dgm:spPr/>
      <dgm:t>
        <a:bodyPr/>
        <a:lstStyle/>
        <a:p>
          <a:endParaRPr lang="en-US"/>
        </a:p>
      </dgm:t>
    </dgm:pt>
    <dgm:pt modelId="{F207A58F-4EA7-4E30-84E8-6BF8D39CF830}">
      <dgm:prSet/>
      <dgm:spPr/>
      <dgm:t>
        <a:bodyPr/>
        <a:lstStyle/>
        <a:p>
          <a:pPr>
            <a:lnSpc>
              <a:spcPct val="100000"/>
            </a:lnSpc>
          </a:pPr>
          <a:r>
            <a:rPr lang="en-US"/>
            <a:t>3. Dataset Information</a:t>
          </a:r>
        </a:p>
      </dgm:t>
    </dgm:pt>
    <dgm:pt modelId="{34517DCE-46C4-4D17-8AAA-B51C345D2059}" type="parTrans" cxnId="{158CB178-04D4-4828-90F9-CB49D805FDEF}">
      <dgm:prSet/>
      <dgm:spPr/>
      <dgm:t>
        <a:bodyPr/>
        <a:lstStyle/>
        <a:p>
          <a:endParaRPr lang="en-US"/>
        </a:p>
      </dgm:t>
    </dgm:pt>
    <dgm:pt modelId="{9E8BD348-5610-4D89-96E4-59BBBF60F2ED}" type="sibTrans" cxnId="{158CB178-04D4-4828-90F9-CB49D805FDEF}">
      <dgm:prSet/>
      <dgm:spPr/>
      <dgm:t>
        <a:bodyPr/>
        <a:lstStyle/>
        <a:p>
          <a:endParaRPr lang="en-US"/>
        </a:p>
      </dgm:t>
    </dgm:pt>
    <dgm:pt modelId="{4C2BAB03-5F1E-41E3-BF6F-E6D2B3A2EFC3}">
      <dgm:prSet/>
      <dgm:spPr/>
      <dgm:t>
        <a:bodyPr/>
        <a:lstStyle/>
        <a:p>
          <a:pPr>
            <a:lnSpc>
              <a:spcPct val="100000"/>
            </a:lnSpc>
          </a:pPr>
          <a:r>
            <a:rPr lang="en-US"/>
            <a:t>4. Dataset</a:t>
          </a:r>
        </a:p>
      </dgm:t>
    </dgm:pt>
    <dgm:pt modelId="{750C0AC6-279F-4330-B241-399CE92CD99D}" type="parTrans" cxnId="{8193DABB-E325-4637-A91D-13A738F1723D}">
      <dgm:prSet/>
      <dgm:spPr/>
      <dgm:t>
        <a:bodyPr/>
        <a:lstStyle/>
        <a:p>
          <a:endParaRPr lang="en-US"/>
        </a:p>
      </dgm:t>
    </dgm:pt>
    <dgm:pt modelId="{3FBE384B-093D-4074-8579-271AD9B7C291}" type="sibTrans" cxnId="{8193DABB-E325-4637-A91D-13A738F1723D}">
      <dgm:prSet/>
      <dgm:spPr/>
      <dgm:t>
        <a:bodyPr/>
        <a:lstStyle/>
        <a:p>
          <a:endParaRPr lang="en-US"/>
        </a:p>
      </dgm:t>
    </dgm:pt>
    <dgm:pt modelId="{2DA45764-D66A-4A2B-ADD6-F810D4879A52}">
      <dgm:prSet/>
      <dgm:spPr/>
      <dgm:t>
        <a:bodyPr/>
        <a:lstStyle/>
        <a:p>
          <a:pPr>
            <a:lnSpc>
              <a:spcPct val="100000"/>
            </a:lnSpc>
          </a:pPr>
          <a:r>
            <a:rPr lang="en-US" dirty="0"/>
            <a:t>5. Data exploration and Visualizations</a:t>
          </a:r>
        </a:p>
      </dgm:t>
    </dgm:pt>
    <dgm:pt modelId="{333EEAB0-BAEB-4B2F-8B69-29526D8F6576}" type="parTrans" cxnId="{0210CB5A-F4EF-43C0-97E3-EE7AEE6F806C}">
      <dgm:prSet/>
      <dgm:spPr/>
      <dgm:t>
        <a:bodyPr/>
        <a:lstStyle/>
        <a:p>
          <a:endParaRPr lang="en-US"/>
        </a:p>
      </dgm:t>
    </dgm:pt>
    <dgm:pt modelId="{73EF3ED8-0433-4826-A8E2-6A046B5546C4}" type="sibTrans" cxnId="{0210CB5A-F4EF-43C0-97E3-EE7AEE6F806C}">
      <dgm:prSet/>
      <dgm:spPr/>
      <dgm:t>
        <a:bodyPr/>
        <a:lstStyle/>
        <a:p>
          <a:endParaRPr lang="en-US"/>
        </a:p>
      </dgm:t>
    </dgm:pt>
    <dgm:pt modelId="{64927093-CF3C-4EA8-B04E-F6F0609D2B6C}">
      <dgm:prSet/>
      <dgm:spPr/>
      <dgm:t>
        <a:bodyPr/>
        <a:lstStyle/>
        <a:p>
          <a:pPr>
            <a:lnSpc>
              <a:spcPct val="100000"/>
            </a:lnSpc>
          </a:pPr>
          <a:r>
            <a:rPr lang="en-US" dirty="0"/>
            <a:t>7. Model Prediction</a:t>
          </a:r>
        </a:p>
      </dgm:t>
    </dgm:pt>
    <dgm:pt modelId="{737085F2-E2DF-4898-BA7B-CDF7B0B6C8FE}" type="parTrans" cxnId="{E9B88CD2-4F66-4043-B7F0-BEA8D1CCD03E}">
      <dgm:prSet/>
      <dgm:spPr/>
      <dgm:t>
        <a:bodyPr/>
        <a:lstStyle/>
        <a:p>
          <a:endParaRPr lang="en-US"/>
        </a:p>
      </dgm:t>
    </dgm:pt>
    <dgm:pt modelId="{289ED278-3352-4D34-A4B1-6976654A6718}" type="sibTrans" cxnId="{E9B88CD2-4F66-4043-B7F0-BEA8D1CCD03E}">
      <dgm:prSet/>
      <dgm:spPr/>
      <dgm:t>
        <a:bodyPr/>
        <a:lstStyle/>
        <a:p>
          <a:endParaRPr lang="en-US"/>
        </a:p>
      </dgm:t>
    </dgm:pt>
    <dgm:pt modelId="{26358B50-6C9A-48FD-9966-455162EA82DD}">
      <dgm:prSet/>
      <dgm:spPr/>
      <dgm:t>
        <a:bodyPr/>
        <a:lstStyle/>
        <a:p>
          <a:pPr>
            <a:lnSpc>
              <a:spcPct val="100000"/>
            </a:lnSpc>
          </a:pPr>
          <a:r>
            <a:rPr lang="en-US" dirty="0"/>
            <a:t>7. Challenges</a:t>
          </a:r>
        </a:p>
      </dgm:t>
    </dgm:pt>
    <dgm:pt modelId="{5FF53F49-70A4-4246-B39A-5DE389507BFB}" type="parTrans" cxnId="{AE8CE6CE-DCF7-4F45-86B6-9A024B60CF3E}">
      <dgm:prSet/>
      <dgm:spPr/>
      <dgm:t>
        <a:bodyPr/>
        <a:lstStyle/>
        <a:p>
          <a:endParaRPr lang="en-US"/>
        </a:p>
      </dgm:t>
    </dgm:pt>
    <dgm:pt modelId="{A337C111-4643-45CC-ADCD-0D5876A77DB7}" type="sibTrans" cxnId="{AE8CE6CE-DCF7-4F45-86B6-9A024B60CF3E}">
      <dgm:prSet/>
      <dgm:spPr/>
      <dgm:t>
        <a:bodyPr/>
        <a:lstStyle/>
        <a:p>
          <a:endParaRPr lang="en-US"/>
        </a:p>
      </dgm:t>
    </dgm:pt>
    <dgm:pt modelId="{353064B1-E1C2-41BF-9285-83DC8B67AFFA}">
      <dgm:prSet/>
      <dgm:spPr/>
      <dgm:t>
        <a:bodyPr/>
        <a:lstStyle/>
        <a:p>
          <a:pPr>
            <a:lnSpc>
              <a:spcPct val="100000"/>
            </a:lnSpc>
          </a:pPr>
          <a:r>
            <a:rPr lang="en-CA" dirty="0"/>
            <a:t>Covid-19 Prediction</a:t>
          </a:r>
        </a:p>
      </dgm:t>
    </dgm:pt>
    <dgm:pt modelId="{213106BA-CDC0-4BA7-B28F-7919883A8602}" type="parTrans" cxnId="{82D5A17D-919F-43E1-ADF1-975089261DC5}">
      <dgm:prSet/>
      <dgm:spPr/>
      <dgm:t>
        <a:bodyPr/>
        <a:lstStyle/>
        <a:p>
          <a:endParaRPr lang="en-CA"/>
        </a:p>
      </dgm:t>
    </dgm:pt>
    <dgm:pt modelId="{CA3A0D1E-B695-464E-A857-C792B1E96C9A}" type="sibTrans" cxnId="{82D5A17D-919F-43E1-ADF1-975089261DC5}">
      <dgm:prSet/>
      <dgm:spPr/>
      <dgm:t>
        <a:bodyPr/>
        <a:lstStyle/>
        <a:p>
          <a:endParaRPr lang="en-CA"/>
        </a:p>
      </dgm:t>
    </dgm:pt>
    <dgm:pt modelId="{5A5794EA-2BB1-45A4-A936-9B253B2CB8C1}">
      <dgm:prSet/>
      <dgm:spPr/>
      <dgm:t>
        <a:bodyPr/>
        <a:lstStyle/>
        <a:p>
          <a:pPr>
            <a:lnSpc>
              <a:spcPct val="100000"/>
            </a:lnSpc>
          </a:pPr>
          <a:r>
            <a:rPr lang="en-CA" dirty="0"/>
            <a:t>8.References</a:t>
          </a:r>
        </a:p>
      </dgm:t>
    </dgm:pt>
    <dgm:pt modelId="{CD2A12BE-AD20-4650-AE2D-0B10B38FB817}" type="parTrans" cxnId="{41EFC471-D17F-462F-8F48-84309E9E85F5}">
      <dgm:prSet/>
      <dgm:spPr/>
      <dgm:t>
        <a:bodyPr/>
        <a:lstStyle/>
        <a:p>
          <a:endParaRPr lang="en-CA"/>
        </a:p>
      </dgm:t>
    </dgm:pt>
    <dgm:pt modelId="{7F5F50B8-273D-4EBB-9F2D-D9669449B164}" type="sibTrans" cxnId="{41EFC471-D17F-462F-8F48-84309E9E85F5}">
      <dgm:prSet/>
      <dgm:spPr/>
      <dgm:t>
        <a:bodyPr/>
        <a:lstStyle/>
        <a:p>
          <a:endParaRPr lang="en-CA"/>
        </a:p>
      </dgm:t>
    </dgm:pt>
    <dgm:pt modelId="{81273F73-08BB-4AB9-963E-1193B8274192}">
      <dgm:prSet/>
      <dgm:spPr/>
      <dgm:t>
        <a:bodyPr/>
        <a:lstStyle/>
        <a:p>
          <a:pPr>
            <a:lnSpc>
              <a:spcPct val="100000"/>
            </a:lnSpc>
          </a:pPr>
          <a:r>
            <a:rPr lang="en-US" dirty="0"/>
            <a:t>6. Why Machine Learning ?</a:t>
          </a:r>
        </a:p>
      </dgm:t>
    </dgm:pt>
    <dgm:pt modelId="{D4C0BD64-0096-49B3-B619-FFE014EB4A8A}" type="parTrans" cxnId="{1D616845-03C8-495C-82CA-8849A0883034}">
      <dgm:prSet/>
      <dgm:spPr/>
      <dgm:t>
        <a:bodyPr/>
        <a:lstStyle/>
        <a:p>
          <a:endParaRPr lang="en-US"/>
        </a:p>
      </dgm:t>
    </dgm:pt>
    <dgm:pt modelId="{0F37E054-5957-4575-B435-09F97B3FE6C0}" type="sibTrans" cxnId="{1D616845-03C8-495C-82CA-8849A0883034}">
      <dgm:prSet/>
      <dgm:spPr/>
      <dgm:t>
        <a:bodyPr/>
        <a:lstStyle/>
        <a:p>
          <a:endParaRPr lang="en-US"/>
        </a:p>
      </dgm:t>
    </dgm:pt>
    <dgm:pt modelId="{3680350E-C7A3-409E-A9A6-D623BFE5A513}" type="pres">
      <dgm:prSet presAssocID="{FFAF7E80-95E5-44BB-A558-CE752571DDE1}" presName="Name0" presStyleCnt="0">
        <dgm:presLayoutVars>
          <dgm:dir/>
          <dgm:resizeHandles val="exact"/>
        </dgm:presLayoutVars>
      </dgm:prSet>
      <dgm:spPr/>
    </dgm:pt>
    <dgm:pt modelId="{2A6476BB-4C38-49F6-809F-CAE7EB4B507E}" type="pres">
      <dgm:prSet presAssocID="{353064B1-E1C2-41BF-9285-83DC8B67AFFA}" presName="node" presStyleLbl="node1" presStyleIdx="0" presStyleCnt="10">
        <dgm:presLayoutVars>
          <dgm:bulletEnabled val="1"/>
        </dgm:presLayoutVars>
      </dgm:prSet>
      <dgm:spPr/>
    </dgm:pt>
    <dgm:pt modelId="{046EBAD6-6AFC-458B-898C-EE98A03AF19A}" type="pres">
      <dgm:prSet presAssocID="{CA3A0D1E-B695-464E-A857-C792B1E96C9A}" presName="sibTrans" presStyleLbl="sibTrans1D1" presStyleIdx="0" presStyleCnt="9"/>
      <dgm:spPr/>
    </dgm:pt>
    <dgm:pt modelId="{682E6508-C047-4FD3-ABD2-4F8F6B57EBAC}" type="pres">
      <dgm:prSet presAssocID="{CA3A0D1E-B695-464E-A857-C792B1E96C9A}" presName="connectorText" presStyleLbl="sibTrans1D1" presStyleIdx="0" presStyleCnt="9"/>
      <dgm:spPr/>
    </dgm:pt>
    <dgm:pt modelId="{8DE452A5-2637-4917-9136-0AB028C4FC8C}" type="pres">
      <dgm:prSet presAssocID="{9636609E-3CE7-40D6-8F10-977F90967FB5}" presName="node" presStyleLbl="node1" presStyleIdx="1" presStyleCnt="10">
        <dgm:presLayoutVars>
          <dgm:bulletEnabled val="1"/>
        </dgm:presLayoutVars>
      </dgm:prSet>
      <dgm:spPr/>
    </dgm:pt>
    <dgm:pt modelId="{400D2B1F-FA96-4805-8939-2DE3C5C14A0F}" type="pres">
      <dgm:prSet presAssocID="{AB8B347A-AC8E-4578-BFA7-6F2607CCD96F}" presName="sibTrans" presStyleLbl="sibTrans1D1" presStyleIdx="1" presStyleCnt="9"/>
      <dgm:spPr/>
    </dgm:pt>
    <dgm:pt modelId="{C95D1763-4D16-4740-822D-2BD3C27B9D3A}" type="pres">
      <dgm:prSet presAssocID="{AB8B347A-AC8E-4578-BFA7-6F2607CCD96F}" presName="connectorText" presStyleLbl="sibTrans1D1" presStyleIdx="1" presStyleCnt="9"/>
      <dgm:spPr/>
    </dgm:pt>
    <dgm:pt modelId="{022B9B54-DFCE-420B-A0A8-C1C4FD9FC263}" type="pres">
      <dgm:prSet presAssocID="{80E99462-0F4E-4A3C-8C50-B86DA3CE06B3}" presName="node" presStyleLbl="node1" presStyleIdx="2" presStyleCnt="10">
        <dgm:presLayoutVars>
          <dgm:bulletEnabled val="1"/>
        </dgm:presLayoutVars>
      </dgm:prSet>
      <dgm:spPr/>
    </dgm:pt>
    <dgm:pt modelId="{16DB99B2-90DA-4098-AA74-432954B6124F}" type="pres">
      <dgm:prSet presAssocID="{D240AC10-9607-400E-A067-11F73BE7EFD1}" presName="sibTrans" presStyleLbl="sibTrans1D1" presStyleIdx="2" presStyleCnt="9"/>
      <dgm:spPr/>
    </dgm:pt>
    <dgm:pt modelId="{A975BB93-9E2D-4E5D-A5C7-05103D7630EF}" type="pres">
      <dgm:prSet presAssocID="{D240AC10-9607-400E-A067-11F73BE7EFD1}" presName="connectorText" presStyleLbl="sibTrans1D1" presStyleIdx="2" presStyleCnt="9"/>
      <dgm:spPr/>
    </dgm:pt>
    <dgm:pt modelId="{7DF09269-769A-42EA-8D4F-EE41695F14BD}" type="pres">
      <dgm:prSet presAssocID="{F207A58F-4EA7-4E30-84E8-6BF8D39CF830}" presName="node" presStyleLbl="node1" presStyleIdx="3" presStyleCnt="10">
        <dgm:presLayoutVars>
          <dgm:bulletEnabled val="1"/>
        </dgm:presLayoutVars>
      </dgm:prSet>
      <dgm:spPr/>
    </dgm:pt>
    <dgm:pt modelId="{FE2DC097-18DC-4341-8F73-8CADDA19CDF2}" type="pres">
      <dgm:prSet presAssocID="{9E8BD348-5610-4D89-96E4-59BBBF60F2ED}" presName="sibTrans" presStyleLbl="sibTrans1D1" presStyleIdx="3" presStyleCnt="9"/>
      <dgm:spPr/>
    </dgm:pt>
    <dgm:pt modelId="{678940D8-1E8A-4D46-9DED-10A2E853B198}" type="pres">
      <dgm:prSet presAssocID="{9E8BD348-5610-4D89-96E4-59BBBF60F2ED}" presName="connectorText" presStyleLbl="sibTrans1D1" presStyleIdx="3" presStyleCnt="9"/>
      <dgm:spPr/>
    </dgm:pt>
    <dgm:pt modelId="{45C061CE-7EB0-4253-8E6D-E22E5B80ED92}" type="pres">
      <dgm:prSet presAssocID="{4C2BAB03-5F1E-41E3-BF6F-E6D2B3A2EFC3}" presName="node" presStyleLbl="node1" presStyleIdx="4" presStyleCnt="10">
        <dgm:presLayoutVars>
          <dgm:bulletEnabled val="1"/>
        </dgm:presLayoutVars>
      </dgm:prSet>
      <dgm:spPr/>
    </dgm:pt>
    <dgm:pt modelId="{30AFC3E9-FB52-4BAB-91AB-6A6F4DD87361}" type="pres">
      <dgm:prSet presAssocID="{3FBE384B-093D-4074-8579-271AD9B7C291}" presName="sibTrans" presStyleLbl="sibTrans1D1" presStyleIdx="4" presStyleCnt="9"/>
      <dgm:spPr/>
    </dgm:pt>
    <dgm:pt modelId="{A0596FF2-0CD9-479B-8026-41655C2F13A0}" type="pres">
      <dgm:prSet presAssocID="{3FBE384B-093D-4074-8579-271AD9B7C291}" presName="connectorText" presStyleLbl="sibTrans1D1" presStyleIdx="4" presStyleCnt="9"/>
      <dgm:spPr/>
    </dgm:pt>
    <dgm:pt modelId="{BD7F1218-EE04-40C9-AF2A-AF1409BF6D15}" type="pres">
      <dgm:prSet presAssocID="{2DA45764-D66A-4A2B-ADD6-F810D4879A52}" presName="node" presStyleLbl="node1" presStyleIdx="5" presStyleCnt="10">
        <dgm:presLayoutVars>
          <dgm:bulletEnabled val="1"/>
        </dgm:presLayoutVars>
      </dgm:prSet>
      <dgm:spPr/>
    </dgm:pt>
    <dgm:pt modelId="{A71D97E5-DB21-4FC6-A9CB-5284F915FC17}" type="pres">
      <dgm:prSet presAssocID="{73EF3ED8-0433-4826-A8E2-6A046B5546C4}" presName="sibTrans" presStyleLbl="sibTrans1D1" presStyleIdx="5" presStyleCnt="9"/>
      <dgm:spPr/>
    </dgm:pt>
    <dgm:pt modelId="{F87CC123-8C68-417C-9310-A0816FC03B2C}" type="pres">
      <dgm:prSet presAssocID="{73EF3ED8-0433-4826-A8E2-6A046B5546C4}" presName="connectorText" presStyleLbl="sibTrans1D1" presStyleIdx="5" presStyleCnt="9"/>
      <dgm:spPr/>
    </dgm:pt>
    <dgm:pt modelId="{F92469DD-3D40-4FE6-BCC3-F3788909DD42}" type="pres">
      <dgm:prSet presAssocID="{81273F73-08BB-4AB9-963E-1193B8274192}" presName="node" presStyleLbl="node1" presStyleIdx="6" presStyleCnt="10">
        <dgm:presLayoutVars>
          <dgm:bulletEnabled val="1"/>
        </dgm:presLayoutVars>
      </dgm:prSet>
      <dgm:spPr/>
    </dgm:pt>
    <dgm:pt modelId="{E8A95CC8-3C8B-4BCC-ABB3-394F3E1695F9}" type="pres">
      <dgm:prSet presAssocID="{0F37E054-5957-4575-B435-09F97B3FE6C0}" presName="sibTrans" presStyleLbl="sibTrans1D1" presStyleIdx="6" presStyleCnt="9"/>
      <dgm:spPr/>
    </dgm:pt>
    <dgm:pt modelId="{D4992E7B-3788-4FBC-88E3-90E3D0F68F6C}" type="pres">
      <dgm:prSet presAssocID="{0F37E054-5957-4575-B435-09F97B3FE6C0}" presName="connectorText" presStyleLbl="sibTrans1D1" presStyleIdx="6" presStyleCnt="9"/>
      <dgm:spPr/>
    </dgm:pt>
    <dgm:pt modelId="{89A3963B-2768-4D65-8FB4-ECB4E14B4A0D}" type="pres">
      <dgm:prSet presAssocID="{64927093-CF3C-4EA8-B04E-F6F0609D2B6C}" presName="node" presStyleLbl="node1" presStyleIdx="7" presStyleCnt="10">
        <dgm:presLayoutVars>
          <dgm:bulletEnabled val="1"/>
        </dgm:presLayoutVars>
      </dgm:prSet>
      <dgm:spPr/>
    </dgm:pt>
    <dgm:pt modelId="{A4EF1C05-4332-4457-B96B-232303E7BDF1}" type="pres">
      <dgm:prSet presAssocID="{289ED278-3352-4D34-A4B1-6976654A6718}" presName="sibTrans" presStyleLbl="sibTrans1D1" presStyleIdx="7" presStyleCnt="9"/>
      <dgm:spPr/>
    </dgm:pt>
    <dgm:pt modelId="{2C82BE18-5BF2-4BBE-9548-5E1FFDD67489}" type="pres">
      <dgm:prSet presAssocID="{289ED278-3352-4D34-A4B1-6976654A6718}" presName="connectorText" presStyleLbl="sibTrans1D1" presStyleIdx="7" presStyleCnt="9"/>
      <dgm:spPr/>
    </dgm:pt>
    <dgm:pt modelId="{9E5491A2-B59C-4215-B840-1A5AECDBA4E4}" type="pres">
      <dgm:prSet presAssocID="{26358B50-6C9A-48FD-9966-455162EA82DD}" presName="node" presStyleLbl="node1" presStyleIdx="8" presStyleCnt="10">
        <dgm:presLayoutVars>
          <dgm:bulletEnabled val="1"/>
        </dgm:presLayoutVars>
      </dgm:prSet>
      <dgm:spPr/>
    </dgm:pt>
    <dgm:pt modelId="{4A4C160B-D092-4D62-900C-B6E8995B4B16}" type="pres">
      <dgm:prSet presAssocID="{A337C111-4643-45CC-ADCD-0D5876A77DB7}" presName="sibTrans" presStyleLbl="sibTrans1D1" presStyleIdx="8" presStyleCnt="9"/>
      <dgm:spPr/>
    </dgm:pt>
    <dgm:pt modelId="{F91EE865-DA90-40B1-96E6-A090D36BF23F}" type="pres">
      <dgm:prSet presAssocID="{A337C111-4643-45CC-ADCD-0D5876A77DB7}" presName="connectorText" presStyleLbl="sibTrans1D1" presStyleIdx="8" presStyleCnt="9"/>
      <dgm:spPr/>
    </dgm:pt>
    <dgm:pt modelId="{AA3EE76B-3576-43FC-BFC3-17FFF9FB4C44}" type="pres">
      <dgm:prSet presAssocID="{5A5794EA-2BB1-45A4-A936-9B253B2CB8C1}" presName="node" presStyleLbl="node1" presStyleIdx="9" presStyleCnt="10">
        <dgm:presLayoutVars>
          <dgm:bulletEnabled val="1"/>
        </dgm:presLayoutVars>
      </dgm:prSet>
      <dgm:spPr/>
    </dgm:pt>
  </dgm:ptLst>
  <dgm:cxnLst>
    <dgm:cxn modelId="{BA60D505-B271-41BA-8887-342E2D456B17}" type="presOf" srcId="{9E8BD348-5610-4D89-96E4-59BBBF60F2ED}" destId="{678940D8-1E8A-4D46-9DED-10A2E853B198}" srcOrd="1" destOrd="0" presId="urn:microsoft.com/office/officeart/2016/7/layout/RepeatingBendingProcessNew"/>
    <dgm:cxn modelId="{FB210315-6EB5-4FEE-84B2-310C1C07C297}" type="presOf" srcId="{FFAF7E80-95E5-44BB-A558-CE752571DDE1}" destId="{3680350E-C7A3-409E-A9A6-D623BFE5A513}" srcOrd="0" destOrd="0" presId="urn:microsoft.com/office/officeart/2016/7/layout/RepeatingBendingProcessNew"/>
    <dgm:cxn modelId="{BB2BDA15-0851-4E61-A42A-684EF40339B4}" type="presOf" srcId="{A337C111-4643-45CC-ADCD-0D5876A77DB7}" destId="{F91EE865-DA90-40B1-96E6-A090D36BF23F}" srcOrd="1" destOrd="0" presId="urn:microsoft.com/office/officeart/2016/7/layout/RepeatingBendingProcessNew"/>
    <dgm:cxn modelId="{11A6DB19-007C-4332-9563-CEE63D6A14E9}" type="presOf" srcId="{D240AC10-9607-400E-A067-11F73BE7EFD1}" destId="{A975BB93-9E2D-4E5D-A5C7-05103D7630EF}" srcOrd="1" destOrd="0" presId="urn:microsoft.com/office/officeart/2016/7/layout/RepeatingBendingProcessNew"/>
    <dgm:cxn modelId="{72362F36-BC6E-433A-BBCC-1DDA6E3E4CB3}" type="presOf" srcId="{D240AC10-9607-400E-A067-11F73BE7EFD1}" destId="{16DB99B2-90DA-4098-AA74-432954B6124F}" srcOrd="0" destOrd="0" presId="urn:microsoft.com/office/officeart/2016/7/layout/RepeatingBendingProcessNew"/>
    <dgm:cxn modelId="{1D616845-03C8-495C-82CA-8849A0883034}" srcId="{FFAF7E80-95E5-44BB-A558-CE752571DDE1}" destId="{81273F73-08BB-4AB9-963E-1193B8274192}" srcOrd="6" destOrd="0" parTransId="{D4C0BD64-0096-49B3-B619-FFE014EB4A8A}" sibTransId="{0F37E054-5957-4575-B435-09F97B3FE6C0}"/>
    <dgm:cxn modelId="{39AEB666-5373-49D2-9172-705A5129934B}" type="presOf" srcId="{0F37E054-5957-4575-B435-09F97B3FE6C0}" destId="{D4992E7B-3788-4FBC-88E3-90E3D0F68F6C}" srcOrd="1" destOrd="0" presId="urn:microsoft.com/office/officeart/2016/7/layout/RepeatingBendingProcessNew"/>
    <dgm:cxn modelId="{A999A76F-F19D-4AB4-A50B-D1F0F0117F97}" type="presOf" srcId="{289ED278-3352-4D34-A4B1-6976654A6718}" destId="{A4EF1C05-4332-4457-B96B-232303E7BDF1}" srcOrd="0" destOrd="0" presId="urn:microsoft.com/office/officeart/2016/7/layout/RepeatingBendingProcessNew"/>
    <dgm:cxn modelId="{41EFC471-D17F-462F-8F48-84309E9E85F5}" srcId="{FFAF7E80-95E5-44BB-A558-CE752571DDE1}" destId="{5A5794EA-2BB1-45A4-A936-9B253B2CB8C1}" srcOrd="9" destOrd="0" parTransId="{CD2A12BE-AD20-4650-AE2D-0B10B38FB817}" sibTransId="{7F5F50B8-273D-4EBB-9F2D-D9669449B164}"/>
    <dgm:cxn modelId="{1F849552-778F-488F-8FD1-4129A57C7368}" type="presOf" srcId="{26358B50-6C9A-48FD-9966-455162EA82DD}" destId="{9E5491A2-B59C-4215-B840-1A5AECDBA4E4}" srcOrd="0" destOrd="0" presId="urn:microsoft.com/office/officeart/2016/7/layout/RepeatingBendingProcessNew"/>
    <dgm:cxn modelId="{42C4C875-2F02-4B2F-8D15-0C6AD774A66E}" type="presOf" srcId="{9636609E-3CE7-40D6-8F10-977F90967FB5}" destId="{8DE452A5-2637-4917-9136-0AB028C4FC8C}" srcOrd="0" destOrd="0" presId="urn:microsoft.com/office/officeart/2016/7/layout/RepeatingBendingProcessNew"/>
    <dgm:cxn modelId="{C5C69576-A5E0-4196-88FF-11A4C0A82DCE}" type="presOf" srcId="{AB8B347A-AC8E-4578-BFA7-6F2607CCD96F}" destId="{C95D1763-4D16-4740-822D-2BD3C27B9D3A}" srcOrd="1" destOrd="0" presId="urn:microsoft.com/office/officeart/2016/7/layout/RepeatingBendingProcessNew"/>
    <dgm:cxn modelId="{0EB4C376-EF07-41ED-8A4E-579D00CE261D}" srcId="{FFAF7E80-95E5-44BB-A558-CE752571DDE1}" destId="{9636609E-3CE7-40D6-8F10-977F90967FB5}" srcOrd="1" destOrd="0" parTransId="{2560EB23-E749-43AA-953D-397C00B6A964}" sibTransId="{AB8B347A-AC8E-4578-BFA7-6F2607CCD96F}"/>
    <dgm:cxn modelId="{AA33E377-41F2-420E-8551-F3704C2BB8EA}" type="presOf" srcId="{64927093-CF3C-4EA8-B04E-F6F0609D2B6C}" destId="{89A3963B-2768-4D65-8FB4-ECB4E14B4A0D}" srcOrd="0" destOrd="0" presId="urn:microsoft.com/office/officeart/2016/7/layout/RepeatingBendingProcessNew"/>
    <dgm:cxn modelId="{158CB178-04D4-4828-90F9-CB49D805FDEF}" srcId="{FFAF7E80-95E5-44BB-A558-CE752571DDE1}" destId="{F207A58F-4EA7-4E30-84E8-6BF8D39CF830}" srcOrd="3" destOrd="0" parTransId="{34517DCE-46C4-4D17-8AAA-B51C345D2059}" sibTransId="{9E8BD348-5610-4D89-96E4-59BBBF60F2ED}"/>
    <dgm:cxn modelId="{4119E058-18B6-4ED6-A0DC-6F68FF63BF93}" type="presOf" srcId="{80E99462-0F4E-4A3C-8C50-B86DA3CE06B3}" destId="{022B9B54-DFCE-420B-A0A8-C1C4FD9FC263}" srcOrd="0" destOrd="0" presId="urn:microsoft.com/office/officeart/2016/7/layout/RepeatingBendingProcessNew"/>
    <dgm:cxn modelId="{71022F79-8208-4676-9BAF-B9A8BEC19FA3}" type="presOf" srcId="{73EF3ED8-0433-4826-A8E2-6A046B5546C4}" destId="{F87CC123-8C68-417C-9310-A0816FC03B2C}" srcOrd="1" destOrd="0" presId="urn:microsoft.com/office/officeart/2016/7/layout/RepeatingBendingProcessNew"/>
    <dgm:cxn modelId="{599E807A-2A2B-44DF-BC21-B8A50847F04A}" type="presOf" srcId="{F207A58F-4EA7-4E30-84E8-6BF8D39CF830}" destId="{7DF09269-769A-42EA-8D4F-EE41695F14BD}" srcOrd="0" destOrd="0" presId="urn:microsoft.com/office/officeart/2016/7/layout/RepeatingBendingProcessNew"/>
    <dgm:cxn modelId="{0210CB5A-F4EF-43C0-97E3-EE7AEE6F806C}" srcId="{FFAF7E80-95E5-44BB-A558-CE752571DDE1}" destId="{2DA45764-D66A-4A2B-ADD6-F810D4879A52}" srcOrd="5" destOrd="0" parTransId="{333EEAB0-BAEB-4B2F-8B69-29526D8F6576}" sibTransId="{73EF3ED8-0433-4826-A8E2-6A046B5546C4}"/>
    <dgm:cxn modelId="{5A9D337B-8A50-4EBE-9F43-3F224BF7628E}" type="presOf" srcId="{3FBE384B-093D-4074-8579-271AD9B7C291}" destId="{30AFC3E9-FB52-4BAB-91AB-6A6F4DD87361}" srcOrd="0" destOrd="0" presId="urn:microsoft.com/office/officeart/2016/7/layout/RepeatingBendingProcessNew"/>
    <dgm:cxn modelId="{82D5A17D-919F-43E1-ADF1-975089261DC5}" srcId="{FFAF7E80-95E5-44BB-A558-CE752571DDE1}" destId="{353064B1-E1C2-41BF-9285-83DC8B67AFFA}" srcOrd="0" destOrd="0" parTransId="{213106BA-CDC0-4BA7-B28F-7919883A8602}" sibTransId="{CA3A0D1E-B695-464E-A857-C792B1E96C9A}"/>
    <dgm:cxn modelId="{77E2E081-DB67-4053-9488-4E046A9E9EF4}" type="presOf" srcId="{AB8B347A-AC8E-4578-BFA7-6F2607CCD96F}" destId="{400D2B1F-FA96-4805-8939-2DE3C5C14A0F}" srcOrd="0" destOrd="0" presId="urn:microsoft.com/office/officeart/2016/7/layout/RepeatingBendingProcessNew"/>
    <dgm:cxn modelId="{FEB1A189-E2A8-4489-AB1C-26F1448F566E}" type="presOf" srcId="{CA3A0D1E-B695-464E-A857-C792B1E96C9A}" destId="{046EBAD6-6AFC-458B-898C-EE98A03AF19A}" srcOrd="0" destOrd="0" presId="urn:microsoft.com/office/officeart/2016/7/layout/RepeatingBendingProcessNew"/>
    <dgm:cxn modelId="{6A4B928C-7463-46C8-B708-549EB6760ACF}" type="presOf" srcId="{0F37E054-5957-4575-B435-09F97B3FE6C0}" destId="{E8A95CC8-3C8B-4BCC-ABB3-394F3E1695F9}" srcOrd="0" destOrd="0" presId="urn:microsoft.com/office/officeart/2016/7/layout/RepeatingBendingProcessNew"/>
    <dgm:cxn modelId="{208E579E-131F-451D-9E0E-F7614F55F770}" type="presOf" srcId="{9E8BD348-5610-4D89-96E4-59BBBF60F2ED}" destId="{FE2DC097-18DC-4341-8F73-8CADDA19CDF2}" srcOrd="0" destOrd="0" presId="urn:microsoft.com/office/officeart/2016/7/layout/RepeatingBendingProcessNew"/>
    <dgm:cxn modelId="{5E6F5AAE-8976-433E-95F6-B2385E1B9B93}" type="presOf" srcId="{4C2BAB03-5F1E-41E3-BF6F-E6D2B3A2EFC3}" destId="{45C061CE-7EB0-4253-8E6D-E22E5B80ED92}" srcOrd="0" destOrd="0" presId="urn:microsoft.com/office/officeart/2016/7/layout/RepeatingBendingProcessNew"/>
    <dgm:cxn modelId="{41D03EB5-069E-4C5E-8432-665A54168656}" type="presOf" srcId="{2DA45764-D66A-4A2B-ADD6-F810D4879A52}" destId="{BD7F1218-EE04-40C9-AF2A-AF1409BF6D15}" srcOrd="0" destOrd="0" presId="urn:microsoft.com/office/officeart/2016/7/layout/RepeatingBendingProcessNew"/>
    <dgm:cxn modelId="{8193DABB-E325-4637-A91D-13A738F1723D}" srcId="{FFAF7E80-95E5-44BB-A558-CE752571DDE1}" destId="{4C2BAB03-5F1E-41E3-BF6F-E6D2B3A2EFC3}" srcOrd="4" destOrd="0" parTransId="{750C0AC6-279F-4330-B241-399CE92CD99D}" sibTransId="{3FBE384B-093D-4074-8579-271AD9B7C291}"/>
    <dgm:cxn modelId="{4FC4E6BB-6DD0-4833-B354-CDECDBA1771C}" type="presOf" srcId="{5A5794EA-2BB1-45A4-A936-9B253B2CB8C1}" destId="{AA3EE76B-3576-43FC-BFC3-17FFF9FB4C44}" srcOrd="0" destOrd="0" presId="urn:microsoft.com/office/officeart/2016/7/layout/RepeatingBendingProcessNew"/>
    <dgm:cxn modelId="{67C1EAC7-2DCB-4B76-9205-8A7F6D559543}" type="presOf" srcId="{3FBE384B-093D-4074-8579-271AD9B7C291}" destId="{A0596FF2-0CD9-479B-8026-41655C2F13A0}" srcOrd="1" destOrd="0" presId="urn:microsoft.com/office/officeart/2016/7/layout/RepeatingBendingProcessNew"/>
    <dgm:cxn modelId="{32849DC8-5A53-4343-B05E-8A0BB004A4BF}" type="presOf" srcId="{353064B1-E1C2-41BF-9285-83DC8B67AFFA}" destId="{2A6476BB-4C38-49F6-809F-CAE7EB4B507E}" srcOrd="0" destOrd="0" presId="urn:microsoft.com/office/officeart/2016/7/layout/RepeatingBendingProcessNew"/>
    <dgm:cxn modelId="{AE8CE6CE-DCF7-4F45-86B6-9A024B60CF3E}" srcId="{FFAF7E80-95E5-44BB-A558-CE752571DDE1}" destId="{26358B50-6C9A-48FD-9966-455162EA82DD}" srcOrd="8" destOrd="0" parTransId="{5FF53F49-70A4-4246-B39A-5DE389507BFB}" sibTransId="{A337C111-4643-45CC-ADCD-0D5876A77DB7}"/>
    <dgm:cxn modelId="{4BD623D2-76AB-406B-AD85-C8671899C8A8}" type="presOf" srcId="{289ED278-3352-4D34-A4B1-6976654A6718}" destId="{2C82BE18-5BF2-4BBE-9548-5E1FFDD67489}" srcOrd="1" destOrd="0" presId="urn:microsoft.com/office/officeart/2016/7/layout/RepeatingBendingProcessNew"/>
    <dgm:cxn modelId="{E9B88CD2-4F66-4043-B7F0-BEA8D1CCD03E}" srcId="{FFAF7E80-95E5-44BB-A558-CE752571DDE1}" destId="{64927093-CF3C-4EA8-B04E-F6F0609D2B6C}" srcOrd="7" destOrd="0" parTransId="{737085F2-E2DF-4898-BA7B-CDF7B0B6C8FE}" sibTransId="{289ED278-3352-4D34-A4B1-6976654A6718}"/>
    <dgm:cxn modelId="{6CCB9DD7-562B-42C9-B949-29D1505083A6}" type="presOf" srcId="{81273F73-08BB-4AB9-963E-1193B8274192}" destId="{F92469DD-3D40-4FE6-BCC3-F3788909DD42}" srcOrd="0" destOrd="0" presId="urn:microsoft.com/office/officeart/2016/7/layout/RepeatingBendingProcessNew"/>
    <dgm:cxn modelId="{C3AF1FDE-8DDA-4E59-81E9-A628013EB176}" type="presOf" srcId="{CA3A0D1E-B695-464E-A857-C792B1E96C9A}" destId="{682E6508-C047-4FD3-ABD2-4F8F6B57EBAC}" srcOrd="1" destOrd="0" presId="urn:microsoft.com/office/officeart/2016/7/layout/RepeatingBendingProcessNew"/>
    <dgm:cxn modelId="{EFB71CE0-1044-4F76-BF8B-A61FD32B4A51}" type="presOf" srcId="{A337C111-4643-45CC-ADCD-0D5876A77DB7}" destId="{4A4C160B-D092-4D62-900C-B6E8995B4B16}" srcOrd="0" destOrd="0" presId="urn:microsoft.com/office/officeart/2016/7/layout/RepeatingBendingProcessNew"/>
    <dgm:cxn modelId="{222A88E9-BDD1-418C-A0FB-BF00100512A8}" srcId="{FFAF7E80-95E5-44BB-A558-CE752571DDE1}" destId="{80E99462-0F4E-4A3C-8C50-B86DA3CE06B3}" srcOrd="2" destOrd="0" parTransId="{83F8F904-0E49-42D8-B512-3BE328B2F7FC}" sibTransId="{D240AC10-9607-400E-A067-11F73BE7EFD1}"/>
    <dgm:cxn modelId="{F379EFF2-41F3-43CD-B7C1-8897EAA36FE4}" type="presOf" srcId="{73EF3ED8-0433-4826-A8E2-6A046B5546C4}" destId="{A71D97E5-DB21-4FC6-A9CB-5284F915FC17}" srcOrd="0" destOrd="0" presId="urn:microsoft.com/office/officeart/2016/7/layout/RepeatingBendingProcessNew"/>
    <dgm:cxn modelId="{EF98CC21-67C6-4373-A574-A7B90472042A}" type="presParOf" srcId="{3680350E-C7A3-409E-A9A6-D623BFE5A513}" destId="{2A6476BB-4C38-49F6-809F-CAE7EB4B507E}" srcOrd="0" destOrd="0" presId="urn:microsoft.com/office/officeart/2016/7/layout/RepeatingBendingProcessNew"/>
    <dgm:cxn modelId="{E226F5E9-EA9B-4B3D-BD29-9D9A6E95084E}" type="presParOf" srcId="{3680350E-C7A3-409E-A9A6-D623BFE5A513}" destId="{046EBAD6-6AFC-458B-898C-EE98A03AF19A}" srcOrd="1" destOrd="0" presId="urn:microsoft.com/office/officeart/2016/7/layout/RepeatingBendingProcessNew"/>
    <dgm:cxn modelId="{45C939FE-F63D-479B-81AB-B6F6DF1EAF92}" type="presParOf" srcId="{046EBAD6-6AFC-458B-898C-EE98A03AF19A}" destId="{682E6508-C047-4FD3-ABD2-4F8F6B57EBAC}" srcOrd="0" destOrd="0" presId="urn:microsoft.com/office/officeart/2016/7/layout/RepeatingBendingProcessNew"/>
    <dgm:cxn modelId="{BB643DDE-8FB5-4BB4-BE3C-1E8959810B9D}" type="presParOf" srcId="{3680350E-C7A3-409E-A9A6-D623BFE5A513}" destId="{8DE452A5-2637-4917-9136-0AB028C4FC8C}" srcOrd="2" destOrd="0" presId="urn:microsoft.com/office/officeart/2016/7/layout/RepeatingBendingProcessNew"/>
    <dgm:cxn modelId="{9D242F8D-811B-49C6-A973-B733989A38D1}" type="presParOf" srcId="{3680350E-C7A3-409E-A9A6-D623BFE5A513}" destId="{400D2B1F-FA96-4805-8939-2DE3C5C14A0F}" srcOrd="3" destOrd="0" presId="urn:microsoft.com/office/officeart/2016/7/layout/RepeatingBendingProcessNew"/>
    <dgm:cxn modelId="{2BA0A899-18F2-4942-9539-404831363768}" type="presParOf" srcId="{400D2B1F-FA96-4805-8939-2DE3C5C14A0F}" destId="{C95D1763-4D16-4740-822D-2BD3C27B9D3A}" srcOrd="0" destOrd="0" presId="urn:microsoft.com/office/officeart/2016/7/layout/RepeatingBendingProcessNew"/>
    <dgm:cxn modelId="{B51452CC-FB54-4983-BBB3-AE6AFBBCF2AA}" type="presParOf" srcId="{3680350E-C7A3-409E-A9A6-D623BFE5A513}" destId="{022B9B54-DFCE-420B-A0A8-C1C4FD9FC263}" srcOrd="4" destOrd="0" presId="urn:microsoft.com/office/officeart/2016/7/layout/RepeatingBendingProcessNew"/>
    <dgm:cxn modelId="{04EC35BD-FA7A-47A0-8259-8B13F0E7C017}" type="presParOf" srcId="{3680350E-C7A3-409E-A9A6-D623BFE5A513}" destId="{16DB99B2-90DA-4098-AA74-432954B6124F}" srcOrd="5" destOrd="0" presId="urn:microsoft.com/office/officeart/2016/7/layout/RepeatingBendingProcessNew"/>
    <dgm:cxn modelId="{29349383-73FC-4168-88C8-4B3332DC4589}" type="presParOf" srcId="{16DB99B2-90DA-4098-AA74-432954B6124F}" destId="{A975BB93-9E2D-4E5D-A5C7-05103D7630EF}" srcOrd="0" destOrd="0" presId="urn:microsoft.com/office/officeart/2016/7/layout/RepeatingBendingProcessNew"/>
    <dgm:cxn modelId="{14A4C09A-C028-4718-89DD-9599F392905A}" type="presParOf" srcId="{3680350E-C7A3-409E-A9A6-D623BFE5A513}" destId="{7DF09269-769A-42EA-8D4F-EE41695F14BD}" srcOrd="6" destOrd="0" presId="urn:microsoft.com/office/officeart/2016/7/layout/RepeatingBendingProcessNew"/>
    <dgm:cxn modelId="{EA1DF426-613E-4C55-9AD3-BE90EDBA85C5}" type="presParOf" srcId="{3680350E-C7A3-409E-A9A6-D623BFE5A513}" destId="{FE2DC097-18DC-4341-8F73-8CADDA19CDF2}" srcOrd="7" destOrd="0" presId="urn:microsoft.com/office/officeart/2016/7/layout/RepeatingBendingProcessNew"/>
    <dgm:cxn modelId="{22819E03-DBAA-460B-A50F-434E0CE78C50}" type="presParOf" srcId="{FE2DC097-18DC-4341-8F73-8CADDA19CDF2}" destId="{678940D8-1E8A-4D46-9DED-10A2E853B198}" srcOrd="0" destOrd="0" presId="urn:microsoft.com/office/officeart/2016/7/layout/RepeatingBendingProcessNew"/>
    <dgm:cxn modelId="{915483D5-B136-43CB-8793-5F7833FD64E8}" type="presParOf" srcId="{3680350E-C7A3-409E-A9A6-D623BFE5A513}" destId="{45C061CE-7EB0-4253-8E6D-E22E5B80ED92}" srcOrd="8" destOrd="0" presId="urn:microsoft.com/office/officeart/2016/7/layout/RepeatingBendingProcessNew"/>
    <dgm:cxn modelId="{6E66B149-907E-42AB-A3E5-9F08CE40D07C}" type="presParOf" srcId="{3680350E-C7A3-409E-A9A6-D623BFE5A513}" destId="{30AFC3E9-FB52-4BAB-91AB-6A6F4DD87361}" srcOrd="9" destOrd="0" presId="urn:microsoft.com/office/officeart/2016/7/layout/RepeatingBendingProcessNew"/>
    <dgm:cxn modelId="{68EC4DDD-DBD6-4E7E-9153-FDF2C62972F2}" type="presParOf" srcId="{30AFC3E9-FB52-4BAB-91AB-6A6F4DD87361}" destId="{A0596FF2-0CD9-479B-8026-41655C2F13A0}" srcOrd="0" destOrd="0" presId="urn:microsoft.com/office/officeart/2016/7/layout/RepeatingBendingProcessNew"/>
    <dgm:cxn modelId="{9E7D9E3C-2AF3-4271-9FF8-4C57137782FD}" type="presParOf" srcId="{3680350E-C7A3-409E-A9A6-D623BFE5A513}" destId="{BD7F1218-EE04-40C9-AF2A-AF1409BF6D15}" srcOrd="10" destOrd="0" presId="urn:microsoft.com/office/officeart/2016/7/layout/RepeatingBendingProcessNew"/>
    <dgm:cxn modelId="{F3AF9FCE-C8EE-4950-A3ED-1BB65EA109B7}" type="presParOf" srcId="{3680350E-C7A3-409E-A9A6-D623BFE5A513}" destId="{A71D97E5-DB21-4FC6-A9CB-5284F915FC17}" srcOrd="11" destOrd="0" presId="urn:microsoft.com/office/officeart/2016/7/layout/RepeatingBendingProcessNew"/>
    <dgm:cxn modelId="{A488D053-716A-4D2F-A817-D4B26094D1C8}" type="presParOf" srcId="{A71D97E5-DB21-4FC6-A9CB-5284F915FC17}" destId="{F87CC123-8C68-417C-9310-A0816FC03B2C}" srcOrd="0" destOrd="0" presId="urn:microsoft.com/office/officeart/2016/7/layout/RepeatingBendingProcessNew"/>
    <dgm:cxn modelId="{9E7CCF0D-39D1-4148-9C44-C627FF9480BD}" type="presParOf" srcId="{3680350E-C7A3-409E-A9A6-D623BFE5A513}" destId="{F92469DD-3D40-4FE6-BCC3-F3788909DD42}" srcOrd="12" destOrd="0" presId="urn:microsoft.com/office/officeart/2016/7/layout/RepeatingBendingProcessNew"/>
    <dgm:cxn modelId="{E3BEEF20-0C14-48EE-9AAA-9A426A68A367}" type="presParOf" srcId="{3680350E-C7A3-409E-A9A6-D623BFE5A513}" destId="{E8A95CC8-3C8B-4BCC-ABB3-394F3E1695F9}" srcOrd="13" destOrd="0" presId="urn:microsoft.com/office/officeart/2016/7/layout/RepeatingBendingProcessNew"/>
    <dgm:cxn modelId="{3301F416-9938-4039-91B9-58D7D6D79622}" type="presParOf" srcId="{E8A95CC8-3C8B-4BCC-ABB3-394F3E1695F9}" destId="{D4992E7B-3788-4FBC-88E3-90E3D0F68F6C}" srcOrd="0" destOrd="0" presId="urn:microsoft.com/office/officeart/2016/7/layout/RepeatingBendingProcessNew"/>
    <dgm:cxn modelId="{D5CC295D-2794-4367-819B-13E960D941F1}" type="presParOf" srcId="{3680350E-C7A3-409E-A9A6-D623BFE5A513}" destId="{89A3963B-2768-4D65-8FB4-ECB4E14B4A0D}" srcOrd="14" destOrd="0" presId="urn:microsoft.com/office/officeart/2016/7/layout/RepeatingBendingProcessNew"/>
    <dgm:cxn modelId="{199D2047-4DF8-46E2-B82B-6BADD231387B}" type="presParOf" srcId="{3680350E-C7A3-409E-A9A6-D623BFE5A513}" destId="{A4EF1C05-4332-4457-B96B-232303E7BDF1}" srcOrd="15" destOrd="0" presId="urn:microsoft.com/office/officeart/2016/7/layout/RepeatingBendingProcessNew"/>
    <dgm:cxn modelId="{25DFCB82-FFB5-46F3-9DD9-D6006D72F8AB}" type="presParOf" srcId="{A4EF1C05-4332-4457-B96B-232303E7BDF1}" destId="{2C82BE18-5BF2-4BBE-9548-5E1FFDD67489}" srcOrd="0" destOrd="0" presId="urn:microsoft.com/office/officeart/2016/7/layout/RepeatingBendingProcessNew"/>
    <dgm:cxn modelId="{C2E1F995-6059-4B24-A6C9-D1D464C543F6}" type="presParOf" srcId="{3680350E-C7A3-409E-A9A6-D623BFE5A513}" destId="{9E5491A2-B59C-4215-B840-1A5AECDBA4E4}" srcOrd="16" destOrd="0" presId="urn:microsoft.com/office/officeart/2016/7/layout/RepeatingBendingProcessNew"/>
    <dgm:cxn modelId="{AA38B0C0-3042-425D-AEA8-787A42D0BFD7}" type="presParOf" srcId="{3680350E-C7A3-409E-A9A6-D623BFE5A513}" destId="{4A4C160B-D092-4D62-900C-B6E8995B4B16}" srcOrd="17" destOrd="0" presId="urn:microsoft.com/office/officeart/2016/7/layout/RepeatingBendingProcessNew"/>
    <dgm:cxn modelId="{38F25D10-693B-4E4E-9529-BFE0DC126405}" type="presParOf" srcId="{4A4C160B-D092-4D62-900C-B6E8995B4B16}" destId="{F91EE865-DA90-40B1-96E6-A090D36BF23F}" srcOrd="0" destOrd="0" presId="urn:microsoft.com/office/officeart/2016/7/layout/RepeatingBendingProcessNew"/>
    <dgm:cxn modelId="{9716E246-9081-4F90-8EC0-C549CD7BE6C5}" type="presParOf" srcId="{3680350E-C7A3-409E-A9A6-D623BFE5A513}" destId="{AA3EE76B-3576-43FC-BFC3-17FFF9FB4C44}"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EBAD6-6AFC-458B-898C-EE98A03AF19A}">
      <dsp:nvSpPr>
        <dsp:cNvPr id="0" name=""/>
        <dsp:cNvSpPr/>
      </dsp:nvSpPr>
      <dsp:spPr>
        <a:xfrm>
          <a:off x="2165218" y="735856"/>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A" sz="500" kern="1200"/>
        </a:p>
      </dsp:txBody>
      <dsp:txXfrm>
        <a:off x="2386444" y="779086"/>
        <a:ext cx="24897" cy="4979"/>
      </dsp:txXfrm>
    </dsp:sp>
    <dsp:sp modelId="{2A6476BB-4C38-49F6-809F-CAE7EB4B507E}">
      <dsp:nvSpPr>
        <dsp:cNvPr id="0" name=""/>
        <dsp:cNvSpPr/>
      </dsp:nvSpPr>
      <dsp:spPr>
        <a:xfrm>
          <a:off x="2021" y="132076"/>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CA" sz="2300" kern="1200" dirty="0"/>
            <a:t>Covid-19 Prediction</a:t>
          </a:r>
        </a:p>
      </dsp:txBody>
      <dsp:txXfrm>
        <a:off x="2021" y="132076"/>
        <a:ext cx="2164997" cy="1298998"/>
      </dsp:txXfrm>
    </dsp:sp>
    <dsp:sp modelId="{400D2B1F-FA96-4805-8939-2DE3C5C14A0F}">
      <dsp:nvSpPr>
        <dsp:cNvPr id="0" name=""/>
        <dsp:cNvSpPr/>
      </dsp:nvSpPr>
      <dsp:spPr>
        <a:xfrm>
          <a:off x="4828166" y="735856"/>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9392" y="779086"/>
        <a:ext cx="24897" cy="4979"/>
      </dsp:txXfrm>
    </dsp:sp>
    <dsp:sp modelId="{8DE452A5-2637-4917-9136-0AB028C4FC8C}">
      <dsp:nvSpPr>
        <dsp:cNvPr id="0" name=""/>
        <dsp:cNvSpPr/>
      </dsp:nvSpPr>
      <dsp:spPr>
        <a:xfrm>
          <a:off x="2664968" y="132076"/>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a:t>1. Problem Statement</a:t>
          </a:r>
        </a:p>
      </dsp:txBody>
      <dsp:txXfrm>
        <a:off x="2664968" y="132076"/>
        <a:ext cx="2164997" cy="1298998"/>
      </dsp:txXfrm>
    </dsp:sp>
    <dsp:sp modelId="{16DB99B2-90DA-4098-AA74-432954B6124F}">
      <dsp:nvSpPr>
        <dsp:cNvPr id="0" name=""/>
        <dsp:cNvSpPr/>
      </dsp:nvSpPr>
      <dsp:spPr>
        <a:xfrm>
          <a:off x="7491113" y="735856"/>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2339" y="779086"/>
        <a:ext cx="24897" cy="4979"/>
      </dsp:txXfrm>
    </dsp:sp>
    <dsp:sp modelId="{022B9B54-DFCE-420B-A0A8-C1C4FD9FC263}">
      <dsp:nvSpPr>
        <dsp:cNvPr id="0" name=""/>
        <dsp:cNvSpPr/>
      </dsp:nvSpPr>
      <dsp:spPr>
        <a:xfrm>
          <a:off x="5327915" y="132076"/>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a:t>2. Project Objectives</a:t>
          </a:r>
        </a:p>
      </dsp:txBody>
      <dsp:txXfrm>
        <a:off x="5327915" y="132076"/>
        <a:ext cx="2164997" cy="1298998"/>
      </dsp:txXfrm>
    </dsp:sp>
    <dsp:sp modelId="{FE2DC097-18DC-4341-8F73-8CADDA19CDF2}">
      <dsp:nvSpPr>
        <dsp:cNvPr id="0" name=""/>
        <dsp:cNvSpPr/>
      </dsp:nvSpPr>
      <dsp:spPr>
        <a:xfrm>
          <a:off x="1084520" y="1429275"/>
          <a:ext cx="7988841" cy="467349"/>
        </a:xfrm>
        <a:custGeom>
          <a:avLst/>
          <a:gdLst/>
          <a:ahLst/>
          <a:cxnLst/>
          <a:rect l="0" t="0" r="0" b="0"/>
          <a:pathLst>
            <a:path>
              <a:moveTo>
                <a:pt x="7988841" y="0"/>
              </a:moveTo>
              <a:lnTo>
                <a:pt x="7988841" y="250774"/>
              </a:lnTo>
              <a:lnTo>
                <a:pt x="0" y="250774"/>
              </a:lnTo>
              <a:lnTo>
                <a:pt x="0" y="46734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8832" y="1660460"/>
        <a:ext cx="400217" cy="4979"/>
      </dsp:txXfrm>
    </dsp:sp>
    <dsp:sp modelId="{7DF09269-769A-42EA-8D4F-EE41695F14BD}">
      <dsp:nvSpPr>
        <dsp:cNvPr id="0" name=""/>
        <dsp:cNvSpPr/>
      </dsp:nvSpPr>
      <dsp:spPr>
        <a:xfrm>
          <a:off x="7990863" y="132076"/>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a:t>3. Dataset Information</a:t>
          </a:r>
        </a:p>
      </dsp:txBody>
      <dsp:txXfrm>
        <a:off x="7990863" y="132076"/>
        <a:ext cx="2164997" cy="1298998"/>
      </dsp:txXfrm>
    </dsp:sp>
    <dsp:sp modelId="{30AFC3E9-FB52-4BAB-91AB-6A6F4DD87361}">
      <dsp:nvSpPr>
        <dsp:cNvPr id="0" name=""/>
        <dsp:cNvSpPr/>
      </dsp:nvSpPr>
      <dsp:spPr>
        <a:xfrm>
          <a:off x="2165218" y="2532804"/>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86444" y="2576034"/>
        <a:ext cx="24897" cy="4979"/>
      </dsp:txXfrm>
    </dsp:sp>
    <dsp:sp modelId="{45C061CE-7EB0-4253-8E6D-E22E5B80ED92}">
      <dsp:nvSpPr>
        <dsp:cNvPr id="0" name=""/>
        <dsp:cNvSpPr/>
      </dsp:nvSpPr>
      <dsp:spPr>
        <a:xfrm>
          <a:off x="2021" y="1929025"/>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a:t>4. Dataset</a:t>
          </a:r>
        </a:p>
      </dsp:txBody>
      <dsp:txXfrm>
        <a:off x="2021" y="1929025"/>
        <a:ext cx="2164997" cy="1298998"/>
      </dsp:txXfrm>
    </dsp:sp>
    <dsp:sp modelId="{A71D97E5-DB21-4FC6-A9CB-5284F915FC17}">
      <dsp:nvSpPr>
        <dsp:cNvPr id="0" name=""/>
        <dsp:cNvSpPr/>
      </dsp:nvSpPr>
      <dsp:spPr>
        <a:xfrm>
          <a:off x="4828166" y="2532804"/>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9392" y="2576034"/>
        <a:ext cx="24897" cy="4979"/>
      </dsp:txXfrm>
    </dsp:sp>
    <dsp:sp modelId="{BD7F1218-EE04-40C9-AF2A-AF1409BF6D15}">
      <dsp:nvSpPr>
        <dsp:cNvPr id="0" name=""/>
        <dsp:cNvSpPr/>
      </dsp:nvSpPr>
      <dsp:spPr>
        <a:xfrm>
          <a:off x="2664968" y="1929025"/>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dirty="0"/>
            <a:t>5. Data exploration and Visualizations</a:t>
          </a:r>
        </a:p>
      </dsp:txBody>
      <dsp:txXfrm>
        <a:off x="2664968" y="1929025"/>
        <a:ext cx="2164997" cy="1298998"/>
      </dsp:txXfrm>
    </dsp:sp>
    <dsp:sp modelId="{E8A95CC8-3C8B-4BCC-ABB3-394F3E1695F9}">
      <dsp:nvSpPr>
        <dsp:cNvPr id="0" name=""/>
        <dsp:cNvSpPr/>
      </dsp:nvSpPr>
      <dsp:spPr>
        <a:xfrm>
          <a:off x="7491113" y="2532804"/>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12339" y="2576034"/>
        <a:ext cx="24897" cy="4979"/>
      </dsp:txXfrm>
    </dsp:sp>
    <dsp:sp modelId="{F92469DD-3D40-4FE6-BCC3-F3788909DD42}">
      <dsp:nvSpPr>
        <dsp:cNvPr id="0" name=""/>
        <dsp:cNvSpPr/>
      </dsp:nvSpPr>
      <dsp:spPr>
        <a:xfrm>
          <a:off x="5327915" y="1929025"/>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dirty="0"/>
            <a:t>6. Why Machine Learning ?</a:t>
          </a:r>
        </a:p>
      </dsp:txBody>
      <dsp:txXfrm>
        <a:off x="5327915" y="1929025"/>
        <a:ext cx="2164997" cy="1298998"/>
      </dsp:txXfrm>
    </dsp:sp>
    <dsp:sp modelId="{A4EF1C05-4332-4457-B96B-232303E7BDF1}">
      <dsp:nvSpPr>
        <dsp:cNvPr id="0" name=""/>
        <dsp:cNvSpPr/>
      </dsp:nvSpPr>
      <dsp:spPr>
        <a:xfrm>
          <a:off x="1084520" y="3226223"/>
          <a:ext cx="7988841" cy="467349"/>
        </a:xfrm>
        <a:custGeom>
          <a:avLst/>
          <a:gdLst/>
          <a:ahLst/>
          <a:cxnLst/>
          <a:rect l="0" t="0" r="0" b="0"/>
          <a:pathLst>
            <a:path>
              <a:moveTo>
                <a:pt x="7988841" y="0"/>
              </a:moveTo>
              <a:lnTo>
                <a:pt x="7988841" y="250774"/>
              </a:lnTo>
              <a:lnTo>
                <a:pt x="0" y="250774"/>
              </a:lnTo>
              <a:lnTo>
                <a:pt x="0" y="46734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8832" y="3457408"/>
        <a:ext cx="400217" cy="4979"/>
      </dsp:txXfrm>
    </dsp:sp>
    <dsp:sp modelId="{89A3963B-2768-4D65-8FB4-ECB4E14B4A0D}">
      <dsp:nvSpPr>
        <dsp:cNvPr id="0" name=""/>
        <dsp:cNvSpPr/>
      </dsp:nvSpPr>
      <dsp:spPr>
        <a:xfrm>
          <a:off x="7990863" y="1929025"/>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dirty="0"/>
            <a:t>7. Model Prediction</a:t>
          </a:r>
        </a:p>
      </dsp:txBody>
      <dsp:txXfrm>
        <a:off x="7990863" y="1929025"/>
        <a:ext cx="2164997" cy="1298998"/>
      </dsp:txXfrm>
    </dsp:sp>
    <dsp:sp modelId="{4A4C160B-D092-4D62-900C-B6E8995B4B16}">
      <dsp:nvSpPr>
        <dsp:cNvPr id="0" name=""/>
        <dsp:cNvSpPr/>
      </dsp:nvSpPr>
      <dsp:spPr>
        <a:xfrm>
          <a:off x="2165218" y="4329752"/>
          <a:ext cx="467349" cy="91440"/>
        </a:xfrm>
        <a:custGeom>
          <a:avLst/>
          <a:gdLst/>
          <a:ahLst/>
          <a:cxnLst/>
          <a:rect l="0" t="0" r="0" b="0"/>
          <a:pathLst>
            <a:path>
              <a:moveTo>
                <a:pt x="0" y="45720"/>
              </a:moveTo>
              <a:lnTo>
                <a:pt x="46734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86444" y="4372982"/>
        <a:ext cx="24897" cy="4979"/>
      </dsp:txXfrm>
    </dsp:sp>
    <dsp:sp modelId="{9E5491A2-B59C-4215-B840-1A5AECDBA4E4}">
      <dsp:nvSpPr>
        <dsp:cNvPr id="0" name=""/>
        <dsp:cNvSpPr/>
      </dsp:nvSpPr>
      <dsp:spPr>
        <a:xfrm>
          <a:off x="2021" y="3725973"/>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US" sz="2300" kern="1200" dirty="0"/>
            <a:t>7. Challenges</a:t>
          </a:r>
        </a:p>
      </dsp:txBody>
      <dsp:txXfrm>
        <a:off x="2021" y="3725973"/>
        <a:ext cx="2164997" cy="1298998"/>
      </dsp:txXfrm>
    </dsp:sp>
    <dsp:sp modelId="{AA3EE76B-3576-43FC-BFC3-17FFF9FB4C44}">
      <dsp:nvSpPr>
        <dsp:cNvPr id="0" name=""/>
        <dsp:cNvSpPr/>
      </dsp:nvSpPr>
      <dsp:spPr>
        <a:xfrm>
          <a:off x="2664968" y="3725973"/>
          <a:ext cx="2164997" cy="129899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087" tIns="111357" rIns="106087" bIns="111357" numCol="1" spcCol="1270" anchor="ctr" anchorCtr="0">
          <a:noAutofit/>
        </a:bodyPr>
        <a:lstStyle/>
        <a:p>
          <a:pPr marL="0" lvl="0" indent="0" algn="ctr" defTabSz="1022350">
            <a:lnSpc>
              <a:spcPct val="100000"/>
            </a:lnSpc>
            <a:spcBef>
              <a:spcPct val="0"/>
            </a:spcBef>
            <a:spcAft>
              <a:spcPct val="35000"/>
            </a:spcAft>
            <a:buNone/>
          </a:pPr>
          <a:r>
            <a:rPr lang="en-CA" sz="2300" kern="1200" dirty="0"/>
            <a:t>8.References</a:t>
          </a:r>
        </a:p>
      </dsp:txBody>
      <dsp:txXfrm>
        <a:off x="2664968" y="3725973"/>
        <a:ext cx="2164997" cy="129899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529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461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0146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7092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8622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7772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4757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7744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2824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97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3410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038475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chinelearningmastery.com/gentle-introduction-long-short-term-memory-networks-experts/" TargetMode="External"/><Relationship Id="rId2" Type="http://schemas.openxmlformats.org/officeDocument/2006/relationships/hyperlink" Target="https://towardsdatascience.com/lstm-recurrent-neural-networks-how-to-teach-a-network-to-remember-the-past-55e54c2ff22e" TargetMode="External"/><Relationship Id="rId1" Type="http://schemas.openxmlformats.org/officeDocument/2006/relationships/slideLayout" Target="../slideLayouts/slideLayout2.xml"/><Relationship Id="rId4" Type="http://schemas.openxmlformats.org/officeDocument/2006/relationships/hyperlink" Target="https://intellipaat.com/blog/what-is-ls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4" name="Picture 3" descr="A colorful light bulb with business icons">
            <a:extLst>
              <a:ext uri="{FF2B5EF4-FFF2-40B4-BE49-F238E27FC236}">
                <a16:creationId xmlns:a16="http://schemas.microsoft.com/office/drawing/2014/main" id="{67464FC6-8D10-61F2-2051-34FA03157E25}"/>
              </a:ext>
            </a:extLst>
          </p:cNvPr>
          <p:cNvPicPr>
            <a:picLocks noChangeAspect="1"/>
          </p:cNvPicPr>
          <p:nvPr/>
        </p:nvPicPr>
        <p:blipFill rotWithShape="1">
          <a:blip r:embed="rId2">
            <a:alphaModFix amt="40000"/>
          </a:blip>
          <a:srcRect t="11455" r="-1" b="8167"/>
          <a:stretch/>
        </p:blipFill>
        <p:spPr>
          <a:xfrm>
            <a:off x="1525" y="-103118"/>
            <a:ext cx="12188951" cy="6857990"/>
          </a:xfrm>
          <a:prstGeom prst="rect">
            <a:avLst/>
          </a:prstGeom>
        </p:spPr>
      </p:pic>
      <p:grpSp>
        <p:nvGrpSpPr>
          <p:cNvPr id="2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E854F06-4147-F36C-A25B-3BA6F34F2E80}"/>
              </a:ext>
            </a:extLst>
          </p:cNvPr>
          <p:cNvSpPr>
            <a:spLocks noGrp="1"/>
          </p:cNvSpPr>
          <p:nvPr>
            <p:ph type="ctrTitle"/>
          </p:nvPr>
        </p:nvSpPr>
        <p:spPr>
          <a:xfrm>
            <a:off x="2562606" y="1122363"/>
            <a:ext cx="7406417" cy="3465676"/>
          </a:xfrm>
        </p:spPr>
        <p:txBody>
          <a:bodyPr>
            <a:normAutofit/>
          </a:bodyPr>
          <a:lstStyle/>
          <a:p>
            <a:r>
              <a:rPr lang="en-CA" dirty="0">
                <a:solidFill>
                  <a:srgbClr val="FFFFFF"/>
                </a:solidFill>
              </a:rPr>
              <a:t>Prediction Of COVID-19 Cases</a:t>
            </a:r>
          </a:p>
        </p:txBody>
      </p:sp>
    </p:spTree>
    <p:extLst>
      <p:ext uri="{BB962C8B-B14F-4D97-AF65-F5344CB8AC3E}">
        <p14:creationId xmlns:p14="http://schemas.microsoft.com/office/powerpoint/2010/main" val="21357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9B85F-D9FB-35EA-C93C-3F85EBE152D5}"/>
              </a:ext>
            </a:extLst>
          </p:cNvPr>
          <p:cNvSpPr>
            <a:spLocks noGrp="1"/>
          </p:cNvSpPr>
          <p:nvPr>
            <p:ph idx="1"/>
          </p:nvPr>
        </p:nvSpPr>
        <p:spPr>
          <a:xfrm>
            <a:off x="777240" y="5171767"/>
            <a:ext cx="10659110" cy="1005195"/>
          </a:xfrm>
        </p:spPr>
        <p:txBody>
          <a:bodyPr/>
          <a:lstStyle/>
          <a:p>
            <a:r>
              <a:rPr lang="en-US" sz="1800" dirty="0">
                <a:solidFill>
                  <a:srgbClr val="666666"/>
                </a:solidFill>
                <a:effectLst/>
                <a:latin typeface="Tableau Book"/>
              </a:rPr>
              <a:t>Average of Deaths for each Province broken down by Country. Color shows details about Province. The data is filtered on minimum of Last Update, which keeps no members. The view is filtered on Province, which keeps England, Maharashtra, New York, Rio de Janeiro and Sao Paulo.</a:t>
            </a:r>
            <a:endParaRPr lang="en-CA" dirty="0"/>
          </a:p>
        </p:txBody>
      </p:sp>
      <p:pic>
        <p:nvPicPr>
          <p:cNvPr id="7" name="Picture 6" descr="Chart, bar chart&#10;&#10;Description automatically generated">
            <a:extLst>
              <a:ext uri="{FF2B5EF4-FFF2-40B4-BE49-F238E27FC236}">
                <a16:creationId xmlns:a16="http://schemas.microsoft.com/office/drawing/2014/main" id="{80D748EB-B861-658A-FCE3-BD3A90301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64" y="150125"/>
            <a:ext cx="8977457" cy="4541914"/>
          </a:xfrm>
          <a:prstGeom prst="rect">
            <a:avLst/>
          </a:prstGeom>
        </p:spPr>
      </p:pic>
    </p:spTree>
    <p:extLst>
      <p:ext uri="{BB962C8B-B14F-4D97-AF65-F5344CB8AC3E}">
        <p14:creationId xmlns:p14="http://schemas.microsoft.com/office/powerpoint/2010/main" val="29980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bar chart&#10;&#10;Description automatically generated">
            <a:extLst>
              <a:ext uri="{FF2B5EF4-FFF2-40B4-BE49-F238E27FC236}">
                <a16:creationId xmlns:a16="http://schemas.microsoft.com/office/drawing/2014/main" id="{FC522DF1-C42A-E9C8-97AA-3409C0B73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887" y="395010"/>
            <a:ext cx="9293087" cy="4017964"/>
          </a:xfrm>
        </p:spPr>
      </p:pic>
      <p:sp>
        <p:nvSpPr>
          <p:cNvPr id="9" name="Title 1">
            <a:extLst>
              <a:ext uri="{FF2B5EF4-FFF2-40B4-BE49-F238E27FC236}">
                <a16:creationId xmlns:a16="http://schemas.microsoft.com/office/drawing/2014/main" id="{AE3384FE-16FA-4889-B40F-28F9B5BB34D1}"/>
              </a:ext>
            </a:extLst>
          </p:cNvPr>
          <p:cNvSpPr>
            <a:spLocks noGrp="1"/>
          </p:cNvSpPr>
          <p:nvPr>
            <p:ph type="title"/>
          </p:nvPr>
        </p:nvSpPr>
        <p:spPr>
          <a:xfrm>
            <a:off x="777240" y="4542184"/>
            <a:ext cx="10659110" cy="1550503"/>
          </a:xfrm>
        </p:spPr>
        <p:txBody>
          <a:bodyPr/>
          <a:lstStyle/>
          <a:p>
            <a:pPr marL="285750" indent="-285750">
              <a:buFont typeface="Arial" panose="020B0604020202020204" pitchFamily="34" charset="0"/>
              <a:buChar char="•"/>
            </a:pPr>
            <a:r>
              <a:rPr lang="en-US" sz="1800" dirty="0">
                <a:solidFill>
                  <a:srgbClr val="666666"/>
                </a:solidFill>
                <a:effectLst/>
                <a:latin typeface="Tableau Book"/>
              </a:rPr>
              <a:t>Deaths and Recovered for each Province/State. The color shows details about Deaths and Recovered. The view is filtered on </a:t>
            </a:r>
            <a:r>
              <a:rPr lang="en-US" sz="1800" dirty="0" err="1">
                <a:solidFill>
                  <a:srgbClr val="666666"/>
                </a:solidFill>
                <a:effectLst/>
                <a:latin typeface="Tableau Book"/>
              </a:rPr>
              <a:t>Provience</a:t>
            </a:r>
            <a:r>
              <a:rPr lang="en-US" sz="1800" dirty="0">
                <a:solidFill>
                  <a:srgbClr val="666666"/>
                </a:solidFill>
                <a:effectLst/>
                <a:latin typeface="Tableau Book"/>
              </a:rPr>
              <a:t>/State for Average Death.</a:t>
            </a:r>
            <a:endParaRPr lang="en-CA" dirty="0"/>
          </a:p>
        </p:txBody>
      </p:sp>
    </p:spTree>
    <p:extLst>
      <p:ext uri="{BB962C8B-B14F-4D97-AF65-F5344CB8AC3E}">
        <p14:creationId xmlns:p14="http://schemas.microsoft.com/office/powerpoint/2010/main" val="30386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CCF1-43C1-BB8B-FECD-916E58BF2D5E}"/>
              </a:ext>
            </a:extLst>
          </p:cNvPr>
          <p:cNvSpPr>
            <a:spLocks noGrp="1"/>
          </p:cNvSpPr>
          <p:nvPr>
            <p:ph type="title"/>
          </p:nvPr>
        </p:nvSpPr>
        <p:spPr/>
        <p:txBody>
          <a:bodyPr>
            <a:noAutofit/>
          </a:bodyPr>
          <a:lstStyle/>
          <a:p>
            <a:r>
              <a:rPr lang="en-US" dirty="0"/>
              <a:t>Why Machine Learning ?</a:t>
            </a:r>
            <a:br>
              <a:rPr lang="en-CA" dirty="0"/>
            </a:br>
            <a:endParaRPr lang="en-CA" dirty="0"/>
          </a:p>
        </p:txBody>
      </p:sp>
      <p:sp>
        <p:nvSpPr>
          <p:cNvPr id="3" name="Content Placeholder 2">
            <a:extLst>
              <a:ext uri="{FF2B5EF4-FFF2-40B4-BE49-F238E27FC236}">
                <a16:creationId xmlns:a16="http://schemas.microsoft.com/office/drawing/2014/main" id="{AB3C9CF5-18B0-9C44-87F8-F403A0C700A2}"/>
              </a:ext>
            </a:extLst>
          </p:cNvPr>
          <p:cNvSpPr>
            <a:spLocks noGrp="1"/>
          </p:cNvSpPr>
          <p:nvPr>
            <p:ph idx="1"/>
          </p:nvPr>
        </p:nvSpPr>
        <p:spPr/>
        <p:txBody>
          <a:bodyPr/>
          <a:lstStyle/>
          <a:p>
            <a:r>
              <a:rPr lang="en-GB" dirty="0"/>
              <a:t>To Develop a model which will predict the confirmed case of Covid-19 based on the given data.</a:t>
            </a:r>
          </a:p>
          <a:p>
            <a:endParaRPr lang="en-CA" dirty="0"/>
          </a:p>
        </p:txBody>
      </p:sp>
    </p:spTree>
    <p:extLst>
      <p:ext uri="{BB962C8B-B14F-4D97-AF65-F5344CB8AC3E}">
        <p14:creationId xmlns:p14="http://schemas.microsoft.com/office/powerpoint/2010/main" val="300237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AC2B-A4D2-C662-5622-73352E0E63FC}"/>
              </a:ext>
            </a:extLst>
          </p:cNvPr>
          <p:cNvSpPr>
            <a:spLocks noGrp="1"/>
          </p:cNvSpPr>
          <p:nvPr>
            <p:ph type="title"/>
          </p:nvPr>
        </p:nvSpPr>
        <p:spPr/>
        <p:txBody>
          <a:bodyPr>
            <a:normAutofit fontScale="90000"/>
          </a:bodyPr>
          <a:lstStyle/>
          <a:p>
            <a:r>
              <a:rPr lang="en-US" sz="6000"/>
              <a:t>Model Prediction:</a:t>
            </a:r>
            <a:br>
              <a:rPr lang="en-CA"/>
            </a:br>
            <a:endParaRPr lang="en-CA" dirty="0"/>
          </a:p>
        </p:txBody>
      </p:sp>
      <p:pic>
        <p:nvPicPr>
          <p:cNvPr id="215" name="Content Placeholder 214" descr="Chart, line chart&#10;&#10;Description automatically generated">
            <a:extLst>
              <a:ext uri="{FF2B5EF4-FFF2-40B4-BE49-F238E27FC236}">
                <a16:creationId xmlns:a16="http://schemas.microsoft.com/office/drawing/2014/main" id="{B88E7996-8655-ACCB-4430-208934F12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41109"/>
            <a:ext cx="5653270" cy="4351338"/>
          </a:xfrm>
        </p:spPr>
      </p:pic>
      <p:pic>
        <p:nvPicPr>
          <p:cNvPr id="4" name="Picture 3" descr="Chart, line chart&#10;&#10;Description automatically generated">
            <a:extLst>
              <a:ext uri="{FF2B5EF4-FFF2-40B4-BE49-F238E27FC236}">
                <a16:creationId xmlns:a16="http://schemas.microsoft.com/office/drawing/2014/main" id="{F536728C-5E6F-0D56-485E-B962D3C2F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04" y="1773203"/>
            <a:ext cx="5653270" cy="4419244"/>
          </a:xfrm>
          <a:prstGeom prst="rect">
            <a:avLst/>
          </a:prstGeom>
        </p:spPr>
      </p:pic>
    </p:spTree>
    <p:extLst>
      <p:ext uri="{BB962C8B-B14F-4D97-AF65-F5344CB8AC3E}">
        <p14:creationId xmlns:p14="http://schemas.microsoft.com/office/powerpoint/2010/main" val="142079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0DE7-A083-AAF1-FFE9-478CB6CDDB94}"/>
              </a:ext>
            </a:extLst>
          </p:cNvPr>
          <p:cNvSpPr>
            <a:spLocks noGrp="1"/>
          </p:cNvSpPr>
          <p:nvPr>
            <p:ph type="title"/>
          </p:nvPr>
        </p:nvSpPr>
        <p:spPr/>
        <p:txBody>
          <a:bodyPr>
            <a:normAutofit fontScale="90000"/>
          </a:bodyPr>
          <a:lstStyle/>
          <a:p>
            <a:r>
              <a:rPr lang="en-US" sz="6000" dirty="0"/>
              <a:t>Challenges:</a:t>
            </a:r>
            <a:br>
              <a:rPr lang="en-CA" dirty="0"/>
            </a:br>
            <a:endParaRPr lang="en-CA" dirty="0"/>
          </a:p>
        </p:txBody>
      </p:sp>
      <p:sp>
        <p:nvSpPr>
          <p:cNvPr id="3" name="Content Placeholder 2">
            <a:extLst>
              <a:ext uri="{FF2B5EF4-FFF2-40B4-BE49-F238E27FC236}">
                <a16:creationId xmlns:a16="http://schemas.microsoft.com/office/drawing/2014/main" id="{D343C260-9DD6-24FE-E4EA-6963E1C2894E}"/>
              </a:ext>
            </a:extLst>
          </p:cNvPr>
          <p:cNvSpPr>
            <a:spLocks noGrp="1"/>
          </p:cNvSpPr>
          <p:nvPr>
            <p:ph idx="1"/>
          </p:nvPr>
        </p:nvSpPr>
        <p:spPr/>
        <p:txBody>
          <a:bodyPr/>
          <a:lstStyle/>
          <a:p>
            <a:r>
              <a:rPr lang="en-CA" dirty="0"/>
              <a:t>There were many challenges faced while developing models, as we were keen on predicting the case and don’t just want to check the accuracy of a model.</a:t>
            </a:r>
          </a:p>
          <a:p>
            <a:r>
              <a:rPr lang="en-CA" dirty="0"/>
              <a:t>So for this we had to learn a new way of training the data which is called LSTM(long short-term Memory) and for doing this we have to look around so many websites to finally achieve the desired output.</a:t>
            </a:r>
          </a:p>
          <a:p>
            <a:r>
              <a:rPr lang="en-CA" dirty="0"/>
              <a:t>We did face some challenges while working on the tableau for the graphical representation of the data but at the end with the help of some friends and internet those were solved.</a:t>
            </a:r>
          </a:p>
          <a:p>
            <a:endParaRPr lang="en-CA" dirty="0"/>
          </a:p>
        </p:txBody>
      </p:sp>
    </p:spTree>
    <p:extLst>
      <p:ext uri="{BB962C8B-B14F-4D97-AF65-F5344CB8AC3E}">
        <p14:creationId xmlns:p14="http://schemas.microsoft.com/office/powerpoint/2010/main" val="33923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4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4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375C00A8-2250-4F87-9F80-E3E80531F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CC528D8-C318-4E44-BB11-0CAE58C2A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EE7F63E-A094-157E-75DA-F028C7AC29AD}"/>
              </a:ext>
            </a:extLst>
          </p:cNvPr>
          <p:cNvSpPr>
            <a:spLocks noGrp="1"/>
          </p:cNvSpPr>
          <p:nvPr>
            <p:ph type="title"/>
          </p:nvPr>
        </p:nvSpPr>
        <p:spPr>
          <a:xfrm>
            <a:off x="777239" y="1122363"/>
            <a:ext cx="5047488" cy="2387600"/>
          </a:xfrm>
        </p:spPr>
        <p:txBody>
          <a:bodyPr vert="horz" lIns="91440" tIns="45720" rIns="91440" bIns="45720" rtlCol="0" anchor="b">
            <a:normAutofit/>
          </a:bodyPr>
          <a:lstStyle/>
          <a:p>
            <a:r>
              <a:rPr lang="en-US" dirty="0"/>
              <a:t>Questions….</a:t>
            </a:r>
          </a:p>
        </p:txBody>
      </p:sp>
      <p:grpSp>
        <p:nvGrpSpPr>
          <p:cNvPr id="59" name="decorative circles">
            <a:extLst>
              <a:ext uri="{FF2B5EF4-FFF2-40B4-BE49-F238E27FC236}">
                <a16:creationId xmlns:a16="http://schemas.microsoft.com/office/drawing/2014/main" id="{6F84FFF5-4ABC-42CD-9D4C-9F3AB50FD3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60" name="Oval 35">
              <a:extLst>
                <a:ext uri="{FF2B5EF4-FFF2-40B4-BE49-F238E27FC236}">
                  <a16:creationId xmlns:a16="http://schemas.microsoft.com/office/drawing/2014/main" id="{165D367D-2240-48ED-BB65-1221C6EA9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a:extLst>
                <a:ext uri="{FF2B5EF4-FFF2-40B4-BE49-F238E27FC236}">
                  <a16:creationId xmlns:a16="http://schemas.microsoft.com/office/drawing/2014/main" id="{3B0EEF61-DBF2-4BF2-9887-F74596FEE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37">
              <a:extLst>
                <a:ext uri="{FF2B5EF4-FFF2-40B4-BE49-F238E27FC236}">
                  <a16:creationId xmlns:a16="http://schemas.microsoft.com/office/drawing/2014/main" id="{3BF84F4A-F257-4091-A50A-DD38D7A15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38">
              <a:extLst>
                <a:ext uri="{FF2B5EF4-FFF2-40B4-BE49-F238E27FC236}">
                  <a16:creationId xmlns:a16="http://schemas.microsoft.com/office/drawing/2014/main" id="{1F2976B4-BD0D-4EBA-928D-2F97FA6B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39">
              <a:extLst>
                <a:ext uri="{FF2B5EF4-FFF2-40B4-BE49-F238E27FC236}">
                  <a16:creationId xmlns:a16="http://schemas.microsoft.com/office/drawing/2014/main" id="{D29C1743-B3CB-4A6A-9DD6-3E9023B26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Oval 1">
            <a:extLst>
              <a:ext uri="{FF2B5EF4-FFF2-40B4-BE49-F238E27FC236}">
                <a16:creationId xmlns:a16="http://schemas.microsoft.com/office/drawing/2014/main" id="{6FA27A92-E95C-4CE7-A034-1729B3C62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7" name="Graphic 6" descr="Question mark">
            <a:extLst>
              <a:ext uri="{FF2B5EF4-FFF2-40B4-BE49-F238E27FC236}">
                <a16:creationId xmlns:a16="http://schemas.microsoft.com/office/drawing/2014/main" id="{86FE161B-40CE-8793-4927-84669606D8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6794" y="2440172"/>
            <a:ext cx="3793350" cy="3793350"/>
          </a:xfrm>
          <a:prstGeom prst="rect">
            <a:avLst/>
          </a:prstGeom>
        </p:spPr>
      </p:pic>
    </p:spTree>
    <p:extLst>
      <p:ext uri="{BB962C8B-B14F-4D97-AF65-F5344CB8AC3E}">
        <p14:creationId xmlns:p14="http://schemas.microsoft.com/office/powerpoint/2010/main" val="134299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B75D-1169-50E4-1056-3A7754AF0BE7}"/>
              </a:ext>
            </a:extLst>
          </p:cNvPr>
          <p:cNvSpPr>
            <a:spLocks noGrp="1"/>
          </p:cNvSpPr>
          <p:nvPr>
            <p:ph type="title"/>
          </p:nvPr>
        </p:nvSpPr>
        <p:spPr/>
        <p:txBody>
          <a:bodyPr>
            <a:normAutofit fontScale="90000"/>
          </a:bodyPr>
          <a:lstStyle/>
          <a:p>
            <a:r>
              <a:rPr lang="en-CA" sz="6000" dirty="0"/>
              <a:t>References</a:t>
            </a:r>
            <a:br>
              <a:rPr lang="en-CA" dirty="0"/>
            </a:br>
            <a:endParaRPr lang="en-CA" dirty="0"/>
          </a:p>
        </p:txBody>
      </p:sp>
      <p:sp>
        <p:nvSpPr>
          <p:cNvPr id="3" name="Content Placeholder 2">
            <a:extLst>
              <a:ext uri="{FF2B5EF4-FFF2-40B4-BE49-F238E27FC236}">
                <a16:creationId xmlns:a16="http://schemas.microsoft.com/office/drawing/2014/main" id="{F3B997A3-DE7E-FECD-F56C-756C796C930C}"/>
              </a:ext>
            </a:extLst>
          </p:cNvPr>
          <p:cNvSpPr>
            <a:spLocks noGrp="1"/>
          </p:cNvSpPr>
          <p:nvPr>
            <p:ph idx="1"/>
          </p:nvPr>
        </p:nvSpPr>
        <p:spPr/>
        <p:txBody>
          <a:bodyPr/>
          <a:lstStyle/>
          <a:p>
            <a:r>
              <a:rPr lang="en-CA" dirty="0">
                <a:hlinkClick r:id="rId2"/>
              </a:rPr>
              <a:t>Some References</a:t>
            </a:r>
          </a:p>
          <a:p>
            <a:r>
              <a:rPr lang="en-CA" dirty="0">
                <a:hlinkClick r:id="rId2"/>
              </a:rPr>
              <a:t>https://towardsdatascience.com/lstm-recurrent-neural-networks-how-to-teach-a-network-to-remember-the-past-55e54c2ff22e</a:t>
            </a:r>
            <a:endParaRPr lang="en-CA" dirty="0"/>
          </a:p>
          <a:p>
            <a:r>
              <a:rPr lang="en-CA" dirty="0">
                <a:hlinkClick r:id="rId3"/>
              </a:rPr>
              <a:t>https://machinelearningmastery.com/gentle-introduction-long-short-term-memory-networks-experts/</a:t>
            </a:r>
            <a:endParaRPr lang="en-CA" dirty="0"/>
          </a:p>
          <a:p>
            <a:r>
              <a:rPr lang="en-CA" dirty="0">
                <a:hlinkClick r:id="rId4"/>
              </a:rPr>
              <a:t>https://intellipaat.com/blog/what-is-lstm/</a:t>
            </a:r>
            <a:endParaRPr lang="en-CA" dirty="0"/>
          </a:p>
          <a:p>
            <a:endParaRPr lang="en-CA" dirty="0"/>
          </a:p>
        </p:txBody>
      </p:sp>
    </p:spTree>
    <p:extLst>
      <p:ext uri="{BB962C8B-B14F-4D97-AF65-F5344CB8AC3E}">
        <p14:creationId xmlns:p14="http://schemas.microsoft.com/office/powerpoint/2010/main" val="233225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95FA-6616-6CCE-E12A-50B0B887AD88}"/>
              </a:ext>
            </a:extLst>
          </p:cNvPr>
          <p:cNvSpPr>
            <a:spLocks noGrp="1"/>
          </p:cNvSpPr>
          <p:nvPr>
            <p:ph type="title"/>
          </p:nvPr>
        </p:nvSpPr>
        <p:spPr/>
        <p:txBody>
          <a:bodyPr/>
          <a:lstStyle/>
          <a:p>
            <a:r>
              <a:rPr lang="en-CA" dirty="0"/>
              <a:t>Group Members:</a:t>
            </a:r>
          </a:p>
        </p:txBody>
      </p:sp>
      <p:sp>
        <p:nvSpPr>
          <p:cNvPr id="3" name="Content Placeholder 2">
            <a:extLst>
              <a:ext uri="{FF2B5EF4-FFF2-40B4-BE49-F238E27FC236}">
                <a16:creationId xmlns:a16="http://schemas.microsoft.com/office/drawing/2014/main" id="{295B6ED5-9AD6-AF27-55EB-62D34178576F}"/>
              </a:ext>
            </a:extLst>
          </p:cNvPr>
          <p:cNvSpPr>
            <a:spLocks noGrp="1"/>
          </p:cNvSpPr>
          <p:nvPr>
            <p:ph idx="1"/>
          </p:nvPr>
        </p:nvSpPr>
        <p:spPr/>
        <p:txBody>
          <a:bodyPr>
            <a:normAutofit/>
          </a:bodyPr>
          <a:lstStyle/>
          <a:p>
            <a:pPr>
              <a:buFont typeface="Wingdings" panose="05000000000000000000" pitchFamily="2" charset="2"/>
              <a:buChar char="v"/>
            </a:pPr>
            <a:r>
              <a:rPr lang="en-CA" sz="3200" dirty="0"/>
              <a:t>MirenKumar Patel(0782036)</a:t>
            </a:r>
          </a:p>
          <a:p>
            <a:pPr>
              <a:buFont typeface="Wingdings" panose="05000000000000000000" pitchFamily="2" charset="2"/>
              <a:buChar char="v"/>
            </a:pPr>
            <a:r>
              <a:rPr lang="en-CA" sz="3200" dirty="0"/>
              <a:t>Priyal Patel(</a:t>
            </a:r>
            <a:r>
              <a:rPr lang="en-US" sz="3200" dirty="0">
                <a:effectLst/>
                <a:latin typeface="Calibri" panose="020F0502020204030204" pitchFamily="34" charset="0"/>
                <a:ea typeface="Calibri" panose="020F0502020204030204" pitchFamily="34" charset="0"/>
                <a:cs typeface="Times New Roman" panose="02020603050405020304" pitchFamily="18" charset="0"/>
              </a:rPr>
              <a:t>0795099</a:t>
            </a:r>
            <a:r>
              <a:rPr lang="en-CA" sz="3200" dirty="0"/>
              <a:t>)</a:t>
            </a:r>
          </a:p>
          <a:p>
            <a:pPr>
              <a:buFont typeface="Wingdings" panose="05000000000000000000" pitchFamily="2" charset="2"/>
              <a:buChar char="v"/>
            </a:pPr>
            <a:r>
              <a:rPr lang="en-CA" sz="3200" dirty="0"/>
              <a:t>Yash Patel</a:t>
            </a:r>
            <a:r>
              <a:rPr lang="en-US" sz="3200" dirty="0">
                <a:effectLst/>
                <a:latin typeface="Calibri" panose="020F0502020204030204" pitchFamily="34" charset="0"/>
                <a:ea typeface="Calibri" panose="020F0502020204030204" pitchFamily="34" charset="0"/>
                <a:cs typeface="Times New Roman" panose="02020603050405020304" pitchFamily="18" charset="0"/>
              </a:rPr>
              <a:t>(0797825)</a:t>
            </a:r>
            <a:endParaRPr lang="en-CA" sz="3200" dirty="0"/>
          </a:p>
          <a:p>
            <a:pPr>
              <a:buFont typeface="Wingdings" panose="05000000000000000000" pitchFamily="2" charset="2"/>
              <a:buChar char="v"/>
            </a:pPr>
            <a:r>
              <a:rPr lang="en-CA" sz="3200" dirty="0"/>
              <a:t>Navjot Kaur</a:t>
            </a:r>
            <a:r>
              <a:rPr lang="en-US" sz="3200" dirty="0">
                <a:effectLst/>
                <a:latin typeface="Calibri" panose="020F0502020204030204" pitchFamily="34" charset="0"/>
                <a:ea typeface="Calibri" panose="020F0502020204030204" pitchFamily="34" charset="0"/>
                <a:cs typeface="Times New Roman" panose="02020603050405020304" pitchFamily="18" charset="0"/>
              </a:rPr>
              <a:t>(0796641)</a:t>
            </a:r>
            <a:endParaRPr lang="en-CA" sz="3200" dirty="0"/>
          </a:p>
        </p:txBody>
      </p:sp>
    </p:spTree>
    <p:extLst>
      <p:ext uri="{BB962C8B-B14F-4D97-AF65-F5344CB8AC3E}">
        <p14:creationId xmlns:p14="http://schemas.microsoft.com/office/powerpoint/2010/main" val="51653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0">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2">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50"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51" name="Oval 1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1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2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2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graphicFrame>
        <p:nvGraphicFramePr>
          <p:cNvPr id="6" name="Google Shape;367;p36">
            <a:extLst>
              <a:ext uri="{FF2B5EF4-FFF2-40B4-BE49-F238E27FC236}">
                <a16:creationId xmlns:a16="http://schemas.microsoft.com/office/drawing/2014/main" id="{333B34E7-2E56-1718-0DD9-3EAB709051BF}"/>
              </a:ext>
            </a:extLst>
          </p:cNvPr>
          <p:cNvGraphicFramePr>
            <a:graphicFrameLocks noGrp="1"/>
          </p:cNvGraphicFramePr>
          <p:nvPr>
            <p:ph idx="1"/>
            <p:extLst>
              <p:ext uri="{D42A27DB-BD31-4B8C-83A1-F6EECF244321}">
                <p14:modId xmlns:p14="http://schemas.microsoft.com/office/powerpoint/2010/main" val="3531955104"/>
              </p:ext>
            </p:extLst>
          </p:nvPr>
        </p:nvGraphicFramePr>
        <p:xfrm>
          <a:off x="1278468" y="952022"/>
          <a:ext cx="10157882"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2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3E5D-48F8-B30F-3E7A-FE6A428D9AA7}"/>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A61BCD01-4942-CD58-2311-A5221917A0F6}"/>
              </a:ext>
            </a:extLst>
          </p:cNvPr>
          <p:cNvSpPr>
            <a:spLocks noGrp="1"/>
          </p:cNvSpPr>
          <p:nvPr>
            <p:ph idx="1"/>
          </p:nvPr>
        </p:nvSpPr>
        <p:spPr/>
        <p:txBody>
          <a:bodyPr/>
          <a:lstStyle/>
          <a:p>
            <a:pPr algn="l"/>
            <a:r>
              <a:rPr lang="en-GB" b="0" i="0" dirty="0">
                <a:effectLst/>
                <a:latin typeface="Inter"/>
              </a:rPr>
              <a:t>Three months ago, reports surfaced out of China that a cluster of pneumonia cases in the central city of Wuhan may be due to a new type of coronavirus.</a:t>
            </a:r>
          </a:p>
          <a:p>
            <a:pPr algn="l"/>
            <a:r>
              <a:rPr lang="en-GB" b="0" i="0" dirty="0">
                <a:effectLst/>
                <a:latin typeface="Inter"/>
              </a:rPr>
              <a:t>The World Health Organization said at the time it was still assessing the extent of the outbreak, but noted there were no reports of novel coronavirus outside Wuhan.</a:t>
            </a:r>
          </a:p>
          <a:p>
            <a:pPr algn="l"/>
            <a:r>
              <a:rPr lang="en-GB" b="0" i="0" dirty="0">
                <a:effectLst/>
                <a:latin typeface="Inter"/>
              </a:rPr>
              <a:t>Since then, the situation has changed drastically.</a:t>
            </a:r>
          </a:p>
          <a:p>
            <a:pPr algn="l"/>
            <a:r>
              <a:rPr lang="en-GB" b="0" i="0" dirty="0">
                <a:effectLst/>
                <a:latin typeface="Inter"/>
              </a:rPr>
              <a:t>More than 1.6 million people have been infected across the globe, more than 100,000 have died and lockdowns have been ordered in numerous counties. The majority of the states in the U.S. have also adopted some sort of shelter-in-place order</a:t>
            </a:r>
          </a:p>
        </p:txBody>
      </p:sp>
    </p:spTree>
    <p:extLst>
      <p:ext uri="{BB962C8B-B14F-4D97-AF65-F5344CB8AC3E}">
        <p14:creationId xmlns:p14="http://schemas.microsoft.com/office/powerpoint/2010/main" val="3025264453"/>
      </p:ext>
    </p:extLst>
  </p:cSld>
  <p:clrMapOvr>
    <a:masterClrMapping/>
  </p:clrMapOvr>
  <mc:AlternateContent xmlns:mc="http://schemas.openxmlformats.org/markup-compatibility/2006" xmlns:p14="http://schemas.microsoft.com/office/powerpoint/2010/main">
    <mc:Choice Requires="p14">
      <p:transition spd="slow" p14:dur="2000" advTm="12406"/>
    </mc:Choice>
    <mc:Fallback xmlns="">
      <p:transition spd="slow" advTm="124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B82A-2530-1F72-0DBF-79C008AA95FF}"/>
              </a:ext>
            </a:extLst>
          </p:cNvPr>
          <p:cNvSpPr>
            <a:spLocks noGrp="1"/>
          </p:cNvSpPr>
          <p:nvPr>
            <p:ph type="title"/>
          </p:nvPr>
        </p:nvSpPr>
        <p:spPr/>
        <p:txBody>
          <a:bodyPr/>
          <a:lstStyle/>
          <a:p>
            <a:r>
              <a:rPr lang="en-CA" dirty="0"/>
              <a:t>Project Objectives:</a:t>
            </a:r>
          </a:p>
        </p:txBody>
      </p:sp>
      <p:sp>
        <p:nvSpPr>
          <p:cNvPr id="3" name="Content Placeholder 2">
            <a:extLst>
              <a:ext uri="{FF2B5EF4-FFF2-40B4-BE49-F238E27FC236}">
                <a16:creationId xmlns:a16="http://schemas.microsoft.com/office/drawing/2014/main" id="{EECDE8DE-5060-54B7-2662-78EA8ED604EB}"/>
              </a:ext>
            </a:extLst>
          </p:cNvPr>
          <p:cNvSpPr>
            <a:spLocks noGrp="1"/>
          </p:cNvSpPr>
          <p:nvPr>
            <p:ph idx="1"/>
          </p:nvPr>
        </p:nvSpPr>
        <p:spPr/>
        <p:txBody>
          <a:bodyPr/>
          <a:lstStyle/>
          <a:p>
            <a:pPr algn="l">
              <a:buFont typeface="Arial" panose="020B0604020202020204" pitchFamily="34" charset="0"/>
              <a:buChar char="•"/>
            </a:pPr>
            <a:r>
              <a:rPr lang="en-GB" b="0" i="0" dirty="0">
                <a:effectLst/>
                <a:latin typeface="Inter"/>
              </a:rPr>
              <a:t>Find the worldwide trends</a:t>
            </a:r>
          </a:p>
          <a:p>
            <a:pPr algn="l">
              <a:buFont typeface="Arial" panose="020B0604020202020204" pitchFamily="34" charset="0"/>
              <a:buChar char="•"/>
            </a:pPr>
            <a:r>
              <a:rPr lang="en-GB" b="0" i="0" dirty="0">
                <a:effectLst/>
                <a:latin typeface="Inter"/>
              </a:rPr>
              <a:t>Country-wise rate of increase in cases</a:t>
            </a:r>
          </a:p>
          <a:p>
            <a:pPr algn="l">
              <a:buFont typeface="Arial" panose="020B0604020202020204" pitchFamily="34" charset="0"/>
              <a:buChar char="•"/>
            </a:pPr>
            <a:r>
              <a:rPr lang="en-GB" b="0" i="0" dirty="0">
                <a:effectLst/>
                <a:latin typeface="Inter"/>
              </a:rPr>
              <a:t>Highest recovery rate country wise</a:t>
            </a:r>
          </a:p>
          <a:p>
            <a:pPr algn="l">
              <a:buFont typeface="Arial" panose="020B0604020202020204" pitchFamily="34" charset="0"/>
              <a:buChar char="•"/>
            </a:pPr>
            <a:r>
              <a:rPr lang="en-GB" b="0" i="0" dirty="0">
                <a:effectLst/>
                <a:latin typeface="Inter"/>
              </a:rPr>
              <a:t>Highest death rate country wise</a:t>
            </a:r>
          </a:p>
          <a:p>
            <a:pPr algn="l">
              <a:buFont typeface="Arial" panose="020B0604020202020204" pitchFamily="34" charset="0"/>
              <a:buChar char="•"/>
            </a:pPr>
            <a:r>
              <a:rPr lang="en-GB" b="0" i="0" dirty="0">
                <a:effectLst/>
                <a:latin typeface="Inter"/>
              </a:rPr>
              <a:t>Predicting trend</a:t>
            </a:r>
          </a:p>
          <a:p>
            <a:endParaRPr lang="en-CA" dirty="0"/>
          </a:p>
        </p:txBody>
      </p:sp>
    </p:spTree>
    <p:extLst>
      <p:ext uri="{BB962C8B-B14F-4D97-AF65-F5344CB8AC3E}">
        <p14:creationId xmlns:p14="http://schemas.microsoft.com/office/powerpoint/2010/main" val="43298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AE29-1F64-F505-F905-983A6D47E57C}"/>
              </a:ext>
            </a:extLst>
          </p:cNvPr>
          <p:cNvSpPr>
            <a:spLocks noGrp="1"/>
          </p:cNvSpPr>
          <p:nvPr>
            <p:ph type="title"/>
          </p:nvPr>
        </p:nvSpPr>
        <p:spPr/>
        <p:txBody>
          <a:bodyPr/>
          <a:lstStyle/>
          <a:p>
            <a:r>
              <a:rPr lang="en-CA" dirty="0"/>
              <a:t>Dataset Information:</a:t>
            </a:r>
          </a:p>
        </p:txBody>
      </p:sp>
      <p:sp>
        <p:nvSpPr>
          <p:cNvPr id="3" name="Content Placeholder 2">
            <a:extLst>
              <a:ext uri="{FF2B5EF4-FFF2-40B4-BE49-F238E27FC236}">
                <a16:creationId xmlns:a16="http://schemas.microsoft.com/office/drawing/2014/main" id="{F8D1206B-6D3D-49E8-A998-3A0565751041}"/>
              </a:ext>
            </a:extLst>
          </p:cNvPr>
          <p:cNvSpPr>
            <a:spLocks noGrp="1"/>
          </p:cNvSpPr>
          <p:nvPr>
            <p:ph idx="1"/>
          </p:nvPr>
        </p:nvSpPr>
        <p:spPr/>
        <p:txBody>
          <a:bodyPr>
            <a:normAutofit/>
          </a:bodyPr>
          <a:lstStyle/>
          <a:p>
            <a:r>
              <a:rPr lang="en-US" sz="2400" b="0" i="0" dirty="0">
                <a:effectLst/>
                <a:latin typeface="Inter"/>
              </a:rPr>
              <a:t>This dataset has daily-level information on the number of affected cases, deaths, and recovery from the 2019 novel coronavirus. Please note that this is a time series data and so the number of cases on any given day is the cumulative number.</a:t>
            </a:r>
          </a:p>
          <a:p>
            <a:r>
              <a:rPr lang="en-GB" sz="2400" dirty="0">
                <a:latin typeface="Inter"/>
              </a:rPr>
              <a:t>So daily-level information on the affected people can give some interesting insights when it is made available to the broader data science community.</a:t>
            </a:r>
          </a:p>
          <a:p>
            <a:r>
              <a:rPr lang="en-GB" sz="2400" dirty="0">
                <a:latin typeface="Inter"/>
              </a:rPr>
              <a:t>The data is available from 22 Jan 2020</a:t>
            </a:r>
          </a:p>
          <a:p>
            <a:r>
              <a:rPr lang="en-GB" sz="2400" dirty="0">
                <a:latin typeface="Inter"/>
              </a:rPr>
              <a:t>Change in cases over time at the country level</a:t>
            </a:r>
            <a:endParaRPr lang="en-US" sz="2400" dirty="0">
              <a:latin typeface="Inter"/>
            </a:endParaRPr>
          </a:p>
          <a:p>
            <a:pPr marL="1371600" lvl="3" indent="0">
              <a:buNone/>
            </a:pPr>
            <a:endParaRPr lang="en-US" sz="2200" dirty="0"/>
          </a:p>
          <a:p>
            <a:pPr marL="0" indent="0">
              <a:buNone/>
            </a:pPr>
            <a:r>
              <a:rPr lang="en-CA" dirty="0"/>
              <a:t>                          </a:t>
            </a:r>
          </a:p>
          <a:p>
            <a:pPr marL="0" indent="0">
              <a:buNone/>
            </a:pPr>
            <a:r>
              <a:rPr lang="en-CA" dirty="0"/>
              <a:t>             </a:t>
            </a:r>
          </a:p>
          <a:p>
            <a:pPr marL="0" indent="0">
              <a:buNone/>
            </a:pPr>
            <a:r>
              <a:rPr lang="en-CA" dirty="0"/>
              <a:t>             </a:t>
            </a:r>
          </a:p>
        </p:txBody>
      </p:sp>
    </p:spTree>
    <p:extLst>
      <p:ext uri="{BB962C8B-B14F-4D97-AF65-F5344CB8AC3E}">
        <p14:creationId xmlns:p14="http://schemas.microsoft.com/office/powerpoint/2010/main" val="396442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B291-0C88-F5FD-B5F1-F27FEBE0ADD7}"/>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5F478CC-14A0-76F8-63F9-DA6B8F802B27}"/>
              </a:ext>
            </a:extLst>
          </p:cNvPr>
          <p:cNvSpPr>
            <a:spLocks noGrp="1"/>
          </p:cNvSpPr>
          <p:nvPr>
            <p:ph idx="1"/>
          </p:nvPr>
        </p:nvSpPr>
        <p:spPr/>
        <p:txBody>
          <a:bodyPr/>
          <a:lstStyle/>
          <a:p>
            <a:r>
              <a:rPr lang="en-US" sz="3600" dirty="0"/>
              <a:t>Data Source : </a:t>
            </a:r>
          </a:p>
          <a:p>
            <a:pPr lvl="3"/>
            <a:r>
              <a:rPr lang="en-US" sz="2200" dirty="0"/>
              <a:t>Total Data is around 3Lakh.</a:t>
            </a:r>
          </a:p>
          <a:p>
            <a:pPr marL="0" indent="0">
              <a:buNone/>
            </a:pPr>
            <a:r>
              <a:rPr lang="en-CA" dirty="0"/>
              <a:t>                 </a:t>
            </a:r>
            <a:r>
              <a:rPr lang="en-CA" sz="3200" dirty="0"/>
              <a:t>Geographic field: County, Province</a:t>
            </a:r>
          </a:p>
          <a:p>
            <a:pPr marL="0" indent="0">
              <a:buNone/>
            </a:pPr>
            <a:r>
              <a:rPr lang="en-GB" sz="3200" dirty="0"/>
              <a:t>	Numerical Fields: Confirmed, Death, Recovered        	Dates: Last Updated date, Observation date</a:t>
            </a:r>
            <a:endParaRPr lang="en-CA" sz="3200" dirty="0"/>
          </a:p>
          <a:p>
            <a:pPr marL="0" indent="0">
              <a:buNone/>
            </a:pPr>
            <a:r>
              <a:rPr lang="en-CA" dirty="0"/>
              <a:t>             </a:t>
            </a:r>
          </a:p>
          <a:p>
            <a:pPr marL="0" indent="0">
              <a:buNone/>
            </a:pPr>
            <a:r>
              <a:rPr lang="en-CA" dirty="0"/>
              <a:t>             </a:t>
            </a:r>
          </a:p>
          <a:p>
            <a:pPr marL="0" indent="0">
              <a:buNone/>
            </a:pPr>
            <a:r>
              <a:rPr lang="en-CA" dirty="0"/>
              <a:t>             </a:t>
            </a:r>
          </a:p>
        </p:txBody>
      </p:sp>
    </p:spTree>
    <p:extLst>
      <p:ext uri="{BB962C8B-B14F-4D97-AF65-F5344CB8AC3E}">
        <p14:creationId xmlns:p14="http://schemas.microsoft.com/office/powerpoint/2010/main" val="175300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646C-8FB3-77B5-2FB4-0E1AF0A93D8E}"/>
              </a:ext>
            </a:extLst>
          </p:cNvPr>
          <p:cNvSpPr>
            <a:spLocks noGrp="1"/>
          </p:cNvSpPr>
          <p:nvPr>
            <p:ph type="title"/>
          </p:nvPr>
        </p:nvSpPr>
        <p:spPr/>
        <p:txBody>
          <a:bodyPr>
            <a:normAutofit fontScale="90000"/>
          </a:bodyPr>
          <a:lstStyle/>
          <a:p>
            <a:r>
              <a:rPr lang="en-US"/>
              <a:t>Data exploration and Visualizations:</a:t>
            </a:r>
            <a:br>
              <a:rPr lang="en-CA"/>
            </a:br>
            <a:endParaRPr lang="en-CA" dirty="0"/>
          </a:p>
        </p:txBody>
      </p:sp>
      <p:pic>
        <p:nvPicPr>
          <p:cNvPr id="5" name="Content Placeholder 4" descr="Chart, histogram, waterfall chart&#10;&#10;Description automatically generated">
            <a:extLst>
              <a:ext uri="{FF2B5EF4-FFF2-40B4-BE49-F238E27FC236}">
                <a16:creationId xmlns:a16="http://schemas.microsoft.com/office/drawing/2014/main" id="{99AB1F98-5A61-46B7-BFE9-0406B11C65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50"/>
          <a:stretch/>
        </p:blipFill>
        <p:spPr>
          <a:xfrm>
            <a:off x="1906445" y="1150216"/>
            <a:ext cx="8692279" cy="4351338"/>
          </a:xfrm>
        </p:spPr>
      </p:pic>
      <p:sp>
        <p:nvSpPr>
          <p:cNvPr id="7" name="TextBox 6">
            <a:extLst>
              <a:ext uri="{FF2B5EF4-FFF2-40B4-BE49-F238E27FC236}">
                <a16:creationId xmlns:a16="http://schemas.microsoft.com/office/drawing/2014/main" id="{CFA15978-7944-B8BF-5E49-919888D7B294}"/>
              </a:ext>
            </a:extLst>
          </p:cNvPr>
          <p:cNvSpPr txBox="1"/>
          <p:nvPr/>
        </p:nvSpPr>
        <p:spPr>
          <a:xfrm>
            <a:off x="530075" y="5700534"/>
            <a:ext cx="8191137" cy="923330"/>
          </a:xfrm>
          <a:prstGeom prst="rect">
            <a:avLst/>
          </a:prstGeom>
          <a:noFill/>
        </p:spPr>
        <p:txBody>
          <a:bodyPr wrap="square">
            <a:spAutoFit/>
          </a:bodyPr>
          <a:lstStyle/>
          <a:p>
            <a:pPr marL="285750" indent="-285750">
              <a:buFont typeface="Arial" panose="020B0604020202020204" pitchFamily="34" charset="0"/>
              <a:buChar char="•"/>
            </a:pPr>
            <a:r>
              <a:rPr lang="en-CA" dirty="0"/>
              <a:t>This charts Represent monthly corona virus cases for top 10 countries. It is clearly visible that Austria had reported highest number of corona patience throughout this period among other countries.</a:t>
            </a:r>
          </a:p>
        </p:txBody>
      </p:sp>
    </p:spTree>
    <p:extLst>
      <p:ext uri="{BB962C8B-B14F-4D97-AF65-F5344CB8AC3E}">
        <p14:creationId xmlns:p14="http://schemas.microsoft.com/office/powerpoint/2010/main" val="294207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ubble chart&#10;&#10;Description automatically generated">
            <a:extLst>
              <a:ext uri="{FF2B5EF4-FFF2-40B4-BE49-F238E27FC236}">
                <a16:creationId xmlns:a16="http://schemas.microsoft.com/office/drawing/2014/main" id="{0450AF4E-A840-A9D6-2E76-A9C75E45C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6939" y="619381"/>
            <a:ext cx="4656223" cy="4313294"/>
          </a:xfrm>
        </p:spPr>
      </p:pic>
      <p:sp>
        <p:nvSpPr>
          <p:cNvPr id="6" name="Title 1">
            <a:extLst>
              <a:ext uri="{FF2B5EF4-FFF2-40B4-BE49-F238E27FC236}">
                <a16:creationId xmlns:a16="http://schemas.microsoft.com/office/drawing/2014/main" id="{998660CC-3A36-25EC-91F8-6C4F4ED08BF4}"/>
              </a:ext>
            </a:extLst>
          </p:cNvPr>
          <p:cNvSpPr>
            <a:spLocks noGrp="1"/>
          </p:cNvSpPr>
          <p:nvPr>
            <p:ph type="title"/>
          </p:nvPr>
        </p:nvSpPr>
        <p:spPr>
          <a:xfrm>
            <a:off x="405496" y="5212428"/>
            <a:ext cx="10659110" cy="1026191"/>
          </a:xfrm>
        </p:spPr>
        <p:txBody>
          <a:bodyPr>
            <a:normAutofit/>
          </a:bodyPr>
          <a:lstStyle/>
          <a:p>
            <a:pPr marL="285750" indent="-285750">
              <a:buFont typeface="Arial" panose="020B0604020202020204" pitchFamily="34" charset="0"/>
              <a:buChar char="•"/>
            </a:pPr>
            <a:r>
              <a:rPr lang="en-US" sz="1800" dirty="0">
                <a:solidFill>
                  <a:srgbClr val="666666"/>
                </a:solidFill>
                <a:effectLst/>
                <a:latin typeface="Tableau Book"/>
              </a:rPr>
              <a:t>This chart represents number of Average confirmed cases as well as </a:t>
            </a:r>
            <a:r>
              <a:rPr lang="en-US" sz="1800" dirty="0">
                <a:solidFill>
                  <a:srgbClr val="666666"/>
                </a:solidFill>
                <a:latin typeface="Tableau Book"/>
              </a:rPr>
              <a:t>Death cases </a:t>
            </a:r>
            <a:r>
              <a:rPr lang="en-US" sz="1800" dirty="0">
                <a:solidFill>
                  <a:srgbClr val="666666"/>
                </a:solidFill>
                <a:effectLst/>
                <a:latin typeface="Tableau Book"/>
              </a:rPr>
              <a:t>according to country.</a:t>
            </a:r>
            <a:br>
              <a:rPr lang="en-US" dirty="0">
                <a:effectLst/>
              </a:rPr>
            </a:br>
            <a:r>
              <a:rPr lang="en-US" sz="1800" dirty="0">
                <a:solidFill>
                  <a:srgbClr val="666666"/>
                </a:solidFill>
                <a:effectLst/>
                <a:latin typeface="Tableau Book"/>
              </a:rPr>
              <a:t>Iran has the highest number of cases, more than 13Lakh and deaths are nearly 16K.</a:t>
            </a:r>
            <a:endParaRPr lang="en-CA" dirty="0">
              <a:latin typeface="+mn-lt"/>
            </a:endParaRPr>
          </a:p>
        </p:txBody>
      </p:sp>
    </p:spTree>
    <p:extLst>
      <p:ext uri="{BB962C8B-B14F-4D97-AF65-F5344CB8AC3E}">
        <p14:creationId xmlns:p14="http://schemas.microsoft.com/office/powerpoint/2010/main" val="1760764211"/>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AC25AB8CD1F042938D845F801B43B6" ma:contentTypeVersion="10" ma:contentTypeDescription="Create a new document." ma:contentTypeScope="" ma:versionID="92356180bfb674e9d738f319abd3e6df">
  <xsd:schema xmlns:xsd="http://www.w3.org/2001/XMLSchema" xmlns:xs="http://www.w3.org/2001/XMLSchema" xmlns:p="http://schemas.microsoft.com/office/2006/metadata/properties" xmlns:ns3="f67cc469-d44c-4e9b-92e0-d0c942c3bba2" xmlns:ns4="68218433-0a67-4eaa-bd17-c20de58e2837" targetNamespace="http://schemas.microsoft.com/office/2006/metadata/properties" ma:root="true" ma:fieldsID="3e783a81affb92a98eea6a7635c8598a" ns3:_="" ns4:_="">
    <xsd:import namespace="f67cc469-d44c-4e9b-92e0-d0c942c3bba2"/>
    <xsd:import namespace="68218433-0a67-4eaa-bd17-c20de58e283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cc469-d44c-4e9b-92e0-d0c942c3b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8218433-0a67-4eaa-bd17-c20de58e283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82EBC4-D0A4-4F73-BF7F-B101E0FD8384}">
  <ds:schemaRefs>
    <ds:schemaRef ds:uri="http://schemas.microsoft.com/sharepoint/v3/contenttype/forms"/>
  </ds:schemaRefs>
</ds:datastoreItem>
</file>

<file path=customXml/itemProps2.xml><?xml version="1.0" encoding="utf-8"?>
<ds:datastoreItem xmlns:ds="http://schemas.openxmlformats.org/officeDocument/2006/customXml" ds:itemID="{217786A5-42AA-4FC2-8D59-0946ABDC35C5}">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www.w3.org/XML/1998/namespace"/>
    <ds:schemaRef ds:uri="http://schemas.microsoft.com/office/2006/documentManagement/types"/>
    <ds:schemaRef ds:uri="http://schemas.openxmlformats.org/package/2006/metadata/core-properties"/>
    <ds:schemaRef ds:uri="68218433-0a67-4eaa-bd17-c20de58e2837"/>
    <ds:schemaRef ds:uri="f67cc469-d44c-4e9b-92e0-d0c942c3bba2"/>
  </ds:schemaRefs>
</ds:datastoreItem>
</file>

<file path=customXml/itemProps3.xml><?xml version="1.0" encoding="utf-8"?>
<ds:datastoreItem xmlns:ds="http://schemas.openxmlformats.org/officeDocument/2006/customXml" ds:itemID="{A336F136-8224-48AE-B97A-5302092C97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7cc469-d44c-4e9b-92e0-d0c942c3bba2"/>
    <ds:schemaRef ds:uri="68218433-0a67-4eaa-bd17-c20de58e28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Nova</vt:lpstr>
      <vt:lpstr>Inter</vt:lpstr>
      <vt:lpstr>Tableau Book</vt:lpstr>
      <vt:lpstr>Wingdings</vt:lpstr>
      <vt:lpstr>ConfettiVTI</vt:lpstr>
      <vt:lpstr>Prediction Of COVID-19 Cases</vt:lpstr>
      <vt:lpstr>Group Members:</vt:lpstr>
      <vt:lpstr>PowerPoint Presentation</vt:lpstr>
      <vt:lpstr>Problem Statement:</vt:lpstr>
      <vt:lpstr>Project Objectives:</vt:lpstr>
      <vt:lpstr>Dataset Information:</vt:lpstr>
      <vt:lpstr>Dataset:</vt:lpstr>
      <vt:lpstr>Data exploration and Visualizations: </vt:lpstr>
      <vt:lpstr>This chart represents number of Average confirmed cases as well as Death cases according to country. Iran has the highest number of cases, more than 13Lakh and deaths are nearly 16K.</vt:lpstr>
      <vt:lpstr>PowerPoint Presentation</vt:lpstr>
      <vt:lpstr>Deaths and Recovered for each Province/State. The color shows details about Deaths and Recovered. The view is filtered on Provience/State for Average Death.</vt:lpstr>
      <vt:lpstr>Why Machine Learning ? </vt:lpstr>
      <vt:lpstr>Model Prediction: </vt:lpstr>
      <vt:lpstr>Challenges: </vt:lpstr>
      <vt:lpstr>Questions….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COVID-19 Cases</dc:title>
  <dc:creator>Miren Patel</dc:creator>
  <cp:lastModifiedBy>Miren Patel</cp:lastModifiedBy>
  <cp:revision>10</cp:revision>
  <dcterms:created xsi:type="dcterms:W3CDTF">2022-11-30T22:17:22Z</dcterms:created>
  <dcterms:modified xsi:type="dcterms:W3CDTF">2022-12-01T22:22:18Z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0x01010024AC25AB8CD1F042938D845F801B43B6</vt:lpwstr>
  </property>
</Properties>
</file>