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2434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FE3D-704E-4972-8057-8D0D2BDEDDA6}" type="datetimeFigureOut">
              <a:rPr lang="he-IL" smtClean="0"/>
              <a:t>כ"ח/תשרי/תשפ"ה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E139-DCC1-4C44-9A52-F7B2C23AC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489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FE3D-704E-4972-8057-8D0D2BDEDDA6}" type="datetimeFigureOut">
              <a:rPr lang="he-IL" smtClean="0"/>
              <a:t>כ"ח/תשרי/תשפ"ה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E139-DCC1-4C44-9A52-F7B2C23AC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445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FE3D-704E-4972-8057-8D0D2BDEDDA6}" type="datetimeFigureOut">
              <a:rPr lang="he-IL" smtClean="0"/>
              <a:t>כ"ח/תשרי/תשפ"ה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E139-DCC1-4C44-9A52-F7B2C23AC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33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FE3D-704E-4972-8057-8D0D2BDEDDA6}" type="datetimeFigureOut">
              <a:rPr lang="he-IL" smtClean="0"/>
              <a:t>כ"ח/תשרי/תשפ"ה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E139-DCC1-4C44-9A52-F7B2C23AC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83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FE3D-704E-4972-8057-8D0D2BDEDDA6}" type="datetimeFigureOut">
              <a:rPr lang="he-IL" smtClean="0"/>
              <a:t>כ"ח/תשרי/תשפ"ה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E139-DCC1-4C44-9A52-F7B2C23AC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73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FE3D-704E-4972-8057-8D0D2BDEDDA6}" type="datetimeFigureOut">
              <a:rPr lang="he-IL" smtClean="0"/>
              <a:t>כ"ח/תשרי/תשפ"ה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E139-DCC1-4C44-9A52-F7B2C23AC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85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FE3D-704E-4972-8057-8D0D2BDEDDA6}" type="datetimeFigureOut">
              <a:rPr lang="he-IL" smtClean="0"/>
              <a:t>כ"ח/תשרי/תשפ"ה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E139-DCC1-4C44-9A52-F7B2C23AC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557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FE3D-704E-4972-8057-8D0D2BDEDDA6}" type="datetimeFigureOut">
              <a:rPr lang="he-IL" smtClean="0"/>
              <a:t>כ"ח/תשרי/תשפ"ה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E139-DCC1-4C44-9A52-F7B2C23AC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282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FE3D-704E-4972-8057-8D0D2BDEDDA6}" type="datetimeFigureOut">
              <a:rPr lang="he-IL" smtClean="0"/>
              <a:t>כ"ח/תשרי/תשפ"ה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E139-DCC1-4C44-9A52-F7B2C23AC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40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FE3D-704E-4972-8057-8D0D2BDEDDA6}" type="datetimeFigureOut">
              <a:rPr lang="he-IL" smtClean="0"/>
              <a:t>כ"ח/תשרי/תשפ"ה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E139-DCC1-4C44-9A52-F7B2C23AC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35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FE3D-704E-4972-8057-8D0D2BDEDDA6}" type="datetimeFigureOut">
              <a:rPr lang="he-IL" smtClean="0"/>
              <a:t>כ"ח/תשרי/תשפ"ה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E139-DCC1-4C44-9A52-F7B2C23AC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68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EFE3D-704E-4972-8057-8D0D2BDEDDA6}" type="datetimeFigureOut">
              <a:rPr lang="he-IL" smtClean="0"/>
              <a:t>כ"ח/תשרי/תשפ"ה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2E139-DCC1-4C44-9A52-F7B2C23AC0F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414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ards.co.il/customers/DateOfJoining" TargetMode="External"/><Relationship Id="rId13" Type="http://schemas.openxmlformats.org/officeDocument/2006/relationships/hyperlink" Target="https://cards.co.il/tickets" TargetMode="External"/><Relationship Id="rId3" Type="http://schemas.openxmlformats.org/officeDocument/2006/relationships/hyperlink" Target="https://cards.co.il/stors" TargetMode="External"/><Relationship Id="rId7" Type="http://schemas.openxmlformats.org/officeDocument/2006/relationships/hyperlink" Target="https://cards.co.il/customers/id" TargetMode="External"/><Relationship Id="rId12" Type="http://schemas.openxmlformats.org/officeDocument/2006/relationships/hyperlink" Target="https://cards.co.il/tickets/cardid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ards.co.il/customer" TargetMode="External"/><Relationship Id="rId11" Type="http://schemas.openxmlformats.org/officeDocument/2006/relationships/hyperlink" Target="https://cards.co.il/tickets/customerid" TargetMode="External"/><Relationship Id="rId5" Type="http://schemas.openxmlformats.org/officeDocument/2006/relationships/hyperlink" Target="https://cards.co.il/stors/name" TargetMode="External"/><Relationship Id="rId10" Type="http://schemas.openxmlformats.org/officeDocument/2006/relationships/hyperlink" Target="https://cards.co.il/cards" TargetMode="External"/><Relationship Id="rId4" Type="http://schemas.openxmlformats.org/officeDocument/2006/relationships/hyperlink" Target="https://cards.co.il/stors/id" TargetMode="External"/><Relationship Id="rId9" Type="http://schemas.openxmlformats.org/officeDocument/2006/relationships/hyperlink" Target="https://cards.co.il/customer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ards.co.il/loading/cardid" TargetMode="External"/><Relationship Id="rId3" Type="http://schemas.openxmlformats.org/officeDocument/2006/relationships/hyperlink" Target="https://cards.co.il/centers" TargetMode="External"/><Relationship Id="rId7" Type="http://schemas.openxmlformats.org/officeDocument/2006/relationships/hyperlink" Target="https://cards.co.il/purchase/id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ards.co.il/purchase" TargetMode="External"/><Relationship Id="rId5" Type="http://schemas.openxmlformats.org/officeDocument/2006/relationships/hyperlink" Target="https://cards.co.il/centers/city" TargetMode="External"/><Relationship Id="rId10" Type="http://schemas.openxmlformats.org/officeDocument/2006/relationships/hyperlink" Target="https://cards.co.il/loading/storeid" TargetMode="External"/><Relationship Id="rId4" Type="http://schemas.openxmlformats.org/officeDocument/2006/relationships/hyperlink" Target="https://cards.co.il/centers/centerid" TargetMode="External"/><Relationship Id="rId9" Type="http://schemas.openxmlformats.org/officeDocument/2006/relationships/hyperlink" Target="https://cards.co.il/purcha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תמונה 6" descr="סמל 'אומת על ידי הקהילה'">
            <a:extLst>
              <a:ext uri="{FF2B5EF4-FFF2-40B4-BE49-F238E27FC236}">
                <a16:creationId xmlns:a16="http://schemas.microsoft.com/office/drawing/2014/main" id="{7E7C1FBA-511C-F7A4-A4D5-76A67CC5B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תמונה 4" descr="סמל 'אומת על ידי הקהילה'">
            <a:extLst>
              <a:ext uri="{FF2B5EF4-FFF2-40B4-BE49-F238E27FC236}">
                <a16:creationId xmlns:a16="http://schemas.microsoft.com/office/drawing/2014/main" id="{247DD000-D2B9-5215-B184-901459E06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3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1">
            <a:extLst>
              <a:ext uri="{FF2B5EF4-FFF2-40B4-BE49-F238E27FC236}">
                <a16:creationId xmlns:a16="http://schemas.microsoft.com/office/drawing/2014/main" id="{1D47D10E-5B8B-7203-A62A-4DB932B22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0" y="1723315"/>
            <a:ext cx="10128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stors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1CC9850-0694-5B59-2511-156795F23CB5}"/>
              </a:ext>
            </a:extLst>
          </p:cNvPr>
          <p:cNvSpPr/>
          <p:nvPr/>
        </p:nvSpPr>
        <p:spPr>
          <a:xfrm>
            <a:off x="175576" y="2152859"/>
            <a:ext cx="1409700" cy="208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6" name="תיבת טקסט 2">
            <a:extLst>
              <a:ext uri="{FF2B5EF4-FFF2-40B4-BE49-F238E27FC236}">
                <a16:creationId xmlns:a16="http://schemas.microsoft.com/office/drawing/2014/main" id="{E9322758-2827-DA55-8E6F-6C686E089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5" y="2165948"/>
            <a:ext cx="1295400" cy="188955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Id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Name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City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Address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Mail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Phone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Manager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Site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E19EAA1A-2E5D-42C5-63FE-AF0DD3DD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3200" y="4466834"/>
            <a:ext cx="19732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customers</a:t>
            </a:r>
            <a:endParaRPr kumimoji="0" lang="he-IL" altLang="he-IL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22F62B3-116C-3D39-E397-2C0A50F831BA}"/>
              </a:ext>
            </a:extLst>
          </p:cNvPr>
          <p:cNvSpPr/>
          <p:nvPr/>
        </p:nvSpPr>
        <p:spPr>
          <a:xfrm>
            <a:off x="203517" y="4908614"/>
            <a:ext cx="1409700" cy="208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C8695BF-3E49-81A7-29C0-F823CD28E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" y="5014483"/>
            <a:ext cx="1616075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400" dirty="0">
                <a:latin typeface="Aptos" panose="020B0004020202020204" pitchFamily="34" charset="0"/>
                <a:cs typeface="Arial" panose="020B0604020202020204" pitchFamily="34" charset="0"/>
              </a:rPr>
              <a:t>Id</a:t>
            </a:r>
            <a:endParaRPr kumimoji="0" lang="en-US" altLang="he-IL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First Name</a:t>
            </a:r>
            <a:endParaRPr kumimoji="0" lang="en-US" altLang="he-IL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Last Name</a:t>
            </a:r>
            <a:endParaRPr kumimoji="0" lang="en-US" altLang="he-IL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Address</a:t>
            </a:r>
            <a:endParaRPr kumimoji="0" lang="en-US" altLang="he-IL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Mail</a:t>
            </a:r>
            <a:endParaRPr kumimoji="0" lang="en-US" altLang="he-IL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Phone</a:t>
            </a:r>
            <a:endParaRPr kumimoji="0" lang="en-US" altLang="he-IL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Date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Of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birth</a:t>
            </a:r>
            <a:endParaRPr kumimoji="0" lang="en-US" altLang="he-IL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Date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Of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Joining</a:t>
            </a:r>
            <a:endParaRPr kumimoji="0" lang="en-US" altLang="he-IL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9AFD1F-9AE3-28BF-00E3-85E544599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3544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A8AE8109-5763-C815-68FD-BC620791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096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6" name="תיבת טקסט 1">
            <a:extLst>
              <a:ext uri="{FF2B5EF4-FFF2-40B4-BE49-F238E27FC236}">
                <a16:creationId xmlns:a16="http://schemas.microsoft.com/office/drawing/2014/main" id="{48319788-B3EE-3A8A-F6F5-445B81E4A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" y="7104370"/>
            <a:ext cx="11811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600" dirty="0">
                <a:latin typeface="Aptos" panose="020B0004020202020204" pitchFamily="34" charset="0"/>
                <a:cs typeface="Arial" panose="020B0604020202020204" pitchFamily="34" charset="0"/>
              </a:rPr>
              <a:t>cards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6BEEFCCC-7632-72A7-4311-D2BD368C1848}"/>
              </a:ext>
            </a:extLst>
          </p:cNvPr>
          <p:cNvSpPr/>
          <p:nvPr/>
        </p:nvSpPr>
        <p:spPr>
          <a:xfrm>
            <a:off x="203517" y="7534345"/>
            <a:ext cx="1409700" cy="208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23AA0995-F183-421D-03E4-2F44B169617C}"/>
              </a:ext>
            </a:extLst>
          </p:cNvPr>
          <p:cNvSpPr txBox="1"/>
          <p:nvPr/>
        </p:nvSpPr>
        <p:spPr>
          <a:xfrm>
            <a:off x="166686" y="7759947"/>
            <a:ext cx="1483361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400" dirty="0">
                <a:latin typeface="Aptos" panose="020B0004020202020204" pitchFamily="34" charset="0"/>
                <a:cs typeface="Arial" panose="020B0604020202020204" pitchFamily="34" charset="0"/>
              </a:rPr>
              <a:t>Card Id</a:t>
            </a: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Purchase Date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4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Card Validity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Purchase Center</a:t>
            </a:r>
            <a:endParaRPr lang="en-US" altLang="he-IL" sz="14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Amount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14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Customer Id</a:t>
            </a:r>
            <a:endParaRPr lang="he-IL" altLang="he-IL" sz="14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  <a:r>
              <a:rPr lang="en-US" altLang="he-IL" sz="14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ard Color</a:t>
            </a:r>
            <a:endParaRPr kumimoji="0" lang="en-US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485E4F8E-C04B-CDF0-65DB-458FA41EF76E}"/>
              </a:ext>
            </a:extLst>
          </p:cNvPr>
          <p:cNvSpPr txBox="1"/>
          <p:nvPr/>
        </p:nvSpPr>
        <p:spPr>
          <a:xfrm>
            <a:off x="96520" y="522555"/>
            <a:ext cx="6644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br>
              <a:rPr lang="he-IL" dirty="0"/>
            </a:br>
            <a:r>
              <a:rPr lang="he-IL" dirty="0"/>
              <a:t>הכרטיסים מאפשרים קניה בחנויות הרשומות במאגר. המערכת מנהלת את תהליך מכירת הכרטיסים ומעקב אחריהם</a:t>
            </a:r>
            <a:br>
              <a:rPr lang="he-IL" dirty="0"/>
            </a:br>
            <a:r>
              <a:rPr lang="he-IL" dirty="0"/>
              <a:t>והמימוש שלהם ע"י מוקדים פיזיים (חנויות).</a:t>
            </a:r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7F7C9FAD-E1E6-2FA7-5F73-3CD3365340A5}"/>
              </a:ext>
            </a:extLst>
          </p:cNvPr>
          <p:cNvSpPr txBox="1"/>
          <p:nvPr/>
        </p:nvSpPr>
        <p:spPr>
          <a:xfrm>
            <a:off x="345440" y="426069"/>
            <a:ext cx="6395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400" dirty="0"/>
              <a:t>מערכת ניהול כרטיסים נטענים לשימוש בחנויות רבות</a:t>
            </a:r>
          </a:p>
        </p:txBody>
      </p:sp>
      <p:sp>
        <p:nvSpPr>
          <p:cNvPr id="2048" name="תיבת טקסט 2047">
            <a:extLst>
              <a:ext uri="{FF2B5EF4-FFF2-40B4-BE49-F238E27FC236}">
                <a16:creationId xmlns:a16="http://schemas.microsoft.com/office/drawing/2014/main" id="{4F2DBCB2-4F05-F8A8-E979-29EC4E4E1ABF}"/>
              </a:ext>
            </a:extLst>
          </p:cNvPr>
          <p:cNvSpPr txBox="1"/>
          <p:nvPr/>
        </p:nvSpPr>
        <p:spPr>
          <a:xfrm>
            <a:off x="3461384" y="1896512"/>
            <a:ext cx="3429000" cy="2647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r" rtl="1">
              <a:lnSpc>
                <a:spcPct val="107000"/>
              </a:lnSpc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פונקציות:</a:t>
            </a: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רשימת חנויות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חנות לפי מזהה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חנות לפי שם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הוספת חנות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עדכון פרטי חנות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מחיקת חנות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algn="r" rtl="1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תיבת טקסט 2049">
            <a:extLst>
              <a:ext uri="{FF2B5EF4-FFF2-40B4-BE49-F238E27FC236}">
                <a16:creationId xmlns:a16="http://schemas.microsoft.com/office/drawing/2014/main" id="{7248B1F8-2CD3-AB78-B419-DA93251ACC90}"/>
              </a:ext>
            </a:extLst>
          </p:cNvPr>
          <p:cNvSpPr txBox="1"/>
          <p:nvPr/>
        </p:nvSpPr>
        <p:spPr>
          <a:xfrm>
            <a:off x="3480275" y="4717853"/>
            <a:ext cx="3429000" cy="279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1"/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פונקציות:</a:t>
            </a:r>
          </a:p>
          <a:p>
            <a:pPr lvl="0" algn="r" rtl="1"/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רשימת לקוחות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/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לקוח לפי מזהה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/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לקוחות לפי תאריך הצטרפות</a:t>
            </a:r>
          </a:p>
          <a:p>
            <a:pPr lvl="0" algn="r" rtl="1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/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הוספת לקוח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עדכון פרטי לקוח</a:t>
            </a:r>
          </a:p>
          <a:p>
            <a:pPr lvl="0" algn="r" rtl="1"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מחיקת לקוח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תיבת טקסט 2053">
            <a:extLst>
              <a:ext uri="{FF2B5EF4-FFF2-40B4-BE49-F238E27FC236}">
                <a16:creationId xmlns:a16="http://schemas.microsoft.com/office/drawing/2014/main" id="{98590041-569A-8326-1013-863D3247437F}"/>
              </a:ext>
            </a:extLst>
          </p:cNvPr>
          <p:cNvSpPr txBox="1"/>
          <p:nvPr/>
        </p:nvSpPr>
        <p:spPr>
          <a:xfrm>
            <a:off x="3436777" y="7328049"/>
            <a:ext cx="3429000" cy="2547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פונקציות:</a:t>
            </a: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רשימת כרטיסים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כרטיס לפי מזהה</a:t>
            </a:r>
          </a:p>
          <a:p>
            <a:pPr lvl="0" algn="r" rtl="1">
              <a:lnSpc>
                <a:spcPct val="107000"/>
              </a:lnSpc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כרטיס לפי מזהה לקוח</a:t>
            </a:r>
          </a:p>
          <a:p>
            <a:pPr lvl="0" algn="r" rtl="1">
              <a:lnSpc>
                <a:spcPct val="107000"/>
              </a:lnSpc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הוספת כרטיס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עדכון פרטי כרטיס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מחיקת כרטיס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56" name="תיבת טקסט 2055">
            <a:extLst>
              <a:ext uri="{FF2B5EF4-FFF2-40B4-BE49-F238E27FC236}">
                <a16:creationId xmlns:a16="http://schemas.microsoft.com/office/drawing/2014/main" id="{8F668AC5-1442-1727-3BB9-92FC4C97C3E4}"/>
              </a:ext>
            </a:extLst>
          </p:cNvPr>
          <p:cNvSpPr txBox="1"/>
          <p:nvPr/>
        </p:nvSpPr>
        <p:spPr>
          <a:xfrm>
            <a:off x="1590356" y="2342018"/>
            <a:ext cx="36928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3"/>
              </a:rPr>
              <a:t>https://cards.co.il/stors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https://cards.co.il/stors/id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https://cards.co.il/stors/name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https://cards.co.il/stors</a:t>
            </a:r>
            <a:br>
              <a:rPr lang="he-IL" sz="2000" dirty="0"/>
            </a:br>
            <a:r>
              <a:rPr lang="en-US" sz="2000" dirty="0">
                <a:hlinkClick r:id="rId3"/>
              </a:rPr>
              <a:t>https://cards.co.il/stors</a:t>
            </a:r>
            <a:br>
              <a:rPr lang="he-IL" sz="2000" dirty="0"/>
            </a:br>
            <a:r>
              <a:rPr lang="en-US" sz="2000" dirty="0">
                <a:hlinkClick r:id="rId3"/>
              </a:rPr>
              <a:t>https://cards.co.il/stors</a:t>
            </a:r>
            <a:br>
              <a:rPr lang="en-US" sz="2000" dirty="0"/>
            </a:br>
            <a:endParaRPr lang="he-IL" sz="2000" dirty="0"/>
          </a:p>
        </p:txBody>
      </p:sp>
      <p:sp>
        <p:nvSpPr>
          <p:cNvPr id="2060" name="תיבת טקסט 2059">
            <a:extLst>
              <a:ext uri="{FF2B5EF4-FFF2-40B4-BE49-F238E27FC236}">
                <a16:creationId xmlns:a16="http://schemas.microsoft.com/office/drawing/2014/main" id="{9FA32173-9D8C-33EC-C621-929159092470}"/>
              </a:ext>
            </a:extLst>
          </p:cNvPr>
          <p:cNvSpPr txBox="1"/>
          <p:nvPr/>
        </p:nvSpPr>
        <p:spPr>
          <a:xfrm>
            <a:off x="1555115" y="5017378"/>
            <a:ext cx="35094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6"/>
              </a:rPr>
              <a:t>https://cards.co.il/customer</a:t>
            </a:r>
            <a:br>
              <a:rPr lang="en-US" sz="1800" dirty="0"/>
            </a:br>
            <a:r>
              <a:rPr lang="en-US" sz="1800" dirty="0">
                <a:hlinkClick r:id="rId7"/>
              </a:rPr>
              <a:t>https://cards.co.il/customers/id</a:t>
            </a:r>
            <a:br>
              <a:rPr lang="en-US" sz="1800" dirty="0"/>
            </a:br>
            <a:r>
              <a:rPr lang="en-US" sz="1800" dirty="0">
                <a:hlinkClick r:id="rId8"/>
              </a:rPr>
              <a:t>https://cards.co.il/</a:t>
            </a:r>
          </a:p>
          <a:p>
            <a:r>
              <a:rPr lang="en-US" sz="1800" dirty="0">
                <a:hlinkClick r:id="rId8"/>
              </a:rPr>
              <a:t>customers/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8"/>
              </a:rPr>
              <a:t>DateOfJoining</a:t>
            </a:r>
            <a:br>
              <a:rPr lang="en-US" sz="1800" dirty="0"/>
            </a:br>
            <a:r>
              <a:rPr lang="en-US" sz="1800" dirty="0">
                <a:hlinkClick r:id="rId9"/>
              </a:rPr>
              <a:t>https://cards.co.il/customers</a:t>
            </a:r>
            <a:br>
              <a:rPr lang="he-IL" sz="1800" dirty="0"/>
            </a:br>
            <a:r>
              <a:rPr lang="en-US" sz="1800" dirty="0">
                <a:hlinkClick r:id="rId9"/>
              </a:rPr>
              <a:t>https://cards.co.il/customers</a:t>
            </a:r>
            <a:br>
              <a:rPr lang="he-IL" sz="1800" dirty="0"/>
            </a:br>
            <a:r>
              <a:rPr lang="en-US" sz="1800" dirty="0">
                <a:hlinkClick r:id="rId9"/>
              </a:rPr>
              <a:t>https://cards.co.il/customers</a:t>
            </a:r>
            <a:endParaRPr lang="he-IL" dirty="0"/>
          </a:p>
        </p:txBody>
      </p:sp>
      <p:sp>
        <p:nvSpPr>
          <p:cNvPr id="2062" name="תיבת טקסט 2061">
            <a:extLst>
              <a:ext uri="{FF2B5EF4-FFF2-40B4-BE49-F238E27FC236}">
                <a16:creationId xmlns:a16="http://schemas.microsoft.com/office/drawing/2014/main" id="{51C14528-701C-BCC5-DE42-2BA6407FAC06}"/>
              </a:ext>
            </a:extLst>
          </p:cNvPr>
          <p:cNvSpPr txBox="1"/>
          <p:nvPr/>
        </p:nvSpPr>
        <p:spPr>
          <a:xfrm>
            <a:off x="1580275" y="7613169"/>
            <a:ext cx="3429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https://cards.co.il/cards</a:t>
            </a:r>
            <a:br>
              <a:rPr lang="he-IL" sz="1800" dirty="0"/>
            </a:br>
            <a:r>
              <a:rPr lang="en-US" sz="1800" dirty="0">
                <a:hlinkClick r:id="rId11"/>
              </a:rPr>
              <a:t>https://cards.co.il/</a:t>
            </a:r>
            <a:r>
              <a:rPr lang="en-US" dirty="0">
                <a:hlinkClick r:id="rId11"/>
              </a:rPr>
              <a:t>cards/c</a:t>
            </a:r>
            <a:endParaRPr lang="en-US" sz="1800" dirty="0">
              <a:latin typeface="Aptos" panose="020B0004020202020204" pitchFamily="34" charset="0"/>
              <a:cs typeface="Arial" panose="020B0604020202020204" pitchFamily="34" charset="0"/>
              <a:hlinkClick r:id="rId11"/>
            </a:endParaRPr>
          </a:p>
          <a:p>
            <a:r>
              <a:rPr lang="en-US" sz="1800" dirty="0" err="1">
                <a:latin typeface="Aptos" panose="020B0004020202020204" pitchFamily="34" charset="0"/>
                <a:cs typeface="Arial" panose="020B0604020202020204" pitchFamily="34" charset="0"/>
                <a:hlinkClick r:id="rId11"/>
              </a:rPr>
              <a:t>ustomer</a:t>
            </a:r>
            <a:r>
              <a:rPr lang="en-US" sz="1800" dirty="0" err="1">
                <a:hlinkClick r:id="rId11"/>
              </a:rPr>
              <a:t>id</a:t>
            </a:r>
            <a:br>
              <a:rPr lang="he-IL" sz="1800" dirty="0"/>
            </a:br>
            <a:r>
              <a:rPr lang="en-US" sz="1800" dirty="0">
                <a:hlinkClick r:id="rId12"/>
              </a:rPr>
              <a:t>https://cards.co.il/</a:t>
            </a:r>
            <a:r>
              <a:rPr lang="en-US" dirty="0">
                <a:hlinkClick r:id="rId12"/>
              </a:rPr>
              <a:t>cards</a:t>
            </a:r>
            <a:endParaRPr lang="en-US" sz="1800" dirty="0">
              <a:hlinkClick r:id="rId12"/>
            </a:endParaRPr>
          </a:p>
          <a:p>
            <a:r>
              <a:rPr lang="en-US" sz="1800" dirty="0">
                <a:hlinkClick r:id="rId12"/>
              </a:rPr>
              <a:t>/</a:t>
            </a:r>
            <a:r>
              <a:rPr lang="en-US" sz="1800" dirty="0">
                <a:latin typeface="Aptos" panose="020B0004020202020204" pitchFamily="34" charset="0"/>
                <a:cs typeface="Arial" panose="020B0604020202020204" pitchFamily="34" charset="0"/>
                <a:hlinkClick r:id="rId12"/>
              </a:rPr>
              <a:t>card</a:t>
            </a:r>
            <a:r>
              <a:rPr lang="en-US" sz="1800" dirty="0">
                <a:hlinkClick r:id="rId12"/>
              </a:rPr>
              <a:t>id</a:t>
            </a:r>
            <a:br>
              <a:rPr lang="he-IL" sz="1800" dirty="0"/>
            </a:br>
            <a:r>
              <a:rPr lang="en-US" sz="1800" dirty="0">
                <a:hlinkClick r:id="rId10"/>
              </a:rPr>
              <a:t>https://cards.co.il/</a:t>
            </a:r>
            <a:r>
              <a:rPr lang="en-US" dirty="0">
                <a:hlinkClick r:id="rId10"/>
              </a:rPr>
              <a:t>card</a:t>
            </a:r>
            <a:r>
              <a:rPr lang="en-US" sz="1800" dirty="0">
                <a:hlinkClick r:id="rId10"/>
              </a:rPr>
              <a:t>s</a:t>
            </a:r>
            <a:br>
              <a:rPr lang="he-IL" sz="1800" dirty="0"/>
            </a:br>
            <a:r>
              <a:rPr lang="en-US" sz="1800" dirty="0">
                <a:hlinkClick r:id="rId13"/>
              </a:rPr>
              <a:t>https://cards.co.il/</a:t>
            </a:r>
            <a:r>
              <a:rPr lang="en-US" dirty="0">
                <a:hlinkClick r:id="rId13"/>
              </a:rPr>
              <a:t>card</a:t>
            </a:r>
            <a:r>
              <a:rPr lang="en-US" sz="1800" dirty="0">
                <a:hlinkClick r:id="rId13"/>
              </a:rPr>
              <a:t>s</a:t>
            </a:r>
            <a:br>
              <a:rPr lang="he-IL" sz="1800" dirty="0"/>
            </a:br>
            <a:r>
              <a:rPr lang="en-US" sz="1800" dirty="0">
                <a:hlinkClick r:id="rId13"/>
              </a:rPr>
              <a:t>https://cards.co.il/</a:t>
            </a:r>
            <a:r>
              <a:rPr lang="en-US" dirty="0">
                <a:hlinkClick r:id="rId13"/>
              </a:rPr>
              <a:t>card</a:t>
            </a:r>
            <a:r>
              <a:rPr lang="en-US" sz="1800" dirty="0">
                <a:hlinkClick r:id="rId13"/>
              </a:rPr>
              <a:t>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015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תמונה 6" descr="סמל 'אומת על ידי הקהילה'">
            <a:extLst>
              <a:ext uri="{FF2B5EF4-FFF2-40B4-BE49-F238E27FC236}">
                <a16:creationId xmlns:a16="http://schemas.microsoft.com/office/drawing/2014/main" id="{7E7C1FBA-511C-F7A4-A4D5-76A67CC5B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תמונה 4" descr="סמל 'אומת על ידי הקהילה'">
            <a:extLst>
              <a:ext uri="{FF2B5EF4-FFF2-40B4-BE49-F238E27FC236}">
                <a16:creationId xmlns:a16="http://schemas.microsoft.com/office/drawing/2014/main" id="{247DD000-D2B9-5215-B184-901459E06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3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1">
            <a:extLst>
              <a:ext uri="{FF2B5EF4-FFF2-40B4-BE49-F238E27FC236}">
                <a16:creationId xmlns:a16="http://schemas.microsoft.com/office/drawing/2014/main" id="{1D47D10E-5B8B-7203-A62A-4DB932B22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080" y="1304731"/>
            <a:ext cx="1532174" cy="7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600" dirty="0">
                <a:latin typeface="Aptos" panose="020B0004020202020204" pitchFamily="34" charset="0"/>
                <a:cs typeface="Arial" panose="020B0604020202020204" pitchFamily="34" charset="0"/>
              </a:rPr>
              <a:t>purchase centers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1CC9850-0694-5B59-2511-156795F23CB5}"/>
              </a:ext>
            </a:extLst>
          </p:cNvPr>
          <p:cNvSpPr/>
          <p:nvPr/>
        </p:nvSpPr>
        <p:spPr>
          <a:xfrm>
            <a:off x="187008" y="2083781"/>
            <a:ext cx="1409700" cy="2288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6" name="תיבת טקסט 2">
            <a:extLst>
              <a:ext uri="{FF2B5EF4-FFF2-40B4-BE49-F238E27FC236}">
                <a16:creationId xmlns:a16="http://schemas.microsoft.com/office/drawing/2014/main" id="{E9322758-2827-DA55-8E6F-6C686E089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8" y="2115665"/>
            <a:ext cx="1352549" cy="1887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Id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Family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City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Address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</a:t>
            </a:r>
            <a:r>
              <a:rPr lang="en-US" altLang="he-IL" sz="16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loor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Phone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</a:t>
            </a:r>
            <a:r>
              <a:rPr lang="en-US" altLang="he-IL" sz="16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ail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</a:t>
            </a:r>
            <a:r>
              <a:rPr lang="en-US" altLang="he-IL" sz="16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uantity In Stock</a:t>
            </a:r>
            <a:endParaRPr kumimoji="0" lang="he-IL" altLang="he-IL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22F62B3-116C-3D39-E397-2C0A50F831BA}"/>
              </a:ext>
            </a:extLst>
          </p:cNvPr>
          <p:cNvSpPr/>
          <p:nvPr/>
        </p:nvSpPr>
        <p:spPr>
          <a:xfrm>
            <a:off x="162877" y="4908614"/>
            <a:ext cx="1409700" cy="2611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9AFD1F-9AE3-28BF-00E3-85E544599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3544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A8AE8109-5763-C815-68FD-BC620791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096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D019BCD-C6A2-CAE1-1D54-0590669C2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80" y="4569779"/>
            <a:ext cx="996298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2100" dirty="0">
                <a:latin typeface="inherit"/>
              </a:rPr>
              <a:t>purchase</a:t>
            </a:r>
            <a:endParaRPr kumimoji="0" lang="he-IL" altLang="he-IL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F2FFA18-B3AD-A4DF-5EDE-0C04CF8F9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5" y="5103041"/>
            <a:ext cx="1513523" cy="21775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9044" rIns="0" bIns="-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I</a:t>
            </a:r>
            <a:r>
              <a:rPr lang="en-US" altLang="he-IL" sz="1600" dirty="0">
                <a:solidFill>
                  <a:srgbClr val="1F1F1F"/>
                </a:solidFill>
                <a:latin typeface="inherit"/>
              </a:rPr>
              <a:t>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Customer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I</a:t>
            </a:r>
            <a:r>
              <a:rPr lang="en-US" altLang="he-IL" sz="1600" dirty="0">
                <a:solidFill>
                  <a:srgbClr val="1F1F1F"/>
                </a:solidFill>
                <a:latin typeface="inherit"/>
              </a:rPr>
              <a:t>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Card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I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d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Date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Purchase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amount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Store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I</a:t>
            </a:r>
            <a:r>
              <a:rPr lang="en-US" altLang="he-IL" sz="1600" dirty="0">
                <a:solidFill>
                  <a:srgbClr val="1F1F1F"/>
                </a:solidFill>
                <a:latin typeface="inherit"/>
              </a:rPr>
              <a:t>d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Method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of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 </a:t>
            </a:r>
            <a:r>
              <a:rPr kumimoji="0" lang="he-IL" altLang="he-IL" sz="16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payment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81CE25BA-8EB2-C6A8-A8E2-E91484EADEBC}"/>
              </a:ext>
            </a:extLst>
          </p:cNvPr>
          <p:cNvSpPr txBox="1"/>
          <p:nvPr/>
        </p:nvSpPr>
        <p:spPr>
          <a:xfrm>
            <a:off x="3273586" y="2003623"/>
            <a:ext cx="3545840" cy="2151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פונקציות:</a:t>
            </a: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רשימת מוקדים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מוקד לפי מזהה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מוקדים לפי עיר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הוספת מוקד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עדכון פרטי מוקד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מחיקת מוקד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85F7FED3-BDEA-E8A6-69E6-A988540AF29E}"/>
              </a:ext>
            </a:extLst>
          </p:cNvPr>
          <p:cNvSpPr txBox="1"/>
          <p:nvPr/>
        </p:nvSpPr>
        <p:spPr>
          <a:xfrm>
            <a:off x="3262474" y="4918221"/>
            <a:ext cx="3545840" cy="2946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פונקציות:</a:t>
            </a: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רשימת רכישות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קניה לפי מזהה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קניות לפי כרטיס</a:t>
            </a:r>
          </a:p>
          <a:p>
            <a:pPr lvl="0" algn="r" rtl="1">
              <a:lnSpc>
                <a:spcPct val="107000"/>
              </a:lnSpc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שליפת קניות לפי מוקד</a:t>
            </a:r>
          </a:p>
          <a:p>
            <a:pPr lvl="0" algn="r" rtl="1">
              <a:lnSpc>
                <a:spcPct val="107000"/>
              </a:lnSpc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הוספת רכישה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עדכון פרטי רכישה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מחיקת רכישה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614B141-1F8E-D322-8C03-6A5224BEA07F}"/>
              </a:ext>
            </a:extLst>
          </p:cNvPr>
          <p:cNvSpPr txBox="1"/>
          <p:nvPr/>
        </p:nvSpPr>
        <p:spPr>
          <a:xfrm>
            <a:off x="1522094" y="2296725"/>
            <a:ext cx="3718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https://cards.co.il/centers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https://cards.co.il/centers/id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https://cards.co.il/centers/city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https://cards.co.il/centers</a:t>
            </a:r>
            <a:br>
              <a:rPr lang="he-IL" sz="1800" dirty="0"/>
            </a:br>
            <a:r>
              <a:rPr lang="en-US" sz="1800" dirty="0">
                <a:hlinkClick r:id="rId3"/>
              </a:rPr>
              <a:t>https://cards.co.il/centers</a:t>
            </a:r>
            <a:br>
              <a:rPr lang="he-IL" sz="1800" dirty="0"/>
            </a:br>
            <a:r>
              <a:rPr lang="en-US" sz="1800" dirty="0">
                <a:hlinkClick r:id="rId3"/>
              </a:rPr>
              <a:t>https://cards.co.il/centers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5F194483-D614-1C67-493E-7FEAEC031492}"/>
              </a:ext>
            </a:extLst>
          </p:cNvPr>
          <p:cNvSpPr txBox="1"/>
          <p:nvPr/>
        </p:nvSpPr>
        <p:spPr>
          <a:xfrm>
            <a:off x="1615756" y="5183858"/>
            <a:ext cx="3513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6"/>
              </a:rPr>
              <a:t>https://cards.co.il/</a:t>
            </a:r>
            <a:r>
              <a:rPr lang="en-US" dirty="0">
                <a:hlinkClick r:id="rId6"/>
              </a:rPr>
              <a:t>purchase</a:t>
            </a:r>
            <a:br>
              <a:rPr lang="he-IL" sz="1800" dirty="0"/>
            </a:br>
            <a:r>
              <a:rPr lang="en-US" sz="1800" dirty="0">
                <a:hlinkClick r:id="rId7"/>
              </a:rPr>
              <a:t>https://cards.co.il/purchase/id</a:t>
            </a:r>
            <a:br>
              <a:rPr lang="en-US" sz="1800" dirty="0"/>
            </a:br>
            <a:r>
              <a:rPr lang="en-US" sz="1800" dirty="0">
                <a:hlinkClick r:id="rId8"/>
              </a:rPr>
              <a:t>https://cards.co.il/purchase/</a:t>
            </a:r>
          </a:p>
          <a:p>
            <a:r>
              <a:rPr lang="en-US" sz="1800" dirty="0" err="1">
                <a:hlinkClick r:id="rId8"/>
              </a:rPr>
              <a:t>cardid</a:t>
            </a:r>
            <a:br>
              <a:rPr lang="en-US" sz="1800" dirty="0"/>
            </a:br>
            <a:r>
              <a:rPr lang="en-US" sz="1800" dirty="0">
                <a:hlinkClick r:id="rId9"/>
              </a:rPr>
              <a:t>https://cards.co.il/purchase/</a:t>
            </a:r>
            <a:endParaRPr lang="en-US" sz="1800" dirty="0"/>
          </a:p>
          <a:p>
            <a:r>
              <a:rPr lang="en-US" sz="1800" dirty="0" err="1">
                <a:hlinkClick r:id="rId10"/>
              </a:rPr>
              <a:t>storeid</a:t>
            </a:r>
            <a:br>
              <a:rPr lang="he-IL" sz="1800" dirty="0"/>
            </a:br>
            <a:r>
              <a:rPr lang="en-US" sz="1800" dirty="0">
                <a:hlinkClick r:id="rId6"/>
              </a:rPr>
              <a:t>https://cards.co.il/</a:t>
            </a:r>
            <a:r>
              <a:rPr lang="en-US" dirty="0">
                <a:hlinkClick r:id="rId6"/>
              </a:rPr>
              <a:t>purchase</a:t>
            </a:r>
            <a:endParaRPr lang="he-IL" dirty="0"/>
          </a:p>
          <a:p>
            <a:r>
              <a:rPr lang="en-US" sz="1800" dirty="0">
                <a:hlinkClick r:id="rId6"/>
              </a:rPr>
              <a:t>https://cards.co.il/</a:t>
            </a:r>
            <a:r>
              <a:rPr lang="en-US" dirty="0">
                <a:hlinkClick r:id="rId6"/>
              </a:rPr>
              <a:t>purchase</a:t>
            </a:r>
            <a:endParaRPr lang="en-US" sz="1800" dirty="0"/>
          </a:p>
          <a:p>
            <a:r>
              <a:rPr lang="en-US" dirty="0">
                <a:hlinkClick r:id="rId6"/>
              </a:rPr>
              <a:t>https://cards.co.il/purchase</a:t>
            </a:r>
            <a:endParaRPr lang="en-US" sz="1800" dirty="0"/>
          </a:p>
          <a:p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6472B71-9A3B-AE3E-7EAF-F47DB086A8EF}"/>
              </a:ext>
            </a:extLst>
          </p:cNvPr>
          <p:cNvSpPr txBox="1"/>
          <p:nvPr/>
        </p:nvSpPr>
        <p:spPr>
          <a:xfrm>
            <a:off x="3262473" y="7998035"/>
            <a:ext cx="354584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b="1" dirty="0"/>
              <a:t>אופציונלי: </a:t>
            </a:r>
            <a:r>
              <a:rPr lang="he-IL" dirty="0"/>
              <a:t>אפשרות לעיצוב המתנה,</a:t>
            </a:r>
          </a:p>
          <a:p>
            <a:pPr algn="r"/>
            <a:r>
              <a:rPr lang="he-IL" dirty="0"/>
              <a:t>ובכל כרטיס יהיה גם תמונה של העיצוב שנבחר וכן איזה עיצוב נבחר.</a:t>
            </a:r>
          </a:p>
          <a:p>
            <a:pPr algn="r"/>
            <a:r>
              <a:rPr lang="he-IL" dirty="0"/>
              <a:t>(לברר איך עושים ליסט)</a:t>
            </a:r>
          </a:p>
        </p:txBody>
      </p:sp>
    </p:spTree>
    <p:extLst>
      <p:ext uri="{BB962C8B-B14F-4D97-AF65-F5344CB8AC3E}">
        <p14:creationId xmlns:p14="http://schemas.microsoft.com/office/powerpoint/2010/main" val="294247598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ערכת נושא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5856</TotalTime>
  <Words>566</Words>
  <Application>Microsoft Office PowerPoint</Application>
  <PresentationFormat>נייר A4 ‏(210x297 מ"מ)</PresentationFormat>
  <Paragraphs>104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inherit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user1</dc:creator>
  <cp:lastModifiedBy>user1</cp:lastModifiedBy>
  <cp:revision>7</cp:revision>
  <dcterms:created xsi:type="dcterms:W3CDTF">2024-10-07T18:15:19Z</dcterms:created>
  <dcterms:modified xsi:type="dcterms:W3CDTF">2024-11-02T18:26:13Z</dcterms:modified>
</cp:coreProperties>
</file>