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2" r:id="rId1"/>
  </p:sldMasterIdLst>
  <p:notesMasterIdLst>
    <p:notesMasterId r:id="rId17"/>
  </p:notesMasterIdLst>
  <p:sldIdLst>
    <p:sldId id="256" r:id="rId2"/>
    <p:sldId id="257" r:id="rId3"/>
    <p:sldId id="258" r:id="rId4"/>
    <p:sldId id="259" r:id="rId5"/>
    <p:sldId id="260" r:id="rId6"/>
    <p:sldId id="261" r:id="rId7"/>
    <p:sldId id="268" r:id="rId8"/>
    <p:sldId id="269" r:id="rId9"/>
    <p:sldId id="270" r:id="rId10"/>
    <p:sldId id="271" r:id="rId11"/>
    <p:sldId id="272" r:id="rId12"/>
    <p:sldId id="262" r:id="rId13"/>
    <p:sldId id="263" r:id="rId14"/>
    <p:sldId id="267" r:id="rId15"/>
    <p:sldId id="26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6sBBNBdQghcz1rSfqMiDs29C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6"/>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96901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857513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3061353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35988137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897964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5896762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75706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659869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5105344" y="4452141"/>
            <a:ext cx="2057400" cy="273844"/>
          </a:xfrm>
        </p:spPr>
        <p:txBody>
          <a:bodyPr/>
          <a:lstStyle/>
          <a:p>
            <a:endParaRPr lang="es-MX"/>
          </a:p>
        </p:txBody>
      </p:sp>
      <p:sp>
        <p:nvSpPr>
          <p:cNvPr id="5" name="Footer Placeholder 4"/>
          <p:cNvSpPr>
            <a:spLocks noGrp="1"/>
          </p:cNvSpPr>
          <p:nvPr>
            <p:ph type="ftr" sz="quarter" idx="11"/>
          </p:nvPr>
        </p:nvSpPr>
        <p:spPr>
          <a:xfrm>
            <a:off x="510241" y="4452141"/>
            <a:ext cx="4595104" cy="273844"/>
          </a:xfrm>
        </p:spPr>
        <p:txBody>
          <a:bodyPr/>
          <a:lstStyle/>
          <a:p>
            <a:endParaRPr lang="es-MX"/>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0593444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1800"/>
            </a:lvl1pPr>
            <a:lvl2pPr>
              <a:defRPr sz="1500"/>
            </a:lvl2pPr>
            <a:lvl3pPr>
              <a:defRPr sz="135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735857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2569527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1893736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510242" y="2272507"/>
            <a:ext cx="3523766" cy="21796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195593" y="2272507"/>
            <a:ext cx="3525044" cy="21796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134045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6354768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6217688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6974270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512696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endParaRPr lang="es-MX"/>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15642319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effectLst>
            <a:outerShdw blurRad="228600" algn="ctr" rotWithShape="0">
              <a:prstClr val="black">
                <a:alpha val="53000"/>
              </a:prstClr>
            </a:outerShdw>
          </a:effectLst>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effectLst>
            <a:outerShdw blurRad="228600" algn="ctr" rotWithShape="0">
              <a:prstClr val="black">
                <a:alpha val="53000"/>
              </a:prstClr>
            </a:outerShdw>
          </a:effectLst>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effectLst>
            <a:outerShdw blurRad="228600" algn="ctr" rotWithShape="0">
              <a:prstClr val="black">
                <a:alpha val="53000"/>
              </a:prstClr>
            </a:outerShdw>
          </a:effectLst>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effectLst>
            <a:outerShdw blurRad="228600" algn="ctr" rotWithShape="0">
              <a:prstClr val="black">
                <a:alpha val="53000"/>
              </a:prstClr>
            </a:outerShdw>
          </a:effectLst>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effectLst>
            <a:outerShdw blurRad="228600" algn="ctr" rotWithShape="0">
              <a:prstClr val="black">
                <a:alpha val="53000"/>
              </a:prstClr>
            </a:outerShdw>
          </a:effectLst>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n.org/es/global-issues/climate-chan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unep.org/es" TargetMode="External"/><Relationship Id="rId4" Type="http://schemas.openxmlformats.org/officeDocument/2006/relationships/hyperlink" Target="https://public.wmo.int/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ctrTitle" idx="4294967295"/>
          </p:nvPr>
        </p:nvSpPr>
        <p:spPr>
          <a:xfrm>
            <a:off x="0" y="1627188"/>
            <a:ext cx="9144000" cy="1801812"/>
          </a:xfrm>
          <a:prstGeom prst="rect">
            <a:avLst/>
          </a:prstGeom>
          <a:solidFill>
            <a:schemeClr val="dk1">
              <a:alpha val="40000"/>
            </a:schemeClr>
          </a:solid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FFFFFF"/>
              </a:buClr>
              <a:buSzPct val="100000"/>
              <a:buFont typeface="Calibri"/>
              <a:buNone/>
            </a:pPr>
            <a:r>
              <a:rPr lang="en-US" sz="4400" b="1" i="0" u="none" strike="noStrike" cap="none" dirty="0">
                <a:solidFill>
                  <a:schemeClr val="lt1"/>
                </a:solidFill>
                <a:latin typeface="Calibri"/>
                <a:ea typeface="Calibri"/>
                <a:cs typeface="Calibri"/>
                <a:sym typeface="Calibri"/>
              </a:rPr>
              <a:t>Proyecto Final </a:t>
            </a:r>
            <a:endParaRPr sz="4400" b="1"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ct val="100000"/>
              <a:buFont typeface="Calibri"/>
              <a:buNone/>
            </a:pPr>
            <a:r>
              <a:rPr lang="en-US" sz="4400" b="1" i="0" u="none" strike="noStrike" cap="none" dirty="0" err="1">
                <a:solidFill>
                  <a:schemeClr val="lt1"/>
                </a:solidFill>
                <a:latin typeface="Calibri"/>
                <a:ea typeface="Calibri"/>
                <a:cs typeface="Calibri"/>
                <a:sym typeface="Calibri"/>
              </a:rPr>
              <a:t>Patrones</a:t>
            </a:r>
            <a:r>
              <a:rPr lang="en-US" sz="4400" b="1" i="0" u="none" strike="noStrike" cap="none" dirty="0">
                <a:solidFill>
                  <a:schemeClr val="lt1"/>
                </a:solidFill>
                <a:latin typeface="Calibri"/>
                <a:ea typeface="Calibri"/>
                <a:cs typeface="Calibri"/>
                <a:sym typeface="Calibri"/>
              </a:rPr>
              <a:t> </a:t>
            </a:r>
            <a:r>
              <a:rPr lang="en-US" sz="4400" b="1" i="0" u="none" strike="noStrike" cap="none" dirty="0" err="1">
                <a:solidFill>
                  <a:schemeClr val="lt1"/>
                </a:solidFill>
                <a:latin typeface="Calibri"/>
                <a:ea typeface="Calibri"/>
                <a:cs typeface="Calibri"/>
                <a:sym typeface="Calibri"/>
              </a:rPr>
              <a:t>Hermosos</a:t>
            </a:r>
            <a:endParaRPr sz="4400" b="1"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ct val="100000"/>
              <a:buFont typeface="Calibri"/>
              <a:buNone/>
            </a:pPr>
            <a:r>
              <a:rPr lang="en-US" sz="4400" b="0" i="0" u="none" strike="noStrike" cap="none" dirty="0">
                <a:solidFill>
                  <a:schemeClr val="lt1"/>
                </a:solidFill>
                <a:latin typeface="Calibri"/>
                <a:ea typeface="Calibri"/>
                <a:cs typeface="Calibri"/>
                <a:sym typeface="Calibri"/>
              </a:rPr>
              <a:t>(</a:t>
            </a:r>
            <a:r>
              <a:rPr lang="en-US" sz="4400" b="0" i="0" u="none" strike="noStrike" cap="none" dirty="0" err="1">
                <a:solidFill>
                  <a:schemeClr val="lt1"/>
                </a:solidFill>
                <a:latin typeface="Calibri"/>
                <a:ea typeface="Calibri"/>
                <a:cs typeface="Calibri"/>
                <a:sym typeface="Calibri"/>
              </a:rPr>
              <a:t>Entrega</a:t>
            </a:r>
            <a:r>
              <a:rPr lang="en-US" sz="4400" b="0" i="0" u="none" strike="noStrike" cap="none" dirty="0">
                <a:solidFill>
                  <a:schemeClr val="lt1"/>
                </a:solidFill>
                <a:latin typeface="Calibri"/>
                <a:ea typeface="Calibri"/>
                <a:cs typeface="Calibri"/>
                <a:sym typeface="Calibri"/>
              </a:rPr>
              <a:t> 4)</a:t>
            </a:r>
            <a:endParaRPr sz="4400" b="0" i="0" u="none" strike="noStrike" cap="none" dirty="0">
              <a:solidFill>
                <a:schemeClr val="lt1"/>
              </a:solidFill>
              <a:latin typeface="Calibri"/>
              <a:ea typeface="Calibri"/>
              <a:cs typeface="Calibri"/>
              <a:sym typeface="Calibri"/>
            </a:endParaRPr>
          </a:p>
        </p:txBody>
      </p:sp>
      <p:sp>
        <p:nvSpPr>
          <p:cNvPr id="86" name="Google Shape;86;p1"/>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manos</a:t>
            </a:r>
            <a:endParaRPr lang="es-MX" dirty="0"/>
          </a:p>
        </p:txBody>
      </p:sp>
      <p:pic>
        <p:nvPicPr>
          <p:cNvPr id="4" name="Marcador de contenido 3"/>
          <p:cNvPicPr>
            <a:picLocks noGrp="1" noChangeAspect="1"/>
          </p:cNvPicPr>
          <p:nvPr>
            <p:ph idx="1"/>
          </p:nvPr>
        </p:nvPicPr>
        <p:blipFill>
          <a:blip r:embed="rId2"/>
          <a:stretch>
            <a:fillRect/>
          </a:stretch>
        </p:blipFill>
        <p:spPr>
          <a:xfrm>
            <a:off x="613063" y="1164383"/>
            <a:ext cx="6920345" cy="3890794"/>
          </a:xfrm>
          <a:prstGeom prst="rect">
            <a:avLst/>
          </a:prstGeom>
        </p:spPr>
      </p:pic>
    </p:spTree>
    <p:extLst>
      <p:ext uri="{BB962C8B-B14F-4D97-AF65-F5344CB8AC3E}">
        <p14:creationId xmlns:p14="http://schemas.microsoft.com/office/powerpoint/2010/main" val="298831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Propuesta de mapas para página web </a:t>
            </a:r>
            <a:endParaRPr lang="es-MX" dirty="0"/>
          </a:p>
        </p:txBody>
      </p:sp>
      <p:pic>
        <p:nvPicPr>
          <p:cNvPr id="1026" name="Picture 2" descr="https://ecoinventos.com/wp-content/uploads/2019/12/aumento-nivel-ma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964" y="1535826"/>
            <a:ext cx="3565918" cy="3451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gentina crea un sistema de mapas de riesgo del cambio climát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613" y="1744658"/>
            <a:ext cx="5407387" cy="30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16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7"/>
          <p:cNvSpPr txBox="1">
            <a:spLocks noGrp="1"/>
          </p:cNvSpPr>
          <p:nvPr>
            <p:ph type="title"/>
          </p:nvPr>
        </p:nvSpPr>
        <p:spPr>
          <a:prstGeom prst="rect">
            <a:avLst/>
          </a:prstGeom>
          <a:solidFill>
            <a:schemeClr val="dk1">
              <a:alpha val="20000"/>
            </a:schemeClr>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ct val="100000"/>
              <a:buFont typeface="Calibri"/>
              <a:buNone/>
            </a:pPr>
            <a:r>
              <a:rPr lang="en-US" dirty="0" err="1">
                <a:solidFill>
                  <a:srgbClr val="FFFFFF"/>
                </a:solidFill>
              </a:rPr>
              <a:t>Demostración</a:t>
            </a:r>
            <a:r>
              <a:rPr lang="en-US" dirty="0">
                <a:solidFill>
                  <a:srgbClr val="FFFFFF"/>
                </a:solidFill>
              </a:rPr>
              <a:t> de </a:t>
            </a:r>
            <a:r>
              <a:rPr lang="en-US" dirty="0" err="1">
                <a:solidFill>
                  <a:srgbClr val="FFFFFF"/>
                </a:solidFill>
              </a:rPr>
              <a:t>su</a:t>
            </a:r>
            <a:r>
              <a:rPr lang="en-US" dirty="0">
                <a:solidFill>
                  <a:srgbClr val="FFFFFF"/>
                </a:solidFill>
              </a:rPr>
              <a:t> </a:t>
            </a:r>
            <a:r>
              <a:rPr lang="en-US" dirty="0" err="1">
                <a:solidFill>
                  <a:srgbClr val="FFFFFF"/>
                </a:solidFill>
              </a:rPr>
              <a:t>arte</a:t>
            </a:r>
            <a:endParaRPr dirty="0">
              <a:solidFill>
                <a:srgbClr val="FFFFFF"/>
              </a:solidFill>
            </a:endParaRPr>
          </a:p>
        </p:txBody>
      </p:sp>
      <p:sp>
        <p:nvSpPr>
          <p:cNvPr id="135" name="Google Shape;135;p7"/>
          <p:cNvSpPr txBox="1">
            <a:spLocks noGrp="1"/>
          </p:cNvSpPr>
          <p:nvPr>
            <p:ph idx="1"/>
          </p:nvPr>
        </p:nvSpPr>
        <p:spPr>
          <a:prstGeom prst="rect">
            <a:avLst/>
          </a:prstGeom>
          <a:solidFill>
            <a:schemeClr val="dk1">
              <a:alpha val="20000"/>
            </a:schemeClr>
          </a:solid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FFFFFF"/>
              </a:buClr>
              <a:buSzPts val="3200"/>
              <a:buChar char="•"/>
            </a:pPr>
            <a:r>
              <a:rPr lang="en-US" dirty="0" err="1">
                <a:solidFill>
                  <a:srgbClr val="FFFFFF"/>
                </a:solidFill>
              </a:rPr>
              <a:t>Demuestra</a:t>
            </a:r>
            <a:r>
              <a:rPr lang="en-US" dirty="0">
                <a:solidFill>
                  <a:srgbClr val="FFFFFF"/>
                </a:solidFill>
              </a:rPr>
              <a:t> la </a:t>
            </a:r>
            <a:r>
              <a:rPr lang="en-US" dirty="0" err="1">
                <a:solidFill>
                  <a:srgbClr val="FFFFFF"/>
                </a:solidFill>
              </a:rPr>
              <a:t>pieza</a:t>
            </a:r>
            <a:r>
              <a:rPr lang="en-US" dirty="0">
                <a:solidFill>
                  <a:srgbClr val="FFFFFF"/>
                </a:solidFill>
              </a:rPr>
              <a:t> de </a:t>
            </a:r>
            <a:r>
              <a:rPr lang="en-US" dirty="0" err="1">
                <a:solidFill>
                  <a:srgbClr val="FFFFFF"/>
                </a:solidFill>
              </a:rPr>
              <a:t>arte</a:t>
            </a:r>
            <a:r>
              <a:rPr lang="en-US" dirty="0">
                <a:solidFill>
                  <a:srgbClr val="FFFFFF"/>
                </a:solidFill>
              </a:rPr>
              <a:t> / el </a:t>
            </a:r>
            <a:r>
              <a:rPr lang="en-US" dirty="0" err="1">
                <a:solidFill>
                  <a:srgbClr val="FFFFFF"/>
                </a:solidFill>
              </a:rPr>
              <a:t>concepto</a:t>
            </a:r>
            <a:r>
              <a:rPr lang="en-US" dirty="0">
                <a:solidFill>
                  <a:srgbClr val="FFFFFF"/>
                </a:solidFill>
              </a:rPr>
              <a:t>, por </a:t>
            </a:r>
            <a:r>
              <a:rPr lang="en-US" dirty="0" err="1">
                <a:solidFill>
                  <a:srgbClr val="FFFFFF"/>
                </a:solidFill>
              </a:rPr>
              <a:t>ejemplo</a:t>
            </a:r>
            <a:r>
              <a:rPr lang="en-US" dirty="0">
                <a:solidFill>
                  <a:srgbClr val="FFFFFF"/>
                </a:solidFill>
              </a:rPr>
              <a:t>: </a:t>
            </a:r>
            <a:endParaRPr dirty="0">
              <a:solidFill>
                <a:srgbClr val="FFFFFF"/>
              </a:solidFill>
            </a:endParaRPr>
          </a:p>
          <a:p>
            <a:pPr marL="342900" lvl="0" indent="-139700" algn="l" rtl="0">
              <a:lnSpc>
                <a:spcPct val="100000"/>
              </a:lnSpc>
              <a:spcBef>
                <a:spcPts val="640"/>
              </a:spcBef>
              <a:spcAft>
                <a:spcPts val="0"/>
              </a:spcAft>
              <a:buClr>
                <a:schemeClr val="dk1"/>
              </a:buClr>
              <a:buSzPts val="3200"/>
              <a:buNone/>
            </a:pPr>
            <a:r>
              <a:rPr lang="es-MX" dirty="0" smtClean="0"/>
              <a:t>Para nuestra pieza de arte se tomo el código “mágicas” el cual fue modificado para poder obtener nuestra pieza de arte </a:t>
            </a:r>
          </a:p>
          <a:p>
            <a:pPr marL="342900" lvl="0" indent="-139700" algn="l" rtl="0">
              <a:lnSpc>
                <a:spcPct val="100000"/>
              </a:lnSpc>
              <a:spcBef>
                <a:spcPts val="640"/>
              </a:spcBef>
              <a:spcAft>
                <a:spcPts val="0"/>
              </a:spcAft>
              <a:buClr>
                <a:schemeClr val="dk1"/>
              </a:buClr>
              <a:buSzPts val="3200"/>
              <a:buNone/>
            </a:pPr>
            <a:endParaRPr lang="es-MX" dirty="0" smtClean="0"/>
          </a:p>
          <a:p>
            <a:pPr marL="342900" lvl="0" indent="-139700" algn="l" rtl="0">
              <a:lnSpc>
                <a:spcPct val="100000"/>
              </a:lnSpc>
              <a:spcBef>
                <a:spcPts val="640"/>
              </a:spcBef>
              <a:spcAft>
                <a:spcPts val="0"/>
              </a:spcAft>
              <a:buClr>
                <a:schemeClr val="dk1"/>
              </a:buClr>
              <a:buSzPts val="3200"/>
              <a:buNone/>
            </a:pPr>
            <a:endParaRPr dirty="0"/>
          </a:p>
        </p:txBody>
      </p:sp>
      <p:sp>
        <p:nvSpPr>
          <p:cNvPr id="136" name="Google Shape;136;p7"/>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37" name="Google Shape;137;p7"/>
          <p:cNvPicPr preferRelativeResize="0"/>
          <p:nvPr/>
        </p:nvPicPr>
        <p:blipFill rotWithShape="1">
          <a:blip r:embed="rId3">
            <a:alphaModFix/>
          </a:blip>
          <a:srcRect/>
          <a:stretch/>
        </p:blipFill>
        <p:spPr>
          <a:xfrm>
            <a:off x="8587049" y="4542874"/>
            <a:ext cx="502349" cy="502349"/>
          </a:xfrm>
          <a:prstGeom prst="rect">
            <a:avLst/>
          </a:prstGeom>
          <a:noFill/>
          <a:ln>
            <a:noFill/>
          </a:ln>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617" y="2756554"/>
            <a:ext cx="4203007" cy="22886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8"/>
          <p:cNvSpPr txBox="1">
            <a:spLocks noGrp="1"/>
          </p:cNvSpPr>
          <p:nvPr>
            <p:ph type="title"/>
          </p:nvPr>
        </p:nvSpPr>
        <p:spPr>
          <a:prstGeom prst="rect">
            <a:avLst/>
          </a:prstGeom>
          <a:solidFill>
            <a:schemeClr val="dk1">
              <a:alpha val="29411"/>
            </a:schemeClr>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Calibri"/>
              <a:buNone/>
            </a:pPr>
            <a:r>
              <a:rPr lang="en-US">
                <a:solidFill>
                  <a:srgbClr val="FFFFFF"/>
                </a:solidFill>
              </a:rPr>
              <a:t>30 segundos – la gestión de riesgos</a:t>
            </a:r>
            <a:endParaRPr>
              <a:solidFill>
                <a:srgbClr val="FFFFFF"/>
              </a:solidFill>
            </a:endParaRPr>
          </a:p>
        </p:txBody>
      </p:sp>
      <p:sp>
        <p:nvSpPr>
          <p:cNvPr id="146" name="Google Shape;146;p8"/>
          <p:cNvSpPr txBox="1">
            <a:spLocks noGrp="1"/>
          </p:cNvSpPr>
          <p:nvPr>
            <p:ph type="body" idx="4294967295"/>
          </p:nvPr>
        </p:nvSpPr>
        <p:spPr>
          <a:xfrm>
            <a:off x="357449" y="1398386"/>
            <a:ext cx="8229600" cy="3395662"/>
          </a:xfrm>
          <a:prstGeom prst="rect">
            <a:avLst/>
          </a:prstGeom>
          <a:solidFill>
            <a:schemeClr val="dk1">
              <a:alpha val="20000"/>
            </a:schemeClr>
          </a:solid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lt1"/>
              </a:buClr>
              <a:buSzPts val="3200"/>
              <a:buChar char="•"/>
            </a:pPr>
            <a:r>
              <a:rPr lang="es-MX" dirty="0" smtClean="0">
                <a:solidFill>
                  <a:schemeClr val="lt1"/>
                </a:solidFill>
              </a:rPr>
              <a:t>Identificar:</a:t>
            </a:r>
          </a:p>
          <a:p>
            <a:pPr marL="0" lvl="0" indent="0" algn="l" rtl="0">
              <a:spcBef>
                <a:spcPts val="0"/>
              </a:spcBef>
              <a:spcAft>
                <a:spcPts val="0"/>
              </a:spcAft>
              <a:buClr>
                <a:schemeClr val="lt1"/>
              </a:buClr>
              <a:buSzPts val="3200"/>
              <a:buNone/>
            </a:pPr>
            <a:r>
              <a:rPr lang="es-MX" dirty="0" smtClean="0">
                <a:solidFill>
                  <a:schemeClr val="lt1"/>
                </a:solidFill>
              </a:rPr>
              <a:t>Hemos notado algunos problemas con nuestra obra de arte con relación a las manos ya que al momento de ejecutarlas en </a:t>
            </a:r>
            <a:r>
              <a:rPr lang="es-MX" dirty="0" err="1" smtClean="0">
                <a:solidFill>
                  <a:schemeClr val="lt1"/>
                </a:solidFill>
              </a:rPr>
              <a:t>html</a:t>
            </a:r>
            <a:r>
              <a:rPr lang="es-MX" dirty="0" smtClean="0">
                <a:solidFill>
                  <a:schemeClr val="lt1"/>
                </a:solidFill>
              </a:rPr>
              <a:t> el código es muy grande y tarda mucho en cargar, por lo que se esta pensando en una forma de ejecutarlo de una manera más fácil </a:t>
            </a:r>
            <a:endParaRPr lang="es-MX" dirty="0" smtClean="0"/>
          </a:p>
          <a:p>
            <a:pPr marL="342900" lvl="0" indent="-342900" algn="l" rtl="0">
              <a:spcBef>
                <a:spcPts val="640"/>
              </a:spcBef>
              <a:spcAft>
                <a:spcPts val="0"/>
              </a:spcAft>
              <a:buClr>
                <a:schemeClr val="lt1"/>
              </a:buClr>
              <a:buSzPts val="3200"/>
              <a:buChar char="•"/>
            </a:pPr>
            <a:r>
              <a:rPr lang="es-MX" dirty="0" smtClean="0">
                <a:solidFill>
                  <a:schemeClr val="lt1"/>
                </a:solidFill>
              </a:rPr>
              <a:t>Evaluar</a:t>
            </a:r>
          </a:p>
          <a:p>
            <a:pPr marL="0" lvl="0" indent="0" algn="l" rtl="0">
              <a:spcBef>
                <a:spcPts val="640"/>
              </a:spcBef>
              <a:spcAft>
                <a:spcPts val="0"/>
              </a:spcAft>
              <a:buClr>
                <a:schemeClr val="lt1"/>
              </a:buClr>
              <a:buSzPts val="3200"/>
              <a:buNone/>
            </a:pPr>
            <a:r>
              <a:rPr lang="es-MX" dirty="0" smtClean="0">
                <a:solidFill>
                  <a:schemeClr val="lt1"/>
                </a:solidFill>
              </a:rPr>
              <a:t>Hemos evaluado el hecho de que nuestras manos tengan movimiento, seguimos en </a:t>
            </a:r>
            <a:r>
              <a:rPr lang="es-MX" dirty="0" err="1" smtClean="0">
                <a:solidFill>
                  <a:schemeClr val="lt1"/>
                </a:solidFill>
              </a:rPr>
              <a:t>evalución</a:t>
            </a:r>
            <a:r>
              <a:rPr lang="es-MX" dirty="0" smtClean="0">
                <a:solidFill>
                  <a:schemeClr val="lt1"/>
                </a:solidFill>
              </a:rPr>
              <a:t>.</a:t>
            </a:r>
            <a:endParaRPr lang="es-MX" dirty="0" smtClean="0"/>
          </a:p>
          <a:p>
            <a:pPr marL="342900" lvl="0" indent="-342900" algn="l" rtl="0">
              <a:spcBef>
                <a:spcPts val="640"/>
              </a:spcBef>
              <a:spcAft>
                <a:spcPts val="0"/>
              </a:spcAft>
              <a:buClr>
                <a:schemeClr val="lt1"/>
              </a:buClr>
              <a:buSzPts val="3200"/>
              <a:buChar char="•"/>
            </a:pPr>
            <a:r>
              <a:rPr lang="es-MX" dirty="0" smtClean="0">
                <a:solidFill>
                  <a:schemeClr val="lt1"/>
                </a:solidFill>
              </a:rPr>
              <a:t>Mirar</a:t>
            </a:r>
          </a:p>
          <a:p>
            <a:pPr marL="0" lvl="0" indent="0" algn="l" rtl="0">
              <a:spcBef>
                <a:spcPts val="640"/>
              </a:spcBef>
              <a:spcAft>
                <a:spcPts val="0"/>
              </a:spcAft>
              <a:buClr>
                <a:schemeClr val="lt1"/>
              </a:buClr>
              <a:buSzPts val="3200"/>
              <a:buNone/>
            </a:pPr>
            <a:r>
              <a:rPr lang="es-MX" dirty="0" smtClean="0">
                <a:solidFill>
                  <a:schemeClr val="lt1"/>
                </a:solidFill>
              </a:rPr>
              <a:t>Miramos que nuestra obra de arte puede ser muy atractiva por lo que se planeta ponerla en otra página con un link llamativo en la página web, para que la obra de arte sea aun mas llamativa</a:t>
            </a:r>
            <a:endParaRPr lang="es-MX" dirty="0" smtClean="0"/>
          </a:p>
          <a:p>
            <a:pPr marL="342900" lvl="0" indent="-342900" algn="l" rtl="0">
              <a:spcBef>
                <a:spcPts val="640"/>
              </a:spcBef>
              <a:spcAft>
                <a:spcPts val="0"/>
              </a:spcAft>
              <a:buClr>
                <a:schemeClr val="lt1"/>
              </a:buClr>
              <a:buSzPts val="3200"/>
              <a:buChar char="•"/>
            </a:pPr>
            <a:r>
              <a:rPr lang="es-MX" dirty="0" smtClean="0">
                <a:solidFill>
                  <a:schemeClr val="lt1"/>
                </a:solidFill>
              </a:rPr>
              <a:t>Controlar</a:t>
            </a:r>
          </a:p>
          <a:p>
            <a:pPr marL="0" lvl="0" indent="0" algn="l" rtl="0">
              <a:spcBef>
                <a:spcPts val="640"/>
              </a:spcBef>
              <a:spcAft>
                <a:spcPts val="0"/>
              </a:spcAft>
              <a:buClr>
                <a:schemeClr val="lt1"/>
              </a:buClr>
              <a:buSzPts val="3200"/>
              <a:buNone/>
            </a:pPr>
            <a:r>
              <a:rPr lang="es-MX" dirty="0" smtClean="0">
                <a:solidFill>
                  <a:schemeClr val="lt1"/>
                </a:solidFill>
              </a:rPr>
              <a:t>Tratamos de controlar el tiempo para poder tener nuestro trabajo final a tiempo y no tengamos que cambiar de planes al final. </a:t>
            </a:r>
            <a:endParaRPr lang="es-MX" dirty="0" smtClean="0"/>
          </a:p>
          <a:p>
            <a:pPr marL="342900" lvl="0" indent="-342900" algn="l" rtl="0">
              <a:spcBef>
                <a:spcPts val="640"/>
              </a:spcBef>
              <a:spcAft>
                <a:spcPts val="0"/>
              </a:spcAft>
              <a:buClr>
                <a:schemeClr val="lt1"/>
              </a:buClr>
              <a:buSzPts val="3200"/>
              <a:buChar char="•"/>
            </a:pPr>
            <a:r>
              <a:rPr lang="es-MX" dirty="0" smtClean="0">
                <a:solidFill>
                  <a:schemeClr val="lt1"/>
                </a:solidFill>
              </a:rPr>
              <a:t>Mitigar</a:t>
            </a:r>
          </a:p>
          <a:p>
            <a:pPr marL="0" lvl="0" indent="0" algn="l" rtl="0">
              <a:spcBef>
                <a:spcPts val="640"/>
              </a:spcBef>
              <a:spcAft>
                <a:spcPts val="0"/>
              </a:spcAft>
              <a:buClr>
                <a:schemeClr val="lt1"/>
              </a:buClr>
              <a:buSzPts val="3200"/>
              <a:buNone/>
            </a:pPr>
            <a:r>
              <a:rPr lang="es-MX" dirty="0" smtClean="0">
                <a:solidFill>
                  <a:schemeClr val="lt1"/>
                </a:solidFill>
              </a:rPr>
              <a:t>Mitigar el tiempo y la cantidad de trabajo que cada una de las integrantes tiene, para ser mas equitativas </a:t>
            </a:r>
          </a:p>
          <a:p>
            <a:pPr marL="203200" lvl="0" indent="0" algn="l" rtl="0">
              <a:spcBef>
                <a:spcPts val="640"/>
              </a:spcBef>
              <a:spcAft>
                <a:spcPts val="0"/>
              </a:spcAft>
              <a:buClr>
                <a:schemeClr val="dk1"/>
              </a:buClr>
              <a:buSzPts val="3200"/>
              <a:buNone/>
            </a:pPr>
            <a:endParaRPr lang="es-MX" dirty="0" smtClean="0">
              <a:solidFill>
                <a:schemeClr val="lt1"/>
              </a:solidFill>
            </a:endParaRPr>
          </a:p>
          <a:p>
            <a:pPr marL="0" lvl="0" indent="0" algn="l" rtl="0">
              <a:lnSpc>
                <a:spcPct val="100000"/>
              </a:lnSpc>
              <a:spcBef>
                <a:spcPts val="640"/>
              </a:spcBef>
              <a:spcAft>
                <a:spcPts val="0"/>
              </a:spcAft>
              <a:buClr>
                <a:schemeClr val="dk1"/>
              </a:buClr>
              <a:buSzPts val="3200"/>
              <a:buNone/>
            </a:pPr>
            <a:endParaRPr lang="es-MX" dirty="0">
              <a:solidFill>
                <a:srgbClr val="FFFFFF"/>
              </a:solidFill>
            </a:endParaRPr>
          </a:p>
        </p:txBody>
      </p:sp>
      <p:sp>
        <p:nvSpPr>
          <p:cNvPr id="144" name="Google Shape;144;p8"/>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https://www.patroneshermosos.org</a:t>
            </a:r>
            <a:endParaRPr sz="1400" b="0" i="0" u="none" strike="noStrike" cap="none">
              <a:solidFill>
                <a:srgbClr val="FFFFFF"/>
              </a:solidFill>
              <a:latin typeface="Calibri"/>
              <a:ea typeface="Calibri"/>
              <a:cs typeface="Calibri"/>
              <a:sym typeface="Calibri"/>
            </a:endParaRPr>
          </a:p>
        </p:txBody>
      </p:sp>
      <p:pic>
        <p:nvPicPr>
          <p:cNvPr id="145" name="Google Shape;145;p8"/>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C848-4BBB-2F4B-9E37-EC1428FC9126}"/>
              </a:ext>
            </a:extLst>
          </p:cNvPr>
          <p:cNvSpPr>
            <a:spLocks noGrp="1"/>
          </p:cNvSpPr>
          <p:nvPr>
            <p:ph type="title"/>
          </p:nvPr>
        </p:nvSpPr>
        <p:spPr>
          <a:xfrm>
            <a:off x="3724072" y="98277"/>
            <a:ext cx="5365326" cy="1338294"/>
          </a:xfrm>
        </p:spPr>
        <p:txBody>
          <a:bodyPr anchor="b">
            <a:noAutofit/>
          </a:bodyPr>
          <a:lstStyle/>
          <a:p>
            <a:r>
              <a:rPr lang="en-US" sz="2000" dirty="0"/>
              <a:t>¿</a:t>
            </a:r>
            <a:r>
              <a:rPr lang="en-US" sz="2000" dirty="0" err="1"/>
              <a:t>Sobre</a:t>
            </a:r>
            <a:r>
              <a:rPr lang="en-US" sz="2000" dirty="0"/>
              <a:t> </a:t>
            </a:r>
            <a:r>
              <a:rPr lang="en-US" sz="2000" dirty="0" err="1"/>
              <a:t>qué</a:t>
            </a:r>
            <a:r>
              <a:rPr lang="en-US" sz="2000" dirty="0"/>
              <a:t> les </a:t>
            </a:r>
            <a:r>
              <a:rPr lang="en-US" sz="2000" dirty="0" err="1"/>
              <a:t>gustaría</a:t>
            </a:r>
            <a:r>
              <a:rPr lang="en-US" sz="2000" dirty="0"/>
              <a:t> </a:t>
            </a:r>
            <a:r>
              <a:rPr lang="en-US" sz="2000" dirty="0" err="1"/>
              <a:t>recibir</a:t>
            </a:r>
            <a:r>
              <a:rPr lang="en-US" sz="2000" dirty="0"/>
              <a:t> </a:t>
            </a:r>
            <a:r>
              <a:rPr lang="en-US" sz="2000" dirty="0" err="1"/>
              <a:t>sugerencias</a:t>
            </a:r>
            <a:r>
              <a:rPr lang="en-US" sz="2000" dirty="0"/>
              <a:t> o </a:t>
            </a:r>
            <a:r>
              <a:rPr lang="en-US" sz="2000" dirty="0" err="1"/>
              <a:t>ayuda</a:t>
            </a:r>
            <a:r>
              <a:rPr lang="en-US" sz="2000" dirty="0"/>
              <a:t> de las </a:t>
            </a:r>
            <a:r>
              <a:rPr lang="en-US" sz="2000" dirty="0" err="1"/>
              <a:t>moderadoras</a:t>
            </a:r>
            <a:r>
              <a:rPr lang="en-US" sz="2000" dirty="0"/>
              <a:t>? </a:t>
            </a:r>
            <a:br>
              <a:rPr lang="en-US" sz="2000" dirty="0"/>
            </a:br>
            <a:r>
              <a:rPr lang="en-US" sz="1400" dirty="0" err="1"/>
              <a:t>Recuerdan</a:t>
            </a:r>
            <a:r>
              <a:rPr lang="en-US" sz="1400" dirty="0"/>
              <a:t> que </a:t>
            </a:r>
            <a:r>
              <a:rPr lang="en-US" sz="1400" dirty="0" err="1"/>
              <a:t>esta</a:t>
            </a:r>
            <a:r>
              <a:rPr lang="en-US" sz="1400" dirty="0"/>
              <a:t> es la </a:t>
            </a:r>
            <a:r>
              <a:rPr lang="en-US" sz="1400" dirty="0" err="1"/>
              <a:t>penúltima</a:t>
            </a:r>
            <a:r>
              <a:rPr lang="en-US" sz="1400" dirty="0"/>
              <a:t> </a:t>
            </a:r>
            <a:r>
              <a:rPr lang="en-US" sz="1400" dirty="0" err="1"/>
              <a:t>entrega</a:t>
            </a:r>
            <a:r>
              <a:rPr lang="en-US" sz="1400" dirty="0"/>
              <a:t> antes de la </a:t>
            </a:r>
            <a:r>
              <a:rPr lang="en-US" sz="1400" dirty="0" err="1"/>
              <a:t>entrega</a:t>
            </a:r>
            <a:r>
              <a:rPr lang="en-US" sz="1400" dirty="0"/>
              <a:t> final y la </a:t>
            </a:r>
            <a:r>
              <a:rPr lang="en-US" sz="1400" dirty="0" err="1"/>
              <a:t>presentación</a:t>
            </a:r>
            <a:r>
              <a:rPr lang="en-US" sz="1400" dirty="0"/>
              <a:t> final, ¡</a:t>
            </a:r>
            <a:r>
              <a:rPr lang="en-US" sz="1400" dirty="0" err="1"/>
              <a:t>así</a:t>
            </a:r>
            <a:r>
              <a:rPr lang="en-US" sz="1400" dirty="0"/>
              <a:t> que </a:t>
            </a:r>
            <a:r>
              <a:rPr lang="en-US" sz="1400" dirty="0" err="1"/>
              <a:t>aprovechan</a:t>
            </a:r>
            <a:r>
              <a:rPr lang="en-US" sz="1400" dirty="0"/>
              <a:t> la </a:t>
            </a:r>
            <a:r>
              <a:rPr lang="en-US" sz="1400" dirty="0" err="1"/>
              <a:t>oportunidad</a:t>
            </a:r>
            <a:r>
              <a:rPr lang="en-US" sz="1400" dirty="0"/>
              <a:t> de </a:t>
            </a:r>
            <a:r>
              <a:rPr lang="en-US" sz="1400" dirty="0" err="1"/>
              <a:t>recibir</a:t>
            </a:r>
            <a:r>
              <a:rPr lang="en-US" sz="1400" dirty="0"/>
              <a:t> </a:t>
            </a:r>
            <a:r>
              <a:rPr lang="en-US" sz="1400" dirty="0" err="1"/>
              <a:t>retroalimentación</a:t>
            </a:r>
            <a:r>
              <a:rPr lang="en-US" sz="1400" dirty="0"/>
              <a:t>!</a:t>
            </a:r>
            <a:endParaRPr lang="en-GB" sz="1400" dirty="0"/>
          </a:p>
        </p:txBody>
      </p:sp>
      <p:sp>
        <p:nvSpPr>
          <p:cNvPr id="3" name="Text Placeholder 2">
            <a:extLst>
              <a:ext uri="{FF2B5EF4-FFF2-40B4-BE49-F238E27FC236}">
                <a16:creationId xmlns:a16="http://schemas.microsoft.com/office/drawing/2014/main" id="{C2671073-5955-1A41-9CBF-1F831012D01A}"/>
              </a:ext>
            </a:extLst>
          </p:cNvPr>
          <p:cNvSpPr>
            <a:spLocks noGrp="1"/>
          </p:cNvSpPr>
          <p:nvPr>
            <p:ph idx="1"/>
          </p:nvPr>
        </p:nvSpPr>
        <p:spPr>
          <a:xfrm>
            <a:off x="3724073" y="1828800"/>
            <a:ext cx="4939867" cy="2839064"/>
          </a:xfrm>
        </p:spPr>
        <p:txBody>
          <a:bodyPr>
            <a:normAutofit/>
          </a:bodyPr>
          <a:lstStyle/>
          <a:p>
            <a:r>
              <a:rPr lang="en-GB" sz="1500" dirty="0" err="1" smtClean="0"/>
              <a:t>Retroalimentación</a:t>
            </a:r>
            <a:r>
              <a:rPr lang="en-GB" sz="1500" dirty="0" smtClean="0"/>
              <a:t> para Anna </a:t>
            </a:r>
            <a:r>
              <a:rPr lang="en-GB" sz="1500" dirty="0" err="1" smtClean="0"/>
              <a:t>pues</a:t>
            </a:r>
            <a:r>
              <a:rPr lang="en-GB" sz="1500" dirty="0" smtClean="0"/>
              <a:t> </a:t>
            </a:r>
            <a:r>
              <a:rPr lang="en-GB" sz="1500" dirty="0" err="1" smtClean="0"/>
              <a:t>en</a:t>
            </a:r>
            <a:r>
              <a:rPr lang="en-GB" sz="1500" dirty="0"/>
              <a:t> </a:t>
            </a:r>
            <a:r>
              <a:rPr lang="en-GB" sz="1500" dirty="0" smtClean="0"/>
              <a:t>el </a:t>
            </a:r>
            <a:r>
              <a:rPr lang="en-GB" sz="1500" dirty="0" err="1" smtClean="0"/>
              <a:t>código</a:t>
            </a:r>
            <a:r>
              <a:rPr lang="en-GB" sz="1500" dirty="0" smtClean="0"/>
              <a:t> para la </a:t>
            </a:r>
            <a:r>
              <a:rPr lang="en-GB" sz="1500" dirty="0" err="1" smtClean="0"/>
              <a:t>página</a:t>
            </a:r>
            <a:r>
              <a:rPr lang="en-GB" sz="1500" dirty="0" smtClean="0"/>
              <a:t> web no se </a:t>
            </a:r>
            <a:r>
              <a:rPr lang="en-GB" sz="1500" dirty="0" err="1" smtClean="0"/>
              <a:t>pueden</a:t>
            </a:r>
            <a:r>
              <a:rPr lang="en-GB" sz="1500" dirty="0" smtClean="0"/>
              <a:t>  </a:t>
            </a:r>
            <a:r>
              <a:rPr lang="en-GB" sz="1500" dirty="0" err="1" smtClean="0"/>
              <a:t>acomodar</a:t>
            </a:r>
            <a:r>
              <a:rPr lang="en-GB" sz="1500" dirty="0" smtClean="0"/>
              <a:t> las imagines </a:t>
            </a:r>
          </a:p>
          <a:p>
            <a:r>
              <a:rPr lang="en-GB" sz="1500" dirty="0" err="1" smtClean="0"/>
              <a:t>Retroalimentación</a:t>
            </a:r>
            <a:r>
              <a:rPr lang="en-GB" sz="1500" dirty="0" smtClean="0"/>
              <a:t>, </a:t>
            </a:r>
            <a:r>
              <a:rPr lang="en-GB" sz="1500" dirty="0" err="1" smtClean="0"/>
              <a:t>pues</a:t>
            </a:r>
            <a:r>
              <a:rPr lang="en-GB" sz="1500" dirty="0" smtClean="0"/>
              <a:t> no </a:t>
            </a:r>
            <a:r>
              <a:rPr lang="en-GB" sz="1500" dirty="0" err="1" smtClean="0"/>
              <a:t>podemos</a:t>
            </a:r>
            <a:r>
              <a:rPr lang="en-GB" sz="1500" dirty="0" smtClean="0"/>
              <a:t> </a:t>
            </a:r>
            <a:r>
              <a:rPr lang="en-GB" sz="1500" dirty="0" err="1" smtClean="0"/>
              <a:t>hacer</a:t>
            </a:r>
            <a:r>
              <a:rPr lang="en-GB" sz="1500" dirty="0" smtClean="0"/>
              <a:t> </a:t>
            </a:r>
            <a:r>
              <a:rPr lang="en-GB" sz="1500" dirty="0" err="1" smtClean="0"/>
              <a:t>ligera</a:t>
            </a:r>
            <a:r>
              <a:rPr lang="en-GB" sz="1500" dirty="0" smtClean="0"/>
              <a:t> la </a:t>
            </a:r>
            <a:r>
              <a:rPr lang="en-GB" sz="1500" dirty="0" err="1" smtClean="0"/>
              <a:t>obra</a:t>
            </a:r>
            <a:r>
              <a:rPr lang="en-GB" sz="1500" dirty="0" smtClean="0"/>
              <a:t> de arte de las </a:t>
            </a:r>
            <a:r>
              <a:rPr lang="en-GB" sz="1500" dirty="0" err="1" smtClean="0"/>
              <a:t>manos</a:t>
            </a:r>
            <a:r>
              <a:rPr lang="en-GB" sz="1500" dirty="0" smtClean="0"/>
              <a:t> y </a:t>
            </a:r>
            <a:r>
              <a:rPr lang="en-GB" sz="1500" dirty="0" err="1" smtClean="0"/>
              <a:t>tarda</a:t>
            </a:r>
            <a:r>
              <a:rPr lang="en-GB" sz="1500" dirty="0" smtClean="0"/>
              <a:t> mucho </a:t>
            </a:r>
            <a:r>
              <a:rPr lang="en-GB" sz="1500" dirty="0" err="1" smtClean="0"/>
              <a:t>en</a:t>
            </a:r>
            <a:r>
              <a:rPr lang="en-GB" sz="1500" dirty="0" smtClean="0"/>
              <a:t> </a:t>
            </a:r>
            <a:r>
              <a:rPr lang="en-GB" sz="1500" dirty="0" err="1" smtClean="0"/>
              <a:t>cargar</a:t>
            </a:r>
            <a:r>
              <a:rPr lang="en-GB" sz="1500" dirty="0" smtClean="0"/>
              <a:t> </a:t>
            </a:r>
            <a:r>
              <a:rPr lang="en-GB" sz="1500" dirty="0" err="1" smtClean="0"/>
              <a:t>en</a:t>
            </a:r>
            <a:r>
              <a:rPr lang="en-GB" sz="1500" dirty="0" smtClean="0"/>
              <a:t> el html </a:t>
            </a:r>
            <a:endParaRPr lang="en-GB" sz="1500" dirty="0"/>
          </a:p>
        </p:txBody>
      </p:sp>
      <p:pic>
        <p:nvPicPr>
          <p:cNvPr id="5" name="Picture 4" descr="A picture containing logo&#10;&#10;Description automatically generated">
            <a:extLst>
              <a:ext uri="{FF2B5EF4-FFF2-40B4-BE49-F238E27FC236}">
                <a16:creationId xmlns:a16="http://schemas.microsoft.com/office/drawing/2014/main" id="{F7731A9A-D7E2-BF42-9A50-AE62FCB72670}"/>
              </a:ext>
            </a:extLst>
          </p:cNvPr>
          <p:cNvPicPr>
            <a:picLocks noChangeAspect="1"/>
          </p:cNvPicPr>
          <p:nvPr/>
        </p:nvPicPr>
        <p:blipFill rotWithShape="1">
          <a:blip r:embed="rId2"/>
          <a:srcRect l="41787" r="13094"/>
          <a:stretch/>
        </p:blipFill>
        <p:spPr>
          <a:xfrm>
            <a:off x="20" y="10"/>
            <a:ext cx="3476673" cy="5143490"/>
          </a:xfrm>
          <a:prstGeom prst="rect">
            <a:avLst/>
          </a:prstGeom>
          <a:effectLst/>
        </p:spPr>
      </p:pic>
      <p:sp>
        <p:nvSpPr>
          <p:cNvPr id="11" name="Google Shape;153;p9">
            <a:extLst>
              <a:ext uri="{FF2B5EF4-FFF2-40B4-BE49-F238E27FC236}">
                <a16:creationId xmlns:a16="http://schemas.microsoft.com/office/drawing/2014/main" id="{EB9B23CC-8D62-9448-A4BF-7C30AE7F0780}"/>
              </a:ext>
            </a:extLst>
          </p:cNvPr>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3" name="Google Shape;154;p9">
            <a:extLst>
              <a:ext uri="{FF2B5EF4-FFF2-40B4-BE49-F238E27FC236}">
                <a16:creationId xmlns:a16="http://schemas.microsoft.com/office/drawing/2014/main" id="{42F2D213-E21B-964E-99DA-1271CDF2F23F}"/>
              </a:ext>
            </a:extLst>
          </p:cNvPr>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extLst>
      <p:ext uri="{BB962C8B-B14F-4D97-AF65-F5344CB8AC3E}">
        <p14:creationId xmlns:p14="http://schemas.microsoft.com/office/powerpoint/2010/main" val="281638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dirty="0">
                <a:solidFill>
                  <a:schemeClr val="lt1"/>
                </a:solidFill>
              </a:rPr>
              <a:t>30 seconds – </a:t>
            </a:r>
            <a:r>
              <a:rPr lang="en-US" dirty="0" err="1">
                <a:solidFill>
                  <a:schemeClr val="lt1"/>
                </a:solidFill>
              </a:rPr>
              <a:t>Próximos</a:t>
            </a:r>
            <a:r>
              <a:rPr lang="en-US" dirty="0">
                <a:solidFill>
                  <a:schemeClr val="lt1"/>
                </a:solidFill>
              </a:rPr>
              <a:t> pasos</a:t>
            </a:r>
            <a:endParaRPr dirty="0">
              <a:solidFill>
                <a:schemeClr val="lt1"/>
              </a:solidFill>
            </a:endParaRPr>
          </a:p>
        </p:txBody>
      </p:sp>
      <p:sp>
        <p:nvSpPr>
          <p:cNvPr id="2" name="Marcador de contenido 1"/>
          <p:cNvSpPr>
            <a:spLocks noGrp="1"/>
          </p:cNvSpPr>
          <p:nvPr>
            <p:ph idx="1"/>
          </p:nvPr>
        </p:nvSpPr>
        <p:spPr/>
        <p:txBody>
          <a:bodyPr/>
          <a:lstStyle/>
          <a:p>
            <a:r>
              <a:rPr lang="es-MX" dirty="0" smtClean="0"/>
              <a:t>Definir los colores de la mano y hacerla más liviana para la página web</a:t>
            </a:r>
          </a:p>
          <a:p>
            <a:r>
              <a:rPr lang="es-MX" dirty="0" smtClean="0"/>
              <a:t>Terminar las imágenes de los mapas que van en la página web</a:t>
            </a:r>
          </a:p>
          <a:p>
            <a:r>
              <a:rPr lang="es-MX" dirty="0" smtClean="0"/>
              <a:t>Búsqueda de imágenes e información para la página web</a:t>
            </a:r>
          </a:p>
          <a:p>
            <a:r>
              <a:rPr lang="es-MX" dirty="0" smtClean="0"/>
              <a:t>Unión de todas las partes de la obra de arte </a:t>
            </a:r>
            <a:endParaRPr lang="es-MX" dirty="0"/>
          </a:p>
        </p:txBody>
      </p:sp>
      <p:sp>
        <p:nvSpPr>
          <p:cNvPr id="153" name="Google Shape;153;p9"/>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54" name="Google Shape;154;p9"/>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2"/>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Beautiful Patterns https://beautifulpatterns.org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Patrones Hermosos www.patroneshermosos.com</a:t>
            </a:r>
            <a:endParaRPr sz="1400" b="0" i="0" u="none" strike="noStrike" cap="none">
              <a:solidFill>
                <a:srgbClr val="000000"/>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8587049" y="4542874"/>
            <a:ext cx="502349" cy="502349"/>
          </a:xfrm>
          <a:prstGeom prst="rect">
            <a:avLst/>
          </a:prstGeom>
          <a:noFill/>
          <a:ln>
            <a:noFill/>
          </a:ln>
        </p:spPr>
      </p:pic>
      <p:sp>
        <p:nvSpPr>
          <p:cNvPr id="4" name="Título 3"/>
          <p:cNvSpPr>
            <a:spLocks noGrp="1"/>
          </p:cNvSpPr>
          <p:nvPr>
            <p:ph type="title"/>
          </p:nvPr>
        </p:nvSpPr>
        <p:spPr/>
        <p:txBody>
          <a:bodyPr/>
          <a:lstStyle/>
          <a:p>
            <a:r>
              <a:rPr lang="es-MX" dirty="0" smtClean="0"/>
              <a:t>Resumen del progreso</a:t>
            </a:r>
            <a:endParaRPr lang="es-MX" dirty="0"/>
          </a:p>
        </p:txBody>
      </p:sp>
      <p:sp>
        <p:nvSpPr>
          <p:cNvPr id="5" name="Marcador de contenido 4"/>
          <p:cNvSpPr>
            <a:spLocks noGrp="1"/>
          </p:cNvSpPr>
          <p:nvPr>
            <p:ph idx="1"/>
          </p:nvPr>
        </p:nvSpPr>
        <p:spPr/>
        <p:txBody>
          <a:bodyPr/>
          <a:lstStyle/>
          <a:p>
            <a:r>
              <a:rPr lang="es-MX" dirty="0" smtClean="0"/>
              <a:t>Como parte del trabajo se han elaborado las manos de la obra de arte, asi mismo se han creado círculos con imágenes y la elaboración de la pagina web</a:t>
            </a:r>
            <a:endParaRPr lang="es-MX"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827" y="2556675"/>
            <a:ext cx="4603172" cy="2226065"/>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41" y="2556675"/>
            <a:ext cx="3660245" cy="19931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3"/>
          <p:cNvSpPr txBox="1">
            <a:spLocks noGrp="1"/>
          </p:cNvSpPr>
          <p:nvPr>
            <p:ph type="title"/>
          </p:nvPr>
        </p:nvSpPr>
        <p:spPr>
          <a:prstGeom prst="rect">
            <a:avLst/>
          </a:prstGeom>
          <a:solidFill>
            <a:schemeClr val="dk1">
              <a:alpha val="40000"/>
            </a:schemeClr>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Calibri"/>
              <a:buNone/>
            </a:pPr>
            <a:r>
              <a:rPr lang="en-US" dirty="0" err="1">
                <a:solidFill>
                  <a:schemeClr val="lt1"/>
                </a:solidFill>
              </a:rPr>
              <a:t>Presentense</a:t>
            </a:r>
            <a:r>
              <a:rPr lang="en-US" dirty="0">
                <a:solidFill>
                  <a:schemeClr val="lt1"/>
                </a:solidFill>
              </a:rPr>
              <a:t> y las </a:t>
            </a:r>
            <a:r>
              <a:rPr lang="en-US" dirty="0" err="1">
                <a:solidFill>
                  <a:schemeClr val="lt1"/>
                </a:solidFill>
              </a:rPr>
              <a:t>tareas</a:t>
            </a:r>
            <a:r>
              <a:rPr lang="en-US" dirty="0">
                <a:solidFill>
                  <a:schemeClr val="lt1"/>
                </a:solidFill>
              </a:rPr>
              <a:t> </a:t>
            </a:r>
            <a:r>
              <a:rPr lang="en-US" dirty="0" err="1">
                <a:solidFill>
                  <a:schemeClr val="lt1"/>
                </a:solidFill>
              </a:rPr>
              <a:t>asignadas</a:t>
            </a:r>
            <a:endParaRPr dirty="0">
              <a:solidFill>
                <a:srgbClr val="FFFFFF"/>
              </a:solidFill>
            </a:endParaRPr>
          </a:p>
        </p:txBody>
      </p:sp>
      <p:sp>
        <p:nvSpPr>
          <p:cNvPr id="2" name="Marcador de contenido 1"/>
          <p:cNvSpPr>
            <a:spLocks noGrp="1"/>
          </p:cNvSpPr>
          <p:nvPr>
            <p:ph idx="1"/>
          </p:nvPr>
        </p:nvSpPr>
        <p:spPr/>
        <p:txBody>
          <a:bodyPr/>
          <a:lstStyle/>
          <a:p>
            <a:r>
              <a:rPr lang="es-MX" dirty="0" smtClean="0"/>
              <a:t>Valeria Escalona: Realización de círculos con imágenes para la obra de arte </a:t>
            </a:r>
          </a:p>
          <a:p>
            <a:r>
              <a:rPr lang="es-MX" dirty="0" smtClean="0"/>
              <a:t>Anna Lozano: Elaboración de página web </a:t>
            </a:r>
          </a:p>
          <a:p>
            <a:r>
              <a:rPr lang="es-MX" dirty="0" smtClean="0"/>
              <a:t>Miriam </a:t>
            </a:r>
            <a:r>
              <a:rPr lang="es-MX" dirty="0" err="1" smtClean="0"/>
              <a:t>Walle</a:t>
            </a:r>
            <a:r>
              <a:rPr lang="es-MX" dirty="0" smtClean="0"/>
              <a:t>: Colaboración para detalles en página web, así como nuevas propuestas </a:t>
            </a:r>
          </a:p>
          <a:p>
            <a:r>
              <a:rPr lang="es-MX" dirty="0" smtClean="0"/>
              <a:t>Daniela Alvarado: Elaboración de manos en código para la obra de arte y elaboración de mapas para  página web</a:t>
            </a:r>
            <a:endParaRPr lang="es-MX" dirty="0"/>
          </a:p>
        </p:txBody>
      </p:sp>
      <p:sp>
        <p:nvSpPr>
          <p:cNvPr id="102" name="Google Shape;102;p3"/>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4"/>
          <p:cNvSpPr txBox="1">
            <a:spLocks noGrp="1"/>
          </p:cNvSpPr>
          <p:nvPr>
            <p:ph type="title"/>
          </p:nvPr>
        </p:nvSpPr>
        <p:spPr>
          <a:prstGeom prst="rect">
            <a:avLst/>
          </a:prstGeom>
          <a:solidFill>
            <a:schemeClr val="dk1">
              <a:alpha val="20000"/>
            </a:schemeClr>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FF"/>
              </a:buClr>
              <a:buSzPct val="100000"/>
              <a:buFont typeface="Calibri"/>
              <a:buNone/>
            </a:pPr>
            <a:r>
              <a:rPr lang="en-US">
                <a:solidFill>
                  <a:srgbClr val="FFFFFF"/>
                </a:solidFill>
              </a:rPr>
              <a:t>30 </a:t>
            </a:r>
            <a:r>
              <a:rPr lang="en-US" sz="4200">
                <a:solidFill>
                  <a:schemeClr val="lt1"/>
                </a:solidFill>
              </a:rPr>
              <a:t>segundos</a:t>
            </a:r>
            <a:r>
              <a:rPr lang="en-US">
                <a:solidFill>
                  <a:srgbClr val="FFFFFF"/>
                </a:solidFill>
              </a:rPr>
              <a:t> – Updates sobre </a:t>
            </a:r>
            <a:r>
              <a:rPr lang="en-US">
                <a:solidFill>
                  <a:schemeClr val="lt1"/>
                </a:solidFill>
              </a:rPr>
              <a:t>el problema mundial que eligen</a:t>
            </a:r>
            <a:endParaRPr>
              <a:solidFill>
                <a:srgbClr val="FFFFFF"/>
              </a:solidFill>
            </a:endParaRPr>
          </a:p>
        </p:txBody>
      </p:sp>
      <p:sp>
        <p:nvSpPr>
          <p:cNvPr id="2" name="Marcador de contenido 1"/>
          <p:cNvSpPr>
            <a:spLocks noGrp="1"/>
          </p:cNvSpPr>
          <p:nvPr>
            <p:ph idx="1"/>
          </p:nvPr>
        </p:nvSpPr>
        <p:spPr/>
        <p:txBody>
          <a:bodyPr/>
          <a:lstStyle/>
          <a:p>
            <a:r>
              <a:rPr lang="es-ES" dirty="0">
                <a:effectLst/>
              </a:rPr>
              <a:t>El Cambio Climático es uno de los problemas ambientales que en nuestros días pone en peligro la vida en la Tierra, este fenómeno ha provocado consecuencias negativas en el planeta que afectan el bienestar y la seguridad de los seres vivos lo que constituye una gran preocupación para la humanidad.</a:t>
            </a:r>
            <a:endParaRPr lang="es-MX" dirty="0"/>
          </a:p>
        </p:txBody>
      </p:sp>
      <p:sp>
        <p:nvSpPr>
          <p:cNvPr id="110" name="Google Shape;110;p4"/>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11" name="Google Shape;111;p4"/>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a:spLocks noGrp="1"/>
          </p:cNvSpPr>
          <p:nvPr>
            <p:ph type="title"/>
          </p:nvPr>
        </p:nvSpPr>
        <p:spPr>
          <a:prstGeom prst="rect">
            <a:avLst/>
          </a:prstGeom>
          <a:solidFill>
            <a:schemeClr val="dk1">
              <a:alpha val="60000"/>
            </a:schemeClr>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Calibri"/>
              <a:buNone/>
            </a:pPr>
            <a:r>
              <a:rPr lang="en-US" dirty="0" err="1">
                <a:solidFill>
                  <a:schemeClr val="lt1"/>
                </a:solidFill>
              </a:rPr>
              <a:t>Su</a:t>
            </a:r>
            <a:r>
              <a:rPr lang="en-US" dirty="0">
                <a:solidFill>
                  <a:schemeClr val="lt1"/>
                </a:solidFill>
              </a:rPr>
              <a:t> </a:t>
            </a:r>
            <a:r>
              <a:rPr lang="en-US" dirty="0" err="1">
                <a:solidFill>
                  <a:schemeClr val="lt1"/>
                </a:solidFill>
              </a:rPr>
              <a:t>pieza</a:t>
            </a:r>
            <a:r>
              <a:rPr lang="en-US" dirty="0">
                <a:solidFill>
                  <a:schemeClr val="lt1"/>
                </a:solidFill>
              </a:rPr>
              <a:t> de </a:t>
            </a:r>
            <a:r>
              <a:rPr lang="en-US" dirty="0" err="1">
                <a:solidFill>
                  <a:schemeClr val="lt1"/>
                </a:solidFill>
              </a:rPr>
              <a:t>arte</a:t>
            </a:r>
            <a:endParaRPr dirty="0">
              <a:solidFill>
                <a:srgbClr val="FFFFFF"/>
              </a:solidFill>
            </a:endParaRPr>
          </a:p>
        </p:txBody>
      </p:sp>
      <p:sp>
        <p:nvSpPr>
          <p:cNvPr id="2" name="Marcador de contenido 1"/>
          <p:cNvSpPr>
            <a:spLocks noGrp="1"/>
          </p:cNvSpPr>
          <p:nvPr>
            <p:ph idx="1"/>
          </p:nvPr>
        </p:nvSpPr>
        <p:spPr/>
        <p:txBody>
          <a:bodyPr/>
          <a:lstStyle/>
          <a:p>
            <a:r>
              <a:rPr lang="es-MX" dirty="0" smtClean="0"/>
              <a:t>Para la pieza de arte se pensó unas manos agarradas mostrando la vida marina y la vida terrestre, alrededor de las manos uno círculos que simbolizan los ecosistemas y la relación que tienen con los seres vivos.</a:t>
            </a:r>
          </a:p>
          <a:p>
            <a:r>
              <a:rPr lang="es-MX" dirty="0" smtClean="0"/>
              <a:t>Se planea que lo círculos así como las manos tengan movimiento para que la obra de arte sea aun más atractiva.</a:t>
            </a:r>
          </a:p>
          <a:p>
            <a:endParaRPr lang="es-MX" dirty="0" smtClean="0"/>
          </a:p>
        </p:txBody>
      </p:sp>
      <p:sp>
        <p:nvSpPr>
          <p:cNvPr id="118" name="Google Shape;118;p5"/>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19" name="Google Shape;119;p5"/>
          <p:cNvPicPr preferRelativeResize="0"/>
          <p:nvPr/>
        </p:nvPicPr>
        <p:blipFill rotWithShape="1">
          <a:blip r:embed="rId3">
            <a:alphaModFix/>
          </a:blip>
          <a:srcRect/>
          <a:stretch/>
        </p:blipFill>
        <p:spPr>
          <a:xfrm>
            <a:off x="8587049" y="4542874"/>
            <a:ext cx="502349" cy="502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6"/>
          <p:cNvSpPr txBox="1">
            <a:spLocks noGrp="1"/>
          </p:cNvSpPr>
          <p:nvPr>
            <p:ph type="title"/>
          </p:nvPr>
        </p:nvSpPr>
        <p:spPr>
          <a:prstGeom prst="rect">
            <a:avLst/>
          </a:prstGeom>
          <a:solidFill>
            <a:schemeClr val="dk1">
              <a:alpha val="64313"/>
            </a:schemeClr>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400"/>
              <a:buFont typeface="Calibri"/>
              <a:buNone/>
            </a:pPr>
            <a:r>
              <a:rPr lang="en-US">
                <a:solidFill>
                  <a:srgbClr val="FFFFFF"/>
                </a:solidFill>
              </a:rPr>
              <a:t>1 minuto – Su codigo</a:t>
            </a:r>
            <a:endParaRPr>
              <a:solidFill>
                <a:srgbClr val="FFFFFF"/>
              </a:solidFill>
            </a:endParaRPr>
          </a:p>
        </p:txBody>
      </p:sp>
      <p:sp>
        <p:nvSpPr>
          <p:cNvPr id="126" name="Google Shape;126;p6"/>
          <p:cNvSpPr txBox="1">
            <a:spLocks noGrp="1"/>
          </p:cNvSpPr>
          <p:nvPr>
            <p:ph idx="1"/>
          </p:nvPr>
        </p:nvSpPr>
        <p:spPr>
          <a:xfrm>
            <a:off x="510241" y="1466357"/>
            <a:ext cx="7937568" cy="3157598"/>
          </a:xfrm>
          <a:prstGeom prst="rect">
            <a:avLst/>
          </a:prstGeom>
          <a:solidFill>
            <a:schemeClr val="dk1">
              <a:alpha val="64313"/>
            </a:schemeClr>
          </a:solidFill>
          <a:ln>
            <a:noFill/>
          </a:ln>
        </p:spPr>
        <p:txBody>
          <a:bodyPr spcFirstLastPara="1" wrap="square" lIns="91425" tIns="45700" rIns="91425" bIns="45700" anchor="t" anchorCtr="0">
            <a:normAutofit fontScale="62500" lnSpcReduction="20000"/>
          </a:bodyPr>
          <a:lstStyle/>
          <a:p>
            <a:pPr marL="342900" lvl="0" indent="-342900" algn="l" rtl="0">
              <a:lnSpc>
                <a:spcPct val="100000"/>
              </a:lnSpc>
              <a:spcBef>
                <a:spcPts val="0"/>
              </a:spcBef>
              <a:spcAft>
                <a:spcPts val="0"/>
              </a:spcAft>
              <a:buClr>
                <a:srgbClr val="FFFFFF"/>
              </a:buClr>
              <a:buSzPts val="3200"/>
              <a:buChar char="•"/>
            </a:pPr>
            <a:r>
              <a:rPr lang="es-MX" dirty="0" smtClean="0">
                <a:solidFill>
                  <a:srgbClr val="FFFFFF"/>
                </a:solidFill>
              </a:rPr>
              <a:t>Cuéntenos sobre tu código:</a:t>
            </a:r>
            <a:endParaRPr lang="es-MX" dirty="0" smtClean="0"/>
          </a:p>
          <a:p>
            <a:pPr marL="742950" lvl="1" indent="-285750" algn="l" rtl="0">
              <a:lnSpc>
                <a:spcPct val="100000"/>
              </a:lnSpc>
              <a:spcBef>
                <a:spcPts val="560"/>
              </a:spcBef>
              <a:spcAft>
                <a:spcPts val="0"/>
              </a:spcAft>
              <a:buClr>
                <a:srgbClr val="FFFFFF"/>
              </a:buClr>
              <a:buSzPts val="2800"/>
              <a:buChar char="–"/>
            </a:pPr>
            <a:r>
              <a:rPr lang="es-MX" dirty="0" smtClean="0">
                <a:solidFill>
                  <a:srgbClr val="FFFFFF"/>
                </a:solidFill>
              </a:rPr>
              <a:t>Diseño de arte, elaboración de manos agarradas y página web</a:t>
            </a:r>
            <a:endParaRPr lang="es-MX" dirty="0" smtClean="0"/>
          </a:p>
          <a:p>
            <a:pPr marL="742950" lvl="1" indent="-285750" algn="l" rtl="0">
              <a:lnSpc>
                <a:spcPct val="100000"/>
              </a:lnSpc>
              <a:spcBef>
                <a:spcPts val="560"/>
              </a:spcBef>
              <a:spcAft>
                <a:spcPts val="0"/>
              </a:spcAft>
              <a:buClr>
                <a:srgbClr val="FFFFFF"/>
              </a:buClr>
              <a:buSzPts val="2800"/>
              <a:buChar char="–"/>
            </a:pPr>
            <a:r>
              <a:rPr lang="es-MX" dirty="0" smtClean="0">
                <a:solidFill>
                  <a:srgbClr val="FFFFFF"/>
                </a:solidFill>
              </a:rPr>
              <a:t>Los componentes principales de su código</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En cuanto a los componentes de nuestra obra de arte se tomo el código de “mágicas” y se modifico </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Así mismo se realice el código para la página web desde cero </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Se creo código para la elaboración de círculos con imagines para al rededor de las manos</a:t>
            </a:r>
            <a:endParaRPr lang="es-MX" dirty="0" smtClean="0"/>
          </a:p>
          <a:p>
            <a:pPr marL="742950" lvl="1" indent="-285750" algn="l" rtl="0">
              <a:lnSpc>
                <a:spcPct val="100000"/>
              </a:lnSpc>
              <a:spcBef>
                <a:spcPts val="560"/>
              </a:spcBef>
              <a:spcAft>
                <a:spcPts val="0"/>
              </a:spcAft>
              <a:buClr>
                <a:srgbClr val="FFFFFF"/>
              </a:buClr>
              <a:buSzPts val="2800"/>
              <a:buChar char="–"/>
            </a:pPr>
            <a:r>
              <a:rPr lang="es-MX" dirty="0" smtClean="0">
                <a:solidFill>
                  <a:srgbClr val="FFFFFF"/>
                </a:solidFill>
              </a:rPr>
              <a:t>Organización del equipo: quien está escribiendo qué componente del código</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Anna: Escribo código desde cero para la página web</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Valeria: Escribió código para círculos con imágenes</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Daniela: Modificación de código para la elaboración de las manos, así como código de colores y elaboración de mapas </a:t>
            </a:r>
          </a:p>
          <a:p>
            <a:pPr marL="457200" lvl="1" indent="0" algn="l" rtl="0">
              <a:lnSpc>
                <a:spcPct val="100000"/>
              </a:lnSpc>
              <a:spcBef>
                <a:spcPts val="560"/>
              </a:spcBef>
              <a:spcAft>
                <a:spcPts val="0"/>
              </a:spcAft>
              <a:buClr>
                <a:srgbClr val="FFFFFF"/>
              </a:buClr>
              <a:buSzPts val="2800"/>
              <a:buNone/>
            </a:pPr>
            <a:r>
              <a:rPr lang="es-MX" dirty="0" smtClean="0">
                <a:solidFill>
                  <a:srgbClr val="FFFFFF"/>
                </a:solidFill>
              </a:rPr>
              <a:t>Myriam: Búsqueda de información y de imágenes para página web </a:t>
            </a:r>
            <a:endParaRPr lang="es-MX" dirty="0" smtClean="0"/>
          </a:p>
          <a:p>
            <a:pPr marL="742950" lvl="1" indent="-285750" algn="l" rtl="0">
              <a:lnSpc>
                <a:spcPct val="100000"/>
              </a:lnSpc>
              <a:spcBef>
                <a:spcPts val="560"/>
              </a:spcBef>
              <a:spcAft>
                <a:spcPts val="0"/>
              </a:spcAft>
              <a:buClr>
                <a:srgbClr val="FFFFFF"/>
              </a:buClr>
              <a:buSzPts val="2800"/>
              <a:buChar char="–"/>
            </a:pPr>
            <a:r>
              <a:rPr lang="es-MX" dirty="0" smtClean="0">
                <a:solidFill>
                  <a:srgbClr val="FFFFFF"/>
                </a:solidFill>
              </a:rPr>
              <a:t>Qué recursos utilizaron desde el internet, con citas</a:t>
            </a:r>
          </a:p>
          <a:p>
            <a:pPr marL="742950" lvl="1" indent="-285750" algn="l" rtl="0">
              <a:lnSpc>
                <a:spcPct val="100000"/>
              </a:lnSpc>
              <a:spcBef>
                <a:spcPts val="560"/>
              </a:spcBef>
              <a:spcAft>
                <a:spcPts val="0"/>
              </a:spcAft>
              <a:buClr>
                <a:srgbClr val="FFFFFF"/>
              </a:buClr>
              <a:buSzPts val="2800"/>
              <a:buChar char="–"/>
            </a:pPr>
            <a:r>
              <a:rPr lang="es-MX" dirty="0" smtClean="0">
                <a:solidFill>
                  <a:srgbClr val="FFFFFF"/>
                </a:solidFill>
              </a:rPr>
              <a:t>Links de internet para la obtención de información en relación a cambio climático </a:t>
            </a:r>
          </a:p>
          <a:p>
            <a:r>
              <a:rPr lang="es-MX" dirty="0">
                <a:effectLst/>
              </a:rPr>
              <a:t>Cambio Climático tomado de </a:t>
            </a:r>
            <a:r>
              <a:rPr lang="es-MX" dirty="0">
                <a:effectLst/>
                <a:hlinkClick r:id="rId3"/>
              </a:rPr>
              <a:t>https://www.un.org/es/global-issues/climate-change</a:t>
            </a:r>
            <a:endParaRPr lang="es-MX" dirty="0">
              <a:effectLst/>
            </a:endParaRPr>
          </a:p>
          <a:p>
            <a:r>
              <a:rPr lang="es-MX" dirty="0">
                <a:effectLst/>
              </a:rPr>
              <a:t>Organización Meteorológica Mundial tomado de </a:t>
            </a:r>
            <a:r>
              <a:rPr lang="es-MX" dirty="0">
                <a:effectLst/>
                <a:hlinkClick r:id="rId4"/>
              </a:rPr>
              <a:t>https://public.wmo.int/es</a:t>
            </a:r>
            <a:endParaRPr lang="es-MX" dirty="0">
              <a:effectLst/>
            </a:endParaRPr>
          </a:p>
          <a:p>
            <a:r>
              <a:rPr lang="es-MX" dirty="0">
                <a:effectLst/>
              </a:rPr>
              <a:t>ONU Medio Ambiente tomado de </a:t>
            </a:r>
            <a:r>
              <a:rPr lang="es-MX" dirty="0">
                <a:effectLst/>
                <a:hlinkClick r:id="rId5"/>
              </a:rPr>
              <a:t>https://</a:t>
            </a:r>
            <a:r>
              <a:rPr lang="es-MX" dirty="0" smtClean="0">
                <a:effectLst/>
                <a:hlinkClick r:id="rId5"/>
              </a:rPr>
              <a:t>www.unep.org/es</a:t>
            </a:r>
            <a:endParaRPr lang="es-MX" dirty="0" smtClean="0"/>
          </a:p>
          <a:p>
            <a:pPr marL="203200" lvl="0" indent="0" algn="l" rtl="0">
              <a:lnSpc>
                <a:spcPct val="100000"/>
              </a:lnSpc>
              <a:spcBef>
                <a:spcPts val="640"/>
              </a:spcBef>
              <a:spcAft>
                <a:spcPts val="0"/>
              </a:spcAft>
              <a:buClr>
                <a:schemeClr val="dk1"/>
              </a:buClr>
              <a:buSzPts val="3200"/>
              <a:buNone/>
            </a:pPr>
            <a:endParaRPr lang="es-MX" dirty="0">
              <a:solidFill>
                <a:srgbClr val="FFFFFF"/>
              </a:solidFill>
            </a:endParaRPr>
          </a:p>
        </p:txBody>
      </p:sp>
      <p:sp>
        <p:nvSpPr>
          <p:cNvPr id="127" name="Google Shape;127;p6"/>
          <p:cNvSpPr txBox="1"/>
          <p:nvPr/>
        </p:nvSpPr>
        <p:spPr>
          <a:xfrm>
            <a:off x="87375" y="4542875"/>
            <a:ext cx="4837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Beautiful Patterns https://beautifulpatterns.org </a:t>
            </a: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 Patrones Hermosos www.patroneshermosos.com</a:t>
            </a:r>
            <a:endParaRPr sz="1400" b="0" i="0" u="none" strike="noStrike" cap="none">
              <a:solidFill>
                <a:srgbClr val="FFFFFF"/>
              </a:solidFill>
              <a:latin typeface="Calibri"/>
              <a:ea typeface="Calibri"/>
              <a:cs typeface="Calibri"/>
              <a:sym typeface="Calibri"/>
            </a:endParaRPr>
          </a:p>
        </p:txBody>
      </p:sp>
      <p:pic>
        <p:nvPicPr>
          <p:cNvPr id="128" name="Google Shape;128;p6"/>
          <p:cNvPicPr preferRelativeResize="0"/>
          <p:nvPr/>
        </p:nvPicPr>
        <p:blipFill rotWithShape="1">
          <a:blip r:embed="rId6">
            <a:alphaModFix/>
          </a:blip>
          <a:srcRect/>
          <a:stretch/>
        </p:blipFill>
        <p:spPr>
          <a:xfrm>
            <a:off x="8587049" y="4542874"/>
            <a:ext cx="502349" cy="502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página web</a:t>
            </a:r>
            <a:endParaRPr lang="es-MX" dirty="0"/>
          </a:p>
        </p:txBody>
      </p:sp>
      <p:pic>
        <p:nvPicPr>
          <p:cNvPr id="4" name="Marcador de contenido 3"/>
          <p:cNvPicPr>
            <a:picLocks noGrp="1" noChangeAspect="1"/>
          </p:cNvPicPr>
          <p:nvPr>
            <p:ph idx="1"/>
          </p:nvPr>
        </p:nvPicPr>
        <p:blipFill rotWithShape="1">
          <a:blip r:embed="rId2"/>
          <a:srcRect l="8120" t="15064" r="8271" b="4964"/>
          <a:stretch/>
        </p:blipFill>
        <p:spPr>
          <a:xfrm>
            <a:off x="654626" y="1265484"/>
            <a:ext cx="7211291" cy="3878016"/>
          </a:xfrm>
          <a:prstGeom prst="rect">
            <a:avLst/>
          </a:prstGeom>
        </p:spPr>
      </p:pic>
    </p:spTree>
    <p:extLst>
      <p:ext uri="{BB962C8B-B14F-4D97-AF65-F5344CB8AC3E}">
        <p14:creationId xmlns:p14="http://schemas.microsoft.com/office/powerpoint/2010/main" val="233401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Diseño de Página web</a:t>
            </a:r>
            <a:endParaRPr lang="es-MX" dirty="0"/>
          </a:p>
        </p:txBody>
      </p:sp>
      <p:pic>
        <p:nvPicPr>
          <p:cNvPr id="4" name="Marcador de contenido 3"/>
          <p:cNvPicPr>
            <a:picLocks noGrp="1" noChangeAspect="1"/>
          </p:cNvPicPr>
          <p:nvPr>
            <p:ph idx="1"/>
          </p:nvPr>
        </p:nvPicPr>
        <p:blipFill rotWithShape="1">
          <a:blip r:embed="rId2"/>
          <a:srcRect l="7355" t="13989" r="8871" b="5540"/>
          <a:stretch/>
        </p:blipFill>
        <p:spPr>
          <a:xfrm>
            <a:off x="510242" y="1249515"/>
            <a:ext cx="7210395" cy="3893985"/>
          </a:xfrm>
          <a:prstGeom prst="rect">
            <a:avLst/>
          </a:prstGeom>
        </p:spPr>
      </p:pic>
    </p:spTree>
    <p:extLst>
      <p:ext uri="{BB962C8B-B14F-4D97-AF65-F5344CB8AC3E}">
        <p14:creationId xmlns:p14="http://schemas.microsoft.com/office/powerpoint/2010/main" val="255420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diseños página web</a:t>
            </a:r>
            <a:endParaRPr lang="es-MX" dirty="0"/>
          </a:p>
        </p:txBody>
      </p:sp>
      <p:pic>
        <p:nvPicPr>
          <p:cNvPr id="4" name="Marcador de contenido 3"/>
          <p:cNvPicPr>
            <a:picLocks noGrp="1" noChangeAspect="1"/>
          </p:cNvPicPr>
          <p:nvPr>
            <p:ph idx="1"/>
          </p:nvPr>
        </p:nvPicPr>
        <p:blipFill rotWithShape="1">
          <a:blip r:embed="rId2"/>
          <a:srcRect l="8003" t="14374" r="8221" b="5540"/>
          <a:stretch/>
        </p:blipFill>
        <p:spPr>
          <a:xfrm>
            <a:off x="644237" y="1226126"/>
            <a:ext cx="7076400" cy="3803339"/>
          </a:xfrm>
          <a:prstGeom prst="rect">
            <a:avLst/>
          </a:prstGeom>
        </p:spPr>
      </p:pic>
    </p:spTree>
    <p:extLst>
      <p:ext uri="{BB962C8B-B14F-4D97-AF65-F5344CB8AC3E}">
        <p14:creationId xmlns:p14="http://schemas.microsoft.com/office/powerpoint/2010/main" val="3208321698"/>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Berlín</Template>
  <TotalTime>770</TotalTime>
  <Words>812</Words>
  <Application>Microsoft Office PowerPoint</Application>
  <PresentationFormat>Presentación en pantalla (16:9)</PresentationFormat>
  <Paragraphs>79</Paragraphs>
  <Slides>15</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Trebuchet MS</vt:lpstr>
      <vt:lpstr>Berlín</vt:lpstr>
      <vt:lpstr>Proyecto Final  Patrones Hermosos (Entrega 4)</vt:lpstr>
      <vt:lpstr>Resumen del progreso</vt:lpstr>
      <vt:lpstr>Presentense y las tareas asignadas</vt:lpstr>
      <vt:lpstr>30 segundos – Updates sobre el problema mundial que eligen</vt:lpstr>
      <vt:lpstr>Su pieza de arte</vt:lpstr>
      <vt:lpstr>1 minuto – Su codigo</vt:lpstr>
      <vt:lpstr>Código página web</vt:lpstr>
      <vt:lpstr>Diseño de Página web</vt:lpstr>
      <vt:lpstr>Código de diseños página web</vt:lpstr>
      <vt:lpstr>Código de manos</vt:lpstr>
      <vt:lpstr>Propuesta de mapas para página web </vt:lpstr>
      <vt:lpstr>Demostración de su arte</vt:lpstr>
      <vt:lpstr>30 segundos – la gestión de riesgos</vt:lpstr>
      <vt:lpstr>¿Sobre qué les gustaría recibir sugerencias o ayuda de las moderadoras?  Recuerdan que esta es la penúltima entrega antes de la entrega final y la presentación final, ¡así que aprovechan la oportunidad de recibir retroalimentación!</vt:lpstr>
      <vt:lpstr>30 seconds – 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#3 Proyecto Final  Patrones Hermosos (Checkin 2)</dc:title>
  <dc:creator>abel -</dc:creator>
  <cp:lastModifiedBy>Daniela Alvarado</cp:lastModifiedBy>
  <cp:revision>16</cp:revision>
  <dcterms:created xsi:type="dcterms:W3CDTF">2016-12-15T01:43:14Z</dcterms:created>
  <dcterms:modified xsi:type="dcterms:W3CDTF">2021-07-25T13:58:20Z</dcterms:modified>
</cp:coreProperties>
</file>