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9"/>
    <p:restoredTop sz="63830"/>
  </p:normalViewPr>
  <p:slideViewPr>
    <p:cSldViewPr snapToGrid="0">
      <p:cViewPr>
        <p:scale>
          <a:sx n="66" d="100"/>
          <a:sy n="66" d="100"/>
        </p:scale>
        <p:origin x="24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B31D6-5F54-AD43-BF3F-13A19A77250F}" type="datetimeFigureOut">
              <a:rPr lang="en-US" smtClean="0"/>
              <a:t>4/21/24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C7F96-93D2-1340-B333-92E304213629}" type="slidenum">
              <a:rPr lang="en-US" smtClean="0"/>
              <a:t>‹#›</a:t>
            </a:fld>
            <a:endParaRPr lang="en-US"/>
          </a:p>
        </p:txBody>
      </p:sp>
    </p:spTree>
    <p:extLst>
      <p:ext uri="{BB962C8B-B14F-4D97-AF65-F5344CB8AC3E}">
        <p14:creationId xmlns:p14="http://schemas.microsoft.com/office/powerpoint/2010/main" val="106212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The bars represent the actual data points, with each bar's height reflecting the number of patients within that particular age range. The distribution of the bars indicates that most patients are between approximately 20 and 70 years old, with the highest concentration around 50 to 60 years old.</a:t>
            </a:r>
          </a:p>
          <a:p>
            <a:endParaRPr lang="en-US" b="0" i="0" dirty="0">
              <a:solidFill>
                <a:srgbClr val="ECECEC"/>
              </a:solidFill>
              <a:effectLst/>
              <a:latin typeface="Söhne"/>
            </a:endParaRPr>
          </a:p>
          <a:p>
            <a:r>
              <a:rPr lang="en-US" b="0" i="0" dirty="0">
                <a:solidFill>
                  <a:srgbClr val="ECECEC"/>
                </a:solidFill>
                <a:effectLst/>
                <a:latin typeface="Söhne"/>
              </a:rPr>
              <a:t>The Kernel Density Estimate (KDE) line is the smooth curve that flows through the top area of the bars, showing the probability density of the ages. It indicates the same peak around the 50- to 60-year-old mark and confirms the skewness to the right, as it tails off more gradually than it rises.</a:t>
            </a:r>
          </a:p>
        </p:txBody>
      </p:sp>
      <p:sp>
        <p:nvSpPr>
          <p:cNvPr id="4" name="Slide Number Placeholder 3"/>
          <p:cNvSpPr>
            <a:spLocks noGrp="1"/>
          </p:cNvSpPr>
          <p:nvPr>
            <p:ph type="sldNum" sz="quarter" idx="5"/>
          </p:nvPr>
        </p:nvSpPr>
        <p:spPr/>
        <p:txBody>
          <a:bodyPr/>
          <a:lstStyle/>
          <a:p>
            <a:fld id="{6E5C7F96-93D2-1340-B333-92E304213629}" type="slidenum">
              <a:rPr lang="en-US" smtClean="0"/>
              <a:t>4</a:t>
            </a:fld>
            <a:endParaRPr lang="en-US"/>
          </a:p>
        </p:txBody>
      </p:sp>
    </p:spTree>
    <p:extLst>
      <p:ext uri="{BB962C8B-B14F-4D97-AF65-F5344CB8AC3E}">
        <p14:creationId xmlns:p14="http://schemas.microsoft.com/office/powerpoint/2010/main" val="321207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The plot displays the training and validation accuracy of a deep learning model over 50 epochs. The model, defined in the provided code, is a sequential neural network consisting of densely connected layers and dropout for regularization to prevent overfitting. Specifically, it has two hidden layers with 128 and 64 neurons respectively, both followed by dropout layers set at 50% rate, and uses the Rectified Linear activation function. The output layer employs a sigmoid activation suitable for binary classification.</a:t>
            </a:r>
          </a:p>
          <a:p>
            <a:pPr algn="l"/>
            <a:r>
              <a:rPr lang="en-US" b="0" i="0" dirty="0">
                <a:solidFill>
                  <a:srgbClr val="ECECEC"/>
                </a:solidFill>
                <a:effectLst/>
                <a:highlight>
                  <a:srgbClr val="212121"/>
                </a:highlight>
                <a:latin typeface="Söhne"/>
              </a:rPr>
              <a:t>As shown in the plot, both training and validation accuracies are stable throughout the training process, but they are extremely close, and there is a very narrow margin between them. This closeness suggests the model is not overfitting to the training data, as overfitting would typically be indicated by a high training accuracy coupled with a much lower validation accuracy. However, the accuracies are quite static and do not show improvement over time, which might imply that the model is underfitting. The model achieves a final accuracy as reported in the code, but based on the plot, it does not seem to learn or improve from the data as epochs progress, indicating that the model's capacity may be insufficient to capture the complexity of the dataset or that further training beyond 50 epochs is unnecessary.</a:t>
            </a:r>
          </a:p>
          <a:p>
            <a:endParaRPr lang="en-US" dirty="0"/>
          </a:p>
          <a:p>
            <a:endParaRPr lang="en-US" dirty="0"/>
          </a:p>
          <a:p>
            <a:r>
              <a:rPr lang="en-US" b="0" i="0" dirty="0">
                <a:solidFill>
                  <a:srgbClr val="ECECEC"/>
                </a:solidFill>
                <a:effectLst/>
                <a:highlight>
                  <a:srgbClr val="212121"/>
                </a:highlight>
                <a:latin typeface="Söhne"/>
              </a:rPr>
              <a:t>I would say that </a:t>
            </a:r>
            <a:r>
              <a:rPr lang="en-US" b="0" i="0" dirty="0" err="1">
                <a:solidFill>
                  <a:srgbClr val="ECECEC"/>
                </a:solidFill>
                <a:effectLst/>
                <a:highlight>
                  <a:srgbClr val="212121"/>
                </a:highlight>
                <a:latin typeface="Söhne"/>
              </a:rPr>
              <a:t>theaccuracy</a:t>
            </a:r>
            <a:r>
              <a:rPr lang="en-US" b="0" i="0" dirty="0">
                <a:solidFill>
                  <a:srgbClr val="ECECEC"/>
                </a:solidFill>
                <a:effectLst/>
                <a:highlight>
                  <a:srgbClr val="212121"/>
                </a:highlight>
                <a:latin typeface="Söhne"/>
              </a:rPr>
              <a:t> of approximately 0.81, is competitive with the machine learning models. It outperforms the K-Nearest Neighbors (KNN) model but falls short of the Random Forest and Gradient Boosting models.</a:t>
            </a:r>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16</a:t>
            </a:fld>
            <a:endParaRPr lang="en-US"/>
          </a:p>
        </p:txBody>
      </p:sp>
    </p:spTree>
    <p:extLst>
      <p:ext uri="{BB962C8B-B14F-4D97-AF65-F5344CB8AC3E}">
        <p14:creationId xmlns:p14="http://schemas.microsoft.com/office/powerpoint/2010/main" val="2859722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Data Size and Complexity</a:t>
            </a:r>
            <a:r>
              <a:rPr lang="en-US" b="0" i="0" dirty="0">
                <a:solidFill>
                  <a:srgbClr val="ECECEC"/>
                </a:solidFill>
                <a:effectLst/>
                <a:highlight>
                  <a:srgbClr val="212121"/>
                </a:highlight>
                <a:latin typeface="Söhne"/>
              </a:rPr>
              <a:t>: The deep learning model may require more data to significantly outperform traditional machine learning models. Given the current dataset, it might not have enough examples to learn complex patterns effectively.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Model Architecture</a:t>
            </a:r>
            <a:r>
              <a:rPr lang="en-US" b="0" i="0" dirty="0">
                <a:solidFill>
                  <a:srgbClr val="ECECEC"/>
                </a:solidFill>
                <a:effectLst/>
                <a:highlight>
                  <a:srgbClr val="212121"/>
                </a:highlight>
                <a:latin typeface="Söhne"/>
              </a:rPr>
              <a:t>: The chosen neural network architecture is relatively simple. Complex problems may require deeper networks or different types of layers to capture the relationships in the data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Feature Engineering</a:t>
            </a:r>
            <a:r>
              <a:rPr lang="en-US" b="0" i="0" dirty="0">
                <a:solidFill>
                  <a:srgbClr val="ECECEC"/>
                </a:solidFill>
                <a:effectLst/>
                <a:highlight>
                  <a:srgbClr val="212121"/>
                </a:highlight>
                <a:latin typeface="Söhne"/>
              </a:rPr>
              <a:t>: The project relied on raw features without extensive feature engineering, which could be pivotal in improving model performance, especially for traditional ML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Hyperparameter Tuning</a:t>
            </a:r>
            <a:r>
              <a:rPr lang="en-US" b="0" i="0" dirty="0">
                <a:solidFill>
                  <a:srgbClr val="ECECEC"/>
                </a:solidFill>
                <a:effectLst/>
                <a:highlight>
                  <a:srgbClr val="212121"/>
                </a:highlight>
                <a:latin typeface="Söhne"/>
              </a:rPr>
              <a:t>: There was limited exploration of hyperparameter space for all models. Finer tuning could potentially lead to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Class Imbalance</a:t>
            </a:r>
            <a:r>
              <a:rPr lang="en-US" b="0" i="0" dirty="0">
                <a:solidFill>
                  <a:srgbClr val="ECECEC"/>
                </a:solidFill>
                <a:effectLst/>
                <a:highlight>
                  <a:srgbClr val="212121"/>
                </a:highlight>
                <a:latin typeface="Söhne"/>
              </a:rPr>
              <a:t>: If there is a class imbalance in the dataset, it was not specifically addressed in the models' training process, which can bias the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endParaRPr lang="en-US" dirty="0"/>
          </a:p>
          <a:p>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17</a:t>
            </a:fld>
            <a:endParaRPr lang="en-US"/>
          </a:p>
        </p:txBody>
      </p:sp>
    </p:spTree>
    <p:extLst>
      <p:ext uri="{BB962C8B-B14F-4D97-AF65-F5344CB8AC3E}">
        <p14:creationId xmlns:p14="http://schemas.microsoft.com/office/powerpoint/2010/main" val="164985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I have performed chi-squared tests and then applied it to a set of categorical variables to determine if there is a statistically significant association between these variables and a specific outcome.</a:t>
            </a:r>
          </a:p>
          <a:p>
            <a:endParaRPr lang="en-US" b="0" i="0" dirty="0">
              <a:solidFill>
                <a:srgbClr val="ECECEC"/>
              </a:solidFill>
              <a:effectLst/>
              <a:latin typeface="Söhne"/>
            </a:endParaRPr>
          </a:p>
          <a:p>
            <a:r>
              <a:rPr lang="en-US" b="0" i="0" dirty="0">
                <a:solidFill>
                  <a:srgbClr val="ECECEC"/>
                </a:solidFill>
                <a:effectLst/>
                <a:latin typeface="Söhne"/>
              </a:rPr>
              <a:t>A p-value of 0.0 indicates a very strong association between the variable and the outcome variable (to the limits of floating-point precision in Python). For instance, </a:t>
            </a:r>
            <a:r>
              <a:rPr lang="en-US" dirty="0"/>
              <a:t>SEX</a:t>
            </a:r>
            <a:r>
              <a:rPr lang="en-US" b="0" i="0" dirty="0">
                <a:solidFill>
                  <a:srgbClr val="ECECEC"/>
                </a:solidFill>
                <a:effectLst/>
                <a:latin typeface="Söhne"/>
              </a:rPr>
              <a:t>, </a:t>
            </a:r>
            <a:r>
              <a:rPr lang="en-US" dirty="0"/>
              <a:t>DIABETES</a:t>
            </a:r>
            <a:r>
              <a:rPr lang="en-US" b="0" i="0" dirty="0">
                <a:solidFill>
                  <a:srgbClr val="ECECEC"/>
                </a:solidFill>
                <a:effectLst/>
                <a:latin typeface="Söhne"/>
              </a:rPr>
              <a:t>, </a:t>
            </a:r>
            <a:r>
              <a:rPr lang="en-US" dirty="0"/>
              <a:t>COPD (</a:t>
            </a:r>
            <a:r>
              <a:rPr lang="en-US" b="0" i="0" dirty="0">
                <a:solidFill>
                  <a:srgbClr val="E8E8E8"/>
                </a:solidFill>
                <a:effectLst/>
                <a:highlight>
                  <a:srgbClr val="1F1F1F"/>
                </a:highlight>
                <a:latin typeface="Google Sans"/>
              </a:rPr>
              <a:t>Chronic obstructive pulmonary disease)</a:t>
            </a:r>
            <a:r>
              <a:rPr lang="en-US" b="0" i="0" dirty="0">
                <a:solidFill>
                  <a:srgbClr val="ECECEC"/>
                </a:solidFill>
                <a:effectLst/>
                <a:latin typeface="Söhne"/>
              </a:rPr>
              <a:t>, and </a:t>
            </a:r>
            <a:r>
              <a:rPr lang="en-US" dirty="0"/>
              <a:t>OBESITY</a:t>
            </a:r>
            <a:r>
              <a:rPr lang="en-US" b="0" i="0" dirty="0">
                <a:solidFill>
                  <a:srgbClr val="ECECEC"/>
                </a:solidFill>
                <a:effectLst/>
                <a:latin typeface="Söhne"/>
              </a:rPr>
              <a:t> all show a p-value of 0.0, suggesting strong associations with </a:t>
            </a:r>
            <a:r>
              <a:rPr lang="en-US" dirty="0"/>
              <a:t>PATIENT_TYPE</a:t>
            </a:r>
            <a:r>
              <a:rPr lang="en-US" b="0" i="0" dirty="0">
                <a:solidFill>
                  <a:srgbClr val="ECECEC"/>
                </a:solidFill>
                <a:effectLst/>
                <a:latin typeface="Söhne"/>
              </a:rPr>
              <a:t>. The </a:t>
            </a:r>
            <a:r>
              <a:rPr lang="en-US" dirty="0"/>
              <a:t>ASTHMA</a:t>
            </a:r>
            <a:r>
              <a:rPr lang="en-US" b="0" i="0" dirty="0">
                <a:solidFill>
                  <a:srgbClr val="ECECEC"/>
                </a:solidFill>
                <a:effectLst/>
                <a:latin typeface="Söhne"/>
              </a:rPr>
              <a:t> variable has a p-value that is extremely small but not zero, indicating a statistically significant association, although not as strong as the others (still, it is practically zero given the scale).</a:t>
            </a:r>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8</a:t>
            </a:fld>
            <a:endParaRPr lang="en-US"/>
          </a:p>
        </p:txBody>
      </p:sp>
    </p:spTree>
    <p:extLst>
      <p:ext uri="{BB962C8B-B14F-4D97-AF65-F5344CB8AC3E}">
        <p14:creationId xmlns:p14="http://schemas.microsoft.com/office/powerpoint/2010/main" val="242479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a:t>
            </a:r>
            <a:r>
              <a:rPr lang="en-US" dirty="0">
                <a:effectLst/>
              </a:rPr>
              <a:t>['AGE',</a:t>
            </a:r>
            <a:r>
              <a:rPr lang="en-US" dirty="0"/>
              <a:t> </a:t>
            </a:r>
            <a:r>
              <a:rPr lang="en-US" dirty="0">
                <a:effectLst/>
              </a:rPr>
              <a:t>'SEX',</a:t>
            </a:r>
            <a:r>
              <a:rPr lang="en-US" dirty="0"/>
              <a:t> </a:t>
            </a:r>
            <a:r>
              <a:rPr lang="en-US" dirty="0">
                <a:effectLst/>
              </a:rPr>
              <a:t>'DIABETES',</a:t>
            </a:r>
            <a:r>
              <a:rPr lang="en-US" dirty="0"/>
              <a:t> </a:t>
            </a:r>
            <a:r>
              <a:rPr lang="en-US" dirty="0">
                <a:effectLst/>
              </a:rPr>
              <a:t>'COPD’(</a:t>
            </a:r>
            <a:r>
              <a:rPr lang="en-US" b="0" i="0" dirty="0">
                <a:solidFill>
                  <a:srgbClr val="E8E8E8"/>
                </a:solidFill>
                <a:effectLst/>
                <a:highlight>
                  <a:srgbClr val="1F1F1F"/>
                </a:highlight>
                <a:latin typeface="Google Sans"/>
              </a:rPr>
              <a:t>Chronic obstructive pulmonary disease)</a:t>
            </a:r>
            <a:r>
              <a:rPr lang="en-US" dirty="0">
                <a:effectLst/>
              </a:rPr>
              <a:t>,</a:t>
            </a:r>
            <a:r>
              <a:rPr lang="en-US" dirty="0"/>
              <a:t> </a:t>
            </a:r>
            <a:r>
              <a:rPr lang="en-US" dirty="0">
                <a:effectLst/>
              </a:rPr>
              <a:t>'ASTHMA',</a:t>
            </a:r>
            <a:r>
              <a:rPr lang="en-US" dirty="0"/>
              <a:t> </a:t>
            </a:r>
            <a:r>
              <a:rPr lang="en-US" dirty="0">
                <a:effectLst/>
              </a:rPr>
              <a:t>'OBESITY’]</a:t>
            </a:r>
            <a:r>
              <a:rPr lang="en-US" dirty="0"/>
              <a:t>  as a list of features</a:t>
            </a:r>
            <a:br>
              <a:rPr lang="en-US" dirty="0"/>
            </a:br>
            <a:endParaRPr lang="en-US" dirty="0"/>
          </a:p>
          <a:p>
            <a:r>
              <a:rPr lang="en-US" dirty="0"/>
              <a:t>X</a:t>
            </a:r>
            <a:r>
              <a:rPr lang="en-US" b="0" i="0" dirty="0">
                <a:solidFill>
                  <a:srgbClr val="ECECEC"/>
                </a:solidFill>
                <a:effectLst/>
                <a:latin typeface="Söhne"/>
              </a:rPr>
              <a:t>: A subset of </a:t>
            </a:r>
            <a:r>
              <a:rPr lang="en-US" dirty="0" err="1"/>
              <a:t>covid_data</a:t>
            </a:r>
            <a:r>
              <a:rPr lang="en-US" b="0" i="0" dirty="0">
                <a:solidFill>
                  <a:srgbClr val="ECECEC"/>
                </a:solidFill>
                <a:effectLst/>
                <a:latin typeface="Söhne"/>
              </a:rPr>
              <a:t> including only the columns specified in </a:t>
            </a:r>
            <a:r>
              <a:rPr lang="en-US" dirty="0"/>
              <a:t>features</a:t>
            </a:r>
            <a:r>
              <a:rPr lang="en-US" b="0" i="0" dirty="0">
                <a:solidFill>
                  <a:srgbClr val="ECECEC"/>
                </a:solidFill>
                <a:effectLst/>
                <a:latin typeface="Söhne"/>
              </a:rPr>
              <a:t>. Missing values are replaced with 0, which is a simplistic way to handle missing data.</a:t>
            </a:r>
          </a:p>
          <a:p>
            <a:r>
              <a:rPr lang="en-US" b="0" i="0" dirty="0">
                <a:solidFill>
                  <a:srgbClr val="ECECEC"/>
                </a:solidFill>
                <a:effectLst/>
                <a:latin typeface="Söhne"/>
              </a:rPr>
              <a:t>y: The outcome variable PATIENT_TYPE from </a:t>
            </a:r>
            <a:r>
              <a:rPr lang="en-US" b="0" i="0" dirty="0" err="1">
                <a:solidFill>
                  <a:srgbClr val="ECECEC"/>
                </a:solidFill>
                <a:effectLst/>
                <a:latin typeface="Söhne"/>
              </a:rPr>
              <a:t>covid_data</a:t>
            </a:r>
            <a:r>
              <a:rPr lang="en-US" b="0" i="0" dirty="0">
                <a:solidFill>
                  <a:srgbClr val="ECECEC"/>
                </a:solidFill>
                <a:effectLst/>
                <a:latin typeface="Söhne"/>
              </a:rPr>
              <a:t>, which is what the model will try to predict.</a:t>
            </a:r>
          </a:p>
          <a:p>
            <a:endParaRPr lang="en-US" b="0" i="0" dirty="0">
              <a:solidFill>
                <a:srgbClr val="ECECEC"/>
              </a:solidFill>
              <a:effectLst/>
              <a:latin typeface="Söhne"/>
            </a:endParaRPr>
          </a:p>
          <a:p>
            <a:r>
              <a:rPr lang="en-US" b="0" i="0" dirty="0">
                <a:solidFill>
                  <a:srgbClr val="ECECEC"/>
                </a:solidFill>
                <a:effectLst/>
                <a:latin typeface="Söhne"/>
              </a:rPr>
              <a:t>the dataset is split into training (</a:t>
            </a:r>
            <a:r>
              <a:rPr lang="en-US" dirty="0" err="1"/>
              <a:t>X_train</a:t>
            </a:r>
            <a:r>
              <a:rPr lang="en-US" b="0" i="0" dirty="0">
                <a:solidFill>
                  <a:srgbClr val="ECECEC"/>
                </a:solidFill>
                <a:effectLst/>
                <a:latin typeface="Söhne"/>
              </a:rPr>
              <a:t>, </a:t>
            </a:r>
            <a:r>
              <a:rPr lang="en-US" dirty="0" err="1"/>
              <a:t>y_train</a:t>
            </a:r>
            <a:r>
              <a:rPr lang="en-US" b="0" i="0" dirty="0">
                <a:solidFill>
                  <a:srgbClr val="ECECEC"/>
                </a:solidFill>
                <a:effectLst/>
                <a:latin typeface="Söhne"/>
              </a:rPr>
              <a:t>) and testing (</a:t>
            </a:r>
            <a:r>
              <a:rPr lang="en-US" dirty="0" err="1"/>
              <a:t>X_test</a:t>
            </a:r>
            <a:r>
              <a:rPr lang="en-US" b="0" i="0" dirty="0">
                <a:solidFill>
                  <a:srgbClr val="ECECEC"/>
                </a:solidFill>
                <a:effectLst/>
                <a:latin typeface="Söhne"/>
              </a:rPr>
              <a:t>, </a:t>
            </a:r>
            <a:r>
              <a:rPr lang="en-US" dirty="0" err="1"/>
              <a:t>y_test</a:t>
            </a:r>
            <a:r>
              <a:rPr lang="en-US" b="0" i="0" dirty="0">
                <a:solidFill>
                  <a:srgbClr val="ECECEC"/>
                </a:solidFill>
                <a:effectLst/>
                <a:latin typeface="Söhne"/>
              </a:rPr>
              <a:t>) sets using </a:t>
            </a:r>
            <a:r>
              <a:rPr lang="en-US" dirty="0" err="1"/>
              <a:t>train_test_split</a:t>
            </a:r>
            <a:r>
              <a:rPr lang="en-US" b="0" i="0" dirty="0">
                <a:solidFill>
                  <a:srgbClr val="ECECEC"/>
                </a:solidFill>
                <a:effectLst/>
                <a:latin typeface="Söhne"/>
              </a:rPr>
              <a:t>, with 20% of the data reserved for testing (as indicated by </a:t>
            </a:r>
            <a:r>
              <a:rPr lang="en-US" dirty="0" err="1"/>
              <a:t>test_size</a:t>
            </a:r>
            <a:r>
              <a:rPr lang="en-US" dirty="0"/>
              <a:t>=0.2</a:t>
            </a:r>
            <a:r>
              <a:rPr lang="en-US" b="0" i="0" dirty="0">
                <a:solidFill>
                  <a:srgbClr val="ECECEC"/>
                </a:solidFill>
                <a:effectLst/>
                <a:latin typeface="Söhne"/>
              </a:rPr>
              <a:t>). The </a:t>
            </a:r>
            <a:r>
              <a:rPr lang="en-US" dirty="0" err="1"/>
              <a:t>random_state</a:t>
            </a:r>
            <a:r>
              <a:rPr lang="en-US" b="0" i="0" dirty="0">
                <a:solidFill>
                  <a:srgbClr val="ECECEC"/>
                </a:solidFill>
                <a:effectLst/>
                <a:latin typeface="Söhne"/>
              </a:rPr>
              <a:t> parameter is set for reproducibility of the results.</a:t>
            </a:r>
          </a:p>
          <a:p>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A </a:t>
            </a:r>
            <a:r>
              <a:rPr lang="en-US" b="0" i="0" dirty="0" err="1">
                <a:solidFill>
                  <a:srgbClr val="ECECEC"/>
                </a:solidFill>
                <a:effectLst/>
                <a:latin typeface="Söhne"/>
              </a:rPr>
              <a:t>StandardScaler</a:t>
            </a:r>
            <a:r>
              <a:rPr lang="en-US" b="0" i="0" dirty="0">
                <a:solidFill>
                  <a:srgbClr val="ECECEC"/>
                </a:solidFill>
                <a:effectLst/>
                <a:latin typeface="Söhne"/>
              </a:rPr>
              <a:t> is used to standardize the features in the training set (</a:t>
            </a:r>
            <a:r>
              <a:rPr lang="en-US" b="0" i="0" dirty="0" err="1">
                <a:solidFill>
                  <a:srgbClr val="ECECEC"/>
                </a:solidFill>
                <a:effectLst/>
                <a:latin typeface="Söhne"/>
              </a:rPr>
              <a:t>X_train_scaled</a:t>
            </a:r>
            <a:r>
              <a:rPr lang="en-US" b="0" i="0" dirty="0">
                <a:solidFill>
                  <a:srgbClr val="ECECEC"/>
                </a:solidFill>
                <a:effectLst/>
                <a:latin typeface="Söhne"/>
              </a:rPr>
              <a:t>), ensuring that each feature contributes equally to the model by giving them a mean of 0 and a standard deviation of 1.</a:t>
            </a:r>
          </a:p>
          <a:p>
            <a:pPr algn="l">
              <a:buFont typeface="Arial" panose="020B0604020202020204" pitchFamily="34" charset="0"/>
              <a:buChar char="•"/>
            </a:pPr>
            <a:r>
              <a:rPr lang="en-US" b="0" i="0" dirty="0">
                <a:solidFill>
                  <a:srgbClr val="ECECEC"/>
                </a:solidFill>
                <a:effectLst/>
                <a:latin typeface="Söhne"/>
              </a:rPr>
              <a:t>The same scaler is then applied to the test set (</a:t>
            </a:r>
            <a:r>
              <a:rPr lang="en-US" b="0" i="0" dirty="0" err="1">
                <a:solidFill>
                  <a:srgbClr val="ECECEC"/>
                </a:solidFill>
                <a:effectLst/>
                <a:latin typeface="Söhne"/>
              </a:rPr>
              <a:t>X_test_scaled</a:t>
            </a:r>
            <a:r>
              <a:rPr lang="en-US" b="0" i="0" dirty="0">
                <a:solidFill>
                  <a:srgbClr val="ECECEC"/>
                </a:solidFill>
                <a:effectLst/>
                <a:latin typeface="Söhne"/>
              </a:rPr>
              <a:t>) to transform the data in the same way.</a:t>
            </a:r>
          </a:p>
          <a:p>
            <a:endParaRPr lang="en-US" b="0" i="0" dirty="0">
              <a:solidFill>
                <a:srgbClr val="ECECEC"/>
              </a:solidFill>
              <a:effectLst/>
              <a:latin typeface="Söhne"/>
            </a:endParaRPr>
          </a:p>
          <a:p>
            <a:r>
              <a:rPr lang="en-US" b="0" i="0" dirty="0">
                <a:solidFill>
                  <a:srgbClr val="ECECEC"/>
                </a:solidFill>
                <a:effectLst/>
                <a:latin typeface="Söhne"/>
              </a:rPr>
              <a:t>A </a:t>
            </a:r>
            <a:r>
              <a:rPr lang="en-US" dirty="0" err="1"/>
              <a:t>LogisticRegression</a:t>
            </a:r>
            <a:r>
              <a:rPr lang="en-US" b="0" i="0" dirty="0">
                <a:solidFill>
                  <a:srgbClr val="ECECEC"/>
                </a:solidFill>
                <a:effectLst/>
                <a:latin typeface="Söhne"/>
              </a:rPr>
              <a:t> model is instantiated and trained using the scaled training data</a:t>
            </a:r>
          </a:p>
          <a:p>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Predictions are made on the scaled test data (</a:t>
            </a:r>
            <a:r>
              <a:rPr lang="en-US" b="0" i="0" dirty="0" err="1">
                <a:solidFill>
                  <a:srgbClr val="ECECEC"/>
                </a:solidFill>
                <a:effectLst/>
                <a:latin typeface="Söhne"/>
              </a:rPr>
              <a:t>X_test_scaled</a:t>
            </a:r>
            <a:r>
              <a:rPr lang="en-US" b="0" i="0" dirty="0">
                <a:solidFill>
                  <a:srgbClr val="ECECEC"/>
                </a:solidFill>
                <a:effectLst/>
                <a:latin typeface="Söhne"/>
              </a:rPr>
              <a:t>).</a:t>
            </a:r>
          </a:p>
          <a:p>
            <a:pPr algn="l">
              <a:buFont typeface="Arial" panose="020B0604020202020204" pitchFamily="34" charset="0"/>
              <a:buChar char="•"/>
            </a:pPr>
            <a:r>
              <a:rPr lang="en-US" b="0" i="0" dirty="0">
                <a:solidFill>
                  <a:srgbClr val="ECECEC"/>
                </a:solidFill>
                <a:effectLst/>
                <a:latin typeface="Söhne"/>
              </a:rPr>
              <a:t>Model accuracy is calculated using </a:t>
            </a:r>
            <a:r>
              <a:rPr lang="en-US" b="0" i="0" dirty="0" err="1">
                <a:solidFill>
                  <a:srgbClr val="ECECEC"/>
                </a:solidFill>
                <a:effectLst/>
                <a:latin typeface="Söhne"/>
              </a:rPr>
              <a:t>accuracy_score</a:t>
            </a:r>
            <a:r>
              <a:rPr lang="en-US" b="0" i="0" dirty="0">
                <a:solidFill>
                  <a:srgbClr val="ECECEC"/>
                </a:solidFill>
                <a:effectLst/>
                <a:latin typeface="Söhne"/>
              </a:rPr>
              <a:t>, which compares the predicted values (</a:t>
            </a:r>
            <a:r>
              <a:rPr lang="en-US" b="0" i="0" dirty="0" err="1">
                <a:solidFill>
                  <a:srgbClr val="ECECEC"/>
                </a:solidFill>
                <a:effectLst/>
                <a:latin typeface="Söhne"/>
              </a:rPr>
              <a:t>y_pred</a:t>
            </a:r>
            <a:r>
              <a:rPr lang="en-US" b="0" i="0" dirty="0">
                <a:solidFill>
                  <a:srgbClr val="ECECEC"/>
                </a:solidFill>
                <a:effectLst/>
                <a:latin typeface="Söhne"/>
              </a:rPr>
              <a:t>) with the actual values (</a:t>
            </a:r>
            <a:r>
              <a:rPr lang="en-US" b="0" i="0" dirty="0" err="1">
                <a:solidFill>
                  <a:srgbClr val="ECECEC"/>
                </a:solidFill>
                <a:effectLst/>
                <a:latin typeface="Söhne"/>
              </a:rPr>
              <a:t>y_test</a:t>
            </a:r>
            <a:r>
              <a:rPr lang="en-US" b="0" i="0" dirty="0">
                <a:solidFill>
                  <a:srgbClr val="ECECEC"/>
                </a:solidFill>
                <a:effectLst/>
                <a:latin typeface="Söhne"/>
              </a:rPr>
              <a:t>).</a:t>
            </a:r>
          </a:p>
          <a:p>
            <a:pPr algn="l">
              <a:buFont typeface="Arial" panose="020B0604020202020204" pitchFamily="34" charset="0"/>
              <a:buChar char="•"/>
            </a:pPr>
            <a:r>
              <a:rPr lang="en-US" b="0" i="0" dirty="0">
                <a:solidFill>
                  <a:srgbClr val="ECECEC"/>
                </a:solidFill>
                <a:effectLst/>
                <a:latin typeface="Söhne"/>
              </a:rPr>
              <a:t>A </a:t>
            </a:r>
            <a:r>
              <a:rPr lang="en-US" b="0" i="0" dirty="0" err="1">
                <a:solidFill>
                  <a:srgbClr val="ECECEC"/>
                </a:solidFill>
                <a:effectLst/>
                <a:latin typeface="Söhne"/>
              </a:rPr>
              <a:t>classification_report</a:t>
            </a:r>
            <a:r>
              <a:rPr lang="en-US" b="0" i="0" dirty="0">
                <a:solidFill>
                  <a:srgbClr val="ECECEC"/>
                </a:solidFill>
                <a:effectLst/>
                <a:latin typeface="Söhne"/>
              </a:rPr>
              <a:t> is generated, providing a detailed analysis of the model's precision, recall, and F1-score for each class, as well as macro and weighted averages.</a:t>
            </a:r>
          </a:p>
          <a:p>
            <a:endParaRPr lang="en-US" b="0" i="0" dirty="0">
              <a:solidFill>
                <a:srgbClr val="ECECEC"/>
              </a:solidFill>
              <a:effectLst/>
              <a:latin typeface="Söhne"/>
            </a:endParaRPr>
          </a:p>
          <a:p>
            <a:br>
              <a:rPr lang="en-US" dirty="0"/>
            </a:br>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9</a:t>
            </a:fld>
            <a:endParaRPr lang="en-US"/>
          </a:p>
        </p:txBody>
      </p:sp>
    </p:spTree>
    <p:extLst>
      <p:ext uri="{BB962C8B-B14F-4D97-AF65-F5344CB8AC3E}">
        <p14:creationId xmlns:p14="http://schemas.microsoft.com/office/powerpoint/2010/main" val="101358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The model's accuracy is showing an accuracy of 82%.</a:t>
            </a:r>
          </a:p>
          <a:p>
            <a:pPr algn="l">
              <a:buFont typeface="Arial" panose="020B0604020202020204" pitchFamily="34" charset="0"/>
              <a:buChar char="•"/>
            </a:pPr>
            <a:r>
              <a:rPr lang="en-US" b="0" i="0" dirty="0">
                <a:solidFill>
                  <a:srgbClr val="ECECEC"/>
                </a:solidFill>
                <a:effectLst/>
                <a:highlight>
                  <a:srgbClr val="212121"/>
                </a:highlight>
                <a:latin typeface="Söhne"/>
              </a:rPr>
              <a:t>The F1 score is a measure used in statistics and machine learning to assess the accuracy of a classification model, which categorizes data into different classes. It is particularly useful when the classes are imbalanced, meaning one class may have many more instances than the other(s).</a:t>
            </a:r>
            <a:endParaRPr lang="en-US" b="0"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The classification report is also printed, which provides detailed performance metrics for each class:</a:t>
            </a:r>
          </a:p>
          <a:p>
            <a:pPr marL="742950" lvl="1" indent="-285750" algn="l">
              <a:buFont typeface="Arial" panose="020B0604020202020204" pitchFamily="34" charset="0"/>
              <a:buChar char="•"/>
            </a:pPr>
            <a:r>
              <a:rPr lang="en-US" b="0" i="0" dirty="0">
                <a:solidFill>
                  <a:srgbClr val="ECECEC"/>
                </a:solidFill>
                <a:effectLst/>
                <a:latin typeface="Söhne"/>
              </a:rPr>
              <a:t>Class 1 (patients who returned home) has a high precision and recall, leading to a high F1-score.</a:t>
            </a:r>
          </a:p>
          <a:p>
            <a:pPr marL="742950" lvl="1" indent="-285750" algn="l">
              <a:buFont typeface="Arial" panose="020B0604020202020204" pitchFamily="34" charset="0"/>
              <a:buChar char="•"/>
            </a:pPr>
            <a:r>
              <a:rPr lang="en-US" b="0" i="0" dirty="0">
                <a:solidFill>
                  <a:srgbClr val="ECECEC"/>
                </a:solidFill>
                <a:effectLst/>
                <a:latin typeface="Söhne"/>
              </a:rPr>
              <a:t>Class 2 (patients who needed hospitalization) has lower precision and recall, and thus a lower F1-score.</a:t>
            </a:r>
          </a:p>
          <a:p>
            <a:pPr algn="l">
              <a:buFont typeface="Arial" panose="020B0604020202020204" pitchFamily="34" charset="0"/>
              <a:buChar char="•"/>
            </a:pPr>
            <a:r>
              <a:rPr lang="en-US" b="0" i="0" dirty="0">
                <a:solidFill>
                  <a:srgbClr val="ECECEC"/>
                </a:solidFill>
                <a:effectLst/>
                <a:latin typeface="Söhne"/>
              </a:rPr>
              <a:t>The macro avg shows the average precision, recall, and F1-score without considering the proportion of each class, whereas the weighted avg accounts for class imbalance by weighting the metrics by the number of true instances for each class.</a:t>
            </a:r>
          </a:p>
          <a:p>
            <a:pPr algn="l">
              <a:buFont typeface="Arial" panose="020B0604020202020204" pitchFamily="34" charset="0"/>
              <a:buChar char="•"/>
            </a:pPr>
            <a:endParaRPr lang="en-US" b="1" i="0" dirty="0">
              <a:solidFill>
                <a:srgbClr val="ECECEC"/>
              </a:solidFill>
              <a:effectLst/>
              <a:latin typeface="Söhne"/>
            </a:endParaRPr>
          </a:p>
          <a:p>
            <a:pPr algn="l">
              <a:buFont typeface="Arial" panose="020B0604020202020204" pitchFamily="34" charset="0"/>
              <a:buChar char="•"/>
            </a:pPr>
            <a:r>
              <a:rPr lang="en-US" b="0" i="0" dirty="0">
                <a:solidFill>
                  <a:srgbClr val="ECECEC"/>
                </a:solidFill>
                <a:effectLst/>
                <a:latin typeface="Söhne"/>
              </a:rPr>
              <a:t>Overall, the logistic regression model performs well in predicting patients who returned home (Class 1) but is not as effective in predicting those who needed hospitalization (Class 2), as indicated by the lower metrics for Class 2. This could be due to a class imbalance or other factors in the data that make it harder to predict this outcome.</a:t>
            </a:r>
            <a:endParaRPr lang="en-US" b="1" i="0" dirty="0">
              <a:solidFill>
                <a:srgbClr val="ECECEC"/>
              </a:solidFill>
              <a:effectLst/>
              <a:latin typeface="Söhne"/>
            </a:endParaRPr>
          </a:p>
          <a:p>
            <a:br>
              <a:rPr lang="en-US" dirty="0"/>
            </a:br>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10</a:t>
            </a:fld>
            <a:endParaRPr lang="en-US"/>
          </a:p>
        </p:txBody>
      </p:sp>
    </p:spTree>
    <p:extLst>
      <p:ext uri="{BB962C8B-B14F-4D97-AF65-F5344CB8AC3E}">
        <p14:creationId xmlns:p14="http://schemas.microsoft.com/office/powerpoint/2010/main" val="2225837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ECECEC"/>
              </a:solidFill>
              <a:effectLst/>
              <a:highlight>
                <a:srgbClr val="212121"/>
              </a:highlight>
              <a:latin typeface="Söhne"/>
            </a:endParaRPr>
          </a:p>
          <a:p>
            <a:pPr marL="742950" lvl="1" indent="-285750" algn="l">
              <a:buFont typeface="+mj-lt"/>
              <a:buAutoNum type="arabicPeriod"/>
            </a:pPr>
            <a:r>
              <a:rPr lang="en-US" b="0" i="0" dirty="0">
                <a:solidFill>
                  <a:srgbClr val="ECECEC"/>
                </a:solidFill>
                <a:effectLst/>
                <a:highlight>
                  <a:srgbClr val="212121"/>
                </a:highlight>
                <a:latin typeface="Söhne"/>
              </a:rPr>
              <a:t>A Confusion Matrix is a table used to evaluate the performance of a classification algorithm.</a:t>
            </a:r>
          </a:p>
          <a:p>
            <a:pPr marL="742950" lvl="1" indent="-285750" algn="l">
              <a:buFont typeface="+mj-lt"/>
              <a:buAutoNum type="arabicPeriod"/>
            </a:pPr>
            <a:r>
              <a:rPr lang="en-US" b="0" i="0" dirty="0">
                <a:solidFill>
                  <a:srgbClr val="ECECEC"/>
                </a:solidFill>
                <a:effectLst/>
                <a:highlight>
                  <a:srgbClr val="212121"/>
                </a:highlight>
                <a:latin typeface="Söhne"/>
              </a:rPr>
              <a:t>It visualizes the accuracy of a model by comparing the actual vs. predicted values.</a:t>
            </a:r>
          </a:p>
          <a:p>
            <a:pPr algn="l">
              <a:buFont typeface="+mj-lt"/>
              <a:buAutoNum type="arabicPeriod"/>
            </a:pPr>
            <a:r>
              <a:rPr lang="en-US" b="1" i="0" dirty="0">
                <a:solidFill>
                  <a:srgbClr val="ECECEC"/>
                </a:solidFill>
                <a:effectLst/>
                <a:highlight>
                  <a:srgbClr val="212121"/>
                </a:highlight>
                <a:latin typeface="Söhne"/>
              </a:rPr>
              <a:t>Composition of the Matrix</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The matrix is a 2x2 table for binary classification. Each cell represents the count of predictions for each possible outcome of the model.</a:t>
            </a:r>
          </a:p>
          <a:p>
            <a:pPr marL="742950" lvl="1" indent="-285750" algn="l">
              <a:buFont typeface="+mj-lt"/>
              <a:buAutoNum type="arabicPeriod"/>
            </a:pPr>
            <a:r>
              <a:rPr lang="en-US" b="0" i="0" dirty="0">
                <a:solidFill>
                  <a:srgbClr val="ECECEC"/>
                </a:solidFill>
                <a:effectLst/>
                <a:highlight>
                  <a:srgbClr val="212121"/>
                </a:highlight>
                <a:latin typeface="Söhne"/>
              </a:rPr>
              <a:t>The columns represent the predicted class outcomes (Predicted Label), while the rows represent the actual class outcomes (True Label).</a:t>
            </a:r>
          </a:p>
          <a:p>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11</a:t>
            </a:fld>
            <a:endParaRPr lang="en-US"/>
          </a:p>
        </p:txBody>
      </p:sp>
    </p:spTree>
    <p:extLst>
      <p:ext uri="{BB962C8B-B14F-4D97-AF65-F5344CB8AC3E}">
        <p14:creationId xmlns:p14="http://schemas.microsoft.com/office/powerpoint/2010/main" val="281192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The x-axis (horizontal) represents the predicted labels that the model has output.</a:t>
            </a:r>
          </a:p>
          <a:p>
            <a:pPr algn="l">
              <a:buFont typeface="Arial" panose="020B0604020202020204" pitchFamily="34" charset="0"/>
              <a:buChar char="•"/>
            </a:pPr>
            <a:r>
              <a:rPr lang="en-US" b="0" i="0" dirty="0">
                <a:solidFill>
                  <a:srgbClr val="ECECEC"/>
                </a:solidFill>
                <a:effectLst/>
                <a:latin typeface="Söhne"/>
              </a:rPr>
              <a:t>The y-axis (vertical) represents the true labels from the dataset.</a:t>
            </a:r>
          </a:p>
          <a:p>
            <a:pPr algn="l">
              <a:buFont typeface="Arial" panose="020B0604020202020204" pitchFamily="34" charset="0"/>
              <a:buChar char="•"/>
            </a:pPr>
            <a:r>
              <a:rPr lang="en-US" b="0" i="0" dirty="0">
                <a:solidFill>
                  <a:srgbClr val="ECECEC"/>
                </a:solidFill>
                <a:effectLst/>
                <a:latin typeface="Söhne"/>
              </a:rPr>
              <a:t>Each cell in the matrix represents the count of predictions for each combination of actual and predicted outcomes.</a:t>
            </a:r>
          </a:p>
          <a:p>
            <a:endParaRPr lang="en-US" dirty="0"/>
          </a:p>
          <a:p>
            <a:pPr algn="l">
              <a:buFont typeface="Arial" panose="020B0604020202020204" pitchFamily="34" charset="0"/>
              <a:buChar char="•"/>
            </a:pPr>
            <a:r>
              <a:rPr lang="en-US" b="0" i="0" dirty="0">
                <a:solidFill>
                  <a:srgbClr val="ECECEC"/>
                </a:solidFill>
                <a:effectLst/>
                <a:latin typeface="Söhne"/>
              </a:rPr>
              <a:t>The top left cell shows the number of true positives (TP): 166,435. This is the number of patients that were actually sent home and predicted correctly by the model to be sent home.</a:t>
            </a:r>
          </a:p>
          <a:p>
            <a:pPr algn="l">
              <a:buFont typeface="Arial" panose="020B0604020202020204" pitchFamily="34" charset="0"/>
              <a:buChar char="•"/>
            </a:pPr>
            <a:r>
              <a:rPr lang="en-US" b="0" i="0" dirty="0">
                <a:solidFill>
                  <a:srgbClr val="ECECEC"/>
                </a:solidFill>
                <a:effectLst/>
                <a:latin typeface="Söhne"/>
              </a:rPr>
              <a:t>The bottom left cell shows the number of false negatives (FN): 34,468. These are the patients that were hospitalized but the model incorrectly predicted would be sent home.</a:t>
            </a:r>
          </a:p>
          <a:p>
            <a:pPr algn="l">
              <a:buFont typeface="Arial" panose="020B0604020202020204" pitchFamily="34" charset="0"/>
              <a:buChar char="•"/>
            </a:pPr>
            <a:r>
              <a:rPr lang="en-US" b="0" i="0" dirty="0">
                <a:solidFill>
                  <a:srgbClr val="ECECEC"/>
                </a:solidFill>
                <a:effectLst/>
                <a:latin typeface="Söhne"/>
              </a:rPr>
              <a:t>The top right cell shows the number of false positives (FP): 3,348. These are the patients that were actually sent home but the model incorrectly predicted would be hospitalized.</a:t>
            </a:r>
          </a:p>
          <a:p>
            <a:pPr algn="l">
              <a:buFont typeface="Arial" panose="020B0604020202020204" pitchFamily="34" charset="0"/>
              <a:buChar char="•"/>
            </a:pPr>
            <a:r>
              <a:rPr lang="en-US" b="0" i="0" dirty="0">
                <a:solidFill>
                  <a:srgbClr val="ECECEC"/>
                </a:solidFill>
                <a:effectLst/>
                <a:latin typeface="Söhne"/>
              </a:rPr>
              <a:t>The bottom right cell shows the number of true negatives (TN): 5,464. This is the number of patients that were hospitalized and the model predicted correctly.</a:t>
            </a:r>
          </a:p>
          <a:p>
            <a:endParaRPr lang="en-US" dirty="0"/>
          </a:p>
          <a:p>
            <a:pPr algn="l">
              <a:buFont typeface="Arial" panose="020B0604020202020204" pitchFamily="34" charset="0"/>
              <a:buChar char="•"/>
            </a:pPr>
            <a:r>
              <a:rPr lang="en-US" b="0" i="0" dirty="0">
                <a:solidFill>
                  <a:srgbClr val="ECECEC"/>
                </a:solidFill>
                <a:effectLst/>
                <a:latin typeface="Söhne"/>
              </a:rPr>
              <a:t>The model is better at predicting the Home class than the Hospitalized class. This is indicated by the high number of true positives compared to true negatives.</a:t>
            </a:r>
          </a:p>
          <a:p>
            <a:pPr algn="l">
              <a:buFont typeface="Arial" panose="020B0604020202020204" pitchFamily="34" charset="0"/>
              <a:buChar char="•"/>
            </a:pPr>
            <a:r>
              <a:rPr lang="en-US" b="0" i="0" dirty="0">
                <a:solidFill>
                  <a:srgbClr val="ECECEC"/>
                </a:solidFill>
                <a:effectLst/>
                <a:latin typeface="Söhne"/>
              </a:rPr>
              <a:t>There is a relatively large number of false negatives, suggesting the model tends to incorrectly predict that some patients would not require hospitalization when they actually do.</a:t>
            </a:r>
          </a:p>
          <a:p>
            <a:pPr algn="l">
              <a:buFont typeface="Arial" panose="020B0604020202020204" pitchFamily="34" charset="0"/>
              <a:buChar char="•"/>
            </a:pPr>
            <a:r>
              <a:rPr lang="en-US" b="0" i="0" dirty="0">
                <a:solidFill>
                  <a:srgbClr val="ECECEC"/>
                </a:solidFill>
                <a:effectLst/>
                <a:latin typeface="Söhne"/>
              </a:rPr>
              <a:t>The accuracy of the model can be calculated by adding the true positives and true negatives and dividing by the total number of observations. The recall or sensitivity for the Home class is high, whereas it's low for the Hospitalized class. The precision for the Home class will be high as well, given the high true positive rate and the lower false positive rate.</a:t>
            </a:r>
          </a:p>
          <a:p>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12</a:t>
            </a:fld>
            <a:endParaRPr lang="en-US"/>
          </a:p>
        </p:txBody>
      </p:sp>
    </p:spTree>
    <p:extLst>
      <p:ext uri="{BB962C8B-B14F-4D97-AF65-F5344CB8AC3E}">
        <p14:creationId xmlns:p14="http://schemas.microsoft.com/office/powerpoint/2010/main" val="332590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ECECEC"/>
              </a:solidFill>
              <a:effectLst/>
              <a:highlight>
                <a:srgbClr val="212121"/>
              </a:highlight>
              <a:latin typeface="Söhne"/>
            </a:endParaRPr>
          </a:p>
          <a:p>
            <a:pPr marL="742950" lvl="1" indent="-285750" algn="l">
              <a:buFont typeface="+mj-lt"/>
              <a:buAutoNum type="arabicPeriod"/>
            </a:pPr>
            <a:r>
              <a:rPr lang="en-US" b="0" i="0" dirty="0">
                <a:solidFill>
                  <a:srgbClr val="ECECEC"/>
                </a:solidFill>
                <a:effectLst/>
                <a:highlight>
                  <a:srgbClr val="212121"/>
                </a:highlight>
                <a:latin typeface="Söhne"/>
              </a:rPr>
              <a:t>ROC stands for Receiver Operating Characteristic.</a:t>
            </a:r>
          </a:p>
          <a:p>
            <a:pPr marL="742950" lvl="1" indent="-285750" algn="l">
              <a:buFont typeface="+mj-lt"/>
              <a:buAutoNum type="arabicPeriod"/>
            </a:pPr>
            <a:r>
              <a:rPr lang="en-US" b="0" i="0" dirty="0">
                <a:solidFill>
                  <a:srgbClr val="ECECEC"/>
                </a:solidFill>
                <a:effectLst/>
                <a:highlight>
                  <a:srgbClr val="212121"/>
                </a:highlight>
                <a:latin typeface="Söhne"/>
              </a:rPr>
              <a:t>The curve is a graphical representation of a classification model's diagnostic ability.</a:t>
            </a:r>
          </a:p>
          <a:p>
            <a:pPr marL="742950" lvl="1" indent="-285750" algn="l">
              <a:buFont typeface="+mj-lt"/>
              <a:buAutoNum type="arabicPeriod"/>
            </a:pPr>
            <a:r>
              <a:rPr lang="en-US" b="0" i="0" dirty="0">
                <a:solidFill>
                  <a:srgbClr val="ECECEC"/>
                </a:solidFill>
                <a:effectLst/>
                <a:highlight>
                  <a:srgbClr val="212121"/>
                </a:highlight>
                <a:latin typeface="Söhne"/>
              </a:rPr>
              <a:t>It plots the True Positive Rate (TPR) against the False Positive Rate (FPR) at various threshold settings.</a:t>
            </a:r>
          </a:p>
          <a:p>
            <a:pPr algn="l">
              <a:buFont typeface="+mj-lt"/>
              <a:buAutoNum type="arabicPeriod"/>
            </a:pPr>
            <a:r>
              <a:rPr lang="en-US" b="1" i="0" dirty="0">
                <a:solidFill>
                  <a:srgbClr val="ECECEC"/>
                </a:solidFill>
                <a:effectLst/>
                <a:highlight>
                  <a:srgbClr val="212121"/>
                </a:highlight>
                <a:latin typeface="Söhne"/>
              </a:rPr>
              <a:t>True Positive Rate (Sensitivity)</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The TPR is on the y-axis; it's the ratio of correctly predicted positive instances to all actual positives.</a:t>
            </a:r>
          </a:p>
          <a:p>
            <a:pPr marL="742950" lvl="1" indent="-285750" algn="l">
              <a:buFont typeface="+mj-lt"/>
              <a:buAutoNum type="arabicPeriod"/>
            </a:pPr>
            <a:r>
              <a:rPr lang="en-US" b="0" i="0" dirty="0">
                <a:solidFill>
                  <a:srgbClr val="ECECEC"/>
                </a:solidFill>
                <a:effectLst/>
                <a:highlight>
                  <a:srgbClr val="212121"/>
                </a:highlight>
                <a:latin typeface="Söhne"/>
              </a:rPr>
              <a:t>High sensitivity means the model is good at catching positive cases.</a:t>
            </a:r>
          </a:p>
          <a:p>
            <a:pPr algn="l">
              <a:buFont typeface="+mj-lt"/>
              <a:buAutoNum type="arabicPeriod"/>
            </a:pPr>
            <a:r>
              <a:rPr lang="en-US" b="1" i="0" dirty="0">
                <a:solidFill>
                  <a:srgbClr val="ECECEC"/>
                </a:solidFill>
                <a:effectLst/>
                <a:highlight>
                  <a:srgbClr val="212121"/>
                </a:highlight>
                <a:latin typeface="Söhne"/>
              </a:rPr>
              <a:t>False Positive Rate (1 - Specificity)</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The FPR is on the x-axis; it represents the proportion of incorrect positive predictions among all negative instances.</a:t>
            </a:r>
          </a:p>
          <a:p>
            <a:pPr marL="742950" lvl="1" indent="-285750" algn="l">
              <a:buFont typeface="+mj-lt"/>
              <a:buAutoNum type="arabicPeriod"/>
            </a:pPr>
            <a:r>
              <a:rPr lang="en-US" b="0" i="0" dirty="0">
                <a:solidFill>
                  <a:srgbClr val="ECECEC"/>
                </a:solidFill>
                <a:effectLst/>
                <a:highlight>
                  <a:srgbClr val="212121"/>
                </a:highlight>
                <a:latin typeface="Söhne"/>
              </a:rPr>
              <a:t>A model with low specificity will falsely predict many negatives as positive</a:t>
            </a:r>
          </a:p>
          <a:p>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13</a:t>
            </a:fld>
            <a:endParaRPr lang="en-US"/>
          </a:p>
        </p:txBody>
      </p:sp>
    </p:spTree>
    <p:extLst>
      <p:ext uri="{BB962C8B-B14F-4D97-AF65-F5344CB8AC3E}">
        <p14:creationId xmlns:p14="http://schemas.microsoft.com/office/powerpoint/2010/main" val="1948288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The orange curve represents the model's performance across different thresholds, depicting the trade-off between the True Positive Rate (TPR) and the False Positive Rate (FPR). The TPR is shown on the y-axis, indicating the proportion of actual positives that were correctly identified by the model, while the FPR is plotted on the x-axis, showing the proportion of actual negatives that were incorrectly labeled as positives. The dashed blue line represents a baseline classifier that predicts outcomes randomly; an effective model's ROC curve should lie above this line, indicating better-than-random performance. The area under the ROC curve (AUC) is a single scalar value which summarizes the model's effectiveness; here, the AUC is 0.73. This suggests that the model has a good ability to distinguish between the classes, with a higher AUC indicating better model performance. An AUC of 1.0 would represent a perfect model, while an AUC of 0.5 would denote a model with no discriminative power, equivalent to random guessing.</a:t>
            </a:r>
            <a:endParaRPr lang="en-US" dirty="0"/>
          </a:p>
        </p:txBody>
      </p:sp>
      <p:sp>
        <p:nvSpPr>
          <p:cNvPr id="4" name="Slide Number Placeholder 3"/>
          <p:cNvSpPr>
            <a:spLocks noGrp="1"/>
          </p:cNvSpPr>
          <p:nvPr>
            <p:ph type="sldNum" sz="quarter" idx="5"/>
          </p:nvPr>
        </p:nvSpPr>
        <p:spPr/>
        <p:txBody>
          <a:bodyPr/>
          <a:lstStyle/>
          <a:p>
            <a:fld id="{6E5C7F96-93D2-1340-B333-92E304213629}" type="slidenum">
              <a:rPr lang="en-US" smtClean="0"/>
              <a:t>14</a:t>
            </a:fld>
            <a:endParaRPr lang="en-US"/>
          </a:p>
        </p:txBody>
      </p:sp>
    </p:spTree>
    <p:extLst>
      <p:ext uri="{BB962C8B-B14F-4D97-AF65-F5344CB8AC3E}">
        <p14:creationId xmlns:p14="http://schemas.microsoft.com/office/powerpoint/2010/main" val="4114591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decided to test different ML models and turns out gradient boosting was the best one</a:t>
            </a:r>
          </a:p>
        </p:txBody>
      </p:sp>
      <p:sp>
        <p:nvSpPr>
          <p:cNvPr id="4" name="Slide Number Placeholder 3"/>
          <p:cNvSpPr>
            <a:spLocks noGrp="1"/>
          </p:cNvSpPr>
          <p:nvPr>
            <p:ph type="sldNum" sz="quarter" idx="5"/>
          </p:nvPr>
        </p:nvSpPr>
        <p:spPr/>
        <p:txBody>
          <a:bodyPr/>
          <a:lstStyle/>
          <a:p>
            <a:fld id="{6E5C7F96-93D2-1340-B333-92E304213629}" type="slidenum">
              <a:rPr lang="en-US" smtClean="0"/>
              <a:t>15</a:t>
            </a:fld>
            <a:endParaRPr lang="en-US"/>
          </a:p>
        </p:txBody>
      </p:sp>
    </p:spTree>
    <p:extLst>
      <p:ext uri="{BB962C8B-B14F-4D97-AF65-F5344CB8AC3E}">
        <p14:creationId xmlns:p14="http://schemas.microsoft.com/office/powerpoint/2010/main" val="267013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C85A-D492-0ED6-B973-36EAE73C6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D7FDE-271E-AE38-CB64-690D7380E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D6D94A-B53E-A48F-6D61-D2C6FF152553}"/>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5" name="Footer Placeholder 4">
            <a:extLst>
              <a:ext uri="{FF2B5EF4-FFF2-40B4-BE49-F238E27FC236}">
                <a16:creationId xmlns:a16="http://schemas.microsoft.com/office/drawing/2014/main" id="{57B37A1C-6BAB-0F00-A209-436D34B5A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90357-7879-5833-1D69-EF412A259C30}"/>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87970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AF16-D899-BED8-1966-F1D6FD0E8A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732E47-71A0-C449-9102-07227226F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747C1-2EF3-3481-5508-352971CB1A98}"/>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5" name="Footer Placeholder 4">
            <a:extLst>
              <a:ext uri="{FF2B5EF4-FFF2-40B4-BE49-F238E27FC236}">
                <a16:creationId xmlns:a16="http://schemas.microsoft.com/office/drawing/2014/main" id="{76A9814C-643D-6799-8529-871E1D342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CE671-9BCB-9004-5EEB-585B641CDA80}"/>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70601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08F2C-30CD-260C-4379-1CFC3DD66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D83E08-2FB8-987D-DD54-BDC09FB8DD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A6506-6A84-36D8-5C82-4EA829644312}"/>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5" name="Footer Placeholder 4">
            <a:extLst>
              <a:ext uri="{FF2B5EF4-FFF2-40B4-BE49-F238E27FC236}">
                <a16:creationId xmlns:a16="http://schemas.microsoft.com/office/drawing/2014/main" id="{FAC1B6E7-60AA-011F-10F4-BA344228C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E1D21-B934-E6A0-45AB-80F6575111AF}"/>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193915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E4F5-5375-C240-DE8D-D0265BA6C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0BB0A-BA3E-FB5B-6AE9-617F0C2337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EB6B3-69CD-4E5D-0468-E67F6CE12872}"/>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5" name="Footer Placeholder 4">
            <a:extLst>
              <a:ext uri="{FF2B5EF4-FFF2-40B4-BE49-F238E27FC236}">
                <a16:creationId xmlns:a16="http://schemas.microsoft.com/office/drawing/2014/main" id="{E759AE8D-E346-3895-B887-13A1951D1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C778A-89E0-E270-FF01-F8292FE06E6B}"/>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24190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AC60-2000-FC5D-52E8-BAA8E4F498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C86436-ED0D-334C-2F9D-416845B740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DD840-2213-32ED-0F13-E4A2B75DA755}"/>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5" name="Footer Placeholder 4">
            <a:extLst>
              <a:ext uri="{FF2B5EF4-FFF2-40B4-BE49-F238E27FC236}">
                <a16:creationId xmlns:a16="http://schemas.microsoft.com/office/drawing/2014/main" id="{DEDE31A7-BCBF-180F-2E6E-DE078DD0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45B5D-106F-AFE6-1C31-D93070023081}"/>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411255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5529-2E2F-81D6-1AFF-1EC7507966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6C7DB-490B-F922-7750-24438DCE7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BB658-96A1-B358-1C99-BA43CFEAA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5BF288-58DB-0EAB-49DC-622AD14F159A}"/>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6" name="Footer Placeholder 5">
            <a:extLst>
              <a:ext uri="{FF2B5EF4-FFF2-40B4-BE49-F238E27FC236}">
                <a16:creationId xmlns:a16="http://schemas.microsoft.com/office/drawing/2014/main" id="{1CCB30C6-B8F4-3492-9039-BB3C53BB0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9806F-7A60-3935-B7FA-1E067702CEBD}"/>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101805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B0A0-1492-46A4-28A9-1CBA6BA31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9BA76-0DED-5513-CB47-E7F99926D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88F1BD-9BA8-F237-C1DF-D0FBEF3B7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90D-426A-2EEB-33AE-100C2E3E3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687B96-4D2B-D586-C277-A00897A4F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BBBC33-8CEC-6CDF-4C80-26A4C8F54280}"/>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8" name="Footer Placeholder 7">
            <a:extLst>
              <a:ext uri="{FF2B5EF4-FFF2-40B4-BE49-F238E27FC236}">
                <a16:creationId xmlns:a16="http://schemas.microsoft.com/office/drawing/2014/main" id="{C795CAD6-3A0B-0747-2672-BA82FA38D0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61759A-0A9D-0009-B3B6-68597C63994F}"/>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186442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435F-10F0-76F8-2C68-2033AEC06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578213-F6FC-EDCF-00ED-91664C12ADE8}"/>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4" name="Footer Placeholder 3">
            <a:extLst>
              <a:ext uri="{FF2B5EF4-FFF2-40B4-BE49-F238E27FC236}">
                <a16:creationId xmlns:a16="http://schemas.microsoft.com/office/drawing/2014/main" id="{3163FB88-AE7A-EC25-DCA1-E664C3FDCD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2330F-2AB5-D836-007C-2DD0CFE0E3FA}"/>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157760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9675D-292A-8225-2554-67DD42A5026F}"/>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3" name="Footer Placeholder 2">
            <a:extLst>
              <a:ext uri="{FF2B5EF4-FFF2-40B4-BE49-F238E27FC236}">
                <a16:creationId xmlns:a16="http://schemas.microsoft.com/office/drawing/2014/main" id="{D18DD725-1B5A-6F3F-BCCF-C094A86B31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DF1C5-A506-F805-E55E-A50E39026D21}"/>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366694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B070-6F2E-40E6-DF4E-D69536E2B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AD829A-724A-66E8-A1C2-5ADED87CE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C78A8-FD93-30B6-1814-3B565C5ED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D77A4-226A-8112-B08A-B81BA9A38C49}"/>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6" name="Footer Placeholder 5">
            <a:extLst>
              <a:ext uri="{FF2B5EF4-FFF2-40B4-BE49-F238E27FC236}">
                <a16:creationId xmlns:a16="http://schemas.microsoft.com/office/drawing/2014/main" id="{E3C71A84-6357-8607-F983-03080B72D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EF435-A31B-A0F7-6F77-8A07D27419E3}"/>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310262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A253-9672-8D51-DDE1-61D6A6A4C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CFB62-9730-68A6-5D14-7EE4E6A33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ACB73-6A57-7E61-3709-3A7F01509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049E6-AF30-EB99-C1F2-635C374FC904}"/>
              </a:ext>
            </a:extLst>
          </p:cNvPr>
          <p:cNvSpPr>
            <a:spLocks noGrp="1"/>
          </p:cNvSpPr>
          <p:nvPr>
            <p:ph type="dt" sz="half" idx="10"/>
          </p:nvPr>
        </p:nvSpPr>
        <p:spPr/>
        <p:txBody>
          <a:bodyPr/>
          <a:lstStyle/>
          <a:p>
            <a:fld id="{4F8D75A8-B250-BF46-9E7D-E5010378D99D}" type="datetimeFigureOut">
              <a:rPr lang="en-US" smtClean="0"/>
              <a:t>4/21/24</a:t>
            </a:fld>
            <a:endParaRPr lang="en-US"/>
          </a:p>
        </p:txBody>
      </p:sp>
      <p:sp>
        <p:nvSpPr>
          <p:cNvPr id="6" name="Footer Placeholder 5">
            <a:extLst>
              <a:ext uri="{FF2B5EF4-FFF2-40B4-BE49-F238E27FC236}">
                <a16:creationId xmlns:a16="http://schemas.microsoft.com/office/drawing/2014/main" id="{83FAD435-376D-29D9-67C5-1081C13BD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3FF9D-0DDA-7DD0-CD69-4557377542BF}"/>
              </a:ext>
            </a:extLst>
          </p:cNvPr>
          <p:cNvSpPr>
            <a:spLocks noGrp="1"/>
          </p:cNvSpPr>
          <p:nvPr>
            <p:ph type="sldNum" sz="quarter" idx="12"/>
          </p:nvPr>
        </p:nvSpPr>
        <p:spPr/>
        <p:txBody>
          <a:bodyPr/>
          <a:lstStyle/>
          <a:p>
            <a:fld id="{5180E0CF-0AB0-CD46-9794-6DD905359DA5}" type="slidenum">
              <a:rPr lang="en-US" smtClean="0"/>
              <a:t>‹#›</a:t>
            </a:fld>
            <a:endParaRPr lang="en-US"/>
          </a:p>
        </p:txBody>
      </p:sp>
    </p:spTree>
    <p:extLst>
      <p:ext uri="{BB962C8B-B14F-4D97-AF65-F5344CB8AC3E}">
        <p14:creationId xmlns:p14="http://schemas.microsoft.com/office/powerpoint/2010/main" val="233417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294F2-3BD8-06C4-9786-66E898531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DCC93E-CC0D-4C2B-7D02-10A4285EE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05797-05CE-2CF8-91FB-07D71D34C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8D75A8-B250-BF46-9E7D-E5010378D99D}" type="datetimeFigureOut">
              <a:rPr lang="en-US" smtClean="0"/>
              <a:t>4/21/24</a:t>
            </a:fld>
            <a:endParaRPr lang="en-US"/>
          </a:p>
        </p:txBody>
      </p:sp>
      <p:sp>
        <p:nvSpPr>
          <p:cNvPr id="5" name="Footer Placeholder 4">
            <a:extLst>
              <a:ext uri="{FF2B5EF4-FFF2-40B4-BE49-F238E27FC236}">
                <a16:creationId xmlns:a16="http://schemas.microsoft.com/office/drawing/2014/main" id="{F4A86E80-BCDE-C224-D5DC-2F11A83F9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3F6830-032B-AFCF-6C71-D35A6A0E1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80E0CF-0AB0-CD46-9794-6DD905359DA5}" type="slidenum">
              <a:rPr lang="en-US" smtClean="0"/>
              <a:t>‹#›</a:t>
            </a:fld>
            <a:endParaRPr lang="en-US"/>
          </a:p>
        </p:txBody>
      </p:sp>
    </p:spTree>
    <p:extLst>
      <p:ext uri="{BB962C8B-B14F-4D97-AF65-F5344CB8AC3E}">
        <p14:creationId xmlns:p14="http://schemas.microsoft.com/office/powerpoint/2010/main" val="305315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EBE5-6C1F-D652-3B8A-A6FCB18732DD}"/>
              </a:ext>
            </a:extLst>
          </p:cNvPr>
          <p:cNvSpPr>
            <a:spLocks noGrp="1"/>
          </p:cNvSpPr>
          <p:nvPr>
            <p:ph type="ctrTitle"/>
          </p:nvPr>
        </p:nvSpPr>
        <p:spPr/>
        <p:txBody>
          <a:bodyPr/>
          <a:lstStyle/>
          <a:p>
            <a:r>
              <a:rPr lang="en-US" dirty="0"/>
              <a:t>COVID Dataset Analysis Project</a:t>
            </a:r>
          </a:p>
        </p:txBody>
      </p:sp>
      <p:sp>
        <p:nvSpPr>
          <p:cNvPr id="3" name="Subtitle 2">
            <a:extLst>
              <a:ext uri="{FF2B5EF4-FFF2-40B4-BE49-F238E27FC236}">
                <a16:creationId xmlns:a16="http://schemas.microsoft.com/office/drawing/2014/main" id="{E715607C-7907-9EC4-0A07-FD6A9063B0F4}"/>
              </a:ext>
            </a:extLst>
          </p:cNvPr>
          <p:cNvSpPr>
            <a:spLocks noGrp="1"/>
          </p:cNvSpPr>
          <p:nvPr>
            <p:ph type="subTitle" idx="1"/>
          </p:nvPr>
        </p:nvSpPr>
        <p:spPr/>
        <p:txBody>
          <a:bodyPr/>
          <a:lstStyle/>
          <a:p>
            <a:r>
              <a:rPr lang="en-US" dirty="0"/>
              <a:t>Mir-Mammad (Miri) Javad-zada</a:t>
            </a:r>
          </a:p>
        </p:txBody>
      </p:sp>
    </p:spTree>
    <p:extLst>
      <p:ext uri="{BB962C8B-B14F-4D97-AF65-F5344CB8AC3E}">
        <p14:creationId xmlns:p14="http://schemas.microsoft.com/office/powerpoint/2010/main" val="106898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5D220-81B9-FDF1-920F-40B4F5A810E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4000"/>
              <a:t>Preparing data for the logistic regression model</a:t>
            </a:r>
          </a:p>
        </p:txBody>
      </p:sp>
      <p:pic>
        <p:nvPicPr>
          <p:cNvPr id="5" name="Content Placeholder 4" descr="A screenshot of a graph&#10;&#10;Description automatically generated">
            <a:extLst>
              <a:ext uri="{FF2B5EF4-FFF2-40B4-BE49-F238E27FC236}">
                <a16:creationId xmlns:a16="http://schemas.microsoft.com/office/drawing/2014/main" id="{EAC1E602-7B86-A316-6FDA-9DFFC49A3C4F}"/>
              </a:ext>
            </a:extLst>
          </p:cNvPr>
          <p:cNvPicPr>
            <a:picLocks noGrp="1" noChangeAspect="1"/>
          </p:cNvPicPr>
          <p:nvPr>
            <p:ph idx="1"/>
          </p:nvPr>
        </p:nvPicPr>
        <p:blipFill>
          <a:blip r:embed="rId3"/>
          <a:stretch>
            <a:fillRect/>
          </a:stretch>
        </p:blipFill>
        <p:spPr>
          <a:xfrm>
            <a:off x="181234" y="2946401"/>
            <a:ext cx="6460348" cy="3068664"/>
          </a:xfrm>
          <a:prstGeom prst="rect">
            <a:avLst/>
          </a:prstGeom>
        </p:spPr>
      </p:pic>
      <p:pic>
        <p:nvPicPr>
          <p:cNvPr id="1026" name="Picture 2" descr="f1 Score Definition | Encord">
            <a:extLst>
              <a:ext uri="{FF2B5EF4-FFF2-40B4-BE49-F238E27FC236}">
                <a16:creationId xmlns:a16="http://schemas.microsoft.com/office/drawing/2014/main" id="{9ADB7BAC-81F5-696A-75A4-17107CEC8D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82505" y="3779534"/>
            <a:ext cx="5828261" cy="170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14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7E57-55A2-BEFB-CADE-1A479351E446}"/>
              </a:ext>
            </a:extLst>
          </p:cNvPr>
          <p:cNvSpPr>
            <a:spLocks noGrp="1"/>
          </p:cNvSpPr>
          <p:nvPr>
            <p:ph type="title"/>
          </p:nvPr>
        </p:nvSpPr>
        <p:spPr/>
        <p:txBody>
          <a:bodyPr/>
          <a:lstStyle/>
          <a:p>
            <a:r>
              <a:rPr lang="en-US" dirty="0"/>
              <a:t>Generating a confusion matrix</a:t>
            </a:r>
          </a:p>
        </p:txBody>
      </p:sp>
      <p:pic>
        <p:nvPicPr>
          <p:cNvPr id="4" name="Content Placeholder 3">
            <a:extLst>
              <a:ext uri="{FF2B5EF4-FFF2-40B4-BE49-F238E27FC236}">
                <a16:creationId xmlns:a16="http://schemas.microsoft.com/office/drawing/2014/main" id="{98D859C4-E9EA-DFFA-4487-0D482AF93DEF}"/>
              </a:ext>
            </a:extLst>
          </p:cNvPr>
          <p:cNvPicPr>
            <a:picLocks noGrp="1" noChangeAspect="1"/>
          </p:cNvPicPr>
          <p:nvPr>
            <p:ph idx="1"/>
          </p:nvPr>
        </p:nvPicPr>
        <p:blipFill>
          <a:blip r:embed="rId3"/>
          <a:stretch>
            <a:fillRect/>
          </a:stretch>
        </p:blipFill>
        <p:spPr>
          <a:xfrm>
            <a:off x="838200" y="2620519"/>
            <a:ext cx="10515600" cy="2761550"/>
          </a:xfrm>
          <a:prstGeom prst="rect">
            <a:avLst/>
          </a:prstGeom>
        </p:spPr>
      </p:pic>
    </p:spTree>
    <p:extLst>
      <p:ext uri="{BB962C8B-B14F-4D97-AF65-F5344CB8AC3E}">
        <p14:creationId xmlns:p14="http://schemas.microsoft.com/office/powerpoint/2010/main" val="408608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7E57-55A2-BEFB-CADE-1A479351E446}"/>
              </a:ext>
            </a:extLst>
          </p:cNvPr>
          <p:cNvSpPr>
            <a:spLocks noGrp="1"/>
          </p:cNvSpPr>
          <p:nvPr>
            <p:ph type="title"/>
          </p:nvPr>
        </p:nvSpPr>
        <p:spPr/>
        <p:txBody>
          <a:bodyPr/>
          <a:lstStyle/>
          <a:p>
            <a:r>
              <a:rPr lang="en-US" dirty="0"/>
              <a:t>Generating a confusion matrix</a:t>
            </a:r>
          </a:p>
        </p:txBody>
      </p:sp>
      <p:pic>
        <p:nvPicPr>
          <p:cNvPr id="4" name="Picture 3">
            <a:extLst>
              <a:ext uri="{FF2B5EF4-FFF2-40B4-BE49-F238E27FC236}">
                <a16:creationId xmlns:a16="http://schemas.microsoft.com/office/drawing/2014/main" id="{85C2FD30-B4FD-68B4-6CCF-D3D026FDA1BA}"/>
              </a:ext>
            </a:extLst>
          </p:cNvPr>
          <p:cNvPicPr>
            <a:picLocks noChangeAspect="1"/>
          </p:cNvPicPr>
          <p:nvPr/>
        </p:nvPicPr>
        <p:blipFill>
          <a:blip r:embed="rId3"/>
          <a:stretch>
            <a:fillRect/>
          </a:stretch>
        </p:blipFill>
        <p:spPr>
          <a:xfrm>
            <a:off x="2706302" y="1463675"/>
            <a:ext cx="6235700" cy="5029200"/>
          </a:xfrm>
          <a:prstGeom prst="rect">
            <a:avLst/>
          </a:prstGeom>
        </p:spPr>
      </p:pic>
    </p:spTree>
    <p:extLst>
      <p:ext uri="{BB962C8B-B14F-4D97-AF65-F5344CB8AC3E}">
        <p14:creationId xmlns:p14="http://schemas.microsoft.com/office/powerpoint/2010/main" val="84469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6513-7D2C-E60E-D6B1-2C9585B3B48D}"/>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FB4D755D-A6FD-2CFD-CB94-E7B90784B456}"/>
              </a:ext>
            </a:extLst>
          </p:cNvPr>
          <p:cNvPicPr>
            <a:picLocks noGrp="1" noChangeAspect="1"/>
          </p:cNvPicPr>
          <p:nvPr>
            <p:ph idx="1"/>
          </p:nvPr>
        </p:nvPicPr>
        <p:blipFill>
          <a:blip r:embed="rId3"/>
          <a:stretch>
            <a:fillRect/>
          </a:stretch>
        </p:blipFill>
        <p:spPr>
          <a:xfrm>
            <a:off x="1973680" y="1825625"/>
            <a:ext cx="8244640" cy="4351338"/>
          </a:xfrm>
          <a:prstGeom prst="rect">
            <a:avLst/>
          </a:prstGeom>
        </p:spPr>
      </p:pic>
    </p:spTree>
    <p:extLst>
      <p:ext uri="{BB962C8B-B14F-4D97-AF65-F5344CB8AC3E}">
        <p14:creationId xmlns:p14="http://schemas.microsoft.com/office/powerpoint/2010/main" val="420525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461E-2DB8-CA54-61CC-8DEF4DC60160}"/>
              </a:ext>
            </a:extLst>
          </p:cNvPr>
          <p:cNvSpPr>
            <a:spLocks noGrp="1"/>
          </p:cNvSpPr>
          <p:nvPr>
            <p:ph type="title"/>
          </p:nvPr>
        </p:nvSpPr>
        <p:spPr/>
        <p:txBody>
          <a:bodyPr/>
          <a:lstStyle/>
          <a:p>
            <a:r>
              <a:rPr lang="en-US" dirty="0"/>
              <a:t>ROC Curve</a:t>
            </a:r>
          </a:p>
        </p:txBody>
      </p:sp>
      <p:pic>
        <p:nvPicPr>
          <p:cNvPr id="4" name="Picture 3">
            <a:extLst>
              <a:ext uri="{FF2B5EF4-FFF2-40B4-BE49-F238E27FC236}">
                <a16:creationId xmlns:a16="http://schemas.microsoft.com/office/drawing/2014/main" id="{04DFD4A9-EAA6-ED9E-7943-1FD9E1C0ED48}"/>
              </a:ext>
            </a:extLst>
          </p:cNvPr>
          <p:cNvPicPr>
            <a:picLocks noChangeAspect="1"/>
          </p:cNvPicPr>
          <p:nvPr/>
        </p:nvPicPr>
        <p:blipFill>
          <a:blip r:embed="rId3"/>
          <a:stretch>
            <a:fillRect/>
          </a:stretch>
        </p:blipFill>
        <p:spPr>
          <a:xfrm>
            <a:off x="2604700" y="1463674"/>
            <a:ext cx="6662867" cy="5204133"/>
          </a:xfrm>
          <a:prstGeom prst="rect">
            <a:avLst/>
          </a:prstGeom>
        </p:spPr>
      </p:pic>
    </p:spTree>
    <p:extLst>
      <p:ext uri="{BB962C8B-B14F-4D97-AF65-F5344CB8AC3E}">
        <p14:creationId xmlns:p14="http://schemas.microsoft.com/office/powerpoint/2010/main" val="74721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E6A6-13B5-4B46-7FB9-3A7A5017E425}"/>
              </a:ext>
            </a:extLst>
          </p:cNvPr>
          <p:cNvSpPr>
            <a:spLocks noGrp="1"/>
          </p:cNvSpPr>
          <p:nvPr>
            <p:ph type="title"/>
          </p:nvPr>
        </p:nvSpPr>
        <p:spPr/>
        <p:txBody>
          <a:bodyPr/>
          <a:lstStyle/>
          <a:p>
            <a:r>
              <a:rPr lang="en-US" dirty="0"/>
              <a:t>Testing Different Models</a:t>
            </a:r>
          </a:p>
        </p:txBody>
      </p:sp>
      <p:graphicFrame>
        <p:nvGraphicFramePr>
          <p:cNvPr id="4" name="Content Placeholder 3">
            <a:extLst>
              <a:ext uri="{FF2B5EF4-FFF2-40B4-BE49-F238E27FC236}">
                <a16:creationId xmlns:a16="http://schemas.microsoft.com/office/drawing/2014/main" id="{D443EB1F-4D0A-C3E1-9575-19F6E8B359D7}"/>
              </a:ext>
            </a:extLst>
          </p:cNvPr>
          <p:cNvGraphicFramePr>
            <a:graphicFrameLocks noGrp="1"/>
          </p:cNvGraphicFramePr>
          <p:nvPr>
            <p:ph idx="1"/>
            <p:extLst>
              <p:ext uri="{D42A27DB-BD31-4B8C-83A1-F6EECF244321}">
                <p14:modId xmlns:p14="http://schemas.microsoft.com/office/powerpoint/2010/main" val="733597852"/>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78585897"/>
                    </a:ext>
                  </a:extLst>
                </a:gridCol>
                <a:gridCol w="3505199">
                  <a:extLst>
                    <a:ext uri="{9D8B030D-6E8A-4147-A177-3AD203B41FA5}">
                      <a16:colId xmlns:a16="http://schemas.microsoft.com/office/drawing/2014/main" val="789839956"/>
                    </a:ext>
                  </a:extLst>
                </a:gridCol>
                <a:gridCol w="3505199">
                  <a:extLst>
                    <a:ext uri="{9D8B030D-6E8A-4147-A177-3AD203B41FA5}">
                      <a16:colId xmlns:a16="http://schemas.microsoft.com/office/drawing/2014/main" val="3628085784"/>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AUC</a:t>
                      </a:r>
                    </a:p>
                  </a:txBody>
                  <a:tcPr/>
                </a:tc>
                <a:extLst>
                  <a:ext uri="{0D108BD9-81ED-4DB2-BD59-A6C34878D82A}">
                    <a16:rowId xmlns:a16="http://schemas.microsoft.com/office/drawing/2014/main" val="2623008523"/>
                  </a:ext>
                </a:extLst>
              </a:tr>
              <a:tr h="370840">
                <a:tc>
                  <a:txBody>
                    <a:bodyPr/>
                    <a:lstStyle/>
                    <a:p>
                      <a:r>
                        <a:rPr lang="en-US" dirty="0"/>
                        <a:t>Linear </a:t>
                      </a:r>
                      <a:r>
                        <a:rPr lang="en-US" sz="1800" b="0" i="0" kern="1200" dirty="0">
                          <a:solidFill>
                            <a:schemeClr val="dk1"/>
                          </a:solidFill>
                          <a:effectLst/>
                          <a:latin typeface="+mn-lt"/>
                          <a:ea typeface="+mn-ea"/>
                          <a:cs typeface="+mn-cs"/>
                        </a:rPr>
                        <a:t>Regression</a:t>
                      </a:r>
                      <a:endParaRPr lang="en-US" dirty="0"/>
                    </a:p>
                  </a:txBody>
                  <a:tcPr/>
                </a:tc>
                <a:tc>
                  <a:txBody>
                    <a:bodyPr/>
                    <a:lstStyle/>
                    <a:p>
                      <a:r>
                        <a:rPr lang="en-US" sz="1800" b="0" i="0" kern="1200" dirty="0">
                          <a:solidFill>
                            <a:schemeClr val="dk1"/>
                          </a:solidFill>
                          <a:effectLst/>
                          <a:latin typeface="+mn-lt"/>
                          <a:ea typeface="+mn-ea"/>
                          <a:cs typeface="+mn-cs"/>
                        </a:rPr>
                        <a:t>0.809589</a:t>
                      </a:r>
                      <a:endParaRPr lang="en-US" dirty="0"/>
                    </a:p>
                  </a:txBody>
                  <a:tcPr/>
                </a:tc>
                <a:tc>
                  <a:txBody>
                    <a:bodyPr/>
                    <a:lstStyle/>
                    <a:p>
                      <a:r>
                        <a:rPr lang="en-US" sz="1800" b="0" i="0" kern="1200" dirty="0">
                          <a:solidFill>
                            <a:schemeClr val="dk1"/>
                          </a:solidFill>
                          <a:effectLst/>
                          <a:latin typeface="+mn-lt"/>
                          <a:ea typeface="+mn-ea"/>
                          <a:cs typeface="+mn-cs"/>
                        </a:rPr>
                        <a:t>0.734158</a:t>
                      </a:r>
                      <a:endParaRPr lang="en-US" dirty="0"/>
                    </a:p>
                  </a:txBody>
                  <a:tcPr/>
                </a:tc>
                <a:extLst>
                  <a:ext uri="{0D108BD9-81ED-4DB2-BD59-A6C34878D82A}">
                    <a16:rowId xmlns:a16="http://schemas.microsoft.com/office/drawing/2014/main" val="1669875618"/>
                  </a:ext>
                </a:extLst>
              </a:tr>
              <a:tr h="370840">
                <a:tc>
                  <a:txBody>
                    <a:bodyPr/>
                    <a:lstStyle/>
                    <a:p>
                      <a:r>
                        <a:rPr lang="en-US" sz="1800" b="0" i="0" kern="1200" dirty="0">
                          <a:solidFill>
                            <a:schemeClr val="dk1"/>
                          </a:solidFill>
                          <a:effectLst/>
                          <a:latin typeface="+mn-lt"/>
                          <a:ea typeface="+mn-ea"/>
                          <a:cs typeface="+mn-cs"/>
                        </a:rPr>
                        <a:t>Random Forest</a:t>
                      </a:r>
                      <a:endParaRPr lang="en-US" dirty="0"/>
                    </a:p>
                  </a:txBody>
                  <a:tcPr/>
                </a:tc>
                <a:tc>
                  <a:txBody>
                    <a:bodyPr/>
                    <a:lstStyle/>
                    <a:p>
                      <a:r>
                        <a:rPr lang="en-US" sz="1800" b="0" i="0" kern="1200" dirty="0">
                          <a:solidFill>
                            <a:schemeClr val="dk1"/>
                          </a:solidFill>
                          <a:effectLst/>
                          <a:latin typeface="+mn-lt"/>
                          <a:ea typeface="+mn-ea"/>
                          <a:cs typeface="+mn-cs"/>
                        </a:rPr>
                        <a:t>0.825930</a:t>
                      </a:r>
                      <a:endParaRPr lang="en-US" dirty="0"/>
                    </a:p>
                  </a:txBody>
                  <a:tcPr/>
                </a:tc>
                <a:tc>
                  <a:txBody>
                    <a:bodyPr/>
                    <a:lstStyle/>
                    <a:p>
                      <a:r>
                        <a:rPr lang="en-US" sz="1800" b="0" i="0" kern="1200" dirty="0">
                          <a:solidFill>
                            <a:schemeClr val="dk1"/>
                          </a:solidFill>
                          <a:effectLst/>
                          <a:latin typeface="+mn-lt"/>
                          <a:ea typeface="+mn-ea"/>
                          <a:cs typeface="+mn-cs"/>
                        </a:rPr>
                        <a:t>0.779909</a:t>
                      </a:r>
                      <a:endParaRPr lang="en-US" dirty="0"/>
                    </a:p>
                  </a:txBody>
                  <a:tcPr/>
                </a:tc>
                <a:extLst>
                  <a:ext uri="{0D108BD9-81ED-4DB2-BD59-A6C34878D82A}">
                    <a16:rowId xmlns:a16="http://schemas.microsoft.com/office/drawing/2014/main" val="4127002276"/>
                  </a:ext>
                </a:extLst>
              </a:tr>
              <a:tr h="370840">
                <a:tc>
                  <a:txBody>
                    <a:bodyPr/>
                    <a:lstStyle/>
                    <a:p>
                      <a:r>
                        <a:rPr lang="en-US" sz="1800" b="0" i="0" kern="1200" dirty="0">
                          <a:solidFill>
                            <a:schemeClr val="dk1"/>
                          </a:solidFill>
                          <a:effectLst/>
                          <a:latin typeface="+mn-lt"/>
                          <a:ea typeface="+mn-ea"/>
                          <a:cs typeface="+mn-cs"/>
                        </a:rPr>
                        <a:t>Gradient Boosting</a:t>
                      </a:r>
                      <a:endParaRPr lang="en-US" dirty="0"/>
                    </a:p>
                  </a:txBody>
                  <a:tcPr/>
                </a:tc>
                <a:tc>
                  <a:txBody>
                    <a:bodyPr/>
                    <a:lstStyle/>
                    <a:p>
                      <a:r>
                        <a:rPr lang="en-US" sz="1800" b="0" i="0" kern="1200" dirty="0">
                          <a:solidFill>
                            <a:schemeClr val="dk1"/>
                          </a:solidFill>
                          <a:effectLst/>
                          <a:latin typeface="+mn-lt"/>
                          <a:ea typeface="+mn-ea"/>
                          <a:cs typeface="+mn-cs"/>
                        </a:rPr>
                        <a:t>0.827156</a:t>
                      </a:r>
                      <a:endParaRPr lang="en-US" dirty="0"/>
                    </a:p>
                  </a:txBody>
                  <a:tcPr/>
                </a:tc>
                <a:tc>
                  <a:txBody>
                    <a:bodyPr/>
                    <a:lstStyle/>
                    <a:p>
                      <a:r>
                        <a:rPr lang="en-US" sz="1800" b="0" i="0" kern="1200" dirty="0">
                          <a:solidFill>
                            <a:schemeClr val="dk1"/>
                          </a:solidFill>
                          <a:effectLst/>
                          <a:latin typeface="+mn-lt"/>
                          <a:ea typeface="+mn-ea"/>
                          <a:cs typeface="+mn-cs"/>
                        </a:rPr>
                        <a:t>0.781847</a:t>
                      </a:r>
                      <a:endParaRPr lang="en-US" dirty="0"/>
                    </a:p>
                  </a:txBody>
                  <a:tcPr/>
                </a:tc>
                <a:extLst>
                  <a:ext uri="{0D108BD9-81ED-4DB2-BD59-A6C34878D82A}">
                    <a16:rowId xmlns:a16="http://schemas.microsoft.com/office/drawing/2014/main" val="2518362983"/>
                  </a:ext>
                </a:extLst>
              </a:tr>
              <a:tr h="370840">
                <a:tc>
                  <a:txBody>
                    <a:bodyPr/>
                    <a:lstStyle/>
                    <a:p>
                      <a:r>
                        <a:rPr lang="en-US" sz="1800" b="0" i="0" kern="1200" dirty="0">
                          <a:solidFill>
                            <a:schemeClr val="dk1"/>
                          </a:solidFill>
                          <a:effectLst/>
                          <a:latin typeface="+mn-lt"/>
                          <a:ea typeface="+mn-ea"/>
                          <a:cs typeface="+mn-cs"/>
                        </a:rPr>
                        <a:t>K-Nearest Neighbors</a:t>
                      </a:r>
                      <a:endParaRPr lang="en-US" dirty="0"/>
                    </a:p>
                  </a:txBody>
                  <a:tcPr/>
                </a:tc>
                <a:tc>
                  <a:txBody>
                    <a:bodyPr/>
                    <a:lstStyle/>
                    <a:p>
                      <a:r>
                        <a:rPr lang="en-US" sz="1800" b="0" i="0" kern="1200" dirty="0">
                          <a:solidFill>
                            <a:schemeClr val="dk1"/>
                          </a:solidFill>
                          <a:effectLst/>
                          <a:latin typeface="+mn-lt"/>
                          <a:ea typeface="+mn-ea"/>
                          <a:cs typeface="+mn-cs"/>
                        </a:rPr>
                        <a:t>0.813261</a:t>
                      </a:r>
                      <a:endParaRPr lang="en-US" dirty="0"/>
                    </a:p>
                  </a:txBody>
                  <a:tcPr/>
                </a:tc>
                <a:tc>
                  <a:txBody>
                    <a:bodyPr/>
                    <a:lstStyle/>
                    <a:p>
                      <a:r>
                        <a:rPr lang="en-US" sz="1800" b="0" i="0" kern="1200" dirty="0">
                          <a:solidFill>
                            <a:schemeClr val="dk1"/>
                          </a:solidFill>
                          <a:effectLst/>
                          <a:latin typeface="+mn-lt"/>
                          <a:ea typeface="+mn-ea"/>
                          <a:cs typeface="+mn-cs"/>
                        </a:rPr>
                        <a:t>0.704024</a:t>
                      </a:r>
                      <a:endParaRPr lang="en-US" dirty="0"/>
                    </a:p>
                  </a:txBody>
                  <a:tcPr/>
                </a:tc>
                <a:extLst>
                  <a:ext uri="{0D108BD9-81ED-4DB2-BD59-A6C34878D82A}">
                    <a16:rowId xmlns:a16="http://schemas.microsoft.com/office/drawing/2014/main" val="2066536256"/>
                  </a:ext>
                </a:extLst>
              </a:tr>
            </a:tbl>
          </a:graphicData>
        </a:graphic>
      </p:graphicFrame>
    </p:spTree>
    <p:extLst>
      <p:ext uri="{BB962C8B-B14F-4D97-AF65-F5344CB8AC3E}">
        <p14:creationId xmlns:p14="http://schemas.microsoft.com/office/powerpoint/2010/main" val="378047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AE4B-574D-9FA4-4553-A735A950C629}"/>
              </a:ext>
            </a:extLst>
          </p:cNvPr>
          <p:cNvSpPr>
            <a:spLocks noGrp="1"/>
          </p:cNvSpPr>
          <p:nvPr>
            <p:ph type="title"/>
          </p:nvPr>
        </p:nvSpPr>
        <p:spPr/>
        <p:txBody>
          <a:bodyPr/>
          <a:lstStyle/>
          <a:p>
            <a:r>
              <a:rPr lang="en-US" dirty="0"/>
              <a:t>What if We Implement Deep Learning?</a:t>
            </a:r>
          </a:p>
        </p:txBody>
      </p:sp>
      <p:pic>
        <p:nvPicPr>
          <p:cNvPr id="4" name="Content Placeholder 3">
            <a:extLst>
              <a:ext uri="{FF2B5EF4-FFF2-40B4-BE49-F238E27FC236}">
                <a16:creationId xmlns:a16="http://schemas.microsoft.com/office/drawing/2014/main" id="{5B4D7B06-FF80-C364-9DA6-5DCAA17B5F74}"/>
              </a:ext>
            </a:extLst>
          </p:cNvPr>
          <p:cNvPicPr>
            <a:picLocks noGrp="1" noChangeAspect="1"/>
          </p:cNvPicPr>
          <p:nvPr>
            <p:ph idx="1"/>
          </p:nvPr>
        </p:nvPicPr>
        <p:blipFill>
          <a:blip r:embed="rId3"/>
          <a:stretch>
            <a:fillRect/>
          </a:stretch>
        </p:blipFill>
        <p:spPr>
          <a:xfrm>
            <a:off x="1906621" y="1715229"/>
            <a:ext cx="6244467" cy="4777646"/>
          </a:xfrm>
          <a:prstGeom prst="rect">
            <a:avLst/>
          </a:prstGeom>
        </p:spPr>
      </p:pic>
    </p:spTree>
    <p:extLst>
      <p:ext uri="{BB962C8B-B14F-4D97-AF65-F5344CB8AC3E}">
        <p14:creationId xmlns:p14="http://schemas.microsoft.com/office/powerpoint/2010/main" val="13095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8517-C04C-D9A5-859B-DE06CECFCCF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FD82742-8A6D-A872-2EA9-E35262BA3267}"/>
              </a:ext>
            </a:extLst>
          </p:cNvPr>
          <p:cNvSpPr>
            <a:spLocks noGrp="1"/>
          </p:cNvSpPr>
          <p:nvPr>
            <p:ph idx="1"/>
          </p:nvPr>
        </p:nvSpPr>
        <p:spPr/>
        <p:txBody>
          <a:bodyPr/>
          <a:lstStyle/>
          <a:p>
            <a:r>
              <a:rPr lang="en-US" dirty="0"/>
              <a:t>Data Size and Complexity</a:t>
            </a:r>
          </a:p>
          <a:p>
            <a:r>
              <a:rPr lang="en-US" dirty="0"/>
              <a:t>Model Architecture</a:t>
            </a:r>
          </a:p>
          <a:p>
            <a:r>
              <a:rPr lang="en-US" dirty="0"/>
              <a:t>Feature Engineering</a:t>
            </a:r>
          </a:p>
          <a:p>
            <a:r>
              <a:rPr lang="en-US" dirty="0"/>
              <a:t>Hyperparameter Tuning</a:t>
            </a:r>
          </a:p>
          <a:p>
            <a:r>
              <a:rPr lang="en-US" dirty="0"/>
              <a:t>Class Imbalance</a:t>
            </a:r>
          </a:p>
          <a:p>
            <a:endParaRPr lang="en-US" dirty="0"/>
          </a:p>
        </p:txBody>
      </p:sp>
    </p:spTree>
    <p:extLst>
      <p:ext uri="{BB962C8B-B14F-4D97-AF65-F5344CB8AC3E}">
        <p14:creationId xmlns:p14="http://schemas.microsoft.com/office/powerpoint/2010/main" val="90962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B6D0-2C13-49A1-6253-9CDB3BCDC28F}"/>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034C1F74-313B-FBA0-E656-C1D2DB4FBE76}"/>
              </a:ext>
            </a:extLst>
          </p:cNvPr>
          <p:cNvSpPr>
            <a:spLocks noGrp="1"/>
          </p:cNvSpPr>
          <p:nvPr>
            <p:ph idx="1"/>
          </p:nvPr>
        </p:nvSpPr>
        <p:spPr/>
        <p:txBody>
          <a:bodyPr/>
          <a:lstStyle/>
          <a:p>
            <a:r>
              <a:rPr lang="en-US" dirty="0"/>
              <a:t>Comprehensive analysis of a large COVID dataset from Kaggle.</a:t>
            </a:r>
          </a:p>
          <a:p>
            <a:r>
              <a:rPr lang="en-US" dirty="0"/>
              <a:t>Over one million patient records analyzed for deep insights.</a:t>
            </a:r>
          </a:p>
          <a:p>
            <a:pPr marL="0" indent="0">
              <a:buNone/>
            </a:pPr>
            <a:endParaRPr lang="en-US" dirty="0"/>
          </a:p>
        </p:txBody>
      </p:sp>
      <p:pic>
        <p:nvPicPr>
          <p:cNvPr id="5" name="Picture 4" descr="A screenshot of a medical history&#10;&#10;Description automatically generated">
            <a:extLst>
              <a:ext uri="{FF2B5EF4-FFF2-40B4-BE49-F238E27FC236}">
                <a16:creationId xmlns:a16="http://schemas.microsoft.com/office/drawing/2014/main" id="{A0F40DAF-6395-0239-4C7C-ABC994DA1EB9}"/>
              </a:ext>
            </a:extLst>
          </p:cNvPr>
          <p:cNvPicPr>
            <a:picLocks noChangeAspect="1"/>
          </p:cNvPicPr>
          <p:nvPr/>
        </p:nvPicPr>
        <p:blipFill>
          <a:blip r:embed="rId2"/>
          <a:stretch>
            <a:fillRect/>
          </a:stretch>
        </p:blipFill>
        <p:spPr>
          <a:xfrm>
            <a:off x="1791891" y="2872379"/>
            <a:ext cx="7772400" cy="3879860"/>
          </a:xfrm>
          <a:prstGeom prst="rect">
            <a:avLst/>
          </a:prstGeom>
        </p:spPr>
      </p:pic>
    </p:spTree>
    <p:extLst>
      <p:ext uri="{BB962C8B-B14F-4D97-AF65-F5344CB8AC3E}">
        <p14:creationId xmlns:p14="http://schemas.microsoft.com/office/powerpoint/2010/main" val="410040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BCE5-274E-C78E-8BFF-1DC4D64522AB}"/>
              </a:ext>
            </a:extLst>
          </p:cNvPr>
          <p:cNvSpPr>
            <a:spLocks noGrp="1"/>
          </p:cNvSpPr>
          <p:nvPr>
            <p:ph type="title"/>
          </p:nvPr>
        </p:nvSpPr>
        <p:spPr/>
        <p:txBody>
          <a:bodyPr/>
          <a:lstStyle/>
          <a:p>
            <a:r>
              <a:rPr lang="en-US" dirty="0"/>
              <a:t>Objectives &amp; Setup</a:t>
            </a:r>
          </a:p>
        </p:txBody>
      </p:sp>
      <p:sp>
        <p:nvSpPr>
          <p:cNvPr id="3" name="Content Placeholder 2">
            <a:extLst>
              <a:ext uri="{FF2B5EF4-FFF2-40B4-BE49-F238E27FC236}">
                <a16:creationId xmlns:a16="http://schemas.microsoft.com/office/drawing/2014/main" id="{674CEEB2-3668-2885-E4B3-6A804E56B24A}"/>
              </a:ext>
            </a:extLst>
          </p:cNvPr>
          <p:cNvSpPr>
            <a:spLocks noGrp="1"/>
          </p:cNvSpPr>
          <p:nvPr>
            <p:ph idx="1"/>
          </p:nvPr>
        </p:nvSpPr>
        <p:spPr/>
        <p:txBody>
          <a:bodyPr/>
          <a:lstStyle/>
          <a:p>
            <a:r>
              <a:rPr lang="en-US" dirty="0"/>
              <a:t>Data Exploration and Cleaning.</a:t>
            </a:r>
          </a:p>
          <a:p>
            <a:r>
              <a:rPr lang="en-US" dirty="0"/>
              <a:t>In-depth Analysis and Visualization.</a:t>
            </a:r>
          </a:p>
          <a:p>
            <a:r>
              <a:rPr lang="en-US" dirty="0"/>
              <a:t>Conducting Statistical Testing.</a:t>
            </a:r>
          </a:p>
          <a:p>
            <a:r>
              <a:rPr lang="en-US" dirty="0"/>
              <a:t>Developing Predictive Models.</a:t>
            </a:r>
          </a:p>
          <a:p>
            <a:r>
              <a:rPr lang="en-US" dirty="0"/>
              <a:t>Requires few pip libraries: pandas, </a:t>
            </a:r>
            <a:r>
              <a:rPr lang="en-US" dirty="0" err="1"/>
              <a:t>jupyter</a:t>
            </a:r>
            <a:r>
              <a:rPr lang="en-US" dirty="0"/>
              <a:t> notebook (optional), matplotlib, seaborn, scikit-learn.</a:t>
            </a:r>
          </a:p>
        </p:txBody>
      </p:sp>
    </p:spTree>
    <p:extLst>
      <p:ext uri="{BB962C8B-B14F-4D97-AF65-F5344CB8AC3E}">
        <p14:creationId xmlns:p14="http://schemas.microsoft.com/office/powerpoint/2010/main" val="296719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7F71-80D1-9138-D7E9-F149BE1E7CA9}"/>
              </a:ext>
            </a:extLst>
          </p:cNvPr>
          <p:cNvSpPr>
            <a:spLocks noGrp="1"/>
          </p:cNvSpPr>
          <p:nvPr>
            <p:ph type="title"/>
          </p:nvPr>
        </p:nvSpPr>
        <p:spPr/>
        <p:txBody>
          <a:bodyPr/>
          <a:lstStyle/>
          <a:p>
            <a:r>
              <a:rPr lang="en-US"/>
              <a:t>Data Analysis and Visualization</a:t>
            </a:r>
            <a:endParaRPr lang="en-US" dirty="0"/>
          </a:p>
        </p:txBody>
      </p:sp>
      <p:sp>
        <p:nvSpPr>
          <p:cNvPr id="3" name="Content Placeholder 2">
            <a:extLst>
              <a:ext uri="{FF2B5EF4-FFF2-40B4-BE49-F238E27FC236}">
                <a16:creationId xmlns:a16="http://schemas.microsoft.com/office/drawing/2014/main" id="{D9A51294-2103-B7AD-6E1A-6785AC8980DB}"/>
              </a:ext>
            </a:extLst>
          </p:cNvPr>
          <p:cNvSpPr>
            <a:spLocks noGrp="1"/>
          </p:cNvSpPr>
          <p:nvPr>
            <p:ph idx="1"/>
          </p:nvPr>
        </p:nvSpPr>
        <p:spPr/>
        <p:txBody>
          <a:bodyPr/>
          <a:lstStyle/>
          <a:p>
            <a:r>
              <a:rPr lang="en-US" dirty="0"/>
              <a:t>Analysis of patient demographics: age.</a:t>
            </a:r>
          </a:p>
          <a:p>
            <a:endParaRPr lang="en-US" dirty="0"/>
          </a:p>
        </p:txBody>
      </p:sp>
      <p:pic>
        <p:nvPicPr>
          <p:cNvPr id="8" name="Picture 7">
            <a:extLst>
              <a:ext uri="{FF2B5EF4-FFF2-40B4-BE49-F238E27FC236}">
                <a16:creationId xmlns:a16="http://schemas.microsoft.com/office/drawing/2014/main" id="{C59B1F95-0B31-68EA-C7FE-76119A4F6410}"/>
              </a:ext>
            </a:extLst>
          </p:cNvPr>
          <p:cNvPicPr>
            <a:picLocks noChangeAspect="1"/>
          </p:cNvPicPr>
          <p:nvPr/>
        </p:nvPicPr>
        <p:blipFill>
          <a:blip r:embed="rId3"/>
          <a:stretch>
            <a:fillRect/>
          </a:stretch>
        </p:blipFill>
        <p:spPr>
          <a:xfrm>
            <a:off x="2069432" y="2322095"/>
            <a:ext cx="7278542" cy="4425856"/>
          </a:xfrm>
          <a:prstGeom prst="rect">
            <a:avLst/>
          </a:prstGeom>
        </p:spPr>
      </p:pic>
    </p:spTree>
    <p:extLst>
      <p:ext uri="{BB962C8B-B14F-4D97-AF65-F5344CB8AC3E}">
        <p14:creationId xmlns:p14="http://schemas.microsoft.com/office/powerpoint/2010/main" val="152475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7F71-80D1-9138-D7E9-F149BE1E7CA9}"/>
              </a:ext>
            </a:extLst>
          </p:cNvPr>
          <p:cNvSpPr>
            <a:spLocks noGrp="1"/>
          </p:cNvSpPr>
          <p:nvPr>
            <p:ph type="title"/>
          </p:nvPr>
        </p:nvSpPr>
        <p:spPr/>
        <p:txBody>
          <a:bodyPr/>
          <a:lstStyle/>
          <a:p>
            <a:r>
              <a:rPr lang="en-US" dirty="0"/>
              <a:t>Data Analysis and Visualization</a:t>
            </a:r>
          </a:p>
        </p:txBody>
      </p:sp>
      <p:sp>
        <p:nvSpPr>
          <p:cNvPr id="3" name="Content Placeholder 2">
            <a:extLst>
              <a:ext uri="{FF2B5EF4-FFF2-40B4-BE49-F238E27FC236}">
                <a16:creationId xmlns:a16="http://schemas.microsoft.com/office/drawing/2014/main" id="{D9A51294-2103-B7AD-6E1A-6785AC8980DB}"/>
              </a:ext>
            </a:extLst>
          </p:cNvPr>
          <p:cNvSpPr>
            <a:spLocks noGrp="1"/>
          </p:cNvSpPr>
          <p:nvPr>
            <p:ph idx="1"/>
          </p:nvPr>
        </p:nvSpPr>
        <p:spPr/>
        <p:txBody>
          <a:bodyPr/>
          <a:lstStyle/>
          <a:p>
            <a:r>
              <a:rPr lang="en-US" dirty="0"/>
              <a:t>Analysis of patient demographics: sex distribution.</a:t>
            </a:r>
          </a:p>
          <a:p>
            <a:endParaRPr lang="en-US" dirty="0"/>
          </a:p>
          <a:p>
            <a:endParaRPr lang="en-US" dirty="0"/>
          </a:p>
        </p:txBody>
      </p:sp>
      <p:pic>
        <p:nvPicPr>
          <p:cNvPr id="4" name="Picture 3">
            <a:extLst>
              <a:ext uri="{FF2B5EF4-FFF2-40B4-BE49-F238E27FC236}">
                <a16:creationId xmlns:a16="http://schemas.microsoft.com/office/drawing/2014/main" id="{29E752BA-5F86-7441-9319-68E3A8FB699C}"/>
              </a:ext>
            </a:extLst>
          </p:cNvPr>
          <p:cNvPicPr>
            <a:picLocks noChangeAspect="1"/>
          </p:cNvPicPr>
          <p:nvPr/>
        </p:nvPicPr>
        <p:blipFill>
          <a:blip r:embed="rId2"/>
          <a:stretch>
            <a:fillRect/>
          </a:stretch>
        </p:blipFill>
        <p:spPr>
          <a:xfrm>
            <a:off x="1203159" y="2287469"/>
            <a:ext cx="8590546" cy="4570531"/>
          </a:xfrm>
          <a:prstGeom prst="rect">
            <a:avLst/>
          </a:prstGeom>
        </p:spPr>
      </p:pic>
    </p:spTree>
    <p:extLst>
      <p:ext uri="{BB962C8B-B14F-4D97-AF65-F5344CB8AC3E}">
        <p14:creationId xmlns:p14="http://schemas.microsoft.com/office/powerpoint/2010/main" val="244942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7F71-80D1-9138-D7E9-F149BE1E7CA9}"/>
              </a:ext>
            </a:extLst>
          </p:cNvPr>
          <p:cNvSpPr>
            <a:spLocks noGrp="1"/>
          </p:cNvSpPr>
          <p:nvPr>
            <p:ph type="title"/>
          </p:nvPr>
        </p:nvSpPr>
        <p:spPr/>
        <p:txBody>
          <a:bodyPr/>
          <a:lstStyle/>
          <a:p>
            <a:r>
              <a:rPr lang="en-US" dirty="0"/>
              <a:t>Data Analysis and Visualization</a:t>
            </a:r>
          </a:p>
        </p:txBody>
      </p:sp>
      <p:sp>
        <p:nvSpPr>
          <p:cNvPr id="3" name="Content Placeholder 2">
            <a:extLst>
              <a:ext uri="{FF2B5EF4-FFF2-40B4-BE49-F238E27FC236}">
                <a16:creationId xmlns:a16="http://schemas.microsoft.com/office/drawing/2014/main" id="{D9A51294-2103-B7AD-6E1A-6785AC8980DB}"/>
              </a:ext>
            </a:extLst>
          </p:cNvPr>
          <p:cNvSpPr>
            <a:spLocks noGrp="1"/>
          </p:cNvSpPr>
          <p:nvPr>
            <p:ph idx="1"/>
          </p:nvPr>
        </p:nvSpPr>
        <p:spPr>
          <a:xfrm>
            <a:off x="838200" y="1602003"/>
            <a:ext cx="3581400" cy="4351338"/>
          </a:xfrm>
        </p:spPr>
        <p:txBody>
          <a:bodyPr/>
          <a:lstStyle/>
          <a:p>
            <a:r>
              <a:rPr lang="en-US" dirty="0"/>
              <a:t>Prevalence of comorbidities (e.g., diabetes, COPD, asthma).</a:t>
            </a:r>
          </a:p>
          <a:p>
            <a:endParaRPr lang="en-US" dirty="0"/>
          </a:p>
        </p:txBody>
      </p:sp>
      <p:pic>
        <p:nvPicPr>
          <p:cNvPr id="6" name="Picture 5">
            <a:extLst>
              <a:ext uri="{FF2B5EF4-FFF2-40B4-BE49-F238E27FC236}">
                <a16:creationId xmlns:a16="http://schemas.microsoft.com/office/drawing/2014/main" id="{04C27250-F25C-902B-0C99-FFB4DBD2E826}"/>
              </a:ext>
            </a:extLst>
          </p:cNvPr>
          <p:cNvPicPr>
            <a:picLocks noChangeAspect="1"/>
          </p:cNvPicPr>
          <p:nvPr/>
        </p:nvPicPr>
        <p:blipFill>
          <a:blip r:embed="rId2"/>
          <a:stretch>
            <a:fillRect/>
          </a:stretch>
        </p:blipFill>
        <p:spPr>
          <a:xfrm>
            <a:off x="4143062" y="1383957"/>
            <a:ext cx="8048938" cy="5474043"/>
          </a:xfrm>
          <a:prstGeom prst="rect">
            <a:avLst/>
          </a:prstGeom>
        </p:spPr>
      </p:pic>
    </p:spTree>
    <p:extLst>
      <p:ext uri="{BB962C8B-B14F-4D97-AF65-F5344CB8AC3E}">
        <p14:creationId xmlns:p14="http://schemas.microsoft.com/office/powerpoint/2010/main" val="207785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7F71-80D1-9138-D7E9-F149BE1E7CA9}"/>
              </a:ext>
            </a:extLst>
          </p:cNvPr>
          <p:cNvSpPr>
            <a:spLocks noGrp="1"/>
          </p:cNvSpPr>
          <p:nvPr>
            <p:ph type="title"/>
          </p:nvPr>
        </p:nvSpPr>
        <p:spPr/>
        <p:txBody>
          <a:bodyPr/>
          <a:lstStyle/>
          <a:p>
            <a:r>
              <a:rPr lang="en-US" dirty="0"/>
              <a:t>Data Analysis and Visualization</a:t>
            </a:r>
          </a:p>
        </p:txBody>
      </p:sp>
      <p:sp>
        <p:nvSpPr>
          <p:cNvPr id="3" name="Content Placeholder 2">
            <a:extLst>
              <a:ext uri="{FF2B5EF4-FFF2-40B4-BE49-F238E27FC236}">
                <a16:creationId xmlns:a16="http://schemas.microsoft.com/office/drawing/2014/main" id="{D9A51294-2103-B7AD-6E1A-6785AC8980DB}"/>
              </a:ext>
            </a:extLst>
          </p:cNvPr>
          <p:cNvSpPr>
            <a:spLocks noGrp="1"/>
          </p:cNvSpPr>
          <p:nvPr>
            <p:ph idx="1"/>
          </p:nvPr>
        </p:nvSpPr>
        <p:spPr/>
        <p:txBody>
          <a:bodyPr/>
          <a:lstStyle/>
          <a:p>
            <a:r>
              <a:rPr lang="en-US" dirty="0"/>
              <a:t>Outcomes visualized: hospitalization rates, ICU admissions.</a:t>
            </a:r>
          </a:p>
          <a:p>
            <a:endParaRPr lang="en-US" dirty="0"/>
          </a:p>
        </p:txBody>
      </p:sp>
      <p:pic>
        <p:nvPicPr>
          <p:cNvPr id="4" name="Picture 3">
            <a:extLst>
              <a:ext uri="{FF2B5EF4-FFF2-40B4-BE49-F238E27FC236}">
                <a16:creationId xmlns:a16="http://schemas.microsoft.com/office/drawing/2014/main" id="{637956C6-58F8-342D-3F14-7E7542E79D62}"/>
              </a:ext>
            </a:extLst>
          </p:cNvPr>
          <p:cNvPicPr>
            <a:picLocks noChangeAspect="1"/>
          </p:cNvPicPr>
          <p:nvPr/>
        </p:nvPicPr>
        <p:blipFill>
          <a:blip r:embed="rId2"/>
          <a:stretch>
            <a:fillRect/>
          </a:stretch>
        </p:blipFill>
        <p:spPr>
          <a:xfrm>
            <a:off x="838200" y="2221127"/>
            <a:ext cx="10515600" cy="4226011"/>
          </a:xfrm>
          <a:prstGeom prst="rect">
            <a:avLst/>
          </a:prstGeom>
        </p:spPr>
      </p:pic>
    </p:spTree>
    <p:extLst>
      <p:ext uri="{BB962C8B-B14F-4D97-AF65-F5344CB8AC3E}">
        <p14:creationId xmlns:p14="http://schemas.microsoft.com/office/powerpoint/2010/main" val="108757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9FAB-6DA6-5DA9-130E-96E8DC5E8566}"/>
              </a:ext>
            </a:extLst>
          </p:cNvPr>
          <p:cNvSpPr>
            <a:spLocks noGrp="1"/>
          </p:cNvSpPr>
          <p:nvPr>
            <p:ph type="title"/>
          </p:nvPr>
        </p:nvSpPr>
        <p:spPr/>
        <p:txBody>
          <a:bodyPr/>
          <a:lstStyle/>
          <a:p>
            <a:r>
              <a:rPr lang="en-US" dirty="0"/>
              <a:t>Chi-squared</a:t>
            </a:r>
          </a:p>
        </p:txBody>
      </p:sp>
      <p:pic>
        <p:nvPicPr>
          <p:cNvPr id="4" name="Picture 3">
            <a:extLst>
              <a:ext uri="{FF2B5EF4-FFF2-40B4-BE49-F238E27FC236}">
                <a16:creationId xmlns:a16="http://schemas.microsoft.com/office/drawing/2014/main" id="{8C2EEFF1-E38A-2E05-F329-DBCF65A203FE}"/>
              </a:ext>
            </a:extLst>
          </p:cNvPr>
          <p:cNvPicPr>
            <a:picLocks noChangeAspect="1"/>
          </p:cNvPicPr>
          <p:nvPr/>
        </p:nvPicPr>
        <p:blipFill>
          <a:blip r:embed="rId3"/>
          <a:stretch>
            <a:fillRect/>
          </a:stretch>
        </p:blipFill>
        <p:spPr>
          <a:xfrm>
            <a:off x="419100" y="1690688"/>
            <a:ext cx="11353800" cy="4202158"/>
          </a:xfrm>
          <a:prstGeom prst="rect">
            <a:avLst/>
          </a:prstGeom>
        </p:spPr>
      </p:pic>
    </p:spTree>
    <p:extLst>
      <p:ext uri="{BB962C8B-B14F-4D97-AF65-F5344CB8AC3E}">
        <p14:creationId xmlns:p14="http://schemas.microsoft.com/office/powerpoint/2010/main" val="42557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EAA4-49AD-F544-B366-D5DCA5EBE228}"/>
              </a:ext>
            </a:extLst>
          </p:cNvPr>
          <p:cNvSpPr>
            <a:spLocks noGrp="1"/>
          </p:cNvSpPr>
          <p:nvPr>
            <p:ph type="title"/>
          </p:nvPr>
        </p:nvSpPr>
        <p:spPr/>
        <p:txBody>
          <a:bodyPr/>
          <a:lstStyle/>
          <a:p>
            <a:r>
              <a:rPr lang="en-US" dirty="0"/>
              <a:t>Preparing data for the logistic regression model</a:t>
            </a:r>
          </a:p>
        </p:txBody>
      </p:sp>
      <p:pic>
        <p:nvPicPr>
          <p:cNvPr id="4" name="Content Placeholder 3">
            <a:extLst>
              <a:ext uri="{FF2B5EF4-FFF2-40B4-BE49-F238E27FC236}">
                <a16:creationId xmlns:a16="http://schemas.microsoft.com/office/drawing/2014/main" id="{BC9053AA-3FAD-D16A-CC31-ECC1F56E5DEC}"/>
              </a:ext>
            </a:extLst>
          </p:cNvPr>
          <p:cNvPicPr>
            <a:picLocks noGrp="1" noChangeAspect="1"/>
          </p:cNvPicPr>
          <p:nvPr>
            <p:ph idx="1"/>
          </p:nvPr>
        </p:nvPicPr>
        <p:blipFill>
          <a:blip r:embed="rId3"/>
          <a:stretch>
            <a:fillRect/>
          </a:stretch>
        </p:blipFill>
        <p:spPr>
          <a:xfrm>
            <a:off x="1672290" y="1825625"/>
            <a:ext cx="8847419" cy="4351338"/>
          </a:xfrm>
          <a:prstGeom prst="rect">
            <a:avLst/>
          </a:prstGeom>
        </p:spPr>
      </p:pic>
    </p:spTree>
    <p:extLst>
      <p:ext uri="{BB962C8B-B14F-4D97-AF65-F5344CB8AC3E}">
        <p14:creationId xmlns:p14="http://schemas.microsoft.com/office/powerpoint/2010/main" val="65015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3379</TotalTime>
  <Words>2112</Words>
  <Application>Microsoft Macintosh PowerPoint</Application>
  <PresentationFormat>Widescreen</PresentationFormat>
  <Paragraphs>136</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Google Sans</vt:lpstr>
      <vt:lpstr>Söhne</vt:lpstr>
      <vt:lpstr>Office Theme</vt:lpstr>
      <vt:lpstr>COVID Dataset Analysis Project</vt:lpstr>
      <vt:lpstr>Project Overview</vt:lpstr>
      <vt:lpstr>Objectives &amp; Setup</vt:lpstr>
      <vt:lpstr>Data Analysis and Visualization</vt:lpstr>
      <vt:lpstr>Data Analysis and Visualization</vt:lpstr>
      <vt:lpstr>Data Analysis and Visualization</vt:lpstr>
      <vt:lpstr>Data Analysis and Visualization</vt:lpstr>
      <vt:lpstr>Chi-squared</vt:lpstr>
      <vt:lpstr>Preparing data for the logistic regression model</vt:lpstr>
      <vt:lpstr>Preparing data for the logistic regression model</vt:lpstr>
      <vt:lpstr>Generating a confusion matrix</vt:lpstr>
      <vt:lpstr>Generating a confusion matrix</vt:lpstr>
      <vt:lpstr>ROC Curve</vt:lpstr>
      <vt:lpstr>ROC Curve</vt:lpstr>
      <vt:lpstr>Testing Different Models</vt:lpstr>
      <vt:lpstr>What if We Implement Deep Learning?</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Dataset Analysis Project</dc:title>
  <dc:creator>Mir-Mammad Javad-zada</dc:creator>
  <cp:lastModifiedBy>Mir-Mammad Javad-zada</cp:lastModifiedBy>
  <cp:revision>5</cp:revision>
  <dcterms:created xsi:type="dcterms:W3CDTF">2024-03-12T04:37:57Z</dcterms:created>
  <dcterms:modified xsi:type="dcterms:W3CDTF">2024-04-22T05:18:02Z</dcterms:modified>
</cp:coreProperties>
</file>