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68" r:id="rId5"/>
    <p:sldId id="260"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64"/>
    <p:restoredTop sz="75319"/>
  </p:normalViewPr>
  <p:slideViewPr>
    <p:cSldViewPr snapToGrid="0">
      <p:cViewPr varScale="1">
        <p:scale>
          <a:sx n="90" d="100"/>
          <a:sy n="90" d="100"/>
        </p:scale>
        <p:origin x="215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    </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353-9B41-89D7-3BA4F5F1970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2-A353-9B41-89D7-3BA4F5F19703}"/>
              </c:ext>
            </c:extLst>
          </c:dPt>
          <c:dLbls>
            <c:dLbl>
              <c:idx val="0"/>
              <c:layout>
                <c:manualLayout>
                  <c:x val="-1.817204914603066E-3"/>
                  <c:y val="-1.632900041320623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353-9B41-89D7-3BA4F5F19703}"/>
                </c:ext>
              </c:extLst>
            </c:dLbl>
            <c:dLbl>
              <c:idx val="1"/>
              <c:layout>
                <c:manualLayout>
                  <c:x val="1.639155159952832E-2"/>
                  <c:y val="6.75286544046911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353-9B41-89D7-3BA4F5F1970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significant genes with |log2FoldChange| &gt; 1</c:v>
                </c:pt>
                <c:pt idx="1">
                  <c:v>rest</c:v>
                </c:pt>
              </c:strCache>
            </c:strRef>
          </c:cat>
          <c:val>
            <c:numRef>
              <c:f>Sheet1!$B$2:$B$3</c:f>
              <c:numCache>
                <c:formatCode>General</c:formatCode>
                <c:ptCount val="2"/>
                <c:pt idx="0">
                  <c:v>4384</c:v>
                </c:pt>
                <c:pt idx="1">
                  <c:v>70583</c:v>
                </c:pt>
              </c:numCache>
            </c:numRef>
          </c:val>
          <c:extLst>
            <c:ext xmlns:c16="http://schemas.microsoft.com/office/drawing/2014/chart" uri="{C3380CC4-5D6E-409C-BE32-E72D297353CC}">
              <c16:uniqueId val="{00000000-A353-9B41-89D7-3BA4F5F1970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05C341-BFFD-3548-81CA-C1EF643F6110}" type="datetimeFigureOut">
              <a:rPr lang="en-US" smtClean="0"/>
              <a:t>4/23/24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1214D7-0EFF-874E-B345-8F18BB297AD0}" type="slidenum">
              <a:rPr lang="en-US" smtClean="0"/>
              <a:t>‹#›</a:t>
            </a:fld>
            <a:endParaRPr lang="en-US"/>
          </a:p>
        </p:txBody>
      </p:sp>
    </p:spTree>
    <p:extLst>
      <p:ext uri="{BB962C8B-B14F-4D97-AF65-F5344CB8AC3E}">
        <p14:creationId xmlns:p14="http://schemas.microsoft.com/office/powerpoint/2010/main" val="984375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Fad is </a:t>
            </a:r>
            <a:r>
              <a:rPr lang="en-US" b="0" i="0" dirty="0">
                <a:solidFill>
                  <a:srgbClr val="333333"/>
                </a:solidFill>
                <a:effectLst/>
                <a:highlight>
                  <a:srgbClr val="FFFFFF"/>
                </a:highlight>
                <a:latin typeface="Source Sans Pro" panose="020B0503030403020204" pitchFamily="34" charset="0"/>
              </a:rPr>
              <a:t>the most common cause of dementia and is </a:t>
            </a:r>
            <a:r>
              <a:rPr lang="en-US" dirty="0">
                <a:solidFill>
                  <a:srgbClr val="333333"/>
                </a:solidFill>
                <a:highlight>
                  <a:srgbClr val="FFFFFF"/>
                </a:highlight>
                <a:latin typeface="Source Sans Pro" panose="020B0503030403020204" pitchFamily="34" charset="0"/>
              </a:rPr>
              <a:t>O</a:t>
            </a:r>
            <a:r>
              <a:rPr lang="en-US" b="0" i="0" dirty="0">
                <a:solidFill>
                  <a:srgbClr val="333333"/>
                </a:solidFill>
                <a:effectLst/>
                <a:highlight>
                  <a:srgbClr val="FFFFFF"/>
                </a:highlight>
                <a:latin typeface="Source Sans Pro" panose="020B0503030403020204" pitchFamily="34" charset="0"/>
              </a:rPr>
              <a:t>ften linked to mutations in genes like PSEN1.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333333"/>
                </a:solidFill>
                <a:highlight>
                  <a:srgbClr val="FFFFFF"/>
                </a:highlight>
                <a:latin typeface="Source Sans Pro" panose="020B0503030403020204" pitchFamily="34" charset="0"/>
              </a:rPr>
              <a:t>PSEN1 mutations </a:t>
            </a:r>
            <a:r>
              <a:rPr lang="en-US" b="0" i="0" dirty="0">
                <a:solidFill>
                  <a:srgbClr val="333333"/>
                </a:solidFill>
                <a:effectLst/>
                <a:highlight>
                  <a:srgbClr val="FFFFFF"/>
                </a:highlight>
                <a:latin typeface="Source Sans Pro" panose="020B0503030403020204" pitchFamily="34" charset="0"/>
              </a:rPr>
              <a:t>result in an increased accumulation of toxic amyloid plaques in the brain, a hallmark of Alzheimer’s disease.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highlight>
                  <a:srgbClr val="FFFFFF"/>
                </a:highlight>
                <a:latin typeface="Source Sans Pro" panose="020B0503030403020204" pitchFamily="34" charset="0"/>
              </a:rPr>
              <a:t>The L150P mutation in the PSEN1 gene is a specific point mutation, where the normal leucine (L) at position 150 is replaced by proline (P), leading to alterations in the protein’s function and contributing to the disease’s early onset and progression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highlight>
                <a:srgbClr val="FFFFFF"/>
              </a:highlight>
              <a:latin typeface="Source Sans Pro" panose="020B0503030403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highlight>
                  <a:srgbClr val="FFFFFF"/>
                </a:highlight>
                <a:latin typeface="Source Sans Pro" panose="020B0503030403020204" pitchFamily="34" charset="0"/>
              </a:rPr>
              <a:t>My question of interest is, how do specific familial Alzheimer’s disease (</a:t>
            </a:r>
            <a:r>
              <a:rPr lang="en-US" b="0" i="0" dirty="0" err="1">
                <a:solidFill>
                  <a:srgbClr val="333333"/>
                </a:solidFill>
                <a:effectLst/>
                <a:highlight>
                  <a:srgbClr val="FFFFFF"/>
                </a:highlight>
                <a:latin typeface="Source Sans Pro" panose="020B0503030403020204" pitchFamily="34" charset="0"/>
              </a:rPr>
              <a:t>fAD</a:t>
            </a:r>
            <a:r>
              <a:rPr lang="en-US" b="0" i="0" dirty="0">
                <a:solidFill>
                  <a:srgbClr val="333333"/>
                </a:solidFill>
                <a:effectLst/>
                <a:highlight>
                  <a:srgbClr val="FFFFFF"/>
                </a:highlight>
                <a:latin typeface="Source Sans Pro" panose="020B0503030403020204" pitchFamily="34" charset="0"/>
              </a:rPr>
              <a:t>) mutations in the PSEN1 gene affect the gene expression in forebrain neurons, and how might these changes contribute to the pathogenesis of Alzheimer’s disease? I hypothesized that L150P mutation has a particular impact on the expression of genes related to the extracellular matrix</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b="0" i="0" dirty="0">
              <a:solidFill>
                <a:srgbClr val="333333"/>
              </a:solidFill>
              <a:effectLst/>
              <a:highlight>
                <a:srgbClr val="FFFFFF"/>
              </a:highlight>
              <a:latin typeface="Source Sans Pro" panose="020B0503030403020204" pitchFamily="34" charset="0"/>
            </a:endParaRPr>
          </a:p>
          <a:p>
            <a:endParaRPr lang="en-US" dirty="0"/>
          </a:p>
        </p:txBody>
      </p:sp>
      <p:sp>
        <p:nvSpPr>
          <p:cNvPr id="4" name="Slide Number Placeholder 3"/>
          <p:cNvSpPr>
            <a:spLocks noGrp="1"/>
          </p:cNvSpPr>
          <p:nvPr>
            <p:ph type="sldNum" sz="quarter" idx="5"/>
          </p:nvPr>
        </p:nvSpPr>
        <p:spPr/>
        <p:txBody>
          <a:bodyPr/>
          <a:lstStyle/>
          <a:p>
            <a:fld id="{261214D7-0EFF-874E-B345-8F18BB297AD0}" type="slidenum">
              <a:rPr lang="en-US" smtClean="0"/>
              <a:t>2</a:t>
            </a:fld>
            <a:endParaRPr lang="en-US"/>
          </a:p>
        </p:txBody>
      </p:sp>
    </p:spTree>
    <p:extLst>
      <p:ext uri="{BB962C8B-B14F-4D97-AF65-F5344CB8AC3E}">
        <p14:creationId xmlns:p14="http://schemas.microsoft.com/office/powerpoint/2010/main" val="2372646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highlight>
                  <a:srgbClr val="FFFFFF"/>
                </a:highlight>
                <a:latin typeface="Source Sans Pro" panose="020B0503030403020204" pitchFamily="34" charset="0"/>
              </a:rPr>
              <a:t>Gene Ontology (GO) enrichment analysis highlighted significant dysregulation in biological processes and cellular components related to the extracellular matrix, confirming our hypothesis. Key GO terms such as extracellular matrix organization, collagen-containing extracellular matrix, and extracellular structure organization were among the most significantly enriched. </a:t>
            </a:r>
          </a:p>
          <a:p>
            <a:endParaRPr lang="en-US" b="0" i="0" dirty="0">
              <a:solidFill>
                <a:srgbClr val="333333"/>
              </a:solidFill>
              <a:effectLst/>
              <a:highlight>
                <a:srgbClr val="FFFFFF"/>
              </a:highlight>
              <a:latin typeface="Source Sans Pro" panose="020B0503030403020204" pitchFamily="34" charset="0"/>
            </a:endParaRPr>
          </a:p>
          <a:p>
            <a:r>
              <a:rPr lang="en-US" b="0" i="0" dirty="0">
                <a:solidFill>
                  <a:srgbClr val="333333"/>
                </a:solidFill>
                <a:effectLst/>
                <a:highlight>
                  <a:srgbClr val="FFFFFF"/>
                </a:highlight>
                <a:latin typeface="Source Sans Pro" panose="020B0503030403020204" pitchFamily="34" charset="0"/>
              </a:rPr>
              <a:t>I would like to highlight the following downregulated genes:</a:t>
            </a:r>
          </a:p>
          <a:p>
            <a:r>
              <a:rPr lang="en-US" b="0" i="0" dirty="0">
                <a:solidFill>
                  <a:srgbClr val="333333"/>
                </a:solidFill>
                <a:effectLst/>
                <a:highlight>
                  <a:srgbClr val="FFFFFF"/>
                </a:highlight>
                <a:latin typeface="Source Sans Pro" panose="020B0503030403020204" pitchFamily="34" charset="0"/>
              </a:rPr>
              <a:t>ITGA11 - </a:t>
            </a:r>
            <a:r>
              <a:rPr lang="en-US" b="0" i="0" dirty="0">
                <a:solidFill>
                  <a:srgbClr val="ECECEC"/>
                </a:solidFill>
                <a:effectLst/>
                <a:highlight>
                  <a:srgbClr val="212121"/>
                </a:highlight>
                <a:latin typeface="Söhne"/>
              </a:rPr>
              <a:t>play a crucial role in cell-matrix adhesion and are involved in the structural organization of the ECM</a:t>
            </a:r>
          </a:p>
          <a:p>
            <a:endParaRPr lang="en-US" b="0" i="0" dirty="0">
              <a:solidFill>
                <a:srgbClr val="ECECEC"/>
              </a:solidFill>
              <a:effectLst/>
              <a:highlight>
                <a:srgbClr val="212121"/>
              </a:highlight>
              <a:latin typeface="Söhne"/>
            </a:endParaRPr>
          </a:p>
          <a:p>
            <a:r>
              <a:rPr lang="en-US" b="0" i="0" dirty="0">
                <a:solidFill>
                  <a:srgbClr val="333333"/>
                </a:solidFill>
                <a:effectLst/>
                <a:highlight>
                  <a:srgbClr val="FFFFFF"/>
                </a:highlight>
                <a:latin typeface="Source Sans Pro" panose="020B0503030403020204" pitchFamily="34" charset="0"/>
              </a:rPr>
              <a:t>The second pair – are part of WNT pathway that </a:t>
            </a:r>
            <a:r>
              <a:rPr lang="en-US" b="0" i="0" dirty="0">
                <a:solidFill>
                  <a:srgbClr val="ECECEC"/>
                </a:solidFill>
                <a:effectLst/>
                <a:highlight>
                  <a:srgbClr val="212121"/>
                </a:highlight>
                <a:latin typeface="Söhne"/>
              </a:rPr>
              <a:t>is vital for various developmental processes, including those that influence ECM maintenance and cell interactions with their environment</a:t>
            </a:r>
          </a:p>
          <a:p>
            <a:endParaRPr lang="en-US" b="0" i="0" dirty="0">
              <a:solidFill>
                <a:srgbClr val="ECECEC"/>
              </a:solidFill>
              <a:effectLst/>
              <a:highlight>
                <a:srgbClr val="212121"/>
              </a:highlight>
              <a:latin typeface="Söhne"/>
            </a:endParaRPr>
          </a:p>
          <a:p>
            <a:r>
              <a:rPr lang="en-US" b="0" i="0" dirty="0">
                <a:solidFill>
                  <a:srgbClr val="ECECEC"/>
                </a:solidFill>
                <a:effectLst/>
                <a:highlight>
                  <a:srgbClr val="212121"/>
                </a:highlight>
                <a:latin typeface="Söhne"/>
              </a:rPr>
              <a:t>TTR - It can bind and stabilize amyloid-beta, potentially reducing amyloid plaque formation, which is a hallmark of Alzheimer’s disease</a:t>
            </a:r>
          </a:p>
          <a:p>
            <a:endParaRPr lang="en-US" b="0" i="0" dirty="0">
              <a:solidFill>
                <a:srgbClr val="333333"/>
              </a:solidFill>
              <a:effectLst/>
              <a:highlight>
                <a:srgbClr val="FFFFFF"/>
              </a:highlight>
              <a:latin typeface="Source Sans Pro" panose="020B0503030403020204" pitchFamily="34" charset="0"/>
            </a:endParaRPr>
          </a:p>
          <a:p>
            <a:r>
              <a:rPr lang="en-US" b="0" i="0" dirty="0">
                <a:solidFill>
                  <a:srgbClr val="333333"/>
                </a:solidFill>
                <a:effectLst/>
                <a:highlight>
                  <a:srgbClr val="FFFFFF"/>
                </a:highlight>
                <a:latin typeface="Source Sans Pro" panose="020B0503030403020204" pitchFamily="34" charset="0"/>
              </a:rPr>
              <a:t>And the last one takes part in </a:t>
            </a:r>
            <a:r>
              <a:rPr lang="en-US" b="0" i="0" dirty="0">
                <a:solidFill>
                  <a:srgbClr val="ECECEC"/>
                </a:solidFill>
                <a:effectLst/>
                <a:highlight>
                  <a:srgbClr val="212121"/>
                </a:highlight>
                <a:latin typeface="Söhne"/>
              </a:rPr>
              <a:t>regulating protein breakdown that maintains the matrix’s integrity</a:t>
            </a:r>
            <a:endParaRPr lang="en-US" b="0" i="0" dirty="0">
              <a:solidFill>
                <a:srgbClr val="333333"/>
              </a:solidFill>
              <a:effectLst/>
              <a:highlight>
                <a:srgbClr val="FFFFFF"/>
              </a:highlight>
              <a:latin typeface="Source Sans Pro" panose="020B0503030403020204" pitchFamily="34" charset="0"/>
            </a:endParaRPr>
          </a:p>
        </p:txBody>
      </p:sp>
      <p:sp>
        <p:nvSpPr>
          <p:cNvPr id="4" name="Slide Number Placeholder 3"/>
          <p:cNvSpPr>
            <a:spLocks noGrp="1"/>
          </p:cNvSpPr>
          <p:nvPr>
            <p:ph type="sldNum" sz="quarter" idx="5"/>
          </p:nvPr>
        </p:nvSpPr>
        <p:spPr/>
        <p:txBody>
          <a:bodyPr/>
          <a:lstStyle/>
          <a:p>
            <a:fld id="{261214D7-0EFF-874E-B345-8F18BB297AD0}" type="slidenum">
              <a:rPr lang="en-US" smtClean="0"/>
              <a:t>12</a:t>
            </a:fld>
            <a:endParaRPr lang="en-US"/>
          </a:p>
        </p:txBody>
      </p:sp>
    </p:spTree>
    <p:extLst>
      <p:ext uri="{BB962C8B-B14F-4D97-AF65-F5344CB8AC3E}">
        <p14:creationId xmlns:p14="http://schemas.microsoft.com/office/powerpoint/2010/main" val="4039880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highlight>
                  <a:srgbClr val="FFFFFF"/>
                </a:highlight>
                <a:latin typeface="Source Sans Pro" panose="020B0503030403020204" pitchFamily="34" charset="0"/>
              </a:rPr>
              <a:t>I believe some of my script or code chunks could be rewritten in a simpler and faster manner. Sometimes, I overthink, and a small, easy problem turns into 50 lines of code. </a:t>
            </a:r>
          </a:p>
          <a:p>
            <a:endParaRPr lang="en-US" b="0" i="0" dirty="0">
              <a:solidFill>
                <a:srgbClr val="333333"/>
              </a:solidFill>
              <a:effectLst/>
              <a:highlight>
                <a:srgbClr val="FFFFFF"/>
              </a:highlight>
              <a:latin typeface="Source Sans Pro" panose="020B0503030403020204" pitchFamily="34" charset="0"/>
            </a:endParaRPr>
          </a:p>
          <a:p>
            <a:r>
              <a:rPr lang="en-US" b="0" i="0" dirty="0">
                <a:solidFill>
                  <a:srgbClr val="333333"/>
                </a:solidFill>
                <a:effectLst/>
                <a:highlight>
                  <a:srgbClr val="FFFFFF"/>
                </a:highlight>
                <a:latin typeface="Source Sans Pro" panose="020B0503030403020204" pitchFamily="34" charset="0"/>
              </a:rPr>
              <a:t>Custom annotation file is the reason why I have so many genes. It combines GENCODE and FANTOM-CAT annotations. Overall, it follows the standard GFF2 protocol, but not all gene IDs are formatted consistently. Most of them are </a:t>
            </a:r>
            <a:r>
              <a:rPr lang="en-US" b="0" i="0" dirty="0" err="1">
                <a:solidFill>
                  <a:srgbClr val="333333"/>
                </a:solidFill>
                <a:effectLst/>
                <a:highlight>
                  <a:srgbClr val="FFFFFF"/>
                </a:highlight>
                <a:latin typeface="Source Sans Pro" panose="020B0503030403020204" pitchFamily="34" charset="0"/>
              </a:rPr>
              <a:t>Ensembl</a:t>
            </a:r>
            <a:r>
              <a:rPr lang="en-US" b="0" i="0" dirty="0">
                <a:solidFill>
                  <a:srgbClr val="333333"/>
                </a:solidFill>
                <a:effectLst/>
                <a:highlight>
                  <a:srgbClr val="FFFFFF"/>
                </a:highlight>
                <a:latin typeface="Source Sans Pro" panose="020B0503030403020204" pitchFamily="34" charset="0"/>
              </a:rPr>
              <a:t> identifiers, but approximately 15-20% are CAGE identifiers, which are not widely used, resulting in a lack of tools or libraries in R for mapping CAGE to </a:t>
            </a:r>
            <a:r>
              <a:rPr lang="en-US" b="0" i="0" dirty="0" err="1">
                <a:solidFill>
                  <a:srgbClr val="333333"/>
                </a:solidFill>
                <a:effectLst/>
                <a:highlight>
                  <a:srgbClr val="FFFFFF"/>
                </a:highlight>
                <a:latin typeface="Source Sans Pro" panose="020B0503030403020204" pitchFamily="34" charset="0"/>
              </a:rPr>
              <a:t>Ensembl</a:t>
            </a:r>
            <a:r>
              <a:rPr lang="en-US" b="0" i="0" dirty="0">
                <a:solidFill>
                  <a:srgbClr val="333333"/>
                </a:solidFill>
                <a:effectLst/>
                <a:highlight>
                  <a:srgbClr val="FFFFFF"/>
                </a:highlight>
                <a:latin typeface="Source Sans Pro" panose="020B0503030403020204" pitchFamily="34" charset="0"/>
              </a:rPr>
              <a:t> identifiers. I had to import the annotation file and write code that would extract reference gene IDs and map CAGE ones to </a:t>
            </a:r>
            <a:r>
              <a:rPr lang="en-US" b="0" i="0" dirty="0" err="1">
                <a:solidFill>
                  <a:srgbClr val="333333"/>
                </a:solidFill>
                <a:effectLst/>
                <a:highlight>
                  <a:srgbClr val="FFFFFF"/>
                </a:highlight>
                <a:latin typeface="Source Sans Pro" panose="020B0503030403020204" pitchFamily="34" charset="0"/>
              </a:rPr>
              <a:t>Ensembl</a:t>
            </a:r>
            <a:r>
              <a:rPr lang="en-US" b="0" i="0" dirty="0">
                <a:solidFill>
                  <a:srgbClr val="333333"/>
                </a:solidFill>
                <a:effectLst/>
                <a:highlight>
                  <a:srgbClr val="FFFFFF"/>
                </a:highlight>
                <a:latin typeface="Source Sans Pro" panose="020B0503030403020204" pitchFamily="34" charset="0"/>
              </a:rPr>
              <a:t> in order to analyze my dataset properly.</a:t>
            </a:r>
          </a:p>
          <a:p>
            <a:endParaRPr lang="en-US" b="0" i="0" dirty="0">
              <a:solidFill>
                <a:srgbClr val="333333"/>
              </a:solidFill>
              <a:effectLst/>
              <a:highlight>
                <a:srgbClr val="FFFFFF"/>
              </a:highlight>
              <a:latin typeface="Source Sans Pro" panose="020B0503030403020204" pitchFamily="34" charset="0"/>
            </a:endParaRPr>
          </a:p>
          <a:p>
            <a:r>
              <a:rPr lang="en-US" b="0" i="0" dirty="0">
                <a:solidFill>
                  <a:srgbClr val="333333"/>
                </a:solidFill>
                <a:effectLst/>
                <a:highlight>
                  <a:srgbClr val="FFFFFF"/>
                </a:highlight>
                <a:latin typeface="Source Sans Pro" panose="020B0503030403020204" pitchFamily="34" charset="0"/>
              </a:rPr>
              <a:t>I have only looked at protein-coding genes, but there is even more information behind the scenes</a:t>
            </a:r>
          </a:p>
          <a:p>
            <a:endParaRPr lang="en-US" dirty="0"/>
          </a:p>
        </p:txBody>
      </p:sp>
      <p:sp>
        <p:nvSpPr>
          <p:cNvPr id="4" name="Slide Number Placeholder 3"/>
          <p:cNvSpPr>
            <a:spLocks noGrp="1"/>
          </p:cNvSpPr>
          <p:nvPr>
            <p:ph type="sldNum" sz="quarter" idx="5"/>
          </p:nvPr>
        </p:nvSpPr>
        <p:spPr/>
        <p:txBody>
          <a:bodyPr/>
          <a:lstStyle/>
          <a:p>
            <a:fld id="{261214D7-0EFF-874E-B345-8F18BB297AD0}" type="slidenum">
              <a:rPr lang="en-US" smtClean="0"/>
              <a:t>13</a:t>
            </a:fld>
            <a:endParaRPr lang="en-US"/>
          </a:p>
        </p:txBody>
      </p:sp>
    </p:spTree>
    <p:extLst>
      <p:ext uri="{BB962C8B-B14F-4D97-AF65-F5344CB8AC3E}">
        <p14:creationId xmlns:p14="http://schemas.microsoft.com/office/powerpoint/2010/main" val="1783255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GC – gene corrected vi CRIPSR CAS9</a:t>
            </a:r>
          </a:p>
        </p:txBody>
      </p:sp>
      <p:sp>
        <p:nvSpPr>
          <p:cNvPr id="4" name="Slide Number Placeholder 3"/>
          <p:cNvSpPr>
            <a:spLocks noGrp="1"/>
          </p:cNvSpPr>
          <p:nvPr>
            <p:ph type="sldNum" sz="quarter" idx="5"/>
          </p:nvPr>
        </p:nvSpPr>
        <p:spPr/>
        <p:txBody>
          <a:bodyPr/>
          <a:lstStyle/>
          <a:p>
            <a:fld id="{261214D7-0EFF-874E-B345-8F18BB297AD0}" type="slidenum">
              <a:rPr lang="en-US" smtClean="0"/>
              <a:t>4</a:t>
            </a:fld>
            <a:endParaRPr lang="en-US"/>
          </a:p>
        </p:txBody>
      </p:sp>
    </p:spTree>
    <p:extLst>
      <p:ext uri="{BB962C8B-B14F-4D97-AF65-F5344CB8AC3E}">
        <p14:creationId xmlns:p14="http://schemas.microsoft.com/office/powerpoint/2010/main" val="1942701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PCA plot just to verify that </a:t>
            </a:r>
            <a:r>
              <a:rPr lang="en-US" b="0" i="0" dirty="0">
                <a:solidFill>
                  <a:srgbClr val="333333"/>
                </a:solidFill>
                <a:effectLst/>
                <a:highlight>
                  <a:srgbClr val="FFFFFF"/>
                </a:highlight>
                <a:latin typeface="Source Sans Pro" panose="020B0503030403020204" pitchFamily="34" charset="0"/>
              </a:rPr>
              <a:t>L150P mutation has potential to drive transcriptional changes.</a:t>
            </a:r>
            <a:endParaRPr lang="en-US" dirty="0"/>
          </a:p>
        </p:txBody>
      </p:sp>
      <p:sp>
        <p:nvSpPr>
          <p:cNvPr id="4" name="Slide Number Placeholder 3"/>
          <p:cNvSpPr>
            <a:spLocks noGrp="1"/>
          </p:cNvSpPr>
          <p:nvPr>
            <p:ph type="sldNum" sz="quarter" idx="5"/>
          </p:nvPr>
        </p:nvSpPr>
        <p:spPr/>
        <p:txBody>
          <a:bodyPr/>
          <a:lstStyle/>
          <a:p>
            <a:fld id="{261214D7-0EFF-874E-B345-8F18BB297AD0}" type="slidenum">
              <a:rPr lang="en-US" smtClean="0"/>
              <a:t>5</a:t>
            </a:fld>
            <a:endParaRPr lang="en-US"/>
          </a:p>
        </p:txBody>
      </p:sp>
    </p:spTree>
    <p:extLst>
      <p:ext uri="{BB962C8B-B14F-4D97-AF65-F5344CB8AC3E}">
        <p14:creationId xmlns:p14="http://schemas.microsoft.com/office/powerpoint/2010/main" val="3407797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highlight>
                  <a:srgbClr val="FFFFFF"/>
                </a:highlight>
                <a:latin typeface="Source Sans Pro" panose="020B0503030403020204" pitchFamily="34" charset="0"/>
              </a:rPr>
              <a:t>The blue points represent genes that are significantly differentially expressed, with their dispersion reflecting the strength and direction of differential expression. The majority of genes do not exhibit significant changes in expression (grey points), indicating stable expression across the conditions compared.</a:t>
            </a:r>
            <a:endParaRPr lang="en-US" dirty="0"/>
          </a:p>
        </p:txBody>
      </p:sp>
      <p:sp>
        <p:nvSpPr>
          <p:cNvPr id="4" name="Slide Number Placeholder 3"/>
          <p:cNvSpPr>
            <a:spLocks noGrp="1"/>
          </p:cNvSpPr>
          <p:nvPr>
            <p:ph type="sldNum" sz="quarter" idx="5"/>
          </p:nvPr>
        </p:nvSpPr>
        <p:spPr/>
        <p:txBody>
          <a:bodyPr/>
          <a:lstStyle/>
          <a:p>
            <a:fld id="{261214D7-0EFF-874E-B345-8F18BB297AD0}" type="slidenum">
              <a:rPr lang="en-US" smtClean="0"/>
              <a:t>6</a:t>
            </a:fld>
            <a:endParaRPr lang="en-US"/>
          </a:p>
        </p:txBody>
      </p:sp>
    </p:spTree>
    <p:extLst>
      <p:ext uri="{BB962C8B-B14F-4D97-AF65-F5344CB8AC3E}">
        <p14:creationId xmlns:p14="http://schemas.microsoft.com/office/powerpoint/2010/main" val="560977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 of around 75 thousand genes, around 4 thousand were differentially expressed and significant</a:t>
            </a:r>
          </a:p>
        </p:txBody>
      </p:sp>
      <p:sp>
        <p:nvSpPr>
          <p:cNvPr id="4" name="Slide Number Placeholder 3"/>
          <p:cNvSpPr>
            <a:spLocks noGrp="1"/>
          </p:cNvSpPr>
          <p:nvPr>
            <p:ph type="sldNum" sz="quarter" idx="5"/>
          </p:nvPr>
        </p:nvSpPr>
        <p:spPr/>
        <p:txBody>
          <a:bodyPr/>
          <a:lstStyle/>
          <a:p>
            <a:fld id="{261214D7-0EFF-874E-B345-8F18BB297AD0}" type="slidenum">
              <a:rPr lang="en-US" smtClean="0"/>
              <a:t>7</a:t>
            </a:fld>
            <a:endParaRPr lang="en-US"/>
          </a:p>
        </p:txBody>
      </p:sp>
    </p:spTree>
    <p:extLst>
      <p:ext uri="{BB962C8B-B14F-4D97-AF65-F5344CB8AC3E}">
        <p14:creationId xmlns:p14="http://schemas.microsoft.com/office/powerpoint/2010/main" val="2231441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was interested in protein-coding genes so I have filtered out all non protein-coding genes and here is the summary.</a:t>
            </a:r>
          </a:p>
          <a:p>
            <a:endParaRPr lang="en-US" dirty="0"/>
          </a:p>
          <a:p>
            <a:r>
              <a:rPr lang="en-US" dirty="0"/>
              <a:t>Eventually I got left with 2.9 thousand protein coding, significant, differentially expressed  genes. Wordy</a:t>
            </a:r>
          </a:p>
        </p:txBody>
      </p:sp>
      <p:sp>
        <p:nvSpPr>
          <p:cNvPr id="4" name="Slide Number Placeholder 3"/>
          <p:cNvSpPr>
            <a:spLocks noGrp="1"/>
          </p:cNvSpPr>
          <p:nvPr>
            <p:ph type="sldNum" sz="quarter" idx="5"/>
          </p:nvPr>
        </p:nvSpPr>
        <p:spPr/>
        <p:txBody>
          <a:bodyPr/>
          <a:lstStyle/>
          <a:p>
            <a:fld id="{261214D7-0EFF-874E-B345-8F18BB297AD0}" type="slidenum">
              <a:rPr lang="en-US" smtClean="0"/>
              <a:t>8</a:t>
            </a:fld>
            <a:endParaRPr lang="en-US"/>
          </a:p>
        </p:txBody>
      </p:sp>
    </p:spTree>
    <p:extLst>
      <p:ext uri="{BB962C8B-B14F-4D97-AF65-F5344CB8AC3E}">
        <p14:creationId xmlns:p14="http://schemas.microsoft.com/office/powerpoint/2010/main" val="651740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my Gene ontology plots for </a:t>
            </a:r>
            <a:r>
              <a:rPr lang="en-US" b="0" i="0" dirty="0">
                <a:solidFill>
                  <a:srgbClr val="333333"/>
                </a:solidFill>
                <a:effectLst/>
                <a:highlight>
                  <a:srgbClr val="FFFFFF"/>
                </a:highlight>
                <a:latin typeface="Source Sans Pro" panose="020B0503030403020204" pitchFamily="34" charset="0"/>
              </a:rPr>
              <a:t>Biological Processes, </a:t>
            </a:r>
            <a:endParaRPr lang="en-US" dirty="0"/>
          </a:p>
        </p:txBody>
      </p:sp>
      <p:sp>
        <p:nvSpPr>
          <p:cNvPr id="4" name="Slide Number Placeholder 3"/>
          <p:cNvSpPr>
            <a:spLocks noGrp="1"/>
          </p:cNvSpPr>
          <p:nvPr>
            <p:ph type="sldNum" sz="quarter" idx="5"/>
          </p:nvPr>
        </p:nvSpPr>
        <p:spPr/>
        <p:txBody>
          <a:bodyPr/>
          <a:lstStyle/>
          <a:p>
            <a:fld id="{261214D7-0EFF-874E-B345-8F18BB297AD0}" type="slidenum">
              <a:rPr lang="en-US" smtClean="0"/>
              <a:t>9</a:t>
            </a:fld>
            <a:endParaRPr lang="en-US"/>
          </a:p>
        </p:txBody>
      </p:sp>
    </p:spTree>
    <p:extLst>
      <p:ext uri="{BB962C8B-B14F-4D97-AF65-F5344CB8AC3E}">
        <p14:creationId xmlns:p14="http://schemas.microsoft.com/office/powerpoint/2010/main" val="2216139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Cellular component</a:t>
            </a:r>
          </a:p>
        </p:txBody>
      </p:sp>
      <p:sp>
        <p:nvSpPr>
          <p:cNvPr id="4" name="Slide Number Placeholder 3"/>
          <p:cNvSpPr>
            <a:spLocks noGrp="1"/>
          </p:cNvSpPr>
          <p:nvPr>
            <p:ph type="sldNum" sz="quarter" idx="5"/>
          </p:nvPr>
        </p:nvSpPr>
        <p:spPr/>
        <p:txBody>
          <a:bodyPr/>
          <a:lstStyle/>
          <a:p>
            <a:fld id="{261214D7-0EFF-874E-B345-8F18BB297AD0}" type="slidenum">
              <a:rPr lang="en-US" smtClean="0"/>
              <a:t>10</a:t>
            </a:fld>
            <a:endParaRPr lang="en-US"/>
          </a:p>
        </p:txBody>
      </p:sp>
    </p:spTree>
    <p:extLst>
      <p:ext uri="{BB962C8B-B14F-4D97-AF65-F5344CB8AC3E}">
        <p14:creationId xmlns:p14="http://schemas.microsoft.com/office/powerpoint/2010/main" val="3612887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molecular function</a:t>
            </a:r>
          </a:p>
        </p:txBody>
      </p:sp>
      <p:sp>
        <p:nvSpPr>
          <p:cNvPr id="4" name="Slide Number Placeholder 3"/>
          <p:cNvSpPr>
            <a:spLocks noGrp="1"/>
          </p:cNvSpPr>
          <p:nvPr>
            <p:ph type="sldNum" sz="quarter" idx="5"/>
          </p:nvPr>
        </p:nvSpPr>
        <p:spPr/>
        <p:txBody>
          <a:bodyPr/>
          <a:lstStyle/>
          <a:p>
            <a:fld id="{261214D7-0EFF-874E-B345-8F18BB297AD0}" type="slidenum">
              <a:rPr lang="en-US" smtClean="0"/>
              <a:t>11</a:t>
            </a:fld>
            <a:endParaRPr lang="en-US"/>
          </a:p>
        </p:txBody>
      </p:sp>
    </p:spTree>
    <p:extLst>
      <p:ext uri="{BB962C8B-B14F-4D97-AF65-F5344CB8AC3E}">
        <p14:creationId xmlns:p14="http://schemas.microsoft.com/office/powerpoint/2010/main" val="4243195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9F074-9D2D-9F25-C077-2A39B89C3C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B85D62-39EF-0D7A-8F05-498F24F7E1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EA8DE8-41DC-D2DC-C461-F27B49A46D87}"/>
              </a:ext>
            </a:extLst>
          </p:cNvPr>
          <p:cNvSpPr>
            <a:spLocks noGrp="1"/>
          </p:cNvSpPr>
          <p:nvPr>
            <p:ph type="dt" sz="half" idx="10"/>
          </p:nvPr>
        </p:nvSpPr>
        <p:spPr/>
        <p:txBody>
          <a:bodyPr/>
          <a:lstStyle/>
          <a:p>
            <a:fld id="{4C884F59-6895-2D4B-984D-A9A8C834FD8C}" type="datetimeFigureOut">
              <a:rPr lang="en-US" smtClean="0"/>
              <a:t>4/23/24</a:t>
            </a:fld>
            <a:endParaRPr lang="en-US"/>
          </a:p>
        </p:txBody>
      </p:sp>
      <p:sp>
        <p:nvSpPr>
          <p:cNvPr id="5" name="Footer Placeholder 4">
            <a:extLst>
              <a:ext uri="{FF2B5EF4-FFF2-40B4-BE49-F238E27FC236}">
                <a16:creationId xmlns:a16="http://schemas.microsoft.com/office/drawing/2014/main" id="{3D9E99ED-3BDA-D385-BE90-F1374E67B3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205795-BD95-AD63-4331-F404D2924F0A}"/>
              </a:ext>
            </a:extLst>
          </p:cNvPr>
          <p:cNvSpPr>
            <a:spLocks noGrp="1"/>
          </p:cNvSpPr>
          <p:nvPr>
            <p:ph type="sldNum" sz="quarter" idx="12"/>
          </p:nvPr>
        </p:nvSpPr>
        <p:spPr/>
        <p:txBody>
          <a:bodyPr/>
          <a:lstStyle/>
          <a:p>
            <a:fld id="{5B95F125-B6E5-8743-B3D1-7F3EE880BE79}" type="slidenum">
              <a:rPr lang="en-US" smtClean="0"/>
              <a:t>‹#›</a:t>
            </a:fld>
            <a:endParaRPr lang="en-US"/>
          </a:p>
        </p:txBody>
      </p:sp>
    </p:spTree>
    <p:extLst>
      <p:ext uri="{BB962C8B-B14F-4D97-AF65-F5344CB8AC3E}">
        <p14:creationId xmlns:p14="http://schemas.microsoft.com/office/powerpoint/2010/main" val="402666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01331-4A59-CA08-D651-6804C2A465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62D97F-89B3-B45C-4FFC-30D19C361F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C517ED-3862-3150-6863-91D6FF2D3C70}"/>
              </a:ext>
            </a:extLst>
          </p:cNvPr>
          <p:cNvSpPr>
            <a:spLocks noGrp="1"/>
          </p:cNvSpPr>
          <p:nvPr>
            <p:ph type="dt" sz="half" idx="10"/>
          </p:nvPr>
        </p:nvSpPr>
        <p:spPr/>
        <p:txBody>
          <a:bodyPr/>
          <a:lstStyle/>
          <a:p>
            <a:fld id="{4C884F59-6895-2D4B-984D-A9A8C834FD8C}" type="datetimeFigureOut">
              <a:rPr lang="en-US" smtClean="0"/>
              <a:t>4/23/24</a:t>
            </a:fld>
            <a:endParaRPr lang="en-US"/>
          </a:p>
        </p:txBody>
      </p:sp>
      <p:sp>
        <p:nvSpPr>
          <p:cNvPr id="5" name="Footer Placeholder 4">
            <a:extLst>
              <a:ext uri="{FF2B5EF4-FFF2-40B4-BE49-F238E27FC236}">
                <a16:creationId xmlns:a16="http://schemas.microsoft.com/office/drawing/2014/main" id="{BBDEA1B2-D322-39F3-45B3-328347537A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62312D-CDCF-0BF5-40A0-77D90E1ED3B3}"/>
              </a:ext>
            </a:extLst>
          </p:cNvPr>
          <p:cNvSpPr>
            <a:spLocks noGrp="1"/>
          </p:cNvSpPr>
          <p:nvPr>
            <p:ph type="sldNum" sz="quarter" idx="12"/>
          </p:nvPr>
        </p:nvSpPr>
        <p:spPr/>
        <p:txBody>
          <a:bodyPr/>
          <a:lstStyle/>
          <a:p>
            <a:fld id="{5B95F125-B6E5-8743-B3D1-7F3EE880BE79}" type="slidenum">
              <a:rPr lang="en-US" smtClean="0"/>
              <a:t>‹#›</a:t>
            </a:fld>
            <a:endParaRPr lang="en-US"/>
          </a:p>
        </p:txBody>
      </p:sp>
    </p:spTree>
    <p:extLst>
      <p:ext uri="{BB962C8B-B14F-4D97-AF65-F5344CB8AC3E}">
        <p14:creationId xmlns:p14="http://schemas.microsoft.com/office/powerpoint/2010/main" val="137408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0C9ED3-1E13-20B8-0B42-C24A869352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8E3B38-B9D4-7407-316C-B063ED38F2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FC09A5-5B8C-9AB0-950C-B96872F68D73}"/>
              </a:ext>
            </a:extLst>
          </p:cNvPr>
          <p:cNvSpPr>
            <a:spLocks noGrp="1"/>
          </p:cNvSpPr>
          <p:nvPr>
            <p:ph type="dt" sz="half" idx="10"/>
          </p:nvPr>
        </p:nvSpPr>
        <p:spPr/>
        <p:txBody>
          <a:bodyPr/>
          <a:lstStyle/>
          <a:p>
            <a:fld id="{4C884F59-6895-2D4B-984D-A9A8C834FD8C}" type="datetimeFigureOut">
              <a:rPr lang="en-US" smtClean="0"/>
              <a:t>4/23/24</a:t>
            </a:fld>
            <a:endParaRPr lang="en-US"/>
          </a:p>
        </p:txBody>
      </p:sp>
      <p:sp>
        <p:nvSpPr>
          <p:cNvPr id="5" name="Footer Placeholder 4">
            <a:extLst>
              <a:ext uri="{FF2B5EF4-FFF2-40B4-BE49-F238E27FC236}">
                <a16:creationId xmlns:a16="http://schemas.microsoft.com/office/drawing/2014/main" id="{02F309B2-483D-7589-82A3-B14D69F373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228B9D-F987-7FF9-6B53-E569CE50D859}"/>
              </a:ext>
            </a:extLst>
          </p:cNvPr>
          <p:cNvSpPr>
            <a:spLocks noGrp="1"/>
          </p:cNvSpPr>
          <p:nvPr>
            <p:ph type="sldNum" sz="quarter" idx="12"/>
          </p:nvPr>
        </p:nvSpPr>
        <p:spPr/>
        <p:txBody>
          <a:bodyPr/>
          <a:lstStyle/>
          <a:p>
            <a:fld id="{5B95F125-B6E5-8743-B3D1-7F3EE880BE79}" type="slidenum">
              <a:rPr lang="en-US" smtClean="0"/>
              <a:t>‹#›</a:t>
            </a:fld>
            <a:endParaRPr lang="en-US"/>
          </a:p>
        </p:txBody>
      </p:sp>
    </p:spTree>
    <p:extLst>
      <p:ext uri="{BB962C8B-B14F-4D97-AF65-F5344CB8AC3E}">
        <p14:creationId xmlns:p14="http://schemas.microsoft.com/office/powerpoint/2010/main" val="643865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28EED-09DB-6EFB-9431-8C8D7FA485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C53AB7-D650-3CE5-6279-F63CD5A1D2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82CEA3-5D76-1888-F9F5-AB036D078DA9}"/>
              </a:ext>
            </a:extLst>
          </p:cNvPr>
          <p:cNvSpPr>
            <a:spLocks noGrp="1"/>
          </p:cNvSpPr>
          <p:nvPr>
            <p:ph type="dt" sz="half" idx="10"/>
          </p:nvPr>
        </p:nvSpPr>
        <p:spPr/>
        <p:txBody>
          <a:bodyPr/>
          <a:lstStyle/>
          <a:p>
            <a:fld id="{4C884F59-6895-2D4B-984D-A9A8C834FD8C}" type="datetimeFigureOut">
              <a:rPr lang="en-US" smtClean="0"/>
              <a:t>4/23/24</a:t>
            </a:fld>
            <a:endParaRPr lang="en-US"/>
          </a:p>
        </p:txBody>
      </p:sp>
      <p:sp>
        <p:nvSpPr>
          <p:cNvPr id="5" name="Footer Placeholder 4">
            <a:extLst>
              <a:ext uri="{FF2B5EF4-FFF2-40B4-BE49-F238E27FC236}">
                <a16:creationId xmlns:a16="http://schemas.microsoft.com/office/drawing/2014/main" id="{52739DBF-A4E5-B605-9122-9A4FC718B8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2608D-8B78-AF04-EFE4-CC22AC8CF7A2}"/>
              </a:ext>
            </a:extLst>
          </p:cNvPr>
          <p:cNvSpPr>
            <a:spLocks noGrp="1"/>
          </p:cNvSpPr>
          <p:nvPr>
            <p:ph type="sldNum" sz="quarter" idx="12"/>
          </p:nvPr>
        </p:nvSpPr>
        <p:spPr/>
        <p:txBody>
          <a:bodyPr/>
          <a:lstStyle/>
          <a:p>
            <a:fld id="{5B95F125-B6E5-8743-B3D1-7F3EE880BE79}" type="slidenum">
              <a:rPr lang="en-US" smtClean="0"/>
              <a:t>‹#›</a:t>
            </a:fld>
            <a:endParaRPr lang="en-US"/>
          </a:p>
        </p:txBody>
      </p:sp>
    </p:spTree>
    <p:extLst>
      <p:ext uri="{BB962C8B-B14F-4D97-AF65-F5344CB8AC3E}">
        <p14:creationId xmlns:p14="http://schemas.microsoft.com/office/powerpoint/2010/main" val="2363125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3CF55-D9B0-86D5-5844-E4B1265FCE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31A323-7ED9-908B-C20F-C4703039BF0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C886AF-6A10-8275-0A16-0DB80AF159F8}"/>
              </a:ext>
            </a:extLst>
          </p:cNvPr>
          <p:cNvSpPr>
            <a:spLocks noGrp="1"/>
          </p:cNvSpPr>
          <p:nvPr>
            <p:ph type="dt" sz="half" idx="10"/>
          </p:nvPr>
        </p:nvSpPr>
        <p:spPr/>
        <p:txBody>
          <a:bodyPr/>
          <a:lstStyle/>
          <a:p>
            <a:fld id="{4C884F59-6895-2D4B-984D-A9A8C834FD8C}" type="datetimeFigureOut">
              <a:rPr lang="en-US" smtClean="0"/>
              <a:t>4/23/24</a:t>
            </a:fld>
            <a:endParaRPr lang="en-US"/>
          </a:p>
        </p:txBody>
      </p:sp>
      <p:sp>
        <p:nvSpPr>
          <p:cNvPr id="5" name="Footer Placeholder 4">
            <a:extLst>
              <a:ext uri="{FF2B5EF4-FFF2-40B4-BE49-F238E27FC236}">
                <a16:creationId xmlns:a16="http://schemas.microsoft.com/office/drawing/2014/main" id="{6799356D-7D2C-4A90-6DF5-A5E05BA992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6B7E48-D7D3-CF05-85FB-9C3300A99EB2}"/>
              </a:ext>
            </a:extLst>
          </p:cNvPr>
          <p:cNvSpPr>
            <a:spLocks noGrp="1"/>
          </p:cNvSpPr>
          <p:nvPr>
            <p:ph type="sldNum" sz="quarter" idx="12"/>
          </p:nvPr>
        </p:nvSpPr>
        <p:spPr/>
        <p:txBody>
          <a:bodyPr/>
          <a:lstStyle/>
          <a:p>
            <a:fld id="{5B95F125-B6E5-8743-B3D1-7F3EE880BE79}" type="slidenum">
              <a:rPr lang="en-US" smtClean="0"/>
              <a:t>‹#›</a:t>
            </a:fld>
            <a:endParaRPr lang="en-US"/>
          </a:p>
        </p:txBody>
      </p:sp>
    </p:spTree>
    <p:extLst>
      <p:ext uri="{BB962C8B-B14F-4D97-AF65-F5344CB8AC3E}">
        <p14:creationId xmlns:p14="http://schemas.microsoft.com/office/powerpoint/2010/main" val="3073930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40CD4-9376-8F1B-AF59-725D2344C7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D8DE22-F96C-8836-0855-15B4AC4F32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CD190C-9609-EB53-F63F-31388462CA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8D60C8-FCED-598E-D19D-C5E554D4058E}"/>
              </a:ext>
            </a:extLst>
          </p:cNvPr>
          <p:cNvSpPr>
            <a:spLocks noGrp="1"/>
          </p:cNvSpPr>
          <p:nvPr>
            <p:ph type="dt" sz="half" idx="10"/>
          </p:nvPr>
        </p:nvSpPr>
        <p:spPr/>
        <p:txBody>
          <a:bodyPr/>
          <a:lstStyle/>
          <a:p>
            <a:fld id="{4C884F59-6895-2D4B-984D-A9A8C834FD8C}" type="datetimeFigureOut">
              <a:rPr lang="en-US" smtClean="0"/>
              <a:t>4/23/24</a:t>
            </a:fld>
            <a:endParaRPr lang="en-US"/>
          </a:p>
        </p:txBody>
      </p:sp>
      <p:sp>
        <p:nvSpPr>
          <p:cNvPr id="6" name="Footer Placeholder 5">
            <a:extLst>
              <a:ext uri="{FF2B5EF4-FFF2-40B4-BE49-F238E27FC236}">
                <a16:creationId xmlns:a16="http://schemas.microsoft.com/office/drawing/2014/main" id="{109431D7-FC9B-AD8B-6DBE-739FAC1248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F3ED8E-CBAA-0042-7880-FD8CABE62FBF}"/>
              </a:ext>
            </a:extLst>
          </p:cNvPr>
          <p:cNvSpPr>
            <a:spLocks noGrp="1"/>
          </p:cNvSpPr>
          <p:nvPr>
            <p:ph type="sldNum" sz="quarter" idx="12"/>
          </p:nvPr>
        </p:nvSpPr>
        <p:spPr/>
        <p:txBody>
          <a:bodyPr/>
          <a:lstStyle/>
          <a:p>
            <a:fld id="{5B95F125-B6E5-8743-B3D1-7F3EE880BE79}" type="slidenum">
              <a:rPr lang="en-US" smtClean="0"/>
              <a:t>‹#›</a:t>
            </a:fld>
            <a:endParaRPr lang="en-US"/>
          </a:p>
        </p:txBody>
      </p:sp>
    </p:spTree>
    <p:extLst>
      <p:ext uri="{BB962C8B-B14F-4D97-AF65-F5344CB8AC3E}">
        <p14:creationId xmlns:p14="http://schemas.microsoft.com/office/powerpoint/2010/main" val="206825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A7D67-85A0-A584-F240-1C37C142CA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2CDB17-7EB5-6674-44C0-E0639331FB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8F234F-4854-E0E7-3227-79D31042F8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458CAC-E8BF-40B0-9629-38248C064A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AB1994-CC97-3203-254B-D8D6C2371C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0CF353-7AFA-6847-1566-D2737E489B0E}"/>
              </a:ext>
            </a:extLst>
          </p:cNvPr>
          <p:cNvSpPr>
            <a:spLocks noGrp="1"/>
          </p:cNvSpPr>
          <p:nvPr>
            <p:ph type="dt" sz="half" idx="10"/>
          </p:nvPr>
        </p:nvSpPr>
        <p:spPr/>
        <p:txBody>
          <a:bodyPr/>
          <a:lstStyle/>
          <a:p>
            <a:fld id="{4C884F59-6895-2D4B-984D-A9A8C834FD8C}" type="datetimeFigureOut">
              <a:rPr lang="en-US" smtClean="0"/>
              <a:t>4/23/24</a:t>
            </a:fld>
            <a:endParaRPr lang="en-US"/>
          </a:p>
        </p:txBody>
      </p:sp>
      <p:sp>
        <p:nvSpPr>
          <p:cNvPr id="8" name="Footer Placeholder 7">
            <a:extLst>
              <a:ext uri="{FF2B5EF4-FFF2-40B4-BE49-F238E27FC236}">
                <a16:creationId xmlns:a16="http://schemas.microsoft.com/office/drawing/2014/main" id="{CE8E6CEA-79FD-2811-9184-75CB90C193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3A19B9-DEEF-3693-2915-FB32BE413E2B}"/>
              </a:ext>
            </a:extLst>
          </p:cNvPr>
          <p:cNvSpPr>
            <a:spLocks noGrp="1"/>
          </p:cNvSpPr>
          <p:nvPr>
            <p:ph type="sldNum" sz="quarter" idx="12"/>
          </p:nvPr>
        </p:nvSpPr>
        <p:spPr/>
        <p:txBody>
          <a:bodyPr/>
          <a:lstStyle/>
          <a:p>
            <a:fld id="{5B95F125-B6E5-8743-B3D1-7F3EE880BE79}" type="slidenum">
              <a:rPr lang="en-US" smtClean="0"/>
              <a:t>‹#›</a:t>
            </a:fld>
            <a:endParaRPr lang="en-US"/>
          </a:p>
        </p:txBody>
      </p:sp>
    </p:spTree>
    <p:extLst>
      <p:ext uri="{BB962C8B-B14F-4D97-AF65-F5344CB8AC3E}">
        <p14:creationId xmlns:p14="http://schemas.microsoft.com/office/powerpoint/2010/main" val="2622300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ED77E-B4EF-5951-857C-1FE9B99D2D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D85AFA-FC60-891E-07DB-5E95AB6D78E9}"/>
              </a:ext>
            </a:extLst>
          </p:cNvPr>
          <p:cNvSpPr>
            <a:spLocks noGrp="1"/>
          </p:cNvSpPr>
          <p:nvPr>
            <p:ph type="dt" sz="half" idx="10"/>
          </p:nvPr>
        </p:nvSpPr>
        <p:spPr/>
        <p:txBody>
          <a:bodyPr/>
          <a:lstStyle/>
          <a:p>
            <a:fld id="{4C884F59-6895-2D4B-984D-A9A8C834FD8C}" type="datetimeFigureOut">
              <a:rPr lang="en-US" smtClean="0"/>
              <a:t>4/23/24</a:t>
            </a:fld>
            <a:endParaRPr lang="en-US"/>
          </a:p>
        </p:txBody>
      </p:sp>
      <p:sp>
        <p:nvSpPr>
          <p:cNvPr id="4" name="Footer Placeholder 3">
            <a:extLst>
              <a:ext uri="{FF2B5EF4-FFF2-40B4-BE49-F238E27FC236}">
                <a16:creationId xmlns:a16="http://schemas.microsoft.com/office/drawing/2014/main" id="{168C19F2-DFF9-0ECA-D156-E4B768F904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4A6FFE-EC16-7F9E-4B37-8316A5A641F9}"/>
              </a:ext>
            </a:extLst>
          </p:cNvPr>
          <p:cNvSpPr>
            <a:spLocks noGrp="1"/>
          </p:cNvSpPr>
          <p:nvPr>
            <p:ph type="sldNum" sz="quarter" idx="12"/>
          </p:nvPr>
        </p:nvSpPr>
        <p:spPr/>
        <p:txBody>
          <a:bodyPr/>
          <a:lstStyle/>
          <a:p>
            <a:fld id="{5B95F125-B6E5-8743-B3D1-7F3EE880BE79}" type="slidenum">
              <a:rPr lang="en-US" smtClean="0"/>
              <a:t>‹#›</a:t>
            </a:fld>
            <a:endParaRPr lang="en-US"/>
          </a:p>
        </p:txBody>
      </p:sp>
    </p:spTree>
    <p:extLst>
      <p:ext uri="{BB962C8B-B14F-4D97-AF65-F5344CB8AC3E}">
        <p14:creationId xmlns:p14="http://schemas.microsoft.com/office/powerpoint/2010/main" val="3743219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557277-B8C6-23F6-71A8-81025781C457}"/>
              </a:ext>
            </a:extLst>
          </p:cNvPr>
          <p:cNvSpPr>
            <a:spLocks noGrp="1"/>
          </p:cNvSpPr>
          <p:nvPr>
            <p:ph type="dt" sz="half" idx="10"/>
          </p:nvPr>
        </p:nvSpPr>
        <p:spPr/>
        <p:txBody>
          <a:bodyPr/>
          <a:lstStyle/>
          <a:p>
            <a:fld id="{4C884F59-6895-2D4B-984D-A9A8C834FD8C}" type="datetimeFigureOut">
              <a:rPr lang="en-US" smtClean="0"/>
              <a:t>4/23/24</a:t>
            </a:fld>
            <a:endParaRPr lang="en-US"/>
          </a:p>
        </p:txBody>
      </p:sp>
      <p:sp>
        <p:nvSpPr>
          <p:cNvPr id="3" name="Footer Placeholder 2">
            <a:extLst>
              <a:ext uri="{FF2B5EF4-FFF2-40B4-BE49-F238E27FC236}">
                <a16:creationId xmlns:a16="http://schemas.microsoft.com/office/drawing/2014/main" id="{AEE979B6-75EA-8C54-A08B-8339221A08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6E118E-5900-E804-988B-E19D0CBA0AC2}"/>
              </a:ext>
            </a:extLst>
          </p:cNvPr>
          <p:cNvSpPr>
            <a:spLocks noGrp="1"/>
          </p:cNvSpPr>
          <p:nvPr>
            <p:ph type="sldNum" sz="quarter" idx="12"/>
          </p:nvPr>
        </p:nvSpPr>
        <p:spPr/>
        <p:txBody>
          <a:bodyPr/>
          <a:lstStyle/>
          <a:p>
            <a:fld id="{5B95F125-B6E5-8743-B3D1-7F3EE880BE79}" type="slidenum">
              <a:rPr lang="en-US" smtClean="0"/>
              <a:t>‹#›</a:t>
            </a:fld>
            <a:endParaRPr lang="en-US"/>
          </a:p>
        </p:txBody>
      </p:sp>
    </p:spTree>
    <p:extLst>
      <p:ext uri="{BB962C8B-B14F-4D97-AF65-F5344CB8AC3E}">
        <p14:creationId xmlns:p14="http://schemas.microsoft.com/office/powerpoint/2010/main" val="2425542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6CF01-FB2F-3F23-99B2-9AD8910C96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E38181-D3AE-5BFD-1E63-0AB5137479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7FDF1C-2E7B-8D9C-1BDD-4DB4B372DE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3A0F77-049D-0979-9B9E-80116056EFC8}"/>
              </a:ext>
            </a:extLst>
          </p:cNvPr>
          <p:cNvSpPr>
            <a:spLocks noGrp="1"/>
          </p:cNvSpPr>
          <p:nvPr>
            <p:ph type="dt" sz="half" idx="10"/>
          </p:nvPr>
        </p:nvSpPr>
        <p:spPr/>
        <p:txBody>
          <a:bodyPr/>
          <a:lstStyle/>
          <a:p>
            <a:fld id="{4C884F59-6895-2D4B-984D-A9A8C834FD8C}" type="datetimeFigureOut">
              <a:rPr lang="en-US" smtClean="0"/>
              <a:t>4/23/24</a:t>
            </a:fld>
            <a:endParaRPr lang="en-US"/>
          </a:p>
        </p:txBody>
      </p:sp>
      <p:sp>
        <p:nvSpPr>
          <p:cNvPr id="6" name="Footer Placeholder 5">
            <a:extLst>
              <a:ext uri="{FF2B5EF4-FFF2-40B4-BE49-F238E27FC236}">
                <a16:creationId xmlns:a16="http://schemas.microsoft.com/office/drawing/2014/main" id="{FD7BEB38-AA1D-894E-110A-EE33768A6D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E75540-32BC-57D3-C821-FA94EDE5FA7C}"/>
              </a:ext>
            </a:extLst>
          </p:cNvPr>
          <p:cNvSpPr>
            <a:spLocks noGrp="1"/>
          </p:cNvSpPr>
          <p:nvPr>
            <p:ph type="sldNum" sz="quarter" idx="12"/>
          </p:nvPr>
        </p:nvSpPr>
        <p:spPr/>
        <p:txBody>
          <a:bodyPr/>
          <a:lstStyle/>
          <a:p>
            <a:fld id="{5B95F125-B6E5-8743-B3D1-7F3EE880BE79}" type="slidenum">
              <a:rPr lang="en-US" smtClean="0"/>
              <a:t>‹#›</a:t>
            </a:fld>
            <a:endParaRPr lang="en-US"/>
          </a:p>
        </p:txBody>
      </p:sp>
    </p:spTree>
    <p:extLst>
      <p:ext uri="{BB962C8B-B14F-4D97-AF65-F5344CB8AC3E}">
        <p14:creationId xmlns:p14="http://schemas.microsoft.com/office/powerpoint/2010/main" val="592803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C5166-1CE2-9E11-93C8-113494EB05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6A4CBE-F329-1592-EEB3-E4B7E44089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52680F-23D9-72E6-EE1A-0A7B95F257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90214B-1998-D944-AA7E-AC43B699C204}"/>
              </a:ext>
            </a:extLst>
          </p:cNvPr>
          <p:cNvSpPr>
            <a:spLocks noGrp="1"/>
          </p:cNvSpPr>
          <p:nvPr>
            <p:ph type="dt" sz="half" idx="10"/>
          </p:nvPr>
        </p:nvSpPr>
        <p:spPr/>
        <p:txBody>
          <a:bodyPr/>
          <a:lstStyle/>
          <a:p>
            <a:fld id="{4C884F59-6895-2D4B-984D-A9A8C834FD8C}" type="datetimeFigureOut">
              <a:rPr lang="en-US" smtClean="0"/>
              <a:t>4/23/24</a:t>
            </a:fld>
            <a:endParaRPr lang="en-US"/>
          </a:p>
        </p:txBody>
      </p:sp>
      <p:sp>
        <p:nvSpPr>
          <p:cNvPr id="6" name="Footer Placeholder 5">
            <a:extLst>
              <a:ext uri="{FF2B5EF4-FFF2-40B4-BE49-F238E27FC236}">
                <a16:creationId xmlns:a16="http://schemas.microsoft.com/office/drawing/2014/main" id="{96394406-C3E7-D2D4-9363-80A0EFAD5E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2BD664-5609-117A-6219-318D5C29115C}"/>
              </a:ext>
            </a:extLst>
          </p:cNvPr>
          <p:cNvSpPr>
            <a:spLocks noGrp="1"/>
          </p:cNvSpPr>
          <p:nvPr>
            <p:ph type="sldNum" sz="quarter" idx="12"/>
          </p:nvPr>
        </p:nvSpPr>
        <p:spPr/>
        <p:txBody>
          <a:bodyPr/>
          <a:lstStyle/>
          <a:p>
            <a:fld id="{5B95F125-B6E5-8743-B3D1-7F3EE880BE79}" type="slidenum">
              <a:rPr lang="en-US" smtClean="0"/>
              <a:t>‹#›</a:t>
            </a:fld>
            <a:endParaRPr lang="en-US"/>
          </a:p>
        </p:txBody>
      </p:sp>
    </p:spTree>
    <p:extLst>
      <p:ext uri="{BB962C8B-B14F-4D97-AF65-F5344CB8AC3E}">
        <p14:creationId xmlns:p14="http://schemas.microsoft.com/office/powerpoint/2010/main" val="2629526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4ADE6A-AF20-07D5-C87F-64674B13C0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921CCA-DC1E-3465-3AB5-37F1A90F79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6960D8-213F-FD9E-90C3-A248B2125E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C884F59-6895-2D4B-984D-A9A8C834FD8C}" type="datetimeFigureOut">
              <a:rPr lang="en-US" smtClean="0"/>
              <a:t>4/23/24</a:t>
            </a:fld>
            <a:endParaRPr lang="en-US"/>
          </a:p>
        </p:txBody>
      </p:sp>
      <p:sp>
        <p:nvSpPr>
          <p:cNvPr id="5" name="Footer Placeholder 4">
            <a:extLst>
              <a:ext uri="{FF2B5EF4-FFF2-40B4-BE49-F238E27FC236}">
                <a16:creationId xmlns:a16="http://schemas.microsoft.com/office/drawing/2014/main" id="{D222C216-DA13-5D7E-B308-F323C3FA20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FE58FE0-0AB2-4DD2-7D62-0BE92A85ED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B95F125-B6E5-8743-B3D1-7F3EE880BE79}" type="slidenum">
              <a:rPr lang="en-US" smtClean="0"/>
              <a:t>‹#›</a:t>
            </a:fld>
            <a:endParaRPr lang="en-US"/>
          </a:p>
        </p:txBody>
      </p:sp>
    </p:spTree>
    <p:extLst>
      <p:ext uri="{BB962C8B-B14F-4D97-AF65-F5344CB8AC3E}">
        <p14:creationId xmlns:p14="http://schemas.microsoft.com/office/powerpoint/2010/main" val="2992062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84B4D-265E-0204-47AF-14FF1C93F173}"/>
              </a:ext>
            </a:extLst>
          </p:cNvPr>
          <p:cNvSpPr>
            <a:spLocks noGrp="1"/>
          </p:cNvSpPr>
          <p:nvPr>
            <p:ph type="ctrTitle"/>
          </p:nvPr>
        </p:nvSpPr>
        <p:spPr>
          <a:xfrm>
            <a:off x="517793" y="1860494"/>
            <a:ext cx="11071952" cy="2387600"/>
          </a:xfrm>
        </p:spPr>
        <p:txBody>
          <a:bodyPr>
            <a:normAutofit fontScale="90000"/>
          </a:bodyPr>
          <a:lstStyle/>
          <a:p>
            <a:r>
              <a:rPr lang="en-US" dirty="0"/>
              <a:t>The Impact of Familial Alzheimer's Disease Mutations on Gene Expression in Glutamatergic Forebrain Neurons</a:t>
            </a:r>
          </a:p>
        </p:txBody>
      </p:sp>
      <p:sp>
        <p:nvSpPr>
          <p:cNvPr id="3" name="Subtitle 2">
            <a:extLst>
              <a:ext uri="{FF2B5EF4-FFF2-40B4-BE49-F238E27FC236}">
                <a16:creationId xmlns:a16="http://schemas.microsoft.com/office/drawing/2014/main" id="{19A81B0B-D93F-545B-9058-B44864AC7088}"/>
              </a:ext>
            </a:extLst>
          </p:cNvPr>
          <p:cNvSpPr>
            <a:spLocks noGrp="1"/>
          </p:cNvSpPr>
          <p:nvPr>
            <p:ph type="subTitle" idx="1"/>
          </p:nvPr>
        </p:nvSpPr>
        <p:spPr>
          <a:xfrm>
            <a:off x="1446882" y="4593556"/>
            <a:ext cx="9144000" cy="1655762"/>
          </a:xfrm>
        </p:spPr>
        <p:txBody>
          <a:bodyPr/>
          <a:lstStyle/>
          <a:p>
            <a:r>
              <a:rPr lang="en-US" dirty="0"/>
              <a:t>Miri Javad-zada</a:t>
            </a:r>
          </a:p>
        </p:txBody>
      </p:sp>
    </p:spTree>
    <p:extLst>
      <p:ext uri="{BB962C8B-B14F-4D97-AF65-F5344CB8AC3E}">
        <p14:creationId xmlns:p14="http://schemas.microsoft.com/office/powerpoint/2010/main" val="3614000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9250F-1601-6646-FB47-6A85CED3E105}"/>
              </a:ext>
            </a:extLst>
          </p:cNvPr>
          <p:cNvSpPr>
            <a:spLocks noGrp="1"/>
          </p:cNvSpPr>
          <p:nvPr>
            <p:ph type="title"/>
          </p:nvPr>
        </p:nvSpPr>
        <p:spPr/>
        <p:txBody>
          <a:bodyPr>
            <a:normAutofit/>
          </a:bodyPr>
          <a:lstStyle/>
          <a:p>
            <a:r>
              <a:rPr lang="en-US" dirty="0"/>
              <a:t>Results - Cellular component</a:t>
            </a:r>
          </a:p>
        </p:txBody>
      </p:sp>
      <p:pic>
        <p:nvPicPr>
          <p:cNvPr id="2050" name="Picture 2">
            <a:extLst>
              <a:ext uri="{FF2B5EF4-FFF2-40B4-BE49-F238E27FC236}">
                <a16:creationId xmlns:a16="http://schemas.microsoft.com/office/drawing/2014/main" id="{6FE301B3-1573-EB83-1F3E-05FC8F832EA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45285" y="1429205"/>
            <a:ext cx="7396651" cy="5283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954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A2B4-5934-720E-644C-01E20C2C0F7D}"/>
              </a:ext>
            </a:extLst>
          </p:cNvPr>
          <p:cNvSpPr>
            <a:spLocks noGrp="1"/>
          </p:cNvSpPr>
          <p:nvPr>
            <p:ph type="title"/>
          </p:nvPr>
        </p:nvSpPr>
        <p:spPr/>
        <p:txBody>
          <a:bodyPr/>
          <a:lstStyle/>
          <a:p>
            <a:r>
              <a:rPr lang="en-US" dirty="0"/>
              <a:t>Results - </a:t>
            </a:r>
            <a:r>
              <a:rPr lang="en-US" b="0" i="0" dirty="0">
                <a:solidFill>
                  <a:srgbClr val="333333"/>
                </a:solidFill>
                <a:effectLst/>
                <a:highlight>
                  <a:srgbClr val="FFFFFF"/>
                </a:highlight>
                <a:latin typeface="Source Sans Pro" panose="020B0503030403020204" pitchFamily="34" charset="0"/>
              </a:rPr>
              <a:t>Molecular function</a:t>
            </a:r>
            <a:endParaRPr lang="en-US" dirty="0"/>
          </a:p>
        </p:txBody>
      </p:sp>
      <p:pic>
        <p:nvPicPr>
          <p:cNvPr id="3074" name="Picture 2">
            <a:extLst>
              <a:ext uri="{FF2B5EF4-FFF2-40B4-BE49-F238E27FC236}">
                <a16:creationId xmlns:a16="http://schemas.microsoft.com/office/drawing/2014/main" id="{12D9EAEF-6E52-4660-B2FD-DEC2507D5C6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48345" y="1324397"/>
            <a:ext cx="7564582" cy="5403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346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29A18-5DBA-69AA-EE6F-D9A4D17AD98D}"/>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982B7642-934B-ADCC-7ACA-D425C2A3C0B0}"/>
              </a:ext>
            </a:extLst>
          </p:cNvPr>
          <p:cNvSpPr>
            <a:spLocks noGrp="1"/>
          </p:cNvSpPr>
          <p:nvPr>
            <p:ph idx="1"/>
          </p:nvPr>
        </p:nvSpPr>
        <p:spPr/>
        <p:txBody>
          <a:bodyPr>
            <a:normAutofit/>
          </a:bodyPr>
          <a:lstStyle/>
          <a:p>
            <a:r>
              <a:rPr lang="en-US" b="0" i="0" dirty="0">
                <a:solidFill>
                  <a:srgbClr val="333333"/>
                </a:solidFill>
                <a:effectLst/>
                <a:highlight>
                  <a:srgbClr val="FFFFFF"/>
                </a:highlight>
                <a:latin typeface="Source Sans Pro" panose="020B0503030403020204" pitchFamily="34" charset="0"/>
              </a:rPr>
              <a:t>Gene Ontology (GO) enrichment analysis highlighted significant dysregulation in biological processes and cellular components related to the extracellular matrix.</a:t>
            </a:r>
          </a:p>
          <a:p>
            <a:r>
              <a:rPr lang="en-US" b="0" i="0" dirty="0">
                <a:solidFill>
                  <a:srgbClr val="333333"/>
                </a:solidFill>
                <a:effectLst/>
                <a:highlight>
                  <a:srgbClr val="FFFFFF"/>
                </a:highlight>
                <a:latin typeface="Source Sans Pro" panose="020B0503030403020204" pitchFamily="34" charset="0"/>
              </a:rPr>
              <a:t>Among genes</a:t>
            </a:r>
            <a:r>
              <a:rPr lang="en-US" dirty="0">
                <a:solidFill>
                  <a:srgbClr val="333333"/>
                </a:solidFill>
                <a:highlight>
                  <a:srgbClr val="FFFFFF"/>
                </a:highlight>
                <a:latin typeface="Source Sans Pro" panose="020B0503030403020204" pitchFamily="34" charset="0"/>
              </a:rPr>
              <a:t>:</a:t>
            </a:r>
            <a:r>
              <a:rPr lang="en-US" b="0" i="0" dirty="0">
                <a:solidFill>
                  <a:srgbClr val="333333"/>
                </a:solidFill>
                <a:effectLst/>
                <a:highlight>
                  <a:srgbClr val="FFFFFF"/>
                </a:highlight>
                <a:latin typeface="Source Sans Pro" panose="020B0503030403020204" pitchFamily="34" charset="0"/>
              </a:rPr>
              <a:t> </a:t>
            </a:r>
          </a:p>
          <a:p>
            <a:pPr lvl="1"/>
            <a:r>
              <a:rPr lang="en-US" b="0" i="0" dirty="0">
                <a:solidFill>
                  <a:srgbClr val="333333"/>
                </a:solidFill>
                <a:effectLst/>
                <a:highlight>
                  <a:srgbClr val="FFFFFF"/>
                </a:highlight>
                <a:latin typeface="Source Sans Pro" panose="020B0503030403020204" pitchFamily="34" charset="0"/>
              </a:rPr>
              <a:t>ITGA11 </a:t>
            </a:r>
          </a:p>
          <a:p>
            <a:pPr lvl="1"/>
            <a:r>
              <a:rPr lang="en-US" b="0" i="0" dirty="0">
                <a:solidFill>
                  <a:srgbClr val="333333"/>
                </a:solidFill>
                <a:effectLst/>
                <a:highlight>
                  <a:srgbClr val="FFFFFF"/>
                </a:highlight>
                <a:latin typeface="Source Sans Pro" panose="020B0503030403020204" pitchFamily="34" charset="0"/>
              </a:rPr>
              <a:t>WNT1 &amp; FZD10 </a:t>
            </a:r>
          </a:p>
          <a:p>
            <a:pPr lvl="1"/>
            <a:r>
              <a:rPr lang="en-US" dirty="0">
                <a:solidFill>
                  <a:srgbClr val="333333"/>
                </a:solidFill>
                <a:highlight>
                  <a:srgbClr val="FFFFFF"/>
                </a:highlight>
                <a:latin typeface="Source Sans Pro" panose="020B0503030403020204" pitchFamily="34" charset="0"/>
              </a:rPr>
              <a:t>TTR</a:t>
            </a:r>
          </a:p>
          <a:p>
            <a:pPr lvl="1"/>
            <a:r>
              <a:rPr lang="en-US" dirty="0">
                <a:solidFill>
                  <a:srgbClr val="333333"/>
                </a:solidFill>
                <a:highlight>
                  <a:srgbClr val="FFFFFF"/>
                </a:highlight>
                <a:latin typeface="Source Sans Pro" panose="020B0503030403020204" pitchFamily="34" charset="0"/>
              </a:rPr>
              <a:t>SERPINB12</a:t>
            </a:r>
          </a:p>
        </p:txBody>
      </p:sp>
      <p:pic>
        <p:nvPicPr>
          <p:cNvPr id="8" name="Picture 7">
            <a:extLst>
              <a:ext uri="{FF2B5EF4-FFF2-40B4-BE49-F238E27FC236}">
                <a16:creationId xmlns:a16="http://schemas.microsoft.com/office/drawing/2014/main" id="{30906E28-C0F1-5647-630D-0992A0E84FDC}"/>
              </a:ext>
            </a:extLst>
          </p:cNvPr>
          <p:cNvPicPr>
            <a:picLocks noChangeAspect="1"/>
          </p:cNvPicPr>
          <p:nvPr/>
        </p:nvPicPr>
        <p:blipFill>
          <a:blip r:embed="rId3"/>
          <a:stretch>
            <a:fillRect/>
          </a:stretch>
        </p:blipFill>
        <p:spPr>
          <a:xfrm>
            <a:off x="3564191" y="3063875"/>
            <a:ext cx="8627809" cy="3429000"/>
          </a:xfrm>
          <a:prstGeom prst="rect">
            <a:avLst/>
          </a:prstGeom>
        </p:spPr>
      </p:pic>
    </p:spTree>
    <p:extLst>
      <p:ext uri="{BB962C8B-B14F-4D97-AF65-F5344CB8AC3E}">
        <p14:creationId xmlns:p14="http://schemas.microsoft.com/office/powerpoint/2010/main" val="756441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39145-49E0-611A-81C3-2244ECE601A1}"/>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DFC78960-E48D-4872-9C4F-2C86973B79EB}"/>
              </a:ext>
            </a:extLst>
          </p:cNvPr>
          <p:cNvSpPr>
            <a:spLocks noGrp="1"/>
          </p:cNvSpPr>
          <p:nvPr>
            <p:ph idx="1"/>
          </p:nvPr>
        </p:nvSpPr>
        <p:spPr/>
        <p:txBody>
          <a:bodyPr/>
          <a:lstStyle/>
          <a:p>
            <a:r>
              <a:rPr lang="en-US" dirty="0"/>
              <a:t>Not the most “optimal” code.</a:t>
            </a:r>
          </a:p>
          <a:p>
            <a:endParaRPr lang="en-US" dirty="0"/>
          </a:p>
          <a:p>
            <a:r>
              <a:rPr lang="en-US" b="0" i="0" dirty="0">
                <a:solidFill>
                  <a:srgbClr val="333333"/>
                </a:solidFill>
                <a:effectLst/>
                <a:highlight>
                  <a:srgbClr val="FFFFFF"/>
                </a:highlight>
                <a:latin typeface="Source Sans Pro" panose="020B0503030403020204" pitchFamily="34" charset="0"/>
              </a:rPr>
              <a:t>Custom annotation file.</a:t>
            </a:r>
          </a:p>
          <a:p>
            <a:endParaRPr lang="en-US" b="0" i="0" dirty="0">
              <a:solidFill>
                <a:srgbClr val="333333"/>
              </a:solidFill>
              <a:effectLst/>
              <a:highlight>
                <a:srgbClr val="FFFFFF"/>
              </a:highlight>
              <a:latin typeface="Source Sans Pro" panose="020B0503030403020204" pitchFamily="34" charset="0"/>
            </a:endParaRPr>
          </a:p>
          <a:p>
            <a:r>
              <a:rPr lang="en-US" dirty="0">
                <a:solidFill>
                  <a:srgbClr val="333333"/>
                </a:solidFill>
                <a:highlight>
                  <a:srgbClr val="FFFFFF"/>
                </a:highlight>
                <a:latin typeface="Source Sans Pro" panose="020B0503030403020204" pitchFamily="34" charset="0"/>
              </a:rPr>
              <a:t>Analyzing </a:t>
            </a:r>
            <a:r>
              <a:rPr lang="en-US" b="0" i="0" dirty="0">
                <a:solidFill>
                  <a:srgbClr val="333333"/>
                </a:solidFill>
                <a:effectLst/>
                <a:highlight>
                  <a:srgbClr val="FFFFFF"/>
                </a:highlight>
                <a:latin typeface="Source Sans Pro" panose="020B0503030403020204" pitchFamily="34" charset="0"/>
              </a:rPr>
              <a:t>protein-coding genes</a:t>
            </a:r>
            <a:r>
              <a:rPr lang="en-US" dirty="0">
                <a:solidFill>
                  <a:srgbClr val="333333"/>
                </a:solidFill>
                <a:highlight>
                  <a:srgbClr val="FFFFFF"/>
                </a:highlight>
                <a:latin typeface="Source Sans Pro" panose="020B0503030403020204" pitchFamily="34" charset="0"/>
              </a:rPr>
              <a:t> only.</a:t>
            </a:r>
          </a:p>
          <a:p>
            <a:endParaRPr lang="en-US" dirty="0">
              <a:solidFill>
                <a:srgbClr val="333333"/>
              </a:solidFill>
              <a:highlight>
                <a:srgbClr val="FFFFFF"/>
              </a:highlight>
              <a:latin typeface="Source Sans Pro" panose="020B0503030403020204" pitchFamily="34" charset="0"/>
            </a:endParaRPr>
          </a:p>
          <a:p>
            <a:r>
              <a:rPr lang="en-US" dirty="0">
                <a:solidFill>
                  <a:srgbClr val="333333"/>
                </a:solidFill>
                <a:highlight>
                  <a:srgbClr val="FFFFFF"/>
                </a:highlight>
                <a:latin typeface="Source Sans Pro" panose="020B0503030403020204" pitchFamily="34" charset="0"/>
              </a:rPr>
              <a:t>Small sample size (5 </a:t>
            </a:r>
            <a:r>
              <a:rPr lang="en-US" dirty="0" err="1">
                <a:solidFill>
                  <a:srgbClr val="333333"/>
                </a:solidFill>
                <a:highlight>
                  <a:srgbClr val="FFFFFF"/>
                </a:highlight>
                <a:latin typeface="Source Sans Pro" panose="020B0503030403020204" pitchFamily="34" charset="0"/>
              </a:rPr>
              <a:t>fAD</a:t>
            </a:r>
            <a:r>
              <a:rPr lang="en-US" dirty="0">
                <a:solidFill>
                  <a:srgbClr val="333333"/>
                </a:solidFill>
                <a:highlight>
                  <a:srgbClr val="FFFFFF"/>
                </a:highlight>
                <a:latin typeface="Source Sans Pro" panose="020B0503030403020204" pitchFamily="34" charset="0"/>
              </a:rPr>
              <a:t> vs 5 control )</a:t>
            </a:r>
            <a:endParaRPr lang="en-US" dirty="0"/>
          </a:p>
        </p:txBody>
      </p:sp>
    </p:spTree>
    <p:extLst>
      <p:ext uri="{BB962C8B-B14F-4D97-AF65-F5344CB8AC3E}">
        <p14:creationId xmlns:p14="http://schemas.microsoft.com/office/powerpoint/2010/main" val="2024168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5D80B-8303-4463-CE9D-7DCFA243BBAD}"/>
              </a:ext>
            </a:extLst>
          </p:cNvPr>
          <p:cNvSpPr>
            <a:spLocks noGrp="1"/>
          </p:cNvSpPr>
          <p:nvPr>
            <p:ph type="title"/>
          </p:nvPr>
        </p:nvSpPr>
        <p:spPr/>
        <p:txBody>
          <a:bodyPr/>
          <a:lstStyle/>
          <a:p>
            <a:r>
              <a:rPr lang="en-US" dirty="0"/>
              <a:t>Intro</a:t>
            </a:r>
          </a:p>
        </p:txBody>
      </p:sp>
      <p:sp>
        <p:nvSpPr>
          <p:cNvPr id="3" name="Content Placeholder 2">
            <a:extLst>
              <a:ext uri="{FF2B5EF4-FFF2-40B4-BE49-F238E27FC236}">
                <a16:creationId xmlns:a16="http://schemas.microsoft.com/office/drawing/2014/main" id="{BA5B5465-41F4-4714-053A-6FACE9C2CD72}"/>
              </a:ext>
            </a:extLst>
          </p:cNvPr>
          <p:cNvSpPr>
            <a:spLocks noGrp="1"/>
          </p:cNvSpPr>
          <p:nvPr>
            <p:ph idx="1"/>
          </p:nvPr>
        </p:nvSpPr>
        <p:spPr/>
        <p:txBody>
          <a:bodyPr/>
          <a:lstStyle/>
          <a:p>
            <a:r>
              <a:rPr lang="en-US" dirty="0"/>
              <a:t>The most common cause of dementia.</a:t>
            </a:r>
          </a:p>
          <a:p>
            <a:r>
              <a:rPr lang="en-US" dirty="0">
                <a:solidFill>
                  <a:srgbClr val="333333"/>
                </a:solidFill>
                <a:highlight>
                  <a:srgbClr val="FFFFFF"/>
                </a:highlight>
                <a:latin typeface="Source Sans Pro" panose="020B0503030403020204" pitchFamily="34" charset="0"/>
              </a:rPr>
              <a:t>O</a:t>
            </a:r>
            <a:r>
              <a:rPr lang="en-US" b="0" i="0" dirty="0">
                <a:solidFill>
                  <a:srgbClr val="333333"/>
                </a:solidFill>
                <a:effectLst/>
                <a:highlight>
                  <a:srgbClr val="FFFFFF"/>
                </a:highlight>
                <a:latin typeface="Source Sans Pro" panose="020B0503030403020204" pitchFamily="34" charset="0"/>
              </a:rPr>
              <a:t>ften linked to mutations in genes like PSEN1.</a:t>
            </a:r>
          </a:p>
          <a:p>
            <a:r>
              <a:rPr lang="en-US" b="0" i="0" dirty="0">
                <a:solidFill>
                  <a:srgbClr val="333333"/>
                </a:solidFill>
                <a:effectLst/>
                <a:highlight>
                  <a:srgbClr val="FFFFFF"/>
                </a:highlight>
                <a:latin typeface="Source Sans Pro" panose="020B0503030403020204" pitchFamily="34" charset="0"/>
              </a:rPr>
              <a:t>Result in an increased accumulation of toxic plaques in the brain.</a:t>
            </a:r>
          </a:p>
          <a:p>
            <a:r>
              <a:rPr lang="en-US" b="0" i="0" dirty="0">
                <a:solidFill>
                  <a:srgbClr val="333333"/>
                </a:solidFill>
                <a:effectLst/>
                <a:highlight>
                  <a:srgbClr val="FFFFFF"/>
                </a:highlight>
                <a:latin typeface="Source Sans Pro" panose="020B0503030403020204" pitchFamily="34" charset="0"/>
              </a:rPr>
              <a:t>L150P contributes to the disease’s early onset and progression</a:t>
            </a:r>
          </a:p>
          <a:p>
            <a:r>
              <a:rPr lang="en-US" dirty="0">
                <a:solidFill>
                  <a:srgbClr val="333333"/>
                </a:solidFill>
                <a:highlight>
                  <a:srgbClr val="FFFFFF"/>
                </a:highlight>
                <a:latin typeface="Source Sans Pro" panose="020B0503030403020204" pitchFamily="34" charset="0"/>
              </a:rPr>
              <a:t>H</a:t>
            </a:r>
            <a:r>
              <a:rPr lang="en-US" b="0" i="0" dirty="0">
                <a:solidFill>
                  <a:srgbClr val="333333"/>
                </a:solidFill>
                <a:effectLst/>
                <a:highlight>
                  <a:srgbClr val="FFFFFF"/>
                </a:highlight>
                <a:latin typeface="Source Sans Pro" panose="020B0503030403020204" pitchFamily="34" charset="0"/>
              </a:rPr>
              <a:t>ow do specific </a:t>
            </a:r>
            <a:r>
              <a:rPr lang="en-US" b="0" i="0" dirty="0" err="1">
                <a:solidFill>
                  <a:srgbClr val="333333"/>
                </a:solidFill>
                <a:effectLst/>
                <a:highlight>
                  <a:srgbClr val="FFFFFF"/>
                </a:highlight>
                <a:latin typeface="Source Sans Pro" panose="020B0503030403020204" pitchFamily="34" charset="0"/>
              </a:rPr>
              <a:t>fAD</a:t>
            </a:r>
            <a:r>
              <a:rPr lang="en-US" b="0" i="0" dirty="0">
                <a:solidFill>
                  <a:srgbClr val="333333"/>
                </a:solidFill>
                <a:effectLst/>
                <a:highlight>
                  <a:srgbClr val="FFFFFF"/>
                </a:highlight>
                <a:latin typeface="Source Sans Pro" panose="020B0503030403020204" pitchFamily="34" charset="0"/>
              </a:rPr>
              <a:t> mutations in the PSEN1 gene affect the gene expression in glutamatergic forebrain neurons.</a:t>
            </a:r>
            <a:endParaRPr lang="en-US" dirty="0"/>
          </a:p>
        </p:txBody>
      </p:sp>
    </p:spTree>
    <p:extLst>
      <p:ext uri="{BB962C8B-B14F-4D97-AF65-F5344CB8AC3E}">
        <p14:creationId xmlns:p14="http://schemas.microsoft.com/office/powerpoint/2010/main" val="3717358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7666D-2E72-79AA-1C82-7453BFAE7F1B}"/>
              </a:ext>
            </a:extLst>
          </p:cNvPr>
          <p:cNvSpPr>
            <a:spLocks noGrp="1"/>
          </p:cNvSpPr>
          <p:nvPr>
            <p:ph type="title"/>
          </p:nvPr>
        </p:nvSpPr>
        <p:spPr/>
        <p:txBody>
          <a:bodyPr/>
          <a:lstStyle/>
          <a:p>
            <a:r>
              <a:rPr lang="en-US" dirty="0"/>
              <a:t>Methods</a:t>
            </a:r>
          </a:p>
        </p:txBody>
      </p:sp>
      <p:pic>
        <p:nvPicPr>
          <p:cNvPr id="5" name="Content Placeholder 4">
            <a:extLst>
              <a:ext uri="{FF2B5EF4-FFF2-40B4-BE49-F238E27FC236}">
                <a16:creationId xmlns:a16="http://schemas.microsoft.com/office/drawing/2014/main" id="{2741AD2A-7938-B57E-BDB3-097AB884692A}"/>
              </a:ext>
            </a:extLst>
          </p:cNvPr>
          <p:cNvPicPr>
            <a:picLocks noGrp="1" noChangeAspect="1"/>
          </p:cNvPicPr>
          <p:nvPr>
            <p:ph idx="1"/>
          </p:nvPr>
        </p:nvPicPr>
        <p:blipFill>
          <a:blip r:embed="rId2"/>
          <a:stretch>
            <a:fillRect/>
          </a:stretch>
        </p:blipFill>
        <p:spPr>
          <a:xfrm>
            <a:off x="465633" y="1902403"/>
            <a:ext cx="11260734" cy="3816137"/>
          </a:xfrm>
        </p:spPr>
      </p:pic>
    </p:spTree>
    <p:extLst>
      <p:ext uri="{BB962C8B-B14F-4D97-AF65-F5344CB8AC3E}">
        <p14:creationId xmlns:p14="http://schemas.microsoft.com/office/powerpoint/2010/main" val="627927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D9C97-3016-0DA4-B5DC-18055B5C7D51}"/>
              </a:ext>
            </a:extLst>
          </p:cNvPr>
          <p:cNvSpPr>
            <a:spLocks noGrp="1"/>
          </p:cNvSpPr>
          <p:nvPr>
            <p:ph type="title"/>
          </p:nvPr>
        </p:nvSpPr>
        <p:spPr/>
        <p:txBody>
          <a:bodyPr/>
          <a:lstStyle/>
          <a:p>
            <a:r>
              <a:rPr lang="en-US" dirty="0"/>
              <a:t>Results</a:t>
            </a:r>
          </a:p>
        </p:txBody>
      </p:sp>
      <p:pic>
        <p:nvPicPr>
          <p:cNvPr id="4" name="Content Placeholder 3">
            <a:extLst>
              <a:ext uri="{FF2B5EF4-FFF2-40B4-BE49-F238E27FC236}">
                <a16:creationId xmlns:a16="http://schemas.microsoft.com/office/drawing/2014/main" id="{A08C262C-8DB5-C1CE-48B1-30C65ED15DC7}"/>
              </a:ext>
            </a:extLst>
          </p:cNvPr>
          <p:cNvPicPr>
            <a:picLocks noGrp="1" noChangeAspect="1"/>
          </p:cNvPicPr>
          <p:nvPr>
            <p:ph idx="1"/>
          </p:nvPr>
        </p:nvPicPr>
        <p:blipFill>
          <a:blip r:embed="rId3"/>
          <a:stretch>
            <a:fillRect/>
          </a:stretch>
        </p:blipFill>
        <p:spPr>
          <a:xfrm>
            <a:off x="2286000" y="1254942"/>
            <a:ext cx="7600949" cy="5478972"/>
          </a:xfrm>
          <a:prstGeom prst="rect">
            <a:avLst/>
          </a:prstGeom>
        </p:spPr>
      </p:pic>
    </p:spTree>
    <p:extLst>
      <p:ext uri="{BB962C8B-B14F-4D97-AF65-F5344CB8AC3E}">
        <p14:creationId xmlns:p14="http://schemas.microsoft.com/office/powerpoint/2010/main" val="3355386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5429-6E9F-2063-6C51-3AD680BDC42C}"/>
              </a:ext>
            </a:extLst>
          </p:cNvPr>
          <p:cNvSpPr>
            <a:spLocks noGrp="1"/>
          </p:cNvSpPr>
          <p:nvPr>
            <p:ph type="title"/>
          </p:nvPr>
        </p:nvSpPr>
        <p:spPr/>
        <p:txBody>
          <a:bodyPr/>
          <a:lstStyle/>
          <a:p>
            <a:r>
              <a:rPr lang="en-US" dirty="0"/>
              <a:t>Results</a:t>
            </a:r>
          </a:p>
        </p:txBody>
      </p:sp>
      <p:pic>
        <p:nvPicPr>
          <p:cNvPr id="4" name="Picture 3">
            <a:extLst>
              <a:ext uri="{FF2B5EF4-FFF2-40B4-BE49-F238E27FC236}">
                <a16:creationId xmlns:a16="http://schemas.microsoft.com/office/drawing/2014/main" id="{97484F24-F2F3-33CB-A9FF-6F6221D331F9}"/>
              </a:ext>
            </a:extLst>
          </p:cNvPr>
          <p:cNvPicPr>
            <a:picLocks noChangeAspect="1"/>
          </p:cNvPicPr>
          <p:nvPr/>
        </p:nvPicPr>
        <p:blipFill>
          <a:blip r:embed="rId3"/>
          <a:stretch>
            <a:fillRect/>
          </a:stretch>
        </p:blipFill>
        <p:spPr>
          <a:xfrm>
            <a:off x="1892595" y="1306800"/>
            <a:ext cx="7771680" cy="5551200"/>
          </a:xfrm>
          <a:prstGeom prst="rect">
            <a:avLst/>
          </a:prstGeom>
        </p:spPr>
      </p:pic>
    </p:spTree>
    <p:extLst>
      <p:ext uri="{BB962C8B-B14F-4D97-AF65-F5344CB8AC3E}">
        <p14:creationId xmlns:p14="http://schemas.microsoft.com/office/powerpoint/2010/main" val="2949665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98D4C-1845-8B48-6D9F-C03C2967B40E}"/>
              </a:ext>
            </a:extLst>
          </p:cNvPr>
          <p:cNvSpPr>
            <a:spLocks noGrp="1"/>
          </p:cNvSpPr>
          <p:nvPr>
            <p:ph type="title"/>
          </p:nvPr>
        </p:nvSpPr>
        <p:spPr/>
        <p:txBody>
          <a:bodyPr/>
          <a:lstStyle/>
          <a:p>
            <a:r>
              <a:rPr lang="en-US" dirty="0"/>
              <a:t>Results</a:t>
            </a:r>
          </a:p>
        </p:txBody>
      </p:sp>
      <p:pic>
        <p:nvPicPr>
          <p:cNvPr id="4" name="Picture 3">
            <a:extLst>
              <a:ext uri="{FF2B5EF4-FFF2-40B4-BE49-F238E27FC236}">
                <a16:creationId xmlns:a16="http://schemas.microsoft.com/office/drawing/2014/main" id="{17B26EF5-8B76-E8B1-659E-79133DFB7B8B}"/>
              </a:ext>
            </a:extLst>
          </p:cNvPr>
          <p:cNvPicPr>
            <a:picLocks noChangeAspect="1"/>
          </p:cNvPicPr>
          <p:nvPr/>
        </p:nvPicPr>
        <p:blipFill>
          <a:blip r:embed="rId3"/>
          <a:stretch>
            <a:fillRect/>
          </a:stretch>
        </p:blipFill>
        <p:spPr>
          <a:xfrm>
            <a:off x="1765005" y="1306286"/>
            <a:ext cx="7772400" cy="5551714"/>
          </a:xfrm>
          <a:prstGeom prst="rect">
            <a:avLst/>
          </a:prstGeom>
        </p:spPr>
      </p:pic>
    </p:spTree>
    <p:extLst>
      <p:ext uri="{BB962C8B-B14F-4D97-AF65-F5344CB8AC3E}">
        <p14:creationId xmlns:p14="http://schemas.microsoft.com/office/powerpoint/2010/main" val="1956442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7EBDA-20AD-30BC-4F40-67E0261A7347}"/>
              </a:ext>
            </a:extLst>
          </p:cNvPr>
          <p:cNvSpPr>
            <a:spLocks noGrp="1"/>
          </p:cNvSpPr>
          <p:nvPr>
            <p:ph type="title"/>
          </p:nvPr>
        </p:nvSpPr>
        <p:spPr/>
        <p:txBody>
          <a:bodyPr/>
          <a:lstStyle/>
          <a:p>
            <a:r>
              <a:rPr lang="en-US" dirty="0"/>
              <a:t>Results</a:t>
            </a:r>
          </a:p>
        </p:txBody>
      </p:sp>
      <p:graphicFrame>
        <p:nvGraphicFramePr>
          <p:cNvPr id="4" name="Content Placeholder 3">
            <a:extLst>
              <a:ext uri="{FF2B5EF4-FFF2-40B4-BE49-F238E27FC236}">
                <a16:creationId xmlns:a16="http://schemas.microsoft.com/office/drawing/2014/main" id="{64D7C575-FE17-DC56-0399-44FE3DFFF270}"/>
              </a:ext>
            </a:extLst>
          </p:cNvPr>
          <p:cNvGraphicFramePr>
            <a:graphicFrameLocks noGrp="1"/>
          </p:cNvGraphicFramePr>
          <p:nvPr>
            <p:ph idx="1"/>
            <p:extLst>
              <p:ext uri="{D42A27DB-BD31-4B8C-83A1-F6EECF244321}">
                <p14:modId xmlns:p14="http://schemas.microsoft.com/office/powerpoint/2010/main" val="389505700"/>
              </p:ext>
            </p:extLst>
          </p:nvPr>
        </p:nvGraphicFramePr>
        <p:xfrm>
          <a:off x="166255" y="748145"/>
          <a:ext cx="12025745" cy="574473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94988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CC5C8-CE61-7F14-5DA9-DE458B1B501C}"/>
              </a:ext>
            </a:extLst>
          </p:cNvPr>
          <p:cNvSpPr>
            <a:spLocks noGrp="1"/>
          </p:cNvSpPr>
          <p:nvPr>
            <p:ph type="title"/>
          </p:nvPr>
        </p:nvSpPr>
        <p:spPr/>
        <p:txBody>
          <a:bodyPr/>
          <a:lstStyle/>
          <a:p>
            <a:r>
              <a:rPr lang="en-US" dirty="0"/>
              <a:t>Results</a:t>
            </a:r>
          </a:p>
        </p:txBody>
      </p:sp>
      <p:pic>
        <p:nvPicPr>
          <p:cNvPr id="4" name="Picture 3">
            <a:extLst>
              <a:ext uri="{FF2B5EF4-FFF2-40B4-BE49-F238E27FC236}">
                <a16:creationId xmlns:a16="http://schemas.microsoft.com/office/drawing/2014/main" id="{7806FB6B-98DA-0091-8530-A533ED858218}"/>
              </a:ext>
            </a:extLst>
          </p:cNvPr>
          <p:cNvPicPr>
            <a:picLocks noChangeAspect="1"/>
          </p:cNvPicPr>
          <p:nvPr/>
        </p:nvPicPr>
        <p:blipFill>
          <a:blip r:embed="rId3"/>
          <a:stretch>
            <a:fillRect/>
          </a:stretch>
        </p:blipFill>
        <p:spPr>
          <a:xfrm>
            <a:off x="2209800" y="1306286"/>
            <a:ext cx="7772400" cy="5551714"/>
          </a:xfrm>
          <a:prstGeom prst="rect">
            <a:avLst/>
          </a:prstGeom>
        </p:spPr>
      </p:pic>
    </p:spTree>
    <p:extLst>
      <p:ext uri="{BB962C8B-B14F-4D97-AF65-F5344CB8AC3E}">
        <p14:creationId xmlns:p14="http://schemas.microsoft.com/office/powerpoint/2010/main" val="2749227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41D9-A53F-A7F3-EFE4-5A750989F218}"/>
              </a:ext>
            </a:extLst>
          </p:cNvPr>
          <p:cNvSpPr>
            <a:spLocks noGrp="1"/>
          </p:cNvSpPr>
          <p:nvPr>
            <p:ph type="title"/>
          </p:nvPr>
        </p:nvSpPr>
        <p:spPr/>
        <p:txBody>
          <a:bodyPr/>
          <a:lstStyle/>
          <a:p>
            <a:r>
              <a:rPr lang="en-US" dirty="0"/>
              <a:t>Results - </a:t>
            </a:r>
            <a:r>
              <a:rPr lang="en-US" b="0" i="0" dirty="0">
                <a:solidFill>
                  <a:srgbClr val="333333"/>
                </a:solidFill>
                <a:effectLst/>
                <a:highlight>
                  <a:srgbClr val="FFFFFF"/>
                </a:highlight>
                <a:latin typeface="Source Sans Pro" panose="020B0503030403020204" pitchFamily="34" charset="0"/>
              </a:rPr>
              <a:t>Biological Processes</a:t>
            </a:r>
            <a:endParaRPr lang="en-US" dirty="0"/>
          </a:p>
        </p:txBody>
      </p:sp>
      <p:pic>
        <p:nvPicPr>
          <p:cNvPr id="1026" name="Picture 2">
            <a:extLst>
              <a:ext uri="{FF2B5EF4-FFF2-40B4-BE49-F238E27FC236}">
                <a16:creationId xmlns:a16="http://schemas.microsoft.com/office/drawing/2014/main" id="{E80E53D8-7D07-07D1-C9F2-23B688A6ECE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95055" y="1350304"/>
            <a:ext cx="7478018" cy="5341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938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143</TotalTime>
  <Words>751</Words>
  <Application>Microsoft Macintosh PowerPoint</Application>
  <PresentationFormat>Widescreen</PresentationFormat>
  <Paragraphs>77</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Display</vt:lpstr>
      <vt:lpstr>Arial</vt:lpstr>
      <vt:lpstr>Söhne</vt:lpstr>
      <vt:lpstr>Source Sans Pro</vt:lpstr>
      <vt:lpstr>Office Theme</vt:lpstr>
      <vt:lpstr>The Impact of Familial Alzheimer's Disease Mutations on Gene Expression in Glutamatergic Forebrain Neurons</vt:lpstr>
      <vt:lpstr>Intro</vt:lpstr>
      <vt:lpstr>Methods</vt:lpstr>
      <vt:lpstr>Results</vt:lpstr>
      <vt:lpstr>Results</vt:lpstr>
      <vt:lpstr>Results</vt:lpstr>
      <vt:lpstr>Results</vt:lpstr>
      <vt:lpstr>Results</vt:lpstr>
      <vt:lpstr>Results - Biological Processes</vt:lpstr>
      <vt:lpstr>Results - Cellular component</vt:lpstr>
      <vt:lpstr>Results - Molecular function</vt:lpstr>
      <vt:lpstr>Results</vt:lpstr>
      <vt:lpstr>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Familial Alzheimer's Disease Mutations on Gene Expression in Glutamatergic Forebrain Neurons</dc:title>
  <dc:creator>Mir-Mammad Javad-zada</dc:creator>
  <cp:lastModifiedBy>Mir-Mammad Javad-zada</cp:lastModifiedBy>
  <cp:revision>4</cp:revision>
  <dcterms:created xsi:type="dcterms:W3CDTF">2024-04-23T03:07:45Z</dcterms:created>
  <dcterms:modified xsi:type="dcterms:W3CDTF">2024-04-23T15:45:02Z</dcterms:modified>
</cp:coreProperties>
</file>