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4"/>
  </p:notesMasterIdLst>
  <p:handoutMasterIdLst>
    <p:handoutMasterId r:id="rId25"/>
  </p:handoutMasterIdLst>
  <p:sldIdLst>
    <p:sldId id="355" r:id="rId7"/>
    <p:sldId id="370" r:id="rId8"/>
    <p:sldId id="388" r:id="rId9"/>
    <p:sldId id="371" r:id="rId10"/>
    <p:sldId id="379" r:id="rId11"/>
    <p:sldId id="372" r:id="rId12"/>
    <p:sldId id="380" r:id="rId13"/>
    <p:sldId id="373" r:id="rId14"/>
    <p:sldId id="375" r:id="rId15"/>
    <p:sldId id="374" r:id="rId16"/>
    <p:sldId id="384" r:id="rId17"/>
    <p:sldId id="376" r:id="rId18"/>
    <p:sldId id="377" r:id="rId19"/>
    <p:sldId id="378" r:id="rId20"/>
    <p:sldId id="382" r:id="rId21"/>
    <p:sldId id="385" r:id="rId22"/>
    <p:sldId id="387" r:id="rId23"/>
  </p:sldIdLst>
  <p:sldSz cx="9144000" cy="5143500" type="screen16x9"/>
  <p:notesSz cx="10234613" cy="710406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8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A2A"/>
    <a:srgbClr val="2F2F2F"/>
    <a:srgbClr val="525252"/>
    <a:srgbClr val="E2AB10"/>
    <a:srgbClr val="555A61"/>
    <a:srgbClr val="2C7FB8"/>
    <a:srgbClr val="5598C6"/>
    <a:srgbClr val="0065BD"/>
    <a:srgbClr val="BFBFBF"/>
    <a:srgbClr val="9E8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380" autoAdjust="0"/>
  </p:normalViewPr>
  <p:slideViewPr>
    <p:cSldViewPr snapToGrid="0">
      <p:cViewPr varScale="1">
        <p:scale>
          <a:sx n="129" d="100"/>
          <a:sy n="129" d="100"/>
        </p:scale>
        <p:origin x="414" y="9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156"/>
    </p:cViewPr>
  </p:sorterViewPr>
  <p:notesViewPr>
    <p:cSldViewPr snapToGrid="0">
      <p:cViewPr varScale="1">
        <p:scale>
          <a:sx n="111" d="100"/>
          <a:sy n="111" d="100"/>
        </p:scale>
        <p:origin x="2148" y="78"/>
      </p:cViewPr>
      <p:guideLst>
        <p:guide orient="horz" pos="2238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SVR with hand-crafted features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BD-471B-A8E7-0D02D15C43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10"/>
        <c:axId val="70173151"/>
        <c:axId val="177710799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Fine-tuned DistilBERT</c:v>
                      </c:pt>
                    </c:strCache>
                  </c:strRef>
                </c:tx>
                <c:spPr>
                  <a:solidFill>
                    <a:srgbClr val="EEB41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Training data</c:v>
                      </c:pt>
                      <c:pt idx="1">
                        <c:v>Validation data</c:v>
                      </c:pt>
                      <c:pt idx="2">
                        <c:v>Test data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0.39900000000000002</c:v>
                      </c:pt>
                      <c:pt idx="1">
                        <c:v>0.40400000000000003</c:v>
                      </c:pt>
                      <c:pt idx="2">
                        <c:v>0.46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7BD-471B-A8E7-0D02D15C4361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SVR with combined features</c:v>
                      </c:pt>
                    </c:strCache>
                  </c:strRef>
                </c:tx>
                <c:spPr>
                  <a:solidFill>
                    <a:srgbClr val="00529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Training data</c:v>
                      </c:pt>
                      <c:pt idx="1">
                        <c:v>Validation data</c:v>
                      </c:pt>
                      <c:pt idx="2">
                        <c:v>Test data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0.40300000000000002</c:v>
                      </c:pt>
                      <c:pt idx="1">
                        <c:v>0.39</c:v>
                      </c:pt>
                      <c:pt idx="2">
                        <c:v>0.44900000000000001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7BD-471B-A8E7-0D02D15C4361}"/>
                  </c:ext>
                </c:extLst>
              </c15:ser>
            </c15:filteredBarSeries>
          </c:ext>
        </c:extLst>
      </c:barChart>
      <c:catAx>
        <c:axId val="7017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7710799"/>
        <c:crosses val="autoZero"/>
        <c:auto val="1"/>
        <c:lblAlgn val="ctr"/>
        <c:lblOffset val="100"/>
        <c:noMultiLvlLbl val="0"/>
      </c:catAx>
      <c:valAx>
        <c:axId val="177710799"/>
        <c:scaling>
          <c:orientation val="minMax"/>
          <c:max val="0.65000000000000013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solidFill>
                      <a:schemeClr val="tx1"/>
                    </a:solidFill>
                    <a:effectLst/>
                  </a:rPr>
                  <a:t>Mapped </a:t>
                </a:r>
                <a:r>
                  <a:rPr lang="en-US" dirty="0">
                    <a:solidFill>
                      <a:schemeClr val="tx1"/>
                    </a:solidFill>
                  </a:rPr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0173151"/>
        <c:crosses val="autoZero"/>
        <c:crossBetween val="between"/>
        <c:majorUnit val="0.1"/>
      </c:valAx>
      <c:spPr>
        <a:noFill/>
        <a:ln w="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SVR with hand-crafted features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CF-4786-B253-5C204B6607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Fine-tuned DistilBERT</c:v>
                </c:pt>
              </c:strCache>
            </c:strRef>
          </c:tx>
          <c:spPr>
            <a:solidFill>
              <a:srgbClr val="E2AB1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0.40400000000000003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CF-4786-B253-5C204B6607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10"/>
        <c:axId val="70173151"/>
        <c:axId val="17771079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SVR with combined features</c:v>
                      </c:pt>
                    </c:strCache>
                  </c:strRef>
                </c:tx>
                <c:spPr>
                  <a:solidFill>
                    <a:srgbClr val="00529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Training data</c:v>
                      </c:pt>
                      <c:pt idx="1">
                        <c:v>Validation data</c:v>
                      </c:pt>
                      <c:pt idx="2">
                        <c:v>Test data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0.40300000000000002</c:v>
                      </c:pt>
                      <c:pt idx="1">
                        <c:v>0.39</c:v>
                      </c:pt>
                      <c:pt idx="2">
                        <c:v>0.44900000000000001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FCF-4786-B253-5C204B660734}"/>
                  </c:ext>
                </c:extLst>
              </c15:ser>
            </c15:filteredBarSeries>
          </c:ext>
        </c:extLst>
      </c:barChart>
      <c:catAx>
        <c:axId val="7017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7710799"/>
        <c:crosses val="autoZero"/>
        <c:auto val="1"/>
        <c:lblAlgn val="ctr"/>
        <c:lblOffset val="100"/>
        <c:noMultiLvlLbl val="0"/>
      </c:catAx>
      <c:valAx>
        <c:axId val="177710799"/>
        <c:scaling>
          <c:orientation val="minMax"/>
          <c:max val="0.65000000000000013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solidFill>
                      <a:schemeClr val="tx1"/>
                    </a:solidFill>
                    <a:effectLst/>
                  </a:rPr>
                  <a:t>Mapped </a:t>
                </a:r>
                <a:r>
                  <a:rPr lang="en-US" dirty="0">
                    <a:solidFill>
                      <a:schemeClr val="tx1"/>
                    </a:solidFill>
                  </a:rPr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0173151"/>
        <c:crosses val="autoZero"/>
        <c:crossBetween val="between"/>
        <c:majorUnit val="0.1"/>
      </c:valAx>
      <c:spPr>
        <a:noFill/>
        <a:ln w="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SVR with hand-crafted features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68-46E8-80A3-C90FEC7DD9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Fine-tuned DistilBERT</c:v>
                </c:pt>
              </c:strCache>
            </c:strRef>
          </c:tx>
          <c:spPr>
            <a:solidFill>
              <a:srgbClr val="E2AB1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0.40400000000000003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68-46E8-80A3-C90FEC7DD9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SVR with combined features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0.40300000000000002</c:v>
                </c:pt>
                <c:pt idx="1">
                  <c:v>0.39</c:v>
                </c:pt>
                <c:pt idx="2">
                  <c:v>0.44900000000000001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68-46E8-80A3-C90FEC7DD9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10"/>
        <c:axId val="70173151"/>
        <c:axId val="177710799"/>
        <c:extLst/>
      </c:barChart>
      <c:catAx>
        <c:axId val="7017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7710799"/>
        <c:crosses val="autoZero"/>
        <c:auto val="1"/>
        <c:lblAlgn val="ctr"/>
        <c:lblOffset val="100"/>
        <c:noMultiLvlLbl val="0"/>
      </c:catAx>
      <c:valAx>
        <c:axId val="177710799"/>
        <c:scaling>
          <c:orientation val="minMax"/>
          <c:max val="0.65000000000000013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solidFill>
                      <a:schemeClr val="tx1"/>
                    </a:solidFill>
                    <a:effectLst/>
                  </a:rPr>
                  <a:t>Mapped </a:t>
                </a:r>
                <a:r>
                  <a:rPr lang="en-US" dirty="0">
                    <a:solidFill>
                      <a:schemeClr val="tx1"/>
                    </a:solidFill>
                  </a:rPr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0173151"/>
        <c:crosses val="autoZero"/>
        <c:crossBetween val="between"/>
        <c:majorUnit val="0.1"/>
      </c:valAx>
      <c:spPr>
        <a:noFill/>
        <a:ln w="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Fine-tuned DistilBERT</c:v>
                </c:pt>
              </c:strCache>
            </c:strRef>
          </c:tx>
          <c:spPr>
            <a:solidFill>
              <a:srgbClr val="E2AB1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0.39900000000000002</c:v>
                </c:pt>
                <c:pt idx="1">
                  <c:v>0.40400000000000003</c:v>
                </c:pt>
                <c:pt idx="2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58-4DFF-95E2-EED95CE81F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SVR with combined features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0.40300000000000002</c:v>
                </c:pt>
                <c:pt idx="1">
                  <c:v>0.39</c:v>
                </c:pt>
                <c:pt idx="2">
                  <c:v>0.44900000000000001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58-4DFF-95E2-EED95CE81F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DistilBERT with hand-crafted,    3 epochs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0.30599999999999999</c:v>
                </c:pt>
                <c:pt idx="1">
                  <c:v>0.435</c:v>
                </c:pt>
                <c:pt idx="2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E58-4DFF-95E2-EED95CE81F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DistilBERT with hand-crafted,    2 epochs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Training data</c:v>
                </c:pt>
                <c:pt idx="1">
                  <c:v>Validation data</c:v>
                </c:pt>
                <c:pt idx="2">
                  <c:v>Test data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0.498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E58-4DFF-95E2-EED95CE81F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72"/>
        <c:overlap val="-10"/>
        <c:axId val="70173151"/>
        <c:axId val="177710799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SVR with hand-crafted features</c:v>
                      </c:pt>
                    </c:strCache>
                  </c:strRef>
                </c:tx>
                <c:spPr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strCache>
                      <c:ptCount val="3"/>
                      <c:pt idx="0">
                        <c:v>Training data</c:v>
                      </c:pt>
                      <c:pt idx="1">
                        <c:v>Validation data</c:v>
                      </c:pt>
                      <c:pt idx="2">
                        <c:v>Test data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0.64700000000000002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CE58-4DFF-95E2-EED95CE81FC4}"/>
                  </c:ext>
                </c:extLst>
              </c15:ser>
            </c15:filteredBarSeries>
          </c:ext>
        </c:extLst>
      </c:barChart>
      <c:catAx>
        <c:axId val="70173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77710799"/>
        <c:crosses val="autoZero"/>
        <c:auto val="1"/>
        <c:lblAlgn val="ctr"/>
        <c:lblOffset val="100"/>
        <c:noMultiLvlLbl val="0"/>
      </c:catAx>
      <c:valAx>
        <c:axId val="177710799"/>
        <c:scaling>
          <c:orientation val="minMax"/>
          <c:max val="0.65000000000000013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solidFill>
                      <a:schemeClr val="tx1"/>
                    </a:solidFill>
                    <a:effectLst/>
                  </a:rPr>
                  <a:t>Mapped </a:t>
                </a:r>
                <a:r>
                  <a:rPr lang="en-US" dirty="0">
                    <a:solidFill>
                      <a:schemeClr val="tx1"/>
                    </a:solidFill>
                  </a:rPr>
                  <a:t>RMSE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70173151"/>
        <c:crosses val="autoZero"/>
        <c:crossBetween val="between"/>
        <c:majorUnit val="0.1"/>
      </c:valAx>
      <c:spPr>
        <a:noFill/>
        <a:ln w="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797249" y="0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09/09/2022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3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 vert="horz" lIns="94790" tIns="47395" rIns="94790" bIns="4739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43770" y="665882"/>
            <a:ext cx="4749875" cy="267911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0" tIns="47395" rIns="94790" bIns="47395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5240969" y="552639"/>
            <a:ext cx="4993645" cy="3424138"/>
          </a:xfrm>
          <a:prstGeom prst="rect">
            <a:avLst/>
          </a:prstGeom>
        </p:spPr>
        <p:txBody>
          <a:bodyPr vert="horz" wrap="square" lIns="94790" tIns="47395" rIns="94790" bIns="4739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8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8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8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8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412750"/>
            <a:ext cx="4735513" cy="2663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5405681" y="355202"/>
            <a:ext cx="4307662" cy="3196829"/>
          </a:xfrm>
        </p:spPr>
        <p:txBody>
          <a:bodyPr>
            <a:normAutofit/>
          </a:bodyPr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watch</a:t>
            </a:r>
            <a:r>
              <a:rPr lang="de-DE" dirty="0"/>
              <a:t> a </a:t>
            </a:r>
            <a:r>
              <a:rPr lang="de-DE" dirty="0" err="1"/>
              <a:t>movie</a:t>
            </a:r>
            <a:r>
              <a:rPr lang="de-DE" dirty="0"/>
              <a:t>;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indentify</a:t>
            </a:r>
            <a:r>
              <a:rPr lang="de-DE" dirty="0"/>
              <a:t> and </a:t>
            </a:r>
            <a:r>
              <a:rPr lang="de-DE" dirty="0" err="1"/>
              <a:t>sympathesize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underdogs</a:t>
            </a:r>
            <a:r>
              <a:rPr lang="de-DE" dirty="0"/>
              <a:t>? Well, I do…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17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classification head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790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SVR again? Distil with statistics worse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509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Masking perturbations of features -&gt; measure how much prediction changes</a:t>
            </a:r>
          </a:p>
          <a:p>
            <a:r>
              <a:rPr lang="en-US" dirty="0"/>
              <a:t>Distil -&gt; index in vector</a:t>
            </a:r>
          </a:p>
          <a:p>
            <a:r>
              <a:rPr lang="en-US" dirty="0"/>
              <a:t>Top 5 features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87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ensemble 4. place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65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025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3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1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 hand-labeled</a:t>
            </a:r>
          </a:p>
          <a:p>
            <a:r>
              <a:rPr lang="en-US" dirty="0"/>
              <a:t>1 low complexity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05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2 with complexity &gt; 6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098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Vector of 6 formulae, 6 statistics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3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3550" y="387350"/>
            <a:ext cx="4735513" cy="26638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563016" y="355202"/>
            <a:ext cx="4434999" cy="3196829"/>
          </a:xfrm>
        </p:spPr>
        <p:txBody>
          <a:bodyPr/>
          <a:lstStyle/>
          <a:p>
            <a:r>
              <a:rPr lang="en-US" dirty="0"/>
              <a:t>Fitted SVR!</a:t>
            </a:r>
          </a:p>
          <a:p>
            <a:r>
              <a:rPr lang="en-US" dirty="0"/>
              <a:t>Evaluation with Mapped RMSE,</a:t>
            </a:r>
          </a:p>
          <a:p>
            <a:r>
              <a:rPr lang="en-US" dirty="0"/>
              <a:t>Reduce bias / oddest -&gt; mapped score</a:t>
            </a:r>
          </a:p>
          <a:p>
            <a:r>
              <a:rPr lang="en-US" dirty="0"/>
              <a:t>0,65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68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like BERT, T5, ..</a:t>
            </a:r>
          </a:p>
          <a:p>
            <a:r>
              <a:rPr lang="en-US" dirty="0"/>
              <a:t>No preprocessing</a:t>
            </a:r>
          </a:p>
          <a:p>
            <a:r>
              <a:rPr lang="en-US" dirty="0"/>
              <a:t>Fine-tuning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9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61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125" y="665163"/>
            <a:ext cx="4762500" cy="267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expected result</a:t>
            </a:r>
          </a:p>
          <a:p>
            <a:r>
              <a:rPr lang="en-US" dirty="0"/>
              <a:t>0.399</a:t>
            </a:r>
          </a:p>
          <a:p>
            <a:r>
              <a:rPr lang="en-US" dirty="0"/>
              <a:t>0.404</a:t>
            </a:r>
          </a:p>
          <a:p>
            <a:r>
              <a:rPr lang="en-US" dirty="0"/>
              <a:t>0.460</a:t>
            </a:r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79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value -&gt; each word shifts into either direction</a:t>
            </a:r>
          </a:p>
          <a:p>
            <a:r>
              <a:rPr lang="en-US" dirty="0"/>
              <a:t>Correct score 2.27</a:t>
            </a:r>
          </a:p>
          <a:p>
            <a:r>
              <a:rPr lang="en-US" dirty="0"/>
              <a:t>Process not complex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5797249" y="6747626"/>
            <a:ext cx="4434999" cy="355204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2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Miriam Anschütz (TUM) | How hand-crafted features improve transformer networks</a:t>
            </a:r>
            <a:endParaRPr lang="de-DE" noProof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CBE57781-90AC-4C0F-968B-B6CCEF65B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707F4CE-3700-4735-8BD9-4B2C18B16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88" y="895292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88" y="747824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2CD6DDE-F48F-44F0-9DAA-35C68828264C}"/>
              </a:ext>
            </a:extLst>
          </p:cNvPr>
          <p:cNvSpPr/>
          <p:nvPr userDrawn="1"/>
        </p:nvSpPr>
        <p:spPr>
          <a:xfrm>
            <a:off x="-44142" y="4899448"/>
            <a:ext cx="9232286" cy="2622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alpha val="70000"/>
                </a:schemeClr>
              </a:gs>
              <a:gs pos="100000">
                <a:srgbClr val="0065BD"/>
              </a:gs>
            </a:gsLst>
            <a:lin ang="10800000" scaled="1"/>
            <a:tileRect/>
          </a:gradFill>
          <a:ln>
            <a:noFill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343834"/>
            <a:ext cx="8508999" cy="333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  <a:lvl2pPr>
              <a:lnSpc>
                <a:spcPct val="114000"/>
              </a:lnSpc>
              <a:defRPr lang="de-DE" sz="1800" noProof="0" dirty="0" smtClean="0"/>
            </a:lvl2pPr>
            <a:lvl3pPr>
              <a:defRPr sz="18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>
          <a:xfrm>
            <a:off x="6776015" y="4892821"/>
            <a:ext cx="2052074" cy="262259"/>
          </a:xfr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r>
              <a:rPr lang="de-DE" dirty="0"/>
              <a:t>/14</a:t>
            </a:r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>
          <a:xfrm>
            <a:off x="310654" y="4892822"/>
            <a:ext cx="6464280" cy="262260"/>
          </a:xfrm>
        </p:spPr>
        <p:txBody>
          <a:bodyPr/>
          <a:lstStyle>
            <a:lvl1pPr>
              <a:defRPr sz="1050"/>
            </a:lvl1pPr>
          </a:lstStyle>
          <a:p>
            <a:r>
              <a:rPr lang="de-DE" b="1" dirty="0"/>
              <a:t>Miriam Anschütz (TUM) </a:t>
            </a:r>
            <a:r>
              <a:rPr lang="de-DE" dirty="0"/>
              <a:t>| </a:t>
            </a:r>
            <a:r>
              <a:rPr lang="de-DE" dirty="0" err="1"/>
              <a:t>How</a:t>
            </a:r>
            <a:r>
              <a:rPr lang="de-DE" dirty="0"/>
              <a:t> hand-</a:t>
            </a:r>
            <a:r>
              <a:rPr lang="de-DE" dirty="0" err="1"/>
              <a:t>crafted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transformer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50C023A4-6A0F-4CBF-A872-EFC6BBA28A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noProof="0" dirty="0"/>
            </a:lvl1pPr>
          </a:lstStyle>
          <a:p>
            <a:pPr lvl="0"/>
            <a:r>
              <a:rPr lang="de-DE" noProof="0" dirty="0"/>
              <a:t>Titel </a:t>
            </a:r>
            <a:r>
              <a:rPr lang="en-US" noProof="0" dirty="0" err="1"/>
              <a:t>durch</a:t>
            </a:r>
            <a:r>
              <a:rPr lang="de-DE" noProof="0" dirty="0"/>
              <a:t>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905493"/>
            <a:ext cx="8508999" cy="278080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DE" dirty="0"/>
              <a:t>Miriam Anschütz (TUM) | </a:t>
            </a:r>
            <a:r>
              <a:rPr lang="de-DE" dirty="0" err="1"/>
              <a:t>How</a:t>
            </a:r>
            <a:r>
              <a:rPr lang="de-DE" dirty="0"/>
              <a:t> hand-</a:t>
            </a:r>
            <a:r>
              <a:rPr lang="de-DE" dirty="0" err="1"/>
              <a:t>crafted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transformer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362752"/>
            <a:ext cx="8508999" cy="4945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A8BBCEA6-0684-454B-9D2B-6F8F322EC1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</a:t>
            </a:r>
            <a:r>
              <a:rPr lang="en-US" noProof="0" dirty="0" err="1"/>
              <a:t>durch</a:t>
            </a:r>
            <a:r>
              <a:rPr lang="de-DE" noProof="0" dirty="0"/>
              <a:t>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0" y="1342034"/>
            <a:ext cx="4180910" cy="333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  <a:lvl2pPr>
              <a:lnSpc>
                <a:spcPct val="114000"/>
              </a:lnSpc>
              <a:defRPr lang="de-DE" sz="1800" noProof="0" dirty="0" smtClean="0"/>
            </a:lvl2pPr>
            <a:lvl3pPr>
              <a:defRPr sz="1800" baseline="0"/>
            </a:lvl3pPr>
          </a:lstStyle>
          <a:p>
            <a:pPr lvl="0"/>
            <a:r>
              <a:rPr lang="de-DE" noProof="0" dirty="0"/>
              <a:t>Inhalt durch Klicken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4002" y="1342034"/>
            <a:ext cx="4180910" cy="333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00" noProof="0" dirty="0" smtClean="0"/>
            </a:lvl1pPr>
            <a:lvl2pPr>
              <a:lnSpc>
                <a:spcPct val="114000"/>
              </a:lnSpc>
              <a:defRPr lang="de-DE" sz="1800" noProof="0" dirty="0" smtClean="0"/>
            </a:lvl2pPr>
            <a:lvl3pPr>
              <a:defRPr sz="1800" baseline="0"/>
            </a:lvl3pPr>
          </a:lstStyle>
          <a:p>
            <a:pPr lvl="0"/>
            <a:r>
              <a:rPr lang="de-DE" noProof="0" dirty="0"/>
              <a:t>Inhalt </a:t>
            </a:r>
            <a:r>
              <a:rPr lang="en-US" noProof="0" dirty="0" err="1"/>
              <a:t>durch</a:t>
            </a:r>
            <a:r>
              <a:rPr lang="de-DE" noProof="0" dirty="0"/>
              <a:t>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9E1C622D-A52C-4814-A8DE-11689CB074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800" noProof="0" dirty="0"/>
            </a:lvl1pPr>
          </a:lstStyle>
          <a:p>
            <a:pPr lvl="0"/>
            <a:r>
              <a:rPr lang="de-DE" noProof="0" dirty="0"/>
              <a:t>Titel </a:t>
            </a:r>
            <a:r>
              <a:rPr lang="en-US" noProof="0" dirty="0" err="1"/>
              <a:t>durch</a:t>
            </a:r>
            <a:r>
              <a:rPr lang="de-DE" noProof="0" dirty="0"/>
              <a:t> Klicken bearbeiten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0452B3-25D5-4DC2-A725-8DCBF0D96084}"/>
              </a:ext>
            </a:extLst>
          </p:cNvPr>
          <p:cNvSpPr/>
          <p:nvPr userDrawn="1"/>
        </p:nvSpPr>
        <p:spPr>
          <a:xfrm>
            <a:off x="-44142" y="4899448"/>
            <a:ext cx="9232286" cy="2622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  <a:alpha val="70000"/>
                </a:schemeClr>
              </a:gs>
              <a:gs pos="100000">
                <a:srgbClr val="0065BD"/>
              </a:gs>
            </a:gsLst>
            <a:lin ang="10800000" scaled="1"/>
            <a:tileRect/>
          </a:gradFill>
          <a:ln>
            <a:noFill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10" name="Foliennummernplatzhalter 4">
            <a:extLst>
              <a:ext uri="{FF2B5EF4-FFF2-40B4-BE49-F238E27FC236}">
                <a16:creationId xmlns:a16="http://schemas.microsoft.com/office/drawing/2014/main" id="{60864D06-1DFD-438A-8810-FF8BBA10CC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6015" y="4892821"/>
            <a:ext cx="2052074" cy="262259"/>
          </a:xfr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r>
              <a:rPr lang="de-DE" dirty="0"/>
              <a:t>/14</a:t>
            </a:r>
          </a:p>
        </p:txBody>
      </p:sp>
      <p:sp>
        <p:nvSpPr>
          <p:cNvPr id="16" name="Fußzeilenplatzhalter 6">
            <a:extLst>
              <a:ext uri="{FF2B5EF4-FFF2-40B4-BE49-F238E27FC236}">
                <a16:creationId xmlns:a16="http://schemas.microsoft.com/office/drawing/2014/main" id="{D784F440-61B2-432F-ABF5-07498B27A4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0654" y="4892822"/>
            <a:ext cx="6464280" cy="262260"/>
          </a:xfrm>
        </p:spPr>
        <p:txBody>
          <a:bodyPr/>
          <a:lstStyle>
            <a:lvl1pPr>
              <a:defRPr sz="1050"/>
            </a:lvl1pPr>
          </a:lstStyle>
          <a:p>
            <a:r>
              <a:rPr lang="de-DE" b="1" dirty="0"/>
              <a:t>Miriam Anschütz (TUM) </a:t>
            </a:r>
            <a:r>
              <a:rPr lang="de-DE" dirty="0"/>
              <a:t>| </a:t>
            </a:r>
            <a:r>
              <a:rPr lang="de-DE" dirty="0" err="1"/>
              <a:t>How</a:t>
            </a:r>
            <a:r>
              <a:rPr lang="de-DE" dirty="0"/>
              <a:t> hand-</a:t>
            </a:r>
            <a:r>
              <a:rPr lang="de-DE" dirty="0" err="1"/>
              <a:t>crafted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transformer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Miriam Anschütz (TUM) | How hand-crafted features improve transformer networks</a:t>
            </a:r>
            <a:endParaRPr lang="de-DE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3DD3744-286E-4812-AC6D-9F12A52C5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Miriam Anschütz (TUM) | How hand-crafted features improve transformer networks</a:t>
            </a:r>
            <a:endParaRPr lang="de-DE" noProof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4DC1B339-6DC1-4FDE-8E12-1E631FF848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74192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Miriam Anschütz (TUM) | How hand-crafted features improve transformer networks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2.sv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3.xm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0.svg"/><Relationship Id="rId4" Type="http://schemas.openxmlformats.org/officeDocument/2006/relationships/image" Target="../media/image12.sv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qulab.github.io/text_complexity_challlenge/assets/logo2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alammar.github.io/illustrated-bert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hart" Target="../charts/chart4.xm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hand-</a:t>
            </a:r>
            <a:r>
              <a:rPr lang="de-DE" dirty="0" err="1"/>
              <a:t>crafted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transformer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9090" y="1616156"/>
            <a:ext cx="8508999" cy="955594"/>
          </a:xfrm>
        </p:spPr>
        <p:txBody>
          <a:bodyPr/>
          <a:lstStyle/>
          <a:p>
            <a:r>
              <a:rPr lang="en-US" dirty="0"/>
              <a:t>Miriam Anschütz, Georg Groh</a:t>
            </a:r>
          </a:p>
          <a:p>
            <a:r>
              <a:rPr lang="en-US" dirty="0" err="1"/>
              <a:t>Technische</a:t>
            </a:r>
            <a:r>
              <a:rPr lang="en-US" dirty="0"/>
              <a:t> Universität München</a:t>
            </a:r>
          </a:p>
          <a:p>
            <a:r>
              <a:rPr lang="en-US" dirty="0"/>
              <a:t>Department of Informatics</a:t>
            </a:r>
          </a:p>
          <a:p>
            <a:r>
              <a:rPr lang="en-US" dirty="0"/>
              <a:t>Research Group Social Computing</a:t>
            </a:r>
          </a:p>
          <a:p>
            <a:endParaRPr lang="en-US" dirty="0"/>
          </a:p>
          <a:p>
            <a:r>
              <a:rPr lang="en-US" dirty="0"/>
              <a:t>Potsdam, 12</a:t>
            </a:r>
            <a:r>
              <a:rPr lang="en-US" baseline="30000" dirty="0"/>
              <a:t>th</a:t>
            </a:r>
            <a:r>
              <a:rPr lang="en-US" dirty="0"/>
              <a:t> September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C701FB-DAC6-43E2-A90B-64986EB8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What about combining the feature spaces?</a:t>
            </a:r>
            <a:endParaRPr lang="en-DE" dirty="0"/>
          </a:p>
        </p:txBody>
      </p:sp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07D9ECB9-6CDB-490D-BDFD-EAD1874E1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3479" y="1946873"/>
            <a:ext cx="2377823" cy="2377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7E01FC2-3F81-4972-BA28-FE808ED2F2F4}"/>
              </a:ext>
            </a:extLst>
          </p:cNvPr>
          <p:cNvGrpSpPr/>
          <p:nvPr/>
        </p:nvGrpSpPr>
        <p:grpSpPr>
          <a:xfrm>
            <a:off x="3391949" y="2485140"/>
            <a:ext cx="333061" cy="296357"/>
            <a:chOff x="3838456" y="2712565"/>
            <a:chExt cx="333061" cy="29635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BACF659-F959-4FBE-B6A0-B3E336189553}"/>
                </a:ext>
              </a:extLst>
            </p:cNvPr>
            <p:cNvSpPr/>
            <p:nvPr/>
          </p:nvSpPr>
          <p:spPr>
            <a:xfrm>
              <a:off x="3915755" y="2933961"/>
              <a:ext cx="163551" cy="74961"/>
            </a:xfrm>
            <a:custGeom>
              <a:avLst/>
              <a:gdLst>
                <a:gd name="connsiteX0" fmla="*/ 84714 w 163551"/>
                <a:gd name="connsiteY0" fmla="*/ 3620 h 74960"/>
                <a:gd name="connsiteX1" fmla="*/ 3620 w 163551"/>
                <a:gd name="connsiteY1" fmla="*/ 75174 h 74960"/>
                <a:gd name="connsiteX2" fmla="*/ 84714 w 163551"/>
                <a:gd name="connsiteY2" fmla="*/ 44508 h 74960"/>
                <a:gd name="connsiteX3" fmla="*/ 165809 w 163551"/>
                <a:gd name="connsiteY3" fmla="*/ 75174 h 74960"/>
                <a:gd name="connsiteX4" fmla="*/ 84714 w 163551"/>
                <a:gd name="connsiteY4" fmla="*/ 3620 h 7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551" h="74960">
                  <a:moveTo>
                    <a:pt x="84714" y="3620"/>
                  </a:moveTo>
                  <a:cubicBezTo>
                    <a:pt x="43145" y="3620"/>
                    <a:pt x="8391" y="34968"/>
                    <a:pt x="3620" y="75174"/>
                  </a:cubicBezTo>
                  <a:cubicBezTo>
                    <a:pt x="25427" y="56093"/>
                    <a:pt x="53367" y="44508"/>
                    <a:pt x="84714" y="44508"/>
                  </a:cubicBezTo>
                  <a:cubicBezTo>
                    <a:pt x="116062" y="44508"/>
                    <a:pt x="144002" y="56093"/>
                    <a:pt x="165809" y="75174"/>
                  </a:cubicBezTo>
                  <a:cubicBezTo>
                    <a:pt x="161038" y="34968"/>
                    <a:pt x="126284" y="3620"/>
                    <a:pt x="84714" y="3620"/>
                  </a:cubicBezTo>
                  <a:close/>
                </a:path>
              </a:pathLst>
            </a:custGeom>
            <a:solidFill>
              <a:srgbClr val="000000"/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C4DCC1-ACA5-4010-81A3-112E034FFE67}"/>
                </a:ext>
              </a:extLst>
            </p:cNvPr>
            <p:cNvSpPr/>
            <p:nvPr/>
          </p:nvSpPr>
          <p:spPr>
            <a:xfrm>
              <a:off x="3871460" y="2780504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1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1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8C2FD7-F4A5-48BD-84EE-FB22549845E1}"/>
                </a:ext>
              </a:extLst>
            </p:cNvPr>
            <p:cNvSpPr/>
            <p:nvPr/>
          </p:nvSpPr>
          <p:spPr>
            <a:xfrm>
              <a:off x="3838456" y="2712565"/>
              <a:ext cx="122663" cy="61332"/>
            </a:xfrm>
            <a:custGeom>
              <a:avLst/>
              <a:gdLst>
                <a:gd name="connsiteX0" fmla="*/ 22995 w 122663"/>
                <a:gd name="connsiteY0" fmla="*/ 34207 h 61331"/>
                <a:gd name="connsiteX1" fmla="*/ 97274 w 122663"/>
                <a:gd name="connsiteY1" fmla="*/ 57377 h 61331"/>
                <a:gd name="connsiteX2" fmla="*/ 107496 w 122663"/>
                <a:gd name="connsiteY2" fmla="*/ 62147 h 61331"/>
                <a:gd name="connsiteX3" fmla="*/ 116355 w 122663"/>
                <a:gd name="connsiteY3" fmla="*/ 58740 h 61331"/>
                <a:gd name="connsiteX4" fmla="*/ 117718 w 122663"/>
                <a:gd name="connsiteY4" fmla="*/ 39659 h 61331"/>
                <a:gd name="connsiteX5" fmla="*/ 14817 w 122663"/>
                <a:gd name="connsiteY5" fmla="*/ 8311 h 61331"/>
                <a:gd name="connsiteX6" fmla="*/ 5958 w 122663"/>
                <a:gd name="connsiteY6" fmla="*/ 25348 h 61331"/>
                <a:gd name="connsiteX7" fmla="*/ 22995 w 122663"/>
                <a:gd name="connsiteY7" fmla="*/ 34207 h 6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663" h="61331">
                  <a:moveTo>
                    <a:pt x="22995" y="34207"/>
                  </a:moveTo>
                  <a:cubicBezTo>
                    <a:pt x="25039" y="33525"/>
                    <a:pt x="67290" y="21941"/>
                    <a:pt x="97274" y="57377"/>
                  </a:cubicBezTo>
                  <a:cubicBezTo>
                    <a:pt x="100000" y="60784"/>
                    <a:pt x="104089" y="62147"/>
                    <a:pt x="107496" y="62147"/>
                  </a:cubicBezTo>
                  <a:cubicBezTo>
                    <a:pt x="110904" y="62147"/>
                    <a:pt x="113630" y="60784"/>
                    <a:pt x="116355" y="58740"/>
                  </a:cubicBezTo>
                  <a:cubicBezTo>
                    <a:pt x="121807" y="53969"/>
                    <a:pt x="122489" y="45110"/>
                    <a:pt x="117718" y="39659"/>
                  </a:cubicBezTo>
                  <a:cubicBezTo>
                    <a:pt x="75468" y="-8725"/>
                    <a:pt x="17543" y="7630"/>
                    <a:pt x="14817" y="8311"/>
                  </a:cubicBezTo>
                  <a:cubicBezTo>
                    <a:pt x="7321" y="10356"/>
                    <a:pt x="3232" y="17852"/>
                    <a:pt x="5958" y="25348"/>
                  </a:cubicBezTo>
                  <a:cubicBezTo>
                    <a:pt x="8003" y="32163"/>
                    <a:pt x="15499" y="36251"/>
                    <a:pt x="22995" y="34207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19054EE-0F82-40C6-85FE-C8FF2C7EAEB1}"/>
                </a:ext>
              </a:extLst>
            </p:cNvPr>
            <p:cNvSpPr/>
            <p:nvPr/>
          </p:nvSpPr>
          <p:spPr>
            <a:xfrm>
              <a:off x="4036464" y="2712565"/>
              <a:ext cx="122663" cy="61332"/>
            </a:xfrm>
            <a:custGeom>
              <a:avLst/>
              <a:gdLst>
                <a:gd name="connsiteX0" fmla="*/ 111202 w 122663"/>
                <a:gd name="connsiteY0" fmla="*/ 8311 h 61331"/>
                <a:gd name="connsiteX1" fmla="*/ 8301 w 122663"/>
                <a:gd name="connsiteY1" fmla="*/ 39659 h 61331"/>
                <a:gd name="connsiteX2" fmla="*/ 9664 w 122663"/>
                <a:gd name="connsiteY2" fmla="*/ 58740 h 61331"/>
                <a:gd name="connsiteX3" fmla="*/ 18523 w 122663"/>
                <a:gd name="connsiteY3" fmla="*/ 62147 h 61331"/>
                <a:gd name="connsiteX4" fmla="*/ 28745 w 122663"/>
                <a:gd name="connsiteY4" fmla="*/ 57377 h 61331"/>
                <a:gd name="connsiteX5" fmla="*/ 103024 w 122663"/>
                <a:gd name="connsiteY5" fmla="*/ 34207 h 61331"/>
                <a:gd name="connsiteX6" fmla="*/ 120061 w 122663"/>
                <a:gd name="connsiteY6" fmla="*/ 24666 h 61331"/>
                <a:gd name="connsiteX7" fmla="*/ 111202 w 122663"/>
                <a:gd name="connsiteY7" fmla="*/ 8311 h 61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2663" h="61331">
                  <a:moveTo>
                    <a:pt x="111202" y="8311"/>
                  </a:moveTo>
                  <a:cubicBezTo>
                    <a:pt x="108476" y="7630"/>
                    <a:pt x="50552" y="-8725"/>
                    <a:pt x="8301" y="39659"/>
                  </a:cubicBezTo>
                  <a:cubicBezTo>
                    <a:pt x="3531" y="45110"/>
                    <a:pt x="4212" y="53969"/>
                    <a:pt x="9664" y="58740"/>
                  </a:cubicBezTo>
                  <a:cubicBezTo>
                    <a:pt x="12390" y="60784"/>
                    <a:pt x="15116" y="62147"/>
                    <a:pt x="18523" y="62147"/>
                  </a:cubicBezTo>
                  <a:cubicBezTo>
                    <a:pt x="22612" y="62147"/>
                    <a:pt x="26019" y="60784"/>
                    <a:pt x="28745" y="57377"/>
                  </a:cubicBezTo>
                  <a:cubicBezTo>
                    <a:pt x="59411" y="22622"/>
                    <a:pt x="100980" y="33525"/>
                    <a:pt x="103024" y="34207"/>
                  </a:cubicBezTo>
                  <a:cubicBezTo>
                    <a:pt x="110521" y="36251"/>
                    <a:pt x="118017" y="32163"/>
                    <a:pt x="120061" y="24666"/>
                  </a:cubicBezTo>
                  <a:cubicBezTo>
                    <a:pt x="122105" y="17852"/>
                    <a:pt x="118017" y="10356"/>
                    <a:pt x="111202" y="8311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91D6AE-4A0F-423B-8209-5C1E3F62864E}"/>
                </a:ext>
              </a:extLst>
            </p:cNvPr>
            <p:cNvSpPr/>
            <p:nvPr/>
          </p:nvSpPr>
          <p:spPr>
            <a:xfrm>
              <a:off x="4082927" y="2780504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4B60C81-586C-4C16-AE81-1124A79BBE34}"/>
              </a:ext>
            </a:extLst>
          </p:cNvPr>
          <p:cNvGrpSpPr/>
          <p:nvPr/>
        </p:nvGrpSpPr>
        <p:grpSpPr>
          <a:xfrm>
            <a:off x="4864179" y="1946872"/>
            <a:ext cx="2377823" cy="2377823"/>
            <a:chOff x="4864179" y="1946872"/>
            <a:chExt cx="2377823" cy="2377823"/>
          </a:xfrm>
        </p:grpSpPr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7B86BE46-D3B6-4AC7-8E01-6BD2C60B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64179" y="1946872"/>
              <a:ext cx="2377823" cy="23778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CB62F22-6592-4085-9987-3CA0D8D46D88}"/>
                </a:ext>
              </a:extLst>
            </p:cNvPr>
            <p:cNvGrpSpPr/>
            <p:nvPr/>
          </p:nvGrpSpPr>
          <p:grpSpPr>
            <a:xfrm>
              <a:off x="5898949" y="2463759"/>
              <a:ext cx="320671" cy="296357"/>
              <a:chOff x="4937139" y="1871294"/>
              <a:chExt cx="320671" cy="296357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AF0E240-FF02-42C3-A393-320BCC08AFAE}"/>
                  </a:ext>
                </a:extLst>
              </p:cNvPr>
              <p:cNvSpPr/>
              <p:nvPr/>
            </p:nvSpPr>
            <p:spPr>
              <a:xfrm flipH="1">
                <a:off x="5016960" y="2092690"/>
                <a:ext cx="163551" cy="74961"/>
              </a:xfrm>
              <a:custGeom>
                <a:avLst/>
                <a:gdLst>
                  <a:gd name="connsiteX0" fmla="*/ 84714 w 163551"/>
                  <a:gd name="connsiteY0" fmla="*/ 3620 h 74960"/>
                  <a:gd name="connsiteX1" fmla="*/ 3620 w 163551"/>
                  <a:gd name="connsiteY1" fmla="*/ 75174 h 74960"/>
                  <a:gd name="connsiteX2" fmla="*/ 84714 w 163551"/>
                  <a:gd name="connsiteY2" fmla="*/ 44508 h 74960"/>
                  <a:gd name="connsiteX3" fmla="*/ 165809 w 163551"/>
                  <a:gd name="connsiteY3" fmla="*/ 75174 h 74960"/>
                  <a:gd name="connsiteX4" fmla="*/ 84714 w 163551"/>
                  <a:gd name="connsiteY4" fmla="*/ 3620 h 7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551" h="74960">
                    <a:moveTo>
                      <a:pt x="84714" y="3620"/>
                    </a:moveTo>
                    <a:cubicBezTo>
                      <a:pt x="43145" y="3620"/>
                      <a:pt x="8391" y="34968"/>
                      <a:pt x="3620" y="75174"/>
                    </a:cubicBezTo>
                    <a:cubicBezTo>
                      <a:pt x="25427" y="56093"/>
                      <a:pt x="53367" y="44508"/>
                      <a:pt x="84714" y="44508"/>
                    </a:cubicBezTo>
                    <a:cubicBezTo>
                      <a:pt x="116062" y="44508"/>
                      <a:pt x="144002" y="56093"/>
                      <a:pt x="165809" y="75174"/>
                    </a:cubicBezTo>
                    <a:cubicBezTo>
                      <a:pt x="161038" y="34968"/>
                      <a:pt x="126284" y="3620"/>
                      <a:pt x="84714" y="36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74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12A9B1D-268D-4B70-8B82-2CD6BDB9C3C5}"/>
                  </a:ext>
                </a:extLst>
              </p:cNvPr>
              <p:cNvSpPr/>
              <p:nvPr/>
            </p:nvSpPr>
            <p:spPr>
              <a:xfrm flipH="1">
                <a:off x="5136216" y="1946667"/>
                <a:ext cx="88590" cy="88590"/>
              </a:xfrm>
              <a:custGeom>
                <a:avLst/>
                <a:gdLst>
                  <a:gd name="connsiteX0" fmla="*/ 86887 w 88590"/>
                  <a:gd name="connsiteY0" fmla="*/ 45999 h 88590"/>
                  <a:gd name="connsiteX1" fmla="*/ 45999 w 88590"/>
                  <a:gd name="connsiteY1" fmla="*/ 86887 h 88590"/>
                  <a:gd name="connsiteX2" fmla="*/ 5111 w 88590"/>
                  <a:gd name="connsiteY2" fmla="*/ 45999 h 88590"/>
                  <a:gd name="connsiteX3" fmla="*/ 45999 w 88590"/>
                  <a:gd name="connsiteY3" fmla="*/ 5111 h 88590"/>
                  <a:gd name="connsiteX4" fmla="*/ 86887 w 88590"/>
                  <a:gd name="connsiteY4" fmla="*/ 45999 h 8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90" h="88590">
                    <a:moveTo>
                      <a:pt x="86887" y="45999"/>
                    </a:moveTo>
                    <a:cubicBezTo>
                      <a:pt x="86887" y="68581"/>
                      <a:pt x="68581" y="86887"/>
                      <a:pt x="45999" y="86887"/>
                    </a:cubicBezTo>
                    <a:cubicBezTo>
                      <a:pt x="23417" y="86887"/>
                      <a:pt x="5111" y="68581"/>
                      <a:pt x="5111" y="45999"/>
                    </a:cubicBezTo>
                    <a:cubicBezTo>
                      <a:pt x="5111" y="23417"/>
                      <a:pt x="23417" y="5111"/>
                      <a:pt x="45999" y="5111"/>
                    </a:cubicBezTo>
                    <a:cubicBezTo>
                      <a:pt x="68581" y="5111"/>
                      <a:pt x="86887" y="23417"/>
                      <a:pt x="86887" y="459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B4A4156-C841-4086-B2C4-EFDF3E0BEA00}"/>
                  </a:ext>
                </a:extLst>
              </p:cNvPr>
              <p:cNvSpPr/>
              <p:nvPr/>
            </p:nvSpPr>
            <p:spPr>
              <a:xfrm flipH="1">
                <a:off x="5135147" y="1871294"/>
                <a:ext cx="122663" cy="61332"/>
              </a:xfrm>
              <a:custGeom>
                <a:avLst/>
                <a:gdLst>
                  <a:gd name="connsiteX0" fmla="*/ 22995 w 122663"/>
                  <a:gd name="connsiteY0" fmla="*/ 34207 h 61331"/>
                  <a:gd name="connsiteX1" fmla="*/ 97274 w 122663"/>
                  <a:gd name="connsiteY1" fmla="*/ 57377 h 61331"/>
                  <a:gd name="connsiteX2" fmla="*/ 107496 w 122663"/>
                  <a:gd name="connsiteY2" fmla="*/ 62147 h 61331"/>
                  <a:gd name="connsiteX3" fmla="*/ 116355 w 122663"/>
                  <a:gd name="connsiteY3" fmla="*/ 58740 h 61331"/>
                  <a:gd name="connsiteX4" fmla="*/ 117718 w 122663"/>
                  <a:gd name="connsiteY4" fmla="*/ 39659 h 61331"/>
                  <a:gd name="connsiteX5" fmla="*/ 14817 w 122663"/>
                  <a:gd name="connsiteY5" fmla="*/ 8311 h 61331"/>
                  <a:gd name="connsiteX6" fmla="*/ 5958 w 122663"/>
                  <a:gd name="connsiteY6" fmla="*/ 25348 h 61331"/>
                  <a:gd name="connsiteX7" fmla="*/ 22995 w 122663"/>
                  <a:gd name="connsiteY7" fmla="*/ 34207 h 6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663" h="61331">
                    <a:moveTo>
                      <a:pt x="22995" y="34207"/>
                    </a:moveTo>
                    <a:cubicBezTo>
                      <a:pt x="25039" y="33525"/>
                      <a:pt x="67290" y="21941"/>
                      <a:pt x="97274" y="57377"/>
                    </a:cubicBezTo>
                    <a:cubicBezTo>
                      <a:pt x="100000" y="60784"/>
                      <a:pt x="104089" y="62147"/>
                      <a:pt x="107496" y="62147"/>
                    </a:cubicBezTo>
                    <a:cubicBezTo>
                      <a:pt x="110904" y="62147"/>
                      <a:pt x="113630" y="60784"/>
                      <a:pt x="116355" y="58740"/>
                    </a:cubicBezTo>
                    <a:cubicBezTo>
                      <a:pt x="121807" y="53969"/>
                      <a:pt x="122489" y="45110"/>
                      <a:pt x="117718" y="39659"/>
                    </a:cubicBezTo>
                    <a:cubicBezTo>
                      <a:pt x="75468" y="-8725"/>
                      <a:pt x="17543" y="7630"/>
                      <a:pt x="14817" y="8311"/>
                    </a:cubicBezTo>
                    <a:cubicBezTo>
                      <a:pt x="7321" y="10356"/>
                      <a:pt x="3232" y="17852"/>
                      <a:pt x="5958" y="25348"/>
                    </a:cubicBezTo>
                    <a:cubicBezTo>
                      <a:pt x="8003" y="32163"/>
                      <a:pt x="15499" y="36251"/>
                      <a:pt x="22995" y="3420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F03316F-5214-443E-9C12-A945B717D1D8}"/>
                  </a:ext>
                </a:extLst>
              </p:cNvPr>
              <p:cNvSpPr/>
              <p:nvPr/>
            </p:nvSpPr>
            <p:spPr>
              <a:xfrm flipH="1">
                <a:off x="4937139" y="1871294"/>
                <a:ext cx="122663" cy="61332"/>
              </a:xfrm>
              <a:custGeom>
                <a:avLst/>
                <a:gdLst>
                  <a:gd name="connsiteX0" fmla="*/ 111202 w 122663"/>
                  <a:gd name="connsiteY0" fmla="*/ 8311 h 61331"/>
                  <a:gd name="connsiteX1" fmla="*/ 8301 w 122663"/>
                  <a:gd name="connsiteY1" fmla="*/ 39659 h 61331"/>
                  <a:gd name="connsiteX2" fmla="*/ 9664 w 122663"/>
                  <a:gd name="connsiteY2" fmla="*/ 58740 h 61331"/>
                  <a:gd name="connsiteX3" fmla="*/ 18523 w 122663"/>
                  <a:gd name="connsiteY3" fmla="*/ 62147 h 61331"/>
                  <a:gd name="connsiteX4" fmla="*/ 28745 w 122663"/>
                  <a:gd name="connsiteY4" fmla="*/ 57377 h 61331"/>
                  <a:gd name="connsiteX5" fmla="*/ 103024 w 122663"/>
                  <a:gd name="connsiteY5" fmla="*/ 34207 h 61331"/>
                  <a:gd name="connsiteX6" fmla="*/ 120061 w 122663"/>
                  <a:gd name="connsiteY6" fmla="*/ 24666 h 61331"/>
                  <a:gd name="connsiteX7" fmla="*/ 111202 w 122663"/>
                  <a:gd name="connsiteY7" fmla="*/ 8311 h 61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2663" h="61331">
                    <a:moveTo>
                      <a:pt x="111202" y="8311"/>
                    </a:moveTo>
                    <a:cubicBezTo>
                      <a:pt x="108476" y="7630"/>
                      <a:pt x="50552" y="-8725"/>
                      <a:pt x="8301" y="39659"/>
                    </a:cubicBezTo>
                    <a:cubicBezTo>
                      <a:pt x="3531" y="45110"/>
                      <a:pt x="4212" y="53969"/>
                      <a:pt x="9664" y="58740"/>
                    </a:cubicBezTo>
                    <a:cubicBezTo>
                      <a:pt x="12390" y="60784"/>
                      <a:pt x="15116" y="62147"/>
                      <a:pt x="18523" y="62147"/>
                    </a:cubicBezTo>
                    <a:cubicBezTo>
                      <a:pt x="22612" y="62147"/>
                      <a:pt x="26019" y="60784"/>
                      <a:pt x="28745" y="57377"/>
                    </a:cubicBezTo>
                    <a:cubicBezTo>
                      <a:pt x="59411" y="22622"/>
                      <a:pt x="100980" y="33525"/>
                      <a:pt x="103024" y="34207"/>
                    </a:cubicBezTo>
                    <a:cubicBezTo>
                      <a:pt x="110521" y="36251"/>
                      <a:pt x="118017" y="32163"/>
                      <a:pt x="120061" y="24666"/>
                    </a:cubicBezTo>
                    <a:cubicBezTo>
                      <a:pt x="122105" y="17852"/>
                      <a:pt x="118017" y="10356"/>
                      <a:pt x="111202" y="83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C17C4E5-D572-4FE1-99AC-7BBC8C4F74CA}"/>
                  </a:ext>
                </a:extLst>
              </p:cNvPr>
              <p:cNvSpPr/>
              <p:nvPr/>
            </p:nvSpPr>
            <p:spPr>
              <a:xfrm flipH="1">
                <a:off x="4939617" y="1954101"/>
                <a:ext cx="88590" cy="88590"/>
              </a:xfrm>
              <a:custGeom>
                <a:avLst/>
                <a:gdLst>
                  <a:gd name="connsiteX0" fmla="*/ 86887 w 88590"/>
                  <a:gd name="connsiteY0" fmla="*/ 45999 h 88590"/>
                  <a:gd name="connsiteX1" fmla="*/ 45999 w 88590"/>
                  <a:gd name="connsiteY1" fmla="*/ 86887 h 88590"/>
                  <a:gd name="connsiteX2" fmla="*/ 5111 w 88590"/>
                  <a:gd name="connsiteY2" fmla="*/ 45999 h 88590"/>
                  <a:gd name="connsiteX3" fmla="*/ 45999 w 88590"/>
                  <a:gd name="connsiteY3" fmla="*/ 5111 h 88590"/>
                  <a:gd name="connsiteX4" fmla="*/ 86887 w 88590"/>
                  <a:gd name="connsiteY4" fmla="*/ 45999 h 8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90" h="88590">
                    <a:moveTo>
                      <a:pt x="86887" y="45999"/>
                    </a:moveTo>
                    <a:cubicBezTo>
                      <a:pt x="86887" y="68581"/>
                      <a:pt x="68580" y="86887"/>
                      <a:pt x="45999" y="86887"/>
                    </a:cubicBezTo>
                    <a:cubicBezTo>
                      <a:pt x="23417" y="86887"/>
                      <a:pt x="5111" y="68581"/>
                      <a:pt x="5111" y="45999"/>
                    </a:cubicBezTo>
                    <a:cubicBezTo>
                      <a:pt x="5111" y="23417"/>
                      <a:pt x="23417" y="5111"/>
                      <a:pt x="45999" y="5111"/>
                    </a:cubicBezTo>
                    <a:cubicBezTo>
                      <a:pt x="68580" y="5111"/>
                      <a:pt x="86887" y="23417"/>
                      <a:pt x="86887" y="459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 dirty="0"/>
              </a:p>
            </p:txBody>
          </p:sp>
        </p:grpSp>
      </p:grpSp>
      <p:pic>
        <p:nvPicPr>
          <p:cNvPr id="24" name="Graphic 23" descr="Single gear">
            <a:extLst>
              <a:ext uri="{FF2B5EF4-FFF2-40B4-BE49-F238E27FC236}">
                <a16:creationId xmlns:a16="http://schemas.microsoft.com/office/drawing/2014/main" id="{CAF76C15-06BF-4948-98FD-EE10E8F3B1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667588">
            <a:off x="3906552" y="2822660"/>
            <a:ext cx="1821604" cy="18216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A55624-5091-4733-98B7-3CFD83D252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1588E-F663-40E8-826B-110F8BDAE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05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09877E-6 L -0.12552 -0.158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85" y="-7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ADC3A-1EF8-46C3-91FB-0C7D7EDB4E18}"/>
              </a:ext>
            </a:extLst>
          </p:cNvPr>
          <p:cNvSpPr/>
          <p:nvPr/>
        </p:nvSpPr>
        <p:spPr>
          <a:xfrm>
            <a:off x="6400090" y="1745405"/>
            <a:ext cx="1343957" cy="255430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88CA52-4709-4020-A38E-EB4998E1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feature spaces: approach</a:t>
            </a:r>
            <a:endParaRPr lang="en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D1978-7AFC-4342-BE6F-D7C2F2E2A786}"/>
              </a:ext>
            </a:extLst>
          </p:cNvPr>
          <p:cNvGrpSpPr/>
          <p:nvPr/>
        </p:nvGrpSpPr>
        <p:grpSpPr>
          <a:xfrm>
            <a:off x="0" y="0"/>
            <a:ext cx="627280" cy="593243"/>
            <a:chOff x="0" y="0"/>
            <a:chExt cx="627280" cy="593243"/>
          </a:xfrm>
        </p:grpSpPr>
        <p:pic>
          <p:nvPicPr>
            <p:cNvPr id="47" name="Graphic 46" descr="Single gear">
              <a:extLst>
                <a:ext uri="{FF2B5EF4-FFF2-40B4-BE49-F238E27FC236}">
                  <a16:creationId xmlns:a16="http://schemas.microsoft.com/office/drawing/2014/main" id="{8BFE435F-28EA-4039-9EC6-2EBD3DD9E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0" y="138649"/>
              <a:ext cx="400737" cy="400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Graphic 47" descr="Single gear">
              <a:extLst>
                <a:ext uri="{FF2B5EF4-FFF2-40B4-BE49-F238E27FC236}">
                  <a16:creationId xmlns:a16="http://schemas.microsoft.com/office/drawing/2014/main" id="{1B418857-299F-47C4-A191-ABA648EA4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6543" y="0"/>
              <a:ext cx="400737" cy="400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Graphic 48" descr="Single gear">
              <a:extLst>
                <a:ext uri="{FF2B5EF4-FFF2-40B4-BE49-F238E27FC236}">
                  <a16:creationId xmlns:a16="http://schemas.microsoft.com/office/drawing/2014/main" id="{D0CC4AE0-13C9-4CB3-A6EA-F3AA0BF2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667588">
              <a:off x="260056" y="286246"/>
              <a:ext cx="306997" cy="3069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68436-B664-48AD-9F3B-B327C2DB6C35}"/>
              </a:ext>
            </a:extLst>
          </p:cNvPr>
          <p:cNvSpPr/>
          <p:nvPr/>
        </p:nvSpPr>
        <p:spPr>
          <a:xfrm>
            <a:off x="3570428" y="1852198"/>
            <a:ext cx="2146431" cy="956858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beve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600" dirty="0"/>
              <a:t>Readability formulae</a:t>
            </a:r>
          </a:p>
          <a:p>
            <a:pPr algn="ctr">
              <a:lnSpc>
                <a:spcPct val="114000"/>
              </a:lnSpc>
            </a:pPr>
            <a:r>
              <a:rPr lang="en-US" sz="1600" dirty="0"/>
              <a:t>Sentence length</a:t>
            </a:r>
          </a:p>
          <a:p>
            <a:pPr algn="ctr">
              <a:lnSpc>
                <a:spcPct val="114000"/>
              </a:lnSpc>
            </a:pPr>
            <a:r>
              <a:rPr lang="en-US" sz="1600" dirty="0"/>
              <a:t>…</a:t>
            </a:r>
            <a:endParaRPr lang="en-DE" sz="1600" dirty="0" err="1"/>
          </a:p>
        </p:txBody>
      </p:sp>
      <p:pic>
        <p:nvPicPr>
          <p:cNvPr id="8" name="Graphic 7" descr="Single gear">
            <a:extLst>
              <a:ext uri="{FF2B5EF4-FFF2-40B4-BE49-F238E27FC236}">
                <a16:creationId xmlns:a16="http://schemas.microsoft.com/office/drawing/2014/main" id="{D491AC25-41B4-4909-907F-2226C19A6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2529" y="1818794"/>
            <a:ext cx="1059081" cy="1017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252F8-4AB0-4622-8306-3975FD6A93C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716859" y="2330627"/>
            <a:ext cx="9590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1E3BB2-949F-42C2-B511-A5F0193125BF}"/>
              </a:ext>
            </a:extLst>
          </p:cNvPr>
          <p:cNvSpPr/>
          <p:nvPr/>
        </p:nvSpPr>
        <p:spPr>
          <a:xfrm>
            <a:off x="400737" y="2812787"/>
            <a:ext cx="1603695" cy="386773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beve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dirty="0"/>
              <a:t>Input sentence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73C449-EBB8-4D9E-A649-D6E2237289F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2004432" y="3006174"/>
            <a:ext cx="1582593" cy="721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642FB6-3538-40FF-9934-CD25E880A386}"/>
              </a:ext>
            </a:extLst>
          </p:cNvPr>
          <p:cNvGrpSpPr/>
          <p:nvPr/>
        </p:nvGrpSpPr>
        <p:grpSpPr>
          <a:xfrm>
            <a:off x="3453772" y="3107118"/>
            <a:ext cx="1395660" cy="1172360"/>
            <a:chOff x="2736955" y="2953014"/>
            <a:chExt cx="1395660" cy="11723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211FC27-109E-4ED7-AAA4-FE3D0A2C4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44" t="2195" r="47334" b="5154"/>
            <a:stretch/>
          </p:blipFill>
          <p:spPr>
            <a:xfrm>
              <a:off x="2870208" y="3022557"/>
              <a:ext cx="1262407" cy="110281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A4E4E1-0DBA-4ED2-9CD5-4A1BE1B73C64}"/>
                </a:ext>
              </a:extLst>
            </p:cNvPr>
            <p:cNvSpPr txBox="1"/>
            <p:nvPr/>
          </p:nvSpPr>
          <p:spPr>
            <a:xfrm>
              <a:off x="2736955" y="2953014"/>
              <a:ext cx="238315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[2]</a:t>
              </a:r>
              <a:endParaRPr lang="en-DE" sz="1200" dirty="0" err="1">
                <a:latin typeface="+mn-lt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E2B570-B229-4FA4-9E65-4D3DE18709B5}"/>
                </a:ext>
              </a:extLst>
            </p:cNvPr>
            <p:cNvCxnSpPr/>
            <p:nvPr/>
          </p:nvCxnSpPr>
          <p:spPr>
            <a:xfrm>
              <a:off x="4132615" y="3034544"/>
              <a:ext cx="0" cy="1085496"/>
            </a:xfrm>
            <a:prstGeom prst="line">
              <a:avLst/>
            </a:prstGeom>
            <a:ln w="28575">
              <a:solidFill>
                <a:srgbClr val="555A6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Graphic 20" descr="Single gear">
            <a:extLst>
              <a:ext uri="{FF2B5EF4-FFF2-40B4-BE49-F238E27FC236}">
                <a16:creationId xmlns:a16="http://schemas.microsoft.com/office/drawing/2014/main" id="{4CD7C787-80F5-4685-8514-202F1DAB4B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51713" y="3232308"/>
            <a:ext cx="1059081" cy="10174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568DE0-F405-48E7-A68F-21496F621AD2}"/>
              </a:ext>
            </a:extLst>
          </p:cNvPr>
          <p:cNvCxnSpPr>
            <a:cxnSpLocks/>
          </p:cNvCxnSpPr>
          <p:nvPr/>
        </p:nvCxnSpPr>
        <p:spPr>
          <a:xfrm flipV="1">
            <a:off x="4891151" y="3728070"/>
            <a:ext cx="17847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AE7E9B-E4CB-45FE-9ADB-95058D1C0725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2004432" y="2330627"/>
            <a:ext cx="1565996" cy="67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A01E4-04E9-40B5-99C2-F150FB98135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5DCF648-AAED-40B5-BB40-6C2CD00738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437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80687-EFBD-4FD9-848A-45C343A2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Results: Performance of combined model</a:t>
            </a:r>
            <a:endParaRPr lang="en-DE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921E904-9465-4391-95E3-9C835FF06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331143"/>
              </p:ext>
            </p:extLst>
          </p:nvPr>
        </p:nvGraphicFramePr>
        <p:xfrm>
          <a:off x="1523999" y="1300976"/>
          <a:ext cx="7062440" cy="350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9E7F5E-92F2-49A0-A122-7DAFEC10D2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F1E7E0-C018-444B-83E9-BAED463F7B9C}"/>
              </a:ext>
            </a:extLst>
          </p:cNvPr>
          <p:cNvGrpSpPr/>
          <p:nvPr/>
        </p:nvGrpSpPr>
        <p:grpSpPr>
          <a:xfrm>
            <a:off x="0" y="0"/>
            <a:ext cx="627280" cy="593243"/>
            <a:chOff x="0" y="0"/>
            <a:chExt cx="627280" cy="593243"/>
          </a:xfrm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6D3E4AB5-D5B5-4938-BF6D-BC46EE438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138649"/>
              <a:ext cx="400737" cy="400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6F020ABF-263C-4F53-82FE-858D4638C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6543" y="0"/>
              <a:ext cx="400737" cy="400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BF057674-D6B6-4DAD-BC0F-85616E3F2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667588">
              <a:off x="260056" y="286246"/>
              <a:ext cx="306997" cy="3069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7EC93-F76B-4C75-BBED-85A641BAC1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87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62F577-118F-4133-A04C-5F5876CF9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Analysis: Relevant features in combined model</a:t>
            </a:r>
            <a:endParaRPr lang="en-DE" dirty="0"/>
          </a:p>
        </p:txBody>
      </p:sp>
      <p:pic>
        <p:nvPicPr>
          <p:cNvPr id="6" name="Graphic 5" descr="Single gear">
            <a:extLst>
              <a:ext uri="{FF2B5EF4-FFF2-40B4-BE49-F238E27FC236}">
                <a16:creationId xmlns:a16="http://schemas.microsoft.com/office/drawing/2014/main" id="{56C8C255-2452-4290-9A61-47F7B8E72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586800" cy="58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BD683F-0586-410B-82E2-0921C21F32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65FC5C-9639-4837-98D6-540259DB1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44" y="1422557"/>
            <a:ext cx="7314285" cy="32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039600-D8E3-4998-99CE-B9D9B4654237}"/>
              </a:ext>
            </a:extLst>
          </p:cNvPr>
          <p:cNvSpPr txBox="1"/>
          <p:nvPr/>
        </p:nvSpPr>
        <p:spPr>
          <a:xfrm>
            <a:off x="7515921" y="4186271"/>
            <a:ext cx="215589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[4]</a:t>
            </a:r>
            <a:endParaRPr lang="en-DE" sz="1400" dirty="0" err="1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985A5-22C5-4B3F-B179-085AD8847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010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94A09-EC26-4D6D-9104-EEF34611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Conclusion: Feature ensemble most successful</a:t>
            </a:r>
            <a:endParaRPr lang="en-DE" dirty="0"/>
          </a:p>
        </p:txBody>
      </p:sp>
      <p:pic>
        <p:nvPicPr>
          <p:cNvPr id="7" name="Graphic 6" descr="Single gear">
            <a:extLst>
              <a:ext uri="{FF2B5EF4-FFF2-40B4-BE49-F238E27FC236}">
                <a16:creationId xmlns:a16="http://schemas.microsoft.com/office/drawing/2014/main" id="{987FA077-8760-4FB4-AC92-B5DBF3388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097" y="1946873"/>
            <a:ext cx="2377823" cy="2377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DB2EE6DB-93D9-46C6-A123-C141557F0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53317" y="1124182"/>
            <a:ext cx="2377823" cy="23778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8239D28-7BC2-4C78-BEDB-8739A876040E}"/>
              </a:ext>
            </a:extLst>
          </p:cNvPr>
          <p:cNvGrpSpPr>
            <a:grpSpLocks noChangeAspect="1"/>
          </p:cNvGrpSpPr>
          <p:nvPr/>
        </p:nvGrpSpPr>
        <p:grpSpPr>
          <a:xfrm>
            <a:off x="2462672" y="2473616"/>
            <a:ext cx="288000" cy="276645"/>
            <a:chOff x="1026468" y="2591471"/>
            <a:chExt cx="288000" cy="276645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9AD4880-6A79-478B-8609-63BDAACB25F5}"/>
                </a:ext>
              </a:extLst>
            </p:cNvPr>
            <p:cNvSpPr/>
            <p:nvPr/>
          </p:nvSpPr>
          <p:spPr>
            <a:xfrm>
              <a:off x="1029981" y="2596565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2231C80-9F49-411F-887C-396AFA47F40E}"/>
                </a:ext>
              </a:extLst>
            </p:cNvPr>
            <p:cNvSpPr/>
            <p:nvPr/>
          </p:nvSpPr>
          <p:spPr>
            <a:xfrm>
              <a:off x="1212269" y="2591471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B249A8C-18A7-4D90-86F6-CE9A57C62122}"/>
                </a:ext>
              </a:extLst>
            </p:cNvPr>
            <p:cNvSpPr>
              <a:spLocks/>
            </p:cNvSpPr>
            <p:nvPr/>
          </p:nvSpPr>
          <p:spPr>
            <a:xfrm rot="10800000">
              <a:off x="1026468" y="2760116"/>
              <a:ext cx="288000" cy="108000"/>
            </a:xfrm>
            <a:custGeom>
              <a:avLst/>
              <a:gdLst>
                <a:gd name="connsiteX0" fmla="*/ 159544 w 314325"/>
                <a:gd name="connsiteY0" fmla="*/ 7144 h 104775"/>
                <a:gd name="connsiteX1" fmla="*/ 7144 w 314325"/>
                <a:gd name="connsiteY1" fmla="*/ 99536 h 104775"/>
                <a:gd name="connsiteX2" fmla="*/ 159544 w 314325"/>
                <a:gd name="connsiteY2" fmla="*/ 64294 h 104775"/>
                <a:gd name="connsiteX3" fmla="*/ 311944 w 314325"/>
                <a:gd name="connsiteY3" fmla="*/ 99536 h 104775"/>
                <a:gd name="connsiteX4" fmla="*/ 159544 w 31432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104775">
                  <a:moveTo>
                    <a:pt x="159544" y="7144"/>
                  </a:moveTo>
                  <a:cubicBezTo>
                    <a:pt x="92869" y="7144"/>
                    <a:pt x="35719" y="45244"/>
                    <a:pt x="7144" y="99536"/>
                  </a:cubicBezTo>
                  <a:cubicBezTo>
                    <a:pt x="52864" y="76676"/>
                    <a:pt x="104299" y="64294"/>
                    <a:pt x="159544" y="64294"/>
                  </a:cubicBezTo>
                  <a:cubicBezTo>
                    <a:pt x="214789" y="64294"/>
                    <a:pt x="266224" y="77629"/>
                    <a:pt x="311944" y="99536"/>
                  </a:cubicBezTo>
                  <a:cubicBezTo>
                    <a:pt x="283369" y="44291"/>
                    <a:pt x="226219" y="7144"/>
                    <a:pt x="159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AA16EE-C391-42B1-B3CD-00391B8D1180}"/>
              </a:ext>
            </a:extLst>
          </p:cNvPr>
          <p:cNvGrpSpPr/>
          <p:nvPr/>
        </p:nvGrpSpPr>
        <p:grpSpPr>
          <a:xfrm>
            <a:off x="3798228" y="1663867"/>
            <a:ext cx="288000" cy="276645"/>
            <a:chOff x="1026468" y="2591471"/>
            <a:chExt cx="288000" cy="27664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D7FB235-987D-41F2-A2B4-FA2E28CCEF02}"/>
                </a:ext>
              </a:extLst>
            </p:cNvPr>
            <p:cNvSpPr/>
            <p:nvPr/>
          </p:nvSpPr>
          <p:spPr>
            <a:xfrm>
              <a:off x="1029981" y="2596565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1116763-30A6-44A5-9CDD-CC99580A6D29}"/>
                </a:ext>
              </a:extLst>
            </p:cNvPr>
            <p:cNvSpPr/>
            <p:nvPr/>
          </p:nvSpPr>
          <p:spPr>
            <a:xfrm>
              <a:off x="1212269" y="2591471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61C2CCE-2774-4FDE-A1B8-1F9629A8889F}"/>
                </a:ext>
              </a:extLst>
            </p:cNvPr>
            <p:cNvSpPr>
              <a:spLocks/>
            </p:cNvSpPr>
            <p:nvPr/>
          </p:nvSpPr>
          <p:spPr>
            <a:xfrm rot="10800000">
              <a:off x="1026468" y="2760116"/>
              <a:ext cx="288000" cy="108000"/>
            </a:xfrm>
            <a:custGeom>
              <a:avLst/>
              <a:gdLst>
                <a:gd name="connsiteX0" fmla="*/ 159544 w 314325"/>
                <a:gd name="connsiteY0" fmla="*/ 7144 h 104775"/>
                <a:gd name="connsiteX1" fmla="*/ 7144 w 314325"/>
                <a:gd name="connsiteY1" fmla="*/ 99536 h 104775"/>
                <a:gd name="connsiteX2" fmla="*/ 159544 w 314325"/>
                <a:gd name="connsiteY2" fmla="*/ 64294 h 104775"/>
                <a:gd name="connsiteX3" fmla="*/ 311944 w 314325"/>
                <a:gd name="connsiteY3" fmla="*/ 99536 h 104775"/>
                <a:gd name="connsiteX4" fmla="*/ 159544 w 31432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104775">
                  <a:moveTo>
                    <a:pt x="159544" y="7144"/>
                  </a:moveTo>
                  <a:cubicBezTo>
                    <a:pt x="92869" y="7144"/>
                    <a:pt x="35719" y="45244"/>
                    <a:pt x="7144" y="99536"/>
                  </a:cubicBezTo>
                  <a:cubicBezTo>
                    <a:pt x="52864" y="76676"/>
                    <a:pt x="104299" y="64294"/>
                    <a:pt x="159544" y="64294"/>
                  </a:cubicBezTo>
                  <a:cubicBezTo>
                    <a:pt x="214789" y="64294"/>
                    <a:pt x="266224" y="77629"/>
                    <a:pt x="311944" y="99536"/>
                  </a:cubicBezTo>
                  <a:cubicBezTo>
                    <a:pt x="283369" y="44291"/>
                    <a:pt x="226219" y="7144"/>
                    <a:pt x="159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pic>
        <p:nvPicPr>
          <p:cNvPr id="44" name="Graphic 43" descr="Trophy">
            <a:extLst>
              <a:ext uri="{FF2B5EF4-FFF2-40B4-BE49-F238E27FC236}">
                <a16:creationId xmlns:a16="http://schemas.microsoft.com/office/drawing/2014/main" id="{2DB58E1D-E3E9-41B6-BC39-55BCF06903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71085" y="2347992"/>
            <a:ext cx="1203849" cy="120384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6FD9388-67C8-4315-8F32-0DCF61A908D6}"/>
              </a:ext>
            </a:extLst>
          </p:cNvPr>
          <p:cNvSpPr txBox="1"/>
          <p:nvPr/>
        </p:nvSpPr>
        <p:spPr>
          <a:xfrm>
            <a:off x="6050146" y="2572846"/>
            <a:ext cx="278569" cy="377070"/>
          </a:xfrm>
          <a:prstGeom prst="rect">
            <a:avLst/>
          </a:prstGeom>
          <a:noFill/>
        </p:spPr>
        <p:txBody>
          <a:bodyPr wrap="square" lIns="0" tIns="0" rIns="0" bIns="0" rtlCol="0"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sz="2400" dirty="0">
                <a:latin typeface="+mn-lt"/>
              </a:rPr>
              <a:t>4.</a:t>
            </a:r>
            <a:endParaRPr lang="en-DE" sz="2400" dirty="0" err="1">
              <a:latin typeface="+mn-lt"/>
            </a:endParaRPr>
          </a:p>
        </p:txBody>
      </p:sp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79B0113F-47DB-4DFF-BC7B-4EA689E0B6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667588">
            <a:off x="2952170" y="2822659"/>
            <a:ext cx="1821604" cy="18216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F56EBBC-AB2C-4E86-97E6-121324FF641A}"/>
              </a:ext>
            </a:extLst>
          </p:cNvPr>
          <p:cNvGrpSpPr/>
          <p:nvPr/>
        </p:nvGrpSpPr>
        <p:grpSpPr>
          <a:xfrm>
            <a:off x="3726407" y="3225359"/>
            <a:ext cx="288000" cy="276645"/>
            <a:chOff x="1026468" y="2591471"/>
            <a:chExt cx="288000" cy="276645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7DF4E7-E9C7-456A-A06A-D599228B25BF}"/>
                </a:ext>
              </a:extLst>
            </p:cNvPr>
            <p:cNvSpPr/>
            <p:nvPr/>
          </p:nvSpPr>
          <p:spPr>
            <a:xfrm>
              <a:off x="1029981" y="2596565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15E313-4549-4ED0-9595-490D2B0BA726}"/>
                </a:ext>
              </a:extLst>
            </p:cNvPr>
            <p:cNvSpPr/>
            <p:nvPr/>
          </p:nvSpPr>
          <p:spPr>
            <a:xfrm>
              <a:off x="1212269" y="2591471"/>
              <a:ext cx="88590" cy="88590"/>
            </a:xfrm>
            <a:custGeom>
              <a:avLst/>
              <a:gdLst>
                <a:gd name="connsiteX0" fmla="*/ 86887 w 88590"/>
                <a:gd name="connsiteY0" fmla="*/ 45999 h 88590"/>
                <a:gd name="connsiteX1" fmla="*/ 45999 w 88590"/>
                <a:gd name="connsiteY1" fmla="*/ 86887 h 88590"/>
                <a:gd name="connsiteX2" fmla="*/ 5111 w 88590"/>
                <a:gd name="connsiteY2" fmla="*/ 45999 h 88590"/>
                <a:gd name="connsiteX3" fmla="*/ 45999 w 88590"/>
                <a:gd name="connsiteY3" fmla="*/ 5111 h 88590"/>
                <a:gd name="connsiteX4" fmla="*/ 86887 w 88590"/>
                <a:gd name="connsiteY4" fmla="*/ 45999 h 88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90" h="88590">
                  <a:moveTo>
                    <a:pt x="86887" y="45999"/>
                  </a:moveTo>
                  <a:cubicBezTo>
                    <a:pt x="86887" y="68581"/>
                    <a:pt x="68580" y="86887"/>
                    <a:pt x="45999" y="86887"/>
                  </a:cubicBezTo>
                  <a:cubicBezTo>
                    <a:pt x="23417" y="86887"/>
                    <a:pt x="5111" y="68581"/>
                    <a:pt x="5111" y="45999"/>
                  </a:cubicBezTo>
                  <a:cubicBezTo>
                    <a:pt x="5111" y="23417"/>
                    <a:pt x="23417" y="5111"/>
                    <a:pt x="45999" y="5111"/>
                  </a:cubicBezTo>
                  <a:cubicBezTo>
                    <a:pt x="68580" y="5111"/>
                    <a:pt x="86887" y="23417"/>
                    <a:pt x="86887" y="459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A40BEB-A539-4D27-9CA7-BE2379FC877E}"/>
                </a:ext>
              </a:extLst>
            </p:cNvPr>
            <p:cNvSpPr>
              <a:spLocks/>
            </p:cNvSpPr>
            <p:nvPr/>
          </p:nvSpPr>
          <p:spPr>
            <a:xfrm rot="10800000">
              <a:off x="1026468" y="2760116"/>
              <a:ext cx="288000" cy="108000"/>
            </a:xfrm>
            <a:custGeom>
              <a:avLst/>
              <a:gdLst>
                <a:gd name="connsiteX0" fmla="*/ 159544 w 314325"/>
                <a:gd name="connsiteY0" fmla="*/ 7144 h 104775"/>
                <a:gd name="connsiteX1" fmla="*/ 7144 w 314325"/>
                <a:gd name="connsiteY1" fmla="*/ 99536 h 104775"/>
                <a:gd name="connsiteX2" fmla="*/ 159544 w 314325"/>
                <a:gd name="connsiteY2" fmla="*/ 64294 h 104775"/>
                <a:gd name="connsiteX3" fmla="*/ 311944 w 314325"/>
                <a:gd name="connsiteY3" fmla="*/ 99536 h 104775"/>
                <a:gd name="connsiteX4" fmla="*/ 159544 w 314325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25" h="104775">
                  <a:moveTo>
                    <a:pt x="159544" y="7144"/>
                  </a:moveTo>
                  <a:cubicBezTo>
                    <a:pt x="92869" y="7144"/>
                    <a:pt x="35719" y="45244"/>
                    <a:pt x="7144" y="99536"/>
                  </a:cubicBezTo>
                  <a:cubicBezTo>
                    <a:pt x="52864" y="76676"/>
                    <a:pt x="104299" y="64294"/>
                    <a:pt x="159544" y="64294"/>
                  </a:cubicBezTo>
                  <a:cubicBezTo>
                    <a:pt x="214789" y="64294"/>
                    <a:pt x="266224" y="77629"/>
                    <a:pt x="311944" y="99536"/>
                  </a:cubicBezTo>
                  <a:cubicBezTo>
                    <a:pt x="283369" y="44291"/>
                    <a:pt x="226219" y="7144"/>
                    <a:pt x="159544" y="714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DE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ED77B-1897-47ED-96B7-9B088975B5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 dirty="0"/>
              <a:t>Miriam Anschütz (TUM) </a:t>
            </a:r>
            <a:r>
              <a:rPr lang="de-DE" dirty="0"/>
              <a:t>| </a:t>
            </a:r>
            <a:r>
              <a:rPr lang="de-DE" dirty="0" err="1"/>
              <a:t>How</a:t>
            </a:r>
            <a:r>
              <a:rPr lang="de-DE" dirty="0"/>
              <a:t> hand-</a:t>
            </a:r>
            <a:r>
              <a:rPr lang="de-DE" dirty="0" err="1"/>
              <a:t>crafted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transformer</a:t>
            </a:r>
            <a:r>
              <a:rPr lang="de-DE" dirty="0"/>
              <a:t> </a:t>
            </a:r>
            <a:r>
              <a:rPr lang="de-DE" dirty="0" err="1"/>
              <a:t>networks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034670-46EE-4813-A72E-A8999F871A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1445" y="3950592"/>
            <a:ext cx="917315" cy="917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600CAE-632F-4B06-BC57-AF91C8FA3448}"/>
              </a:ext>
            </a:extLst>
          </p:cNvPr>
          <p:cNvSpPr txBox="1"/>
          <p:nvPr/>
        </p:nvSpPr>
        <p:spPr>
          <a:xfrm>
            <a:off x="6912867" y="4174401"/>
            <a:ext cx="1298578" cy="4706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Check our code on GitHub!</a:t>
            </a:r>
            <a:endParaRPr lang="en-DE" sz="1400" dirty="0" err="1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6C32EF-BE66-4A83-A3D5-03E1EA7715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02052" y="4401575"/>
            <a:ext cx="309505" cy="30950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613D5-4EB1-4ABE-8D2B-25ECD93C8C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4457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162AE3-6C14-48DB-81F1-7ED238851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https://qulab.github.io/text_complexity_challlenge/assets/logo2.png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https://jalammar.github.io/illustrated-bert/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Toni </a:t>
            </a:r>
            <a:r>
              <a:rPr lang="de-DE" dirty="0" err="1"/>
              <a:t>Amstad</a:t>
            </a:r>
            <a:r>
              <a:rPr lang="de-DE" dirty="0"/>
              <a:t>. 1978. Wie verständlich sind unsere Zeitungen? </a:t>
            </a:r>
            <a:r>
              <a:rPr lang="de-DE" dirty="0" err="1"/>
              <a:t>Ph.D</a:t>
            </a:r>
            <a:r>
              <a:rPr lang="de-DE" dirty="0"/>
              <a:t>. </a:t>
            </a:r>
            <a:r>
              <a:rPr lang="de-DE" dirty="0" err="1"/>
              <a:t>thesis</a:t>
            </a:r>
            <a:r>
              <a:rPr lang="de-DE" dirty="0"/>
              <a:t>, Universität Zürich.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Scott M Lundberg and </a:t>
            </a:r>
            <a:r>
              <a:rPr lang="en-US" dirty="0" err="1"/>
              <a:t>Su</a:t>
            </a:r>
            <a:r>
              <a:rPr lang="en-US" dirty="0"/>
              <a:t>-In Lee. 2017. A unified approach to interpreting model predictions. In I. Guyon, U. V. </a:t>
            </a:r>
            <a:r>
              <a:rPr lang="en-US" dirty="0" err="1"/>
              <a:t>Luxburg</a:t>
            </a:r>
            <a:r>
              <a:rPr lang="en-US" dirty="0"/>
              <a:t>, S. </a:t>
            </a:r>
            <a:r>
              <a:rPr lang="en-US" dirty="0" err="1"/>
              <a:t>Bengio</a:t>
            </a:r>
            <a:r>
              <a:rPr lang="en-US" dirty="0"/>
              <a:t>, H. Wallach, R. Fergus, S. </a:t>
            </a:r>
            <a:r>
              <a:rPr lang="en-US" dirty="0" err="1"/>
              <a:t>Vishwanathan</a:t>
            </a:r>
            <a:r>
              <a:rPr lang="en-US" dirty="0"/>
              <a:t>, and R. Garnett, editors, Advances in Neural Information Processing Systems 30, pages 4765–4774. Curran Associates, Inc.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81AC0-DDFF-4DCC-B635-0B8B65E2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References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BB7C-322C-4538-892D-DB75475C11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C9DF0-123C-4896-94B6-4798B657C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3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0435C-41F1-486F-B381-D5FA8971EB7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Readability formulae: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Flesh reading 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Wiener </a:t>
            </a:r>
            <a:r>
              <a:rPr lang="en-US" dirty="0" err="1"/>
              <a:t>Sachtextformel</a:t>
            </a:r>
            <a:r>
              <a:rPr lang="en-US" dirty="0"/>
              <a:t> 1-4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SMOG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675779-A594-4E57-9E88-FC1CCBE79138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Statistical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Sentence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Maximal dependency tree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%words with ≥ 6 letters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number of syllables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%words with 1 syllable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%words with ≥ 3 syllables</a:t>
            </a:r>
            <a:endParaRPr lang="en-D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76C400-414A-4696-AFAD-A3043270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Hand-crafted features</a:t>
            </a:r>
            <a:endParaRPr lang="en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BEE5A1-EDA9-4EBF-9063-4914DB004B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C80EC-7F76-4798-A5CD-49213D180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776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7FA8B-B1C1-4D3C-B1E3-1BF29249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Including hand-crafted in </a:t>
            </a:r>
            <a:r>
              <a:rPr lang="en-US" dirty="0" err="1"/>
              <a:t>DistilBERT</a:t>
            </a:r>
            <a:r>
              <a:rPr lang="en-US" dirty="0"/>
              <a:t> model</a:t>
            </a:r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3EB0C-099E-4DF7-B0FC-F9B94CC1DA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5C0D833-C55E-469D-86EA-11A5F02EC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1534330"/>
              </p:ext>
            </p:extLst>
          </p:nvPr>
        </p:nvGraphicFramePr>
        <p:xfrm>
          <a:off x="1523999" y="1300976"/>
          <a:ext cx="7062440" cy="350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19992-C885-4FC0-A3AA-AF16BBEE6B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r>
              <a:rPr lang="de-DE"/>
              <a:t>/14</a:t>
            </a:r>
            <a:endParaRPr lang="de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5D90FA-789B-4FF6-B850-89B70D606969}"/>
              </a:ext>
            </a:extLst>
          </p:cNvPr>
          <p:cNvGrpSpPr/>
          <p:nvPr/>
        </p:nvGrpSpPr>
        <p:grpSpPr>
          <a:xfrm>
            <a:off x="0" y="0"/>
            <a:ext cx="627280" cy="593243"/>
            <a:chOff x="0" y="0"/>
            <a:chExt cx="627280" cy="593243"/>
          </a:xfrm>
        </p:grpSpPr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6B3AD008-5AD4-40F6-B79F-8CFF83793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138649"/>
              <a:ext cx="400737" cy="400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081C9885-3337-4097-8EC1-7C6D61273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6543" y="0"/>
              <a:ext cx="400737" cy="40073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961C0311-9853-4716-8617-A45A60DE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20667588">
              <a:off x="260056" y="286246"/>
              <a:ext cx="306997" cy="3069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385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29A5A1-375C-446C-897F-BF01E599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task objective</a:t>
            </a:r>
            <a:endParaRPr lang="en-DE" dirty="0"/>
          </a:p>
        </p:txBody>
      </p:sp>
      <p:pic>
        <p:nvPicPr>
          <p:cNvPr id="12" name="Graphic 11" descr="Document">
            <a:extLst>
              <a:ext uri="{FF2B5EF4-FFF2-40B4-BE49-F238E27FC236}">
                <a16:creationId xmlns:a16="http://schemas.microsoft.com/office/drawing/2014/main" id="{FBA58FB0-6E88-4560-A4DA-E8551A51E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4591" y="2005141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076BB23-2F8C-46DD-A536-E3660B8946A5}"/>
              </a:ext>
            </a:extLst>
          </p:cNvPr>
          <p:cNvSpPr txBox="1"/>
          <p:nvPr/>
        </p:nvSpPr>
        <p:spPr>
          <a:xfrm>
            <a:off x="893218" y="3198291"/>
            <a:ext cx="1914453" cy="6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Goal: Predict complexity of text</a:t>
            </a:r>
            <a:endParaRPr lang="en-DE" dirty="0" err="1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9D7B47-1305-452F-A724-77B1818FE691}"/>
              </a:ext>
            </a:extLst>
          </p:cNvPr>
          <p:cNvSpPr txBox="1"/>
          <p:nvPr/>
        </p:nvSpPr>
        <p:spPr>
          <a:xfrm>
            <a:off x="3802266" y="3207333"/>
            <a:ext cx="1539468" cy="6052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Data: German sentences</a:t>
            </a:r>
            <a:endParaRPr lang="en-DE" dirty="0" err="1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05E03-07C1-42A4-9B57-EE67B2E5556A}"/>
              </a:ext>
            </a:extLst>
          </p:cNvPr>
          <p:cNvSpPr txBox="1"/>
          <p:nvPr/>
        </p:nvSpPr>
        <p:spPr>
          <a:xfrm>
            <a:off x="6233779" y="3108944"/>
            <a:ext cx="2116216" cy="9210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+mn-lt"/>
              </a:rPr>
              <a:t>Targets: Continuous complexity scores between 1 and 7</a:t>
            </a:r>
            <a:endParaRPr lang="en-DE" dirty="0" err="1">
              <a:latin typeface="+mn-lt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2CFA851-0F88-4EC0-AF86-C7DFB66AA20E}"/>
              </a:ext>
            </a:extLst>
          </p:cNvPr>
          <p:cNvGrpSpPr/>
          <p:nvPr/>
        </p:nvGrpSpPr>
        <p:grpSpPr>
          <a:xfrm>
            <a:off x="610826" y="2071108"/>
            <a:ext cx="2540850" cy="782466"/>
            <a:chOff x="155485" y="2188290"/>
            <a:chExt cx="2540850" cy="78246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46C528F-DAFB-4655-BFE9-3395D70AA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5485" y="2188290"/>
              <a:ext cx="2334270" cy="78246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04A26F-8C91-4230-919C-D8961B846ED7}"/>
                </a:ext>
              </a:extLst>
            </p:cNvPr>
            <p:cNvSpPr txBox="1"/>
            <p:nvPr/>
          </p:nvSpPr>
          <p:spPr>
            <a:xfrm>
              <a:off x="2489754" y="2250858"/>
              <a:ext cx="206581" cy="19300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200" dirty="0">
                  <a:latin typeface="+mn-lt"/>
                </a:rPr>
                <a:t>[1]</a:t>
              </a:r>
              <a:endParaRPr lang="en-DE" sz="1200" dirty="0" err="1">
                <a:latin typeface="+mn-lt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ADB6A4-428C-4B9B-B24A-133388A4EC80}"/>
              </a:ext>
            </a:extLst>
          </p:cNvPr>
          <p:cNvGrpSpPr/>
          <p:nvPr/>
        </p:nvGrpSpPr>
        <p:grpSpPr>
          <a:xfrm>
            <a:off x="6705600" y="1955865"/>
            <a:ext cx="1006316" cy="972751"/>
            <a:chOff x="6834687" y="2035834"/>
            <a:chExt cx="914400" cy="914400"/>
          </a:xfrm>
        </p:grpSpPr>
        <p:pic>
          <p:nvPicPr>
            <p:cNvPr id="18" name="Graphic 17" descr="Gauge">
              <a:extLst>
                <a:ext uri="{FF2B5EF4-FFF2-40B4-BE49-F238E27FC236}">
                  <a16:creationId xmlns:a16="http://schemas.microsoft.com/office/drawing/2014/main" id="{748169BA-084D-4552-AEEB-50593E66A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34687" y="2035834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0F0DD5-9D84-4FC6-83A5-FF64DBE45BE9}"/>
                </a:ext>
              </a:extLst>
            </p:cNvPr>
            <p:cNvSpPr txBox="1"/>
            <p:nvPr/>
          </p:nvSpPr>
          <p:spPr>
            <a:xfrm>
              <a:off x="7022399" y="2543266"/>
              <a:ext cx="144966" cy="1688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50" dirty="0">
                  <a:solidFill>
                    <a:srgbClr val="9E85FD"/>
                  </a:solidFill>
                  <a:latin typeface="+mn-lt"/>
                </a:rPr>
                <a:t>1</a:t>
              </a:r>
              <a:endParaRPr lang="en-DE" sz="1050" dirty="0" err="1">
                <a:solidFill>
                  <a:srgbClr val="9E85FD"/>
                </a:solidFill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047252-6F18-4869-9292-641DF323C8C8}"/>
                </a:ext>
              </a:extLst>
            </p:cNvPr>
            <p:cNvSpPr txBox="1"/>
            <p:nvPr/>
          </p:nvSpPr>
          <p:spPr>
            <a:xfrm>
              <a:off x="7500043" y="2537640"/>
              <a:ext cx="144966" cy="16882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50" dirty="0">
                  <a:solidFill>
                    <a:srgbClr val="9E85FD"/>
                  </a:solidFill>
                  <a:latin typeface="+mn-lt"/>
                </a:rPr>
                <a:t>7</a:t>
              </a:r>
              <a:endParaRPr lang="en-DE" sz="1050" dirty="0" err="1">
                <a:solidFill>
                  <a:srgbClr val="9E85FD"/>
                </a:solidFill>
                <a:latin typeface="+mn-lt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AE609E-C258-46EA-9ABF-8A6A5FD0CB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5BCCD-D1CD-4625-9746-E8967BBD53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92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A1B5F2-E7DC-4E86-AE11-2783CD7A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Dataset challenges</a:t>
            </a:r>
            <a:endParaRPr lang="en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D1265-9B2F-4BEC-892E-72585DE69A3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8F5C1BC9-5E96-4142-A90E-DB25AC8BD712}"/>
              </a:ext>
            </a:extLst>
          </p:cNvPr>
          <p:cNvSpPr/>
          <p:nvPr/>
        </p:nvSpPr>
        <p:spPr>
          <a:xfrm>
            <a:off x="5198894" y="1858537"/>
            <a:ext cx="3152079" cy="1687551"/>
          </a:xfrm>
          <a:prstGeom prst="wedgeRoundRectCallout">
            <a:avLst>
              <a:gd name="adj1" fmla="val -35220"/>
              <a:gd name="adj2" fmla="val 71769"/>
              <a:gd name="adj3" fmla="val 16667"/>
            </a:avLst>
          </a:prstGeom>
          <a:solidFill>
            <a:srgbClr val="2C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  <a:spcBef>
                <a:spcPts val="1200"/>
              </a:spcBef>
            </a:pPr>
            <a:r>
              <a:rPr lang="en-US" dirty="0"/>
              <a:t>The director of the Nobel Institute represents the secretary of the committee.</a:t>
            </a:r>
          </a:p>
          <a:p>
            <a:pPr algn="ctr">
              <a:lnSpc>
                <a:spcPct val="114000"/>
              </a:lnSpc>
              <a:spcBef>
                <a:spcPts val="1200"/>
              </a:spcBef>
            </a:pPr>
            <a:r>
              <a:rPr lang="en-US" i="1" dirty="0"/>
              <a:t>Complexity Score: 1.0</a:t>
            </a:r>
            <a:endParaRPr lang="en-DE" i="1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4589C173-8BE4-417E-B359-4E6394A29934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319088" y="1587405"/>
            <a:ext cx="4181475" cy="2843402"/>
          </a:xfr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23776B0-2A10-405E-AEE6-0B8718C0E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007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45FB72-F91E-43C5-97B8-9F3A8248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Selection of hand-crafted features for prediction</a:t>
            </a:r>
            <a:endParaRPr lang="en-DE" dirty="0"/>
          </a:p>
        </p:txBody>
      </p:sp>
      <p:pic>
        <p:nvPicPr>
          <p:cNvPr id="8" name="Graphic 7" descr="Single gear">
            <a:extLst>
              <a:ext uri="{FF2B5EF4-FFF2-40B4-BE49-F238E27FC236}">
                <a16:creationId xmlns:a16="http://schemas.microsoft.com/office/drawing/2014/main" id="{74720A08-0736-44EB-A0EC-8C0DE2C82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9826" y="1861544"/>
            <a:ext cx="2517729" cy="25177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F57430A-06E4-4B87-A90F-719EE806BA0A}"/>
              </a:ext>
            </a:extLst>
          </p:cNvPr>
          <p:cNvSpPr txBox="1">
            <a:spLocks/>
          </p:cNvSpPr>
          <p:nvPr/>
        </p:nvSpPr>
        <p:spPr>
          <a:xfrm>
            <a:off x="3408690" y="1718445"/>
            <a:ext cx="1800000" cy="421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Sentence length</a:t>
            </a:r>
            <a:endParaRPr lang="en-DE" dirty="0" err="1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DEB6609-D00A-4770-AE66-AC32B8E34151}"/>
              </a:ext>
            </a:extLst>
          </p:cNvPr>
          <p:cNvSpPr/>
          <p:nvPr/>
        </p:nvSpPr>
        <p:spPr>
          <a:xfrm>
            <a:off x="970155" y="2909215"/>
            <a:ext cx="2353934" cy="42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beve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Readability formulae</a:t>
            </a:r>
            <a:endParaRPr lang="en-DE" dirty="0" err="1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E78BFC3-3611-400F-8E18-403EAB8A7E2C}"/>
              </a:ext>
            </a:extLst>
          </p:cNvPr>
          <p:cNvSpPr/>
          <p:nvPr/>
        </p:nvSpPr>
        <p:spPr>
          <a:xfrm>
            <a:off x="5308164" y="2912115"/>
            <a:ext cx="2865680" cy="42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Depth of dependency tree</a:t>
            </a:r>
            <a:endParaRPr lang="en-DE" dirty="0" err="1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B9340B1-01D6-4345-9E8B-513B10779A3D}"/>
              </a:ext>
            </a:extLst>
          </p:cNvPr>
          <p:cNvSpPr/>
          <p:nvPr/>
        </p:nvSpPr>
        <p:spPr>
          <a:xfrm>
            <a:off x="4080849" y="4101172"/>
            <a:ext cx="455682" cy="421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none" anchor="ctr" anchorCtr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…</a:t>
            </a:r>
            <a:endParaRPr lang="en-DE" dirty="0" err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8842F99-E241-43D1-BBA5-2B5EA2C503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C59F-2AD9-43EA-891F-16C2932479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862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1BABE1-4C71-4EDD-853F-648343A2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09" y="637847"/>
            <a:ext cx="8508999" cy="8207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Results: Support vector regression (SVR) with hand-crafted features</a:t>
            </a:r>
            <a:endParaRPr lang="en-DE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7051BC7-CCD1-4BAA-AD57-A1A68B12A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098167"/>
              </p:ext>
            </p:extLst>
          </p:nvPr>
        </p:nvGraphicFramePr>
        <p:xfrm>
          <a:off x="1431901" y="1458585"/>
          <a:ext cx="6741112" cy="3272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44FE30DC-52F3-4C29-B30F-672729D78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87447" cy="587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54A87B-5B63-4EC8-B5E9-1595A56976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9F075-C729-4D57-9924-E8BAA21B23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41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417DD-9AC3-4213-B558-C2BC43A6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State of the art: Transformer end-to-end models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C258BEB-4BA4-4E1B-BD5A-40913E048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t="2195" r="3376" b="5154"/>
          <a:stretch/>
        </p:blipFill>
        <p:spPr>
          <a:xfrm>
            <a:off x="3048744" y="1895242"/>
            <a:ext cx="2772937" cy="136788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FDA187-894B-430A-8724-24D36585FF62}"/>
              </a:ext>
            </a:extLst>
          </p:cNvPr>
          <p:cNvSpPr/>
          <p:nvPr/>
        </p:nvSpPr>
        <p:spPr>
          <a:xfrm>
            <a:off x="537985" y="2362886"/>
            <a:ext cx="1778498" cy="42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beve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Input sentence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319D49-96C9-4DAD-A12F-488A33E384C2}"/>
              </a:ext>
            </a:extLst>
          </p:cNvPr>
          <p:cNvSpPr/>
          <p:nvPr/>
        </p:nvSpPr>
        <p:spPr>
          <a:xfrm>
            <a:off x="6553942" y="2362887"/>
            <a:ext cx="2052073" cy="42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 cap="sq">
            <a:noFill/>
            <a:beve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Complexity score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747301-6638-4A18-8C72-14DF1330BCC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2316483" y="2574079"/>
            <a:ext cx="732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FB00B1-4502-48B3-BD91-0E70FC66DF61}"/>
              </a:ext>
            </a:extLst>
          </p:cNvPr>
          <p:cNvCxnSpPr>
            <a:stCxn id="21" idx="3"/>
            <a:endCxn id="24" idx="1"/>
          </p:cNvCxnSpPr>
          <p:nvPr/>
        </p:nvCxnSpPr>
        <p:spPr>
          <a:xfrm flipV="1">
            <a:off x="5821681" y="2574080"/>
            <a:ext cx="7322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97C6C7-427E-4C76-9A75-C46CAC123ED8}"/>
              </a:ext>
            </a:extLst>
          </p:cNvPr>
          <p:cNvSpPr txBox="1"/>
          <p:nvPr/>
        </p:nvSpPr>
        <p:spPr>
          <a:xfrm>
            <a:off x="5749197" y="1880374"/>
            <a:ext cx="21298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[2]</a:t>
            </a:r>
            <a:endParaRPr lang="en-DE" sz="1200" dirty="0" err="1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B417F6-4ADB-478A-B83F-47484AF68BEE}"/>
              </a:ext>
            </a:extLst>
          </p:cNvPr>
          <p:cNvSpPr txBox="1"/>
          <p:nvPr/>
        </p:nvSpPr>
        <p:spPr>
          <a:xfrm>
            <a:off x="4609170" y="2641027"/>
            <a:ext cx="365388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Distil</a:t>
            </a:r>
            <a:endParaRPr lang="en-DE" sz="1200" dirty="0" err="1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BA5014-C437-461B-9946-69632AE8D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B49D-8C45-4947-BB17-552F80AC8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677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417DD-9AC3-4213-B558-C2BC43A6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State of the art: Transformer end-to-end models</a:t>
            </a:r>
            <a:endParaRPr lang="en-DE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0B8BBD-92D8-4CC0-88C7-A9C361B9B7C8}"/>
              </a:ext>
            </a:extLst>
          </p:cNvPr>
          <p:cNvGrpSpPr/>
          <p:nvPr/>
        </p:nvGrpSpPr>
        <p:grpSpPr>
          <a:xfrm>
            <a:off x="179524" y="1941462"/>
            <a:ext cx="2377823" cy="2377823"/>
            <a:chOff x="179524" y="1941462"/>
            <a:chExt cx="2377823" cy="2377823"/>
          </a:xfrm>
        </p:grpSpPr>
        <p:pic>
          <p:nvPicPr>
            <p:cNvPr id="7" name="Graphic 6" descr="Single gear">
              <a:extLst>
                <a:ext uri="{FF2B5EF4-FFF2-40B4-BE49-F238E27FC236}">
                  <a16:creationId xmlns:a16="http://schemas.microsoft.com/office/drawing/2014/main" id="{C6667BF5-9EE4-4E2D-A3AC-A2A4CBE68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9524" y="1941462"/>
              <a:ext cx="2377823" cy="237782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5DA42F-41BE-4236-B9BB-E99523A3D47C}"/>
                </a:ext>
              </a:extLst>
            </p:cNvPr>
            <p:cNvGrpSpPr/>
            <p:nvPr/>
          </p:nvGrpSpPr>
          <p:grpSpPr>
            <a:xfrm>
              <a:off x="1175112" y="2475923"/>
              <a:ext cx="358090" cy="339995"/>
              <a:chOff x="2921241" y="2814125"/>
              <a:chExt cx="379159" cy="36000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14BC9E6-1A5C-4A48-B1DD-62096E96B1CD}"/>
                  </a:ext>
                </a:extLst>
              </p:cNvPr>
              <p:cNvSpPr/>
              <p:nvPr/>
            </p:nvSpPr>
            <p:spPr>
              <a:xfrm>
                <a:off x="2921241" y="2814913"/>
                <a:ext cx="141893" cy="70947"/>
              </a:xfrm>
              <a:custGeom>
                <a:avLst/>
                <a:gdLst>
                  <a:gd name="connsiteX0" fmla="*/ 57412 w 171450"/>
                  <a:gd name="connsiteY0" fmla="*/ 86850 h 85725"/>
                  <a:gd name="connsiteX1" fmla="*/ 164092 w 171450"/>
                  <a:gd name="connsiteY1" fmla="*/ 38273 h 85725"/>
                  <a:gd name="connsiteX2" fmla="*/ 162187 w 171450"/>
                  <a:gd name="connsiteY2" fmla="*/ 11603 h 85725"/>
                  <a:gd name="connsiteX3" fmla="*/ 135517 w 171450"/>
                  <a:gd name="connsiteY3" fmla="*/ 13508 h 85725"/>
                  <a:gd name="connsiteX4" fmla="*/ 31694 w 171450"/>
                  <a:gd name="connsiteY4" fmla="*/ 45893 h 85725"/>
                  <a:gd name="connsiteX5" fmla="*/ 7882 w 171450"/>
                  <a:gd name="connsiteY5" fmla="*/ 59228 h 85725"/>
                  <a:gd name="connsiteX6" fmla="*/ 20264 w 171450"/>
                  <a:gd name="connsiteY6" fmla="*/ 83040 h 85725"/>
                  <a:gd name="connsiteX7" fmla="*/ 57412 w 171450"/>
                  <a:gd name="connsiteY7" fmla="*/ 86850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85725">
                    <a:moveTo>
                      <a:pt x="57412" y="86850"/>
                    </a:moveTo>
                    <a:cubicBezTo>
                      <a:pt x="86939" y="86850"/>
                      <a:pt x="129802" y="78278"/>
                      <a:pt x="164092" y="38273"/>
                    </a:cubicBezTo>
                    <a:cubicBezTo>
                      <a:pt x="170759" y="30653"/>
                      <a:pt x="169807" y="18270"/>
                      <a:pt x="162187" y="11603"/>
                    </a:cubicBezTo>
                    <a:cubicBezTo>
                      <a:pt x="154567" y="4935"/>
                      <a:pt x="142184" y="5888"/>
                      <a:pt x="135517" y="13508"/>
                    </a:cubicBezTo>
                    <a:cubicBezTo>
                      <a:pt x="92654" y="62085"/>
                      <a:pt x="34552" y="46845"/>
                      <a:pt x="31694" y="45893"/>
                    </a:cubicBezTo>
                    <a:cubicBezTo>
                      <a:pt x="21217" y="43035"/>
                      <a:pt x="10739" y="48750"/>
                      <a:pt x="7882" y="59228"/>
                    </a:cubicBezTo>
                    <a:cubicBezTo>
                      <a:pt x="5024" y="69705"/>
                      <a:pt x="10739" y="80183"/>
                      <a:pt x="20264" y="83040"/>
                    </a:cubicBezTo>
                    <a:cubicBezTo>
                      <a:pt x="22169" y="82088"/>
                      <a:pt x="36457" y="86850"/>
                      <a:pt x="57412" y="8685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F8A7ABC-587D-4688-9613-B8ED7A59F6C8}"/>
                  </a:ext>
                </a:extLst>
              </p:cNvPr>
              <p:cNvSpPr/>
              <p:nvPr/>
            </p:nvSpPr>
            <p:spPr>
              <a:xfrm>
                <a:off x="2976244" y="2904452"/>
                <a:ext cx="102478" cy="102478"/>
              </a:xfrm>
              <a:custGeom>
                <a:avLst/>
                <a:gdLst>
                  <a:gd name="connsiteX0" fmla="*/ 121444 w 123825"/>
                  <a:gd name="connsiteY0" fmla="*/ 64294 h 123825"/>
                  <a:gd name="connsiteX1" fmla="*/ 64294 w 123825"/>
                  <a:gd name="connsiteY1" fmla="*/ 121444 h 123825"/>
                  <a:gd name="connsiteX2" fmla="*/ 7144 w 123825"/>
                  <a:gd name="connsiteY2" fmla="*/ 64294 h 123825"/>
                  <a:gd name="connsiteX3" fmla="*/ 64294 w 123825"/>
                  <a:gd name="connsiteY3" fmla="*/ 7144 h 123825"/>
                  <a:gd name="connsiteX4" fmla="*/ 121444 w 123825"/>
                  <a:gd name="connsiteY4" fmla="*/ 6429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1444" y="64294"/>
                    </a:moveTo>
                    <a:cubicBezTo>
                      <a:pt x="121444" y="95857"/>
                      <a:pt x="95857" y="121444"/>
                      <a:pt x="64294" y="121444"/>
                    </a:cubicBezTo>
                    <a:cubicBezTo>
                      <a:pt x="32731" y="121444"/>
                      <a:pt x="7144" y="95857"/>
                      <a:pt x="7144" y="64294"/>
                    </a:cubicBezTo>
                    <a:cubicBezTo>
                      <a:pt x="7144" y="32731"/>
                      <a:pt x="32731" y="7144"/>
                      <a:pt x="64294" y="7144"/>
                    </a:cubicBezTo>
                    <a:cubicBezTo>
                      <a:pt x="95857" y="7144"/>
                      <a:pt x="121444" y="32731"/>
                      <a:pt x="121444" y="64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72FF080-139D-4B20-A1C7-536CC5C1CFBD}"/>
                  </a:ext>
                </a:extLst>
              </p:cNvPr>
              <p:cNvSpPr/>
              <p:nvPr/>
            </p:nvSpPr>
            <p:spPr>
              <a:xfrm>
                <a:off x="2976244" y="3087412"/>
                <a:ext cx="260138" cy="86713"/>
              </a:xfrm>
              <a:custGeom>
                <a:avLst/>
                <a:gdLst>
                  <a:gd name="connsiteX0" fmla="*/ 159544 w 314325"/>
                  <a:gd name="connsiteY0" fmla="*/ 7144 h 104775"/>
                  <a:gd name="connsiteX1" fmla="*/ 7144 w 314325"/>
                  <a:gd name="connsiteY1" fmla="*/ 99536 h 104775"/>
                  <a:gd name="connsiteX2" fmla="*/ 159544 w 314325"/>
                  <a:gd name="connsiteY2" fmla="*/ 64294 h 104775"/>
                  <a:gd name="connsiteX3" fmla="*/ 311944 w 314325"/>
                  <a:gd name="connsiteY3" fmla="*/ 99536 h 104775"/>
                  <a:gd name="connsiteX4" fmla="*/ 159544 w 314325"/>
                  <a:gd name="connsiteY4" fmla="*/ 7144 h 10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325" h="104775">
                    <a:moveTo>
                      <a:pt x="159544" y="7144"/>
                    </a:moveTo>
                    <a:cubicBezTo>
                      <a:pt x="92869" y="7144"/>
                      <a:pt x="35719" y="45244"/>
                      <a:pt x="7144" y="99536"/>
                    </a:cubicBezTo>
                    <a:cubicBezTo>
                      <a:pt x="52864" y="76676"/>
                      <a:pt x="104299" y="64294"/>
                      <a:pt x="159544" y="64294"/>
                    </a:cubicBezTo>
                    <a:cubicBezTo>
                      <a:pt x="214789" y="64294"/>
                      <a:pt x="266224" y="77629"/>
                      <a:pt x="311944" y="99536"/>
                    </a:cubicBezTo>
                    <a:cubicBezTo>
                      <a:pt x="283369" y="44291"/>
                      <a:pt x="226219" y="7144"/>
                      <a:pt x="159544" y="71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3A4ECF1A-8CEB-486E-A7E1-BC885C2AB5D3}"/>
                  </a:ext>
                </a:extLst>
              </p:cNvPr>
              <p:cNvSpPr/>
              <p:nvPr/>
            </p:nvSpPr>
            <p:spPr>
              <a:xfrm>
                <a:off x="3149920" y="2814125"/>
                <a:ext cx="141893" cy="70947"/>
              </a:xfrm>
              <a:custGeom>
                <a:avLst/>
                <a:gdLst>
                  <a:gd name="connsiteX0" fmla="*/ 167813 w 171450"/>
                  <a:gd name="connsiteY0" fmla="*/ 59228 h 85725"/>
                  <a:gd name="connsiteX1" fmla="*/ 144000 w 171450"/>
                  <a:gd name="connsiteY1" fmla="*/ 45893 h 85725"/>
                  <a:gd name="connsiteX2" fmla="*/ 40178 w 171450"/>
                  <a:gd name="connsiteY2" fmla="*/ 13508 h 85725"/>
                  <a:gd name="connsiteX3" fmla="*/ 13508 w 171450"/>
                  <a:gd name="connsiteY3" fmla="*/ 11603 h 85725"/>
                  <a:gd name="connsiteX4" fmla="*/ 11603 w 171450"/>
                  <a:gd name="connsiteY4" fmla="*/ 38273 h 85725"/>
                  <a:gd name="connsiteX5" fmla="*/ 118282 w 171450"/>
                  <a:gd name="connsiteY5" fmla="*/ 86850 h 85725"/>
                  <a:gd name="connsiteX6" fmla="*/ 155430 w 171450"/>
                  <a:gd name="connsiteY6" fmla="*/ 82088 h 85725"/>
                  <a:gd name="connsiteX7" fmla="*/ 167813 w 171450"/>
                  <a:gd name="connsiteY7" fmla="*/ 59228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1450" h="85725">
                    <a:moveTo>
                      <a:pt x="167813" y="59228"/>
                    </a:moveTo>
                    <a:cubicBezTo>
                      <a:pt x="164955" y="48750"/>
                      <a:pt x="154478" y="43035"/>
                      <a:pt x="144000" y="45893"/>
                    </a:cubicBezTo>
                    <a:cubicBezTo>
                      <a:pt x="141143" y="46845"/>
                      <a:pt x="82088" y="63038"/>
                      <a:pt x="40178" y="13508"/>
                    </a:cubicBezTo>
                    <a:cubicBezTo>
                      <a:pt x="33510" y="5888"/>
                      <a:pt x="21128" y="4935"/>
                      <a:pt x="13508" y="11603"/>
                    </a:cubicBezTo>
                    <a:cubicBezTo>
                      <a:pt x="5888" y="18270"/>
                      <a:pt x="4935" y="30653"/>
                      <a:pt x="11603" y="38273"/>
                    </a:cubicBezTo>
                    <a:cubicBezTo>
                      <a:pt x="45893" y="78278"/>
                      <a:pt x="88755" y="86850"/>
                      <a:pt x="118282" y="86850"/>
                    </a:cubicBezTo>
                    <a:cubicBezTo>
                      <a:pt x="139238" y="86850"/>
                      <a:pt x="153525" y="83040"/>
                      <a:pt x="155430" y="82088"/>
                    </a:cubicBezTo>
                    <a:cubicBezTo>
                      <a:pt x="164955" y="80183"/>
                      <a:pt x="170670" y="69705"/>
                      <a:pt x="167813" y="592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1342D0A-CD7C-4F57-AF19-34007E2F0A43}"/>
                  </a:ext>
                </a:extLst>
              </p:cNvPr>
              <p:cNvSpPr/>
              <p:nvPr/>
            </p:nvSpPr>
            <p:spPr>
              <a:xfrm>
                <a:off x="3197922" y="2910556"/>
                <a:ext cx="102478" cy="102478"/>
              </a:xfrm>
              <a:custGeom>
                <a:avLst/>
                <a:gdLst>
                  <a:gd name="connsiteX0" fmla="*/ 121444 w 123825"/>
                  <a:gd name="connsiteY0" fmla="*/ 64294 h 123825"/>
                  <a:gd name="connsiteX1" fmla="*/ 64294 w 123825"/>
                  <a:gd name="connsiteY1" fmla="*/ 121444 h 123825"/>
                  <a:gd name="connsiteX2" fmla="*/ 7144 w 123825"/>
                  <a:gd name="connsiteY2" fmla="*/ 64294 h 123825"/>
                  <a:gd name="connsiteX3" fmla="*/ 64294 w 123825"/>
                  <a:gd name="connsiteY3" fmla="*/ 7144 h 123825"/>
                  <a:gd name="connsiteX4" fmla="*/ 121444 w 123825"/>
                  <a:gd name="connsiteY4" fmla="*/ 64294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1444" y="64294"/>
                    </a:moveTo>
                    <a:cubicBezTo>
                      <a:pt x="121444" y="95857"/>
                      <a:pt x="95857" y="121444"/>
                      <a:pt x="64294" y="121444"/>
                    </a:cubicBezTo>
                    <a:cubicBezTo>
                      <a:pt x="32731" y="121444"/>
                      <a:pt x="7144" y="95857"/>
                      <a:pt x="7144" y="64294"/>
                    </a:cubicBezTo>
                    <a:cubicBezTo>
                      <a:pt x="7144" y="32731"/>
                      <a:pt x="32731" y="7144"/>
                      <a:pt x="64294" y="7144"/>
                    </a:cubicBezTo>
                    <a:cubicBezTo>
                      <a:pt x="95857" y="7144"/>
                      <a:pt x="121444" y="32731"/>
                      <a:pt x="121444" y="642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DE"/>
              </a:p>
            </p:txBody>
          </p:sp>
        </p:grpSp>
      </p:grpSp>
      <p:pic>
        <p:nvPicPr>
          <p:cNvPr id="14" name="Graphic 13" descr="Single gear">
            <a:extLst>
              <a:ext uri="{FF2B5EF4-FFF2-40B4-BE49-F238E27FC236}">
                <a16:creationId xmlns:a16="http://schemas.microsoft.com/office/drawing/2014/main" id="{78D7D71D-4D08-4F1F-8866-2B2E652620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0852" y="1433024"/>
            <a:ext cx="3061504" cy="306150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72406C-C8D9-4C5F-8987-413F874A87FB}"/>
              </a:ext>
            </a:extLst>
          </p:cNvPr>
          <p:cNvSpPr/>
          <p:nvPr/>
        </p:nvSpPr>
        <p:spPr>
          <a:xfrm>
            <a:off x="4290840" y="2132367"/>
            <a:ext cx="561527" cy="218373"/>
          </a:xfrm>
          <a:custGeom>
            <a:avLst/>
            <a:gdLst>
              <a:gd name="connsiteX0" fmla="*/ 261219 w 514350"/>
              <a:gd name="connsiteY0" fmla="*/ 29623 h 200025"/>
              <a:gd name="connsiteX1" fmla="*/ 122630 w 514350"/>
              <a:gd name="connsiteY1" fmla="*/ 7144 h 200025"/>
              <a:gd name="connsiteX2" fmla="*/ 10616 w 514350"/>
              <a:gd name="connsiteY2" fmla="*/ 29051 h 200025"/>
              <a:gd name="connsiteX3" fmla="*/ 7187 w 514350"/>
              <a:gd name="connsiteY3" fmla="*/ 33719 h 200025"/>
              <a:gd name="connsiteX4" fmla="*/ 7187 w 514350"/>
              <a:gd name="connsiteY4" fmla="*/ 57341 h 200025"/>
              <a:gd name="connsiteX5" fmla="*/ 11854 w 514350"/>
              <a:gd name="connsiteY5" fmla="*/ 68294 h 200025"/>
              <a:gd name="connsiteX6" fmla="*/ 18712 w 514350"/>
              <a:gd name="connsiteY6" fmla="*/ 74104 h 200025"/>
              <a:gd name="connsiteX7" fmla="*/ 32619 w 514350"/>
              <a:gd name="connsiteY7" fmla="*/ 148590 h 200025"/>
              <a:gd name="connsiteX8" fmla="*/ 128440 w 514350"/>
              <a:gd name="connsiteY8" fmla="*/ 197644 h 200025"/>
              <a:gd name="connsiteX9" fmla="*/ 249122 w 514350"/>
              <a:gd name="connsiteY9" fmla="*/ 91440 h 200025"/>
              <a:gd name="connsiteX10" fmla="*/ 261219 w 514350"/>
              <a:gd name="connsiteY10" fmla="*/ 81915 h 200025"/>
              <a:gd name="connsiteX11" fmla="*/ 273316 w 514350"/>
              <a:gd name="connsiteY11" fmla="*/ 91440 h 200025"/>
              <a:gd name="connsiteX12" fmla="*/ 393997 w 514350"/>
              <a:gd name="connsiteY12" fmla="*/ 197644 h 200025"/>
              <a:gd name="connsiteX13" fmla="*/ 489819 w 514350"/>
              <a:gd name="connsiteY13" fmla="*/ 148590 h 200025"/>
              <a:gd name="connsiteX14" fmla="*/ 503725 w 514350"/>
              <a:gd name="connsiteY14" fmla="*/ 74104 h 200025"/>
              <a:gd name="connsiteX15" fmla="*/ 510583 w 514350"/>
              <a:gd name="connsiteY15" fmla="*/ 68866 h 200025"/>
              <a:gd name="connsiteX16" fmla="*/ 515251 w 514350"/>
              <a:gd name="connsiteY16" fmla="*/ 57912 h 200025"/>
              <a:gd name="connsiteX17" fmla="*/ 515251 w 514350"/>
              <a:gd name="connsiteY17" fmla="*/ 34290 h 200025"/>
              <a:gd name="connsiteX18" fmla="*/ 511822 w 514350"/>
              <a:gd name="connsiteY18" fmla="*/ 29051 h 200025"/>
              <a:gd name="connsiteX19" fmla="*/ 399808 w 514350"/>
              <a:gd name="connsiteY19" fmla="*/ 7144 h 200025"/>
              <a:gd name="connsiteX20" fmla="*/ 261219 w 514350"/>
              <a:gd name="connsiteY20" fmla="*/ 29623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14350" h="200025">
                <a:moveTo>
                  <a:pt x="261219" y="29623"/>
                </a:moveTo>
                <a:cubicBezTo>
                  <a:pt x="242169" y="25622"/>
                  <a:pt x="159016" y="7144"/>
                  <a:pt x="122630" y="7144"/>
                </a:cubicBezTo>
                <a:cubicBezTo>
                  <a:pt x="79387" y="7144"/>
                  <a:pt x="23951" y="24479"/>
                  <a:pt x="10616" y="29051"/>
                </a:cubicBezTo>
                <a:cubicBezTo>
                  <a:pt x="8605" y="29731"/>
                  <a:pt x="7236" y="31596"/>
                  <a:pt x="7187" y="33719"/>
                </a:cubicBezTo>
                <a:lnTo>
                  <a:pt x="7187" y="57341"/>
                </a:lnTo>
                <a:cubicBezTo>
                  <a:pt x="6840" y="61538"/>
                  <a:pt x="8586" y="65637"/>
                  <a:pt x="11854" y="68294"/>
                </a:cubicBezTo>
                <a:lnTo>
                  <a:pt x="18712" y="74104"/>
                </a:lnTo>
                <a:cubicBezTo>
                  <a:pt x="19284" y="97155"/>
                  <a:pt x="22237" y="131826"/>
                  <a:pt x="32619" y="148590"/>
                </a:cubicBezTo>
                <a:cubicBezTo>
                  <a:pt x="45859" y="171641"/>
                  <a:pt x="86911" y="197644"/>
                  <a:pt x="128440" y="197644"/>
                </a:cubicBezTo>
                <a:cubicBezTo>
                  <a:pt x="201783" y="197644"/>
                  <a:pt x="236359" y="142208"/>
                  <a:pt x="249122" y="91440"/>
                </a:cubicBezTo>
                <a:cubicBezTo>
                  <a:pt x="250451" y="85839"/>
                  <a:pt x="255463" y="81892"/>
                  <a:pt x="261219" y="81915"/>
                </a:cubicBezTo>
                <a:cubicBezTo>
                  <a:pt x="266917" y="82058"/>
                  <a:pt x="271840" y="85935"/>
                  <a:pt x="273316" y="91440"/>
                </a:cubicBezTo>
                <a:cubicBezTo>
                  <a:pt x="286651" y="142208"/>
                  <a:pt x="321226" y="197644"/>
                  <a:pt x="393997" y="197644"/>
                </a:cubicBezTo>
                <a:cubicBezTo>
                  <a:pt x="435622" y="197644"/>
                  <a:pt x="476579" y="171641"/>
                  <a:pt x="489819" y="148590"/>
                </a:cubicBezTo>
                <a:cubicBezTo>
                  <a:pt x="499344" y="131254"/>
                  <a:pt x="502582" y="97155"/>
                  <a:pt x="503725" y="74104"/>
                </a:cubicBezTo>
                <a:lnTo>
                  <a:pt x="510583" y="68866"/>
                </a:lnTo>
                <a:cubicBezTo>
                  <a:pt x="513750" y="66132"/>
                  <a:pt x="515473" y="62089"/>
                  <a:pt x="515251" y="57912"/>
                </a:cubicBezTo>
                <a:lnTo>
                  <a:pt x="515251" y="34290"/>
                </a:lnTo>
                <a:cubicBezTo>
                  <a:pt x="514679" y="31337"/>
                  <a:pt x="513536" y="29623"/>
                  <a:pt x="511822" y="29051"/>
                </a:cubicBezTo>
                <a:cubicBezTo>
                  <a:pt x="475715" y="16459"/>
                  <a:pt x="437997" y="9082"/>
                  <a:pt x="399808" y="7144"/>
                </a:cubicBezTo>
                <a:cubicBezTo>
                  <a:pt x="363422" y="7144"/>
                  <a:pt x="280269" y="25622"/>
                  <a:pt x="261219" y="29623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DE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FB90247-61E1-4BE6-B8E6-5E7DA7F5AD6D}"/>
              </a:ext>
            </a:extLst>
          </p:cNvPr>
          <p:cNvSpPr/>
          <p:nvPr/>
        </p:nvSpPr>
        <p:spPr>
          <a:xfrm flipV="1">
            <a:off x="4413442" y="2438210"/>
            <a:ext cx="316322" cy="105441"/>
          </a:xfrm>
          <a:custGeom>
            <a:avLst/>
            <a:gdLst>
              <a:gd name="connsiteX0" fmla="*/ 159544 w 314325"/>
              <a:gd name="connsiteY0" fmla="*/ 7144 h 104775"/>
              <a:gd name="connsiteX1" fmla="*/ 7144 w 314325"/>
              <a:gd name="connsiteY1" fmla="*/ 99536 h 104775"/>
              <a:gd name="connsiteX2" fmla="*/ 159544 w 314325"/>
              <a:gd name="connsiteY2" fmla="*/ 64294 h 104775"/>
              <a:gd name="connsiteX3" fmla="*/ 311944 w 314325"/>
              <a:gd name="connsiteY3" fmla="*/ 99536 h 104775"/>
              <a:gd name="connsiteX4" fmla="*/ 159544 w 314325"/>
              <a:gd name="connsiteY4" fmla="*/ 7144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" h="104775">
                <a:moveTo>
                  <a:pt x="159544" y="7144"/>
                </a:moveTo>
                <a:cubicBezTo>
                  <a:pt x="92869" y="7144"/>
                  <a:pt x="35719" y="45244"/>
                  <a:pt x="7144" y="99536"/>
                </a:cubicBezTo>
                <a:cubicBezTo>
                  <a:pt x="52864" y="76676"/>
                  <a:pt x="104299" y="64294"/>
                  <a:pt x="159544" y="64294"/>
                </a:cubicBezTo>
                <a:cubicBezTo>
                  <a:pt x="214789" y="64294"/>
                  <a:pt x="266224" y="77629"/>
                  <a:pt x="311944" y="99536"/>
                </a:cubicBezTo>
                <a:cubicBezTo>
                  <a:pt x="283369" y="44291"/>
                  <a:pt x="226219" y="7144"/>
                  <a:pt x="159544" y="7144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CF51D5C-43C5-42A0-8B0A-F053A0CAF74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3" t="2195" r="3376" b="5154"/>
          <a:stretch/>
        </p:blipFill>
        <p:spPr>
          <a:xfrm>
            <a:off x="5986053" y="2418490"/>
            <a:ext cx="2462528" cy="1214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ACFA200-3E46-46C7-ADEC-15268D0B600F}"/>
              </a:ext>
            </a:extLst>
          </p:cNvPr>
          <p:cNvSpPr txBox="1"/>
          <p:nvPr/>
        </p:nvSpPr>
        <p:spPr>
          <a:xfrm>
            <a:off x="8393150" y="2403622"/>
            <a:ext cx="170987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[2]</a:t>
            </a:r>
            <a:endParaRPr lang="en-DE" sz="1200" dirty="0" err="1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31F80-7AD7-4747-A48A-D893DCF6A6EB}"/>
              </a:ext>
            </a:extLst>
          </p:cNvPr>
          <p:cNvSpPr txBox="1"/>
          <p:nvPr/>
        </p:nvSpPr>
        <p:spPr>
          <a:xfrm>
            <a:off x="7344936" y="3064773"/>
            <a:ext cx="365388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Distil</a:t>
            </a:r>
            <a:endParaRPr lang="en-DE" sz="1200" dirty="0" err="1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3FADC-6708-4D34-A955-4DA1FD0128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5F539F-13CD-4B21-B25C-D75BFCCC30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056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46893C-17BB-43F8-9773-8CA35A3B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Results: Hand-crafted features vs. Transformer</a:t>
            </a:r>
            <a:endParaRPr lang="en-DE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D427DB1-5891-4217-A3F9-32B80900C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195431"/>
              </p:ext>
            </p:extLst>
          </p:nvPr>
        </p:nvGraphicFramePr>
        <p:xfrm>
          <a:off x="1523999" y="1300976"/>
          <a:ext cx="7062440" cy="3504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9" name="Graphic 8" descr="Single gear">
            <a:extLst>
              <a:ext uri="{FF2B5EF4-FFF2-40B4-BE49-F238E27FC236}">
                <a16:creationId xmlns:a16="http://schemas.microsoft.com/office/drawing/2014/main" id="{6DC78B19-A923-42F5-B7BE-EA254D26A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9090" y="452"/>
            <a:ext cx="410369" cy="4103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8AD9BA6D-FBEE-4F90-90FC-C84C0625D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0"/>
            <a:ext cx="410821" cy="4108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698B07-2F63-44E1-84B0-BFEE29EC6C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31F16-1F85-45A3-A7C7-A6ED19FBAD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913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EA1B83-AA49-4194-A981-95E15992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741925"/>
            <a:ext cx="8508999" cy="4103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Transformer model: Explaining predictions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51751D-9A34-4D4B-864D-F691BBAE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2479"/>
            <a:ext cx="9144000" cy="774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43CB03-D52F-4603-8483-DFF9E16F149C}"/>
              </a:ext>
            </a:extLst>
          </p:cNvPr>
          <p:cNvSpPr txBox="1"/>
          <p:nvPr/>
        </p:nvSpPr>
        <p:spPr>
          <a:xfrm>
            <a:off x="2384502" y="2964083"/>
            <a:ext cx="4374995" cy="2250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400" dirty="0">
                <a:latin typeface="+mn-lt"/>
              </a:rPr>
              <a:t>This </a:t>
            </a:r>
            <a:r>
              <a:rPr lang="en-US" sz="1400" dirty="0">
                <a:solidFill>
                  <a:srgbClr val="FF0C57"/>
                </a:solidFill>
                <a:latin typeface="+mn-lt"/>
              </a:rPr>
              <a:t>process</a:t>
            </a:r>
            <a:r>
              <a:rPr lang="en-US" sz="1400" dirty="0">
                <a:latin typeface="+mn-lt"/>
              </a:rPr>
              <a:t> is called glacier recession or glacier melt.</a:t>
            </a:r>
            <a:endParaRPr lang="en-DE" sz="1400" dirty="0" err="1">
              <a:latin typeface="+mn-lt"/>
            </a:endParaRPr>
          </a:p>
        </p:txBody>
      </p:sp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71B50657-D701-49AB-896B-162087AF5D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586800" cy="586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0477C2-70C5-472F-95BC-D4C4BCFBD5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b="1"/>
              <a:t>Miriam Anschütz (TUM) </a:t>
            </a:r>
            <a:r>
              <a:rPr lang="de-DE"/>
              <a:t>| How hand-crafted features improve transformer 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F3E94-D937-4222-9A1A-52F9DB4C46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9</a:t>
            </a:fld>
            <a:r>
              <a:rPr lang="de-DE"/>
              <a:t>/14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162964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0</TotalTime>
  <Words>723</Words>
  <Application>Microsoft Office PowerPoint</Application>
  <PresentationFormat>On-screen Show (16:9)</PresentationFormat>
  <Paragraphs>143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How hand-crafted features improve transformer networks</vt:lpstr>
      <vt:lpstr>Shared task objective</vt:lpstr>
      <vt:lpstr>Discussion: Dataset challenges</vt:lpstr>
      <vt:lpstr>Selection of hand-crafted features for prediction</vt:lpstr>
      <vt:lpstr>Results: Support vector regression (SVR) with hand-crafted features</vt:lpstr>
      <vt:lpstr>State of the art: Transformer end-to-end models</vt:lpstr>
      <vt:lpstr>State of the art: Transformer end-to-end models</vt:lpstr>
      <vt:lpstr>Results: Hand-crafted features vs. Transformer</vt:lpstr>
      <vt:lpstr>Transformer model: Explaining predictions</vt:lpstr>
      <vt:lpstr>What about combining the feature spaces?</vt:lpstr>
      <vt:lpstr>Combined feature spaces: approach</vt:lpstr>
      <vt:lpstr>Results: Performance of combined model</vt:lpstr>
      <vt:lpstr>Analysis: Relevant features in combined model</vt:lpstr>
      <vt:lpstr>Conclusion: Feature ensemble most successful</vt:lpstr>
      <vt:lpstr>References</vt:lpstr>
      <vt:lpstr>Appendix: Hand-crafted features</vt:lpstr>
      <vt:lpstr>Appendix: Including hand-crafted in DistilBERT model</vt:lpstr>
    </vt:vector>
  </TitlesOfParts>
  <Company>TUM ZIT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Anschütz, Miriam</dc:creator>
  <cp:lastModifiedBy>Anschütz, Miriam</cp:lastModifiedBy>
  <cp:revision>84</cp:revision>
  <cp:lastPrinted>2022-09-08T14:53:03Z</cp:lastPrinted>
  <dcterms:created xsi:type="dcterms:W3CDTF">2022-09-05T12:06:34Z</dcterms:created>
  <dcterms:modified xsi:type="dcterms:W3CDTF">2022-09-09T11:53:56Z</dcterms:modified>
</cp:coreProperties>
</file>