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8" r:id="rId1"/>
  </p:sldMasterIdLst>
  <p:sldIdLst>
    <p:sldId id="257" r:id="rId2"/>
    <p:sldId id="258" r:id="rId3"/>
    <p:sldId id="259" r:id="rId4"/>
    <p:sldId id="260" r:id="rId5"/>
    <p:sldId id="272" r:id="rId6"/>
    <p:sldId id="276" r:id="rId7"/>
    <p:sldId id="279" r:id="rId8"/>
    <p:sldId id="274" r:id="rId9"/>
    <p:sldId id="275" r:id="rId10"/>
    <p:sldId id="277" r:id="rId11"/>
    <p:sldId id="261" r:id="rId12"/>
    <p:sldId id="268" r:id="rId13"/>
    <p:sldId id="263" r:id="rId14"/>
    <p:sldId id="278" r:id="rId15"/>
    <p:sldId id="267" r:id="rId16"/>
    <p:sldId id="269" r:id="rId17"/>
    <p:sldId id="271" r:id="rId18"/>
    <p:sldId id="273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7AB31-65B1-41DA-9F4A-F83FBB19B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8FD611-FE36-4725-9FA9-A8B2F2E90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1DC38-BC7F-4992-906B-C8D99F0E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A2AF-15BA-4888-9FF8-1973534D1BBF}" type="datetimeFigureOut">
              <a:rPr lang="es-AR" smtClean="0"/>
              <a:t>29/7/2020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F1BB14-ABC7-409F-84FD-C1C114E6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5EE8D7-48E7-4C02-93CA-6D3CB23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09B5-ECF1-40C0-84C2-C1F1142115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038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DAE09-68D8-4C3A-8D74-86904E09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054E11-3224-4C79-B03C-218AFBA7D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A138B-F526-4CF9-AAC0-8BF759F9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A2AF-15BA-4888-9FF8-1973534D1BBF}" type="datetimeFigureOut">
              <a:rPr lang="es-AR" smtClean="0"/>
              <a:t>29/7/2020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8C828-D83B-4AFD-902D-2F89668D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939343-6696-4968-9750-B759A596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09B5-ECF1-40C0-84C2-C1F1142115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649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EC4CA4-5475-4CD1-8EF0-368ABB892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FFA743-DD5C-405F-9B1F-EB12C237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C908A9-C7D5-423F-8FD2-138549C9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A2AF-15BA-4888-9FF8-1973534D1BBF}" type="datetimeFigureOut">
              <a:rPr lang="es-AR" smtClean="0"/>
              <a:t>29/7/2020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89F51F-085C-4AFD-98E4-347693A0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CA2A2F-02DE-4ADC-9C77-2870E765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09B5-ECF1-40C0-84C2-C1F1142115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15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69730-F0E5-4A95-872B-1E6AF05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C5268-BF0E-4B88-B2D6-DBDA056B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1B3CB-ADC1-4253-BC19-E6839A2D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A2AF-15BA-4888-9FF8-1973534D1BBF}" type="datetimeFigureOut">
              <a:rPr lang="es-AR" smtClean="0"/>
              <a:t>29/7/2020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8556D-A24E-4140-B1B1-3A933612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9340DB-CB86-42FF-ADD4-C07F31EC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09B5-ECF1-40C0-84C2-C1F1142115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09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F88F3-DB9B-486F-9F0D-F0604D15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FB3FCB-5062-4276-9EBF-E99027C5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B0AC54-604F-4807-9DA6-D5659B98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A2AF-15BA-4888-9FF8-1973534D1BBF}" type="datetimeFigureOut">
              <a:rPr lang="es-AR" smtClean="0"/>
              <a:t>29/7/2020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B4CEC-E079-47AB-AA4C-62BA723C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74E6FB-74D2-4297-81DA-60D4BA75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09B5-ECF1-40C0-84C2-C1F1142115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644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B6C9D-654F-4C21-91FA-C37248CC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61604-6774-4869-9C33-C101DC1EA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8AA8BC-F347-4BC0-9061-2830089A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56743C-D148-4492-9BDF-A1D24128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A2AF-15BA-4888-9FF8-1973534D1BBF}" type="datetimeFigureOut">
              <a:rPr lang="es-AR" smtClean="0"/>
              <a:t>29/7/2020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5D5AF4-7D0B-400B-A863-8EBB40A5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68FA88-8543-4809-9BE4-AB775C3F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09B5-ECF1-40C0-84C2-C1F1142115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982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0F401-BDB8-42BE-8D6A-1790690A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0E204C-11B7-4ED2-8359-EA658B2CD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51F9BC-7EDF-40E9-9E87-7E8CB048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EFEAFC-8FF9-40A3-9779-A44659B08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BDB2EA-B945-4800-AADE-126C88C69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6ECBFF-CF02-4FF9-811D-857CCFB2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A2AF-15BA-4888-9FF8-1973534D1BBF}" type="datetimeFigureOut">
              <a:rPr lang="es-AR" smtClean="0"/>
              <a:t>29/7/2020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52A753-4604-4CF8-B7FE-F687C8E0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6D8D7C-8411-49B5-AA23-788623D1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09B5-ECF1-40C0-84C2-C1F1142115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45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9F5B4-0D5E-4F1B-A7B2-E5C712C1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CFCCA8-A13D-44EB-8682-5AF40B78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A2AF-15BA-4888-9FF8-1973534D1BBF}" type="datetimeFigureOut">
              <a:rPr lang="es-AR" smtClean="0"/>
              <a:t>29/7/2020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70EC72-A1BD-4C2E-9B89-E625CEF1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C0CD7E-B5CC-47C5-8E77-C308B248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09B5-ECF1-40C0-84C2-C1F1142115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433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06E13C-611D-4E06-B511-4550AD26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A2AF-15BA-4888-9FF8-1973534D1BBF}" type="datetimeFigureOut">
              <a:rPr lang="es-AR" smtClean="0"/>
              <a:t>29/7/2020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7F1552-65D6-40AB-A34C-624C81D5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C07AD1-3410-48B1-BBD4-AB31CF8A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09B5-ECF1-40C0-84C2-C1F1142115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42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DCE6D-B008-49D1-8C33-F01EF53E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00F9D-F0C2-4615-A8BC-AD531719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DA5080-2499-4CE0-BC0E-53DE632F0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B8FC73-AA32-4DF5-BA27-A95D9101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A2AF-15BA-4888-9FF8-1973534D1BBF}" type="datetimeFigureOut">
              <a:rPr lang="es-AR" smtClean="0"/>
              <a:t>29/7/2020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94F8C0-095D-40DA-B0D4-6B27551F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B01782-ECC5-46ED-A7D2-875CAAAE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09B5-ECF1-40C0-84C2-C1F1142115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2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E0C0D-F4CC-4ACB-860E-BC360A3D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606BC3-A5B3-45B3-959A-9F09405A5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031E7B-5346-483A-B69F-12928E344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1FC5D6-708C-4761-AABE-C2EA3C6A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A2AF-15BA-4888-9FF8-1973534D1BBF}" type="datetimeFigureOut">
              <a:rPr lang="es-AR" smtClean="0"/>
              <a:t>29/7/2020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C472E4-DB69-4C0B-AF93-499CD89E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95CD7E-D327-4C8B-9081-2258D1B2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09B5-ECF1-40C0-84C2-C1F1142115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80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F6B7F-EA52-4174-9DEA-E976384B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79B83E-ADA7-422F-BD96-0F5A0F80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DCA0E-DEA0-4CCC-8E8A-86A4E6674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A2AF-15BA-4888-9FF8-1973534D1BBF}" type="datetimeFigureOut">
              <a:rPr lang="es-AR" smtClean="0"/>
              <a:t>29/7/2020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755246-B3E3-479A-84A7-503405385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81A002-51CF-4A50-9152-4F715C478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09B5-ECF1-40C0-84C2-C1F1142115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520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uenosaires.gob.ar/dataset/mapa-oportunidades-comerciales-moc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F38D335-DF25-436F-9204-481245AC2E56}"/>
              </a:ext>
            </a:extLst>
          </p:cNvPr>
          <p:cNvSpPr txBox="1"/>
          <p:nvPr/>
        </p:nvSpPr>
        <p:spPr>
          <a:xfrm>
            <a:off x="2439945" y="2505670"/>
            <a:ext cx="3381256" cy="9233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AR" sz="5400" b="1" dirty="0">
                <a:ln/>
                <a:solidFill>
                  <a:srgbClr val="002060"/>
                </a:solidFill>
                <a:latin typeface="Abadi" panose="020B0604020202020204" pitchFamily="34" charset="0"/>
              </a:rPr>
              <a:t>Desafío 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AE6034-6756-4296-B72D-BBE7675C4BBF}"/>
              </a:ext>
            </a:extLst>
          </p:cNvPr>
          <p:cNvSpPr txBox="1"/>
          <p:nvPr/>
        </p:nvSpPr>
        <p:spPr>
          <a:xfrm>
            <a:off x="2439945" y="3636707"/>
            <a:ext cx="22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0070C0"/>
                </a:solidFill>
                <a:latin typeface="Abadi" panose="020B0604020104020204" pitchFamily="34" charset="0"/>
              </a:rPr>
              <a:t>Grupo 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4B0055-E439-472D-A0A9-54A9CC6A440D}"/>
              </a:ext>
            </a:extLst>
          </p:cNvPr>
          <p:cNvSpPr txBox="1"/>
          <p:nvPr/>
        </p:nvSpPr>
        <p:spPr>
          <a:xfrm>
            <a:off x="2439944" y="4429189"/>
            <a:ext cx="9062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Camila Panizza, Miriam </a:t>
            </a:r>
            <a:r>
              <a:rPr lang="es-AR" sz="24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Lanabere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, </a:t>
            </a:r>
          </a:p>
          <a:p>
            <a:r>
              <a:rPr lang="es-AR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Juan Pablo Ferrari, Alejandro </a:t>
            </a:r>
            <a:r>
              <a:rPr lang="es-AR" sz="24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Jait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64353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27B411-1D1F-4B43-A2F2-C9291A397475}"/>
              </a:ext>
            </a:extLst>
          </p:cNvPr>
          <p:cNvSpPr txBox="1"/>
          <p:nvPr/>
        </p:nvSpPr>
        <p:spPr>
          <a:xfrm>
            <a:off x="3742949" y="0"/>
            <a:ext cx="4706102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4000" dirty="0"/>
              <a:t>Análisis de los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14915B-2256-455A-92F4-3546E92358D3}"/>
              </a:ext>
            </a:extLst>
          </p:cNvPr>
          <p:cNvSpPr txBox="1"/>
          <p:nvPr/>
        </p:nvSpPr>
        <p:spPr>
          <a:xfrm>
            <a:off x="803207" y="6123609"/>
            <a:ext cx="4608030" cy="646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1800" dirty="0"/>
              <a:t>NIVEL_SUPERVIVENCIA 0: 10.191</a:t>
            </a:r>
          </a:p>
          <a:p>
            <a:r>
              <a:rPr lang="es-AR" sz="1800" dirty="0"/>
              <a:t>NIVEL_SUPERVIVENCIA 1: 9.847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1EAB3F-3CC3-4C44-801A-A93B942B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03" y="773930"/>
            <a:ext cx="10689498" cy="52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30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0C797-F42A-4F45-BAF8-56752ED6DB6E}"/>
              </a:ext>
            </a:extLst>
          </p:cNvPr>
          <p:cNvSpPr txBox="1"/>
          <p:nvPr/>
        </p:nvSpPr>
        <p:spPr>
          <a:xfrm>
            <a:off x="6406447" y="822961"/>
            <a:ext cx="5138808" cy="335247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Modelos</a:t>
            </a:r>
            <a:r>
              <a:rPr lang="en-US" sz="6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kern="120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aplicados</a:t>
            </a:r>
            <a:endParaRPr lang="en-US" sz="6000" b="1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B40FF3-5162-4D3C-8BDD-E04A7AB2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345141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0C797-F42A-4F45-BAF8-56752ED6DB6E}"/>
              </a:ext>
            </a:extLst>
          </p:cNvPr>
          <p:cNvSpPr txBox="1"/>
          <p:nvPr/>
        </p:nvSpPr>
        <p:spPr>
          <a:xfrm>
            <a:off x="1742023" y="1128863"/>
            <a:ext cx="3398518" cy="274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PCA +   </a:t>
            </a:r>
            <a:r>
              <a:rPr lang="es-AR" sz="4800" dirty="0" err="1">
                <a:solidFill>
                  <a:srgbClr val="002060"/>
                </a:solidFill>
              </a:rPr>
              <a:t>Naive</a:t>
            </a:r>
            <a:r>
              <a:rPr lang="es-AR" sz="4800" dirty="0">
                <a:solidFill>
                  <a:srgbClr val="002060"/>
                </a:solidFill>
              </a:rPr>
              <a:t> Bayes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CCAFCD-D4A3-42CC-9C07-482E30572249}"/>
              </a:ext>
            </a:extLst>
          </p:cNvPr>
          <p:cNvSpPr txBox="1"/>
          <p:nvPr/>
        </p:nvSpPr>
        <p:spPr>
          <a:xfrm>
            <a:off x="6603773" y="7048418"/>
            <a:ext cx="1957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2060"/>
                </a:solidFill>
              </a:rPr>
              <a:t>Train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Accuracy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0,553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Recall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0,391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Precision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0,566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F1: </a:t>
            </a:r>
            <a:r>
              <a:rPr lang="es-AR" sz="2000" b="1" dirty="0"/>
              <a:t>0,463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AUC: </a:t>
            </a:r>
            <a:r>
              <a:rPr lang="es-AR" sz="2000" b="1" dirty="0"/>
              <a:t>0,597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3646B6-C653-4DF5-BD1E-74601D715AD4}"/>
              </a:ext>
            </a:extLst>
          </p:cNvPr>
          <p:cNvSpPr txBox="1"/>
          <p:nvPr/>
        </p:nvSpPr>
        <p:spPr>
          <a:xfrm>
            <a:off x="8981295" y="7048418"/>
            <a:ext cx="1957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2060"/>
                </a:solidFill>
              </a:rPr>
              <a:t>Test: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Accuracy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0,549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Recall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0,422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Precision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0,554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F1: </a:t>
            </a:r>
            <a:r>
              <a:rPr lang="es-AR" sz="2000" b="1" dirty="0"/>
              <a:t>0,479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AUC: </a:t>
            </a:r>
            <a:r>
              <a:rPr lang="es-AR" sz="2000" b="1" dirty="0"/>
              <a:t>0,587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0BB1B6-A161-4A0D-8C9A-34E43515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17" y="339465"/>
            <a:ext cx="4779383" cy="33913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A59E9D-36C4-4F1C-9038-DB8C029D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91" y="3695700"/>
            <a:ext cx="3752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205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00455 -0.38611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19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00456 -0.38611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0C797-F42A-4F45-BAF8-56752ED6DB6E}"/>
              </a:ext>
            </a:extLst>
          </p:cNvPr>
          <p:cNvSpPr txBox="1"/>
          <p:nvPr/>
        </p:nvSpPr>
        <p:spPr>
          <a:xfrm>
            <a:off x="200850" y="2056077"/>
            <a:ext cx="3381192" cy="274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Pipeline de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PCA + </a:t>
            </a:r>
            <a:r>
              <a:rPr lang="en-US" sz="4800" dirty="0" err="1">
                <a:solidFill>
                  <a:srgbClr val="002060"/>
                </a:solidFill>
              </a:rPr>
              <a:t>Regresión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logística</a:t>
            </a:r>
            <a:r>
              <a:rPr lang="en-US" sz="4800" dirty="0">
                <a:solidFill>
                  <a:srgbClr val="002060"/>
                </a:solidFill>
              </a:rPr>
              <a:t> + GS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9CDB97-4CA0-4847-B705-2F0296F5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11" y="895679"/>
            <a:ext cx="8600239" cy="50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340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74323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0C797-F42A-4F45-BAF8-56752ED6DB6E}"/>
              </a:ext>
            </a:extLst>
          </p:cNvPr>
          <p:cNvSpPr txBox="1"/>
          <p:nvPr/>
        </p:nvSpPr>
        <p:spPr>
          <a:xfrm>
            <a:off x="1837273" y="1186013"/>
            <a:ext cx="3398518" cy="274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Pipeline de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PCA + </a:t>
            </a:r>
            <a:r>
              <a:rPr lang="en-US" sz="4800" dirty="0" err="1">
                <a:solidFill>
                  <a:srgbClr val="002060"/>
                </a:solidFill>
              </a:rPr>
              <a:t>Regresión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logística</a:t>
            </a:r>
            <a:r>
              <a:rPr lang="en-US" sz="4800" dirty="0">
                <a:solidFill>
                  <a:srgbClr val="002060"/>
                </a:solidFill>
              </a:rPr>
              <a:t> + GS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CCAFCD-D4A3-42CC-9C07-482E30572249}"/>
              </a:ext>
            </a:extLst>
          </p:cNvPr>
          <p:cNvSpPr txBox="1"/>
          <p:nvPr/>
        </p:nvSpPr>
        <p:spPr>
          <a:xfrm>
            <a:off x="6687656" y="7043681"/>
            <a:ext cx="20057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2060"/>
                </a:solidFill>
              </a:rPr>
              <a:t>Train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Accuracy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0,650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Recall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0,679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Precision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0,635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F1: </a:t>
            </a:r>
            <a:r>
              <a:rPr lang="es-AR" sz="2000" b="1" dirty="0"/>
              <a:t>0,656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AUC: </a:t>
            </a:r>
            <a:r>
              <a:rPr lang="es-AR" sz="2000" b="1" dirty="0"/>
              <a:t>0,702</a:t>
            </a: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F3FF20-0CDE-47ED-83CD-2FB1461CBAC4}"/>
              </a:ext>
            </a:extLst>
          </p:cNvPr>
          <p:cNvSpPr txBox="1"/>
          <p:nvPr/>
        </p:nvSpPr>
        <p:spPr>
          <a:xfrm>
            <a:off x="9129915" y="7043681"/>
            <a:ext cx="21706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2060"/>
                </a:solidFill>
              </a:rPr>
              <a:t>Test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Accuracy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0,630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Recall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0,664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Precision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0,614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F1: </a:t>
            </a:r>
            <a:r>
              <a:rPr lang="es-AR" sz="2000" b="1" dirty="0"/>
              <a:t>0,638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AUC: </a:t>
            </a:r>
            <a:r>
              <a:rPr lang="es-AR" sz="2000" b="1" dirty="0"/>
              <a:t>0,681</a:t>
            </a:r>
          </a:p>
          <a:p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14EED4-0493-41B9-A977-48A76249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05" y="292166"/>
            <a:ext cx="4799486" cy="34225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E94200-43C8-48E0-9A8D-0F655C8FA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44" y="3771900"/>
            <a:ext cx="37623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24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0456 -0.38611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19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0.00456 -0.38611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0C797-F42A-4F45-BAF8-56752ED6DB6E}"/>
              </a:ext>
            </a:extLst>
          </p:cNvPr>
          <p:cNvSpPr txBox="1"/>
          <p:nvPr/>
        </p:nvSpPr>
        <p:spPr>
          <a:xfrm>
            <a:off x="1742023" y="1128863"/>
            <a:ext cx="3398518" cy="274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PCA + </a:t>
            </a:r>
            <a:r>
              <a:rPr lang="en-US" sz="4800" dirty="0" err="1">
                <a:solidFill>
                  <a:srgbClr val="002060"/>
                </a:solidFill>
              </a:rPr>
              <a:t>Kneighbors</a:t>
            </a:r>
            <a:endParaRPr lang="en-US" sz="4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Classifier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CCAFCD-D4A3-42CC-9C07-482E30572249}"/>
              </a:ext>
            </a:extLst>
          </p:cNvPr>
          <p:cNvSpPr txBox="1"/>
          <p:nvPr/>
        </p:nvSpPr>
        <p:spPr>
          <a:xfrm>
            <a:off x="6696538" y="7165738"/>
            <a:ext cx="2394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2060"/>
                </a:solidFill>
              </a:rPr>
              <a:t>Train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Accuracy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0.875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Recall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0.751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Precision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0.992 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F1: </a:t>
            </a:r>
            <a:r>
              <a:rPr lang="es-AR" sz="2000" b="1" dirty="0"/>
              <a:t>0.855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AUC:</a:t>
            </a:r>
            <a:r>
              <a:rPr lang="es-AR" sz="2000" b="1" dirty="0"/>
              <a:t> 0.962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Best</a:t>
            </a:r>
            <a:r>
              <a:rPr lang="es-AR" sz="2000" b="1" dirty="0">
                <a:solidFill>
                  <a:srgbClr val="002060"/>
                </a:solidFill>
              </a:rPr>
              <a:t> k:</a:t>
            </a:r>
            <a:r>
              <a:rPr lang="es-AR" sz="2000" b="1" dirty="0"/>
              <a:t> 2</a:t>
            </a:r>
          </a:p>
          <a:p>
            <a:endParaRPr lang="es-AR" sz="2000" b="1" dirty="0"/>
          </a:p>
          <a:p>
            <a:endParaRPr lang="es-AR" sz="2000" b="1" dirty="0"/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A62B39-A127-47DC-B67F-CF580619FA90}"/>
              </a:ext>
            </a:extLst>
          </p:cNvPr>
          <p:cNvSpPr txBox="1"/>
          <p:nvPr/>
        </p:nvSpPr>
        <p:spPr>
          <a:xfrm>
            <a:off x="9090992" y="7165738"/>
            <a:ext cx="2394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2060"/>
                </a:solidFill>
              </a:rPr>
              <a:t>Test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Accuracy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0.756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Recall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0.630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Precision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0.833 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F1: </a:t>
            </a:r>
            <a:r>
              <a:rPr lang="es-AR" sz="2000" b="1" dirty="0"/>
              <a:t>0.718 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AUC:</a:t>
            </a:r>
            <a:r>
              <a:rPr lang="es-AR" sz="2000" b="1" dirty="0"/>
              <a:t> 0.815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Best</a:t>
            </a:r>
            <a:r>
              <a:rPr lang="es-AR" sz="2000" b="1" dirty="0">
                <a:solidFill>
                  <a:srgbClr val="002060"/>
                </a:solidFill>
              </a:rPr>
              <a:t> k:</a:t>
            </a:r>
            <a:r>
              <a:rPr lang="es-AR" sz="2000" b="1" dirty="0"/>
              <a:t> 2</a:t>
            </a:r>
          </a:p>
          <a:p>
            <a:endParaRPr lang="es-AR" sz="2000" b="1" dirty="0"/>
          </a:p>
          <a:p>
            <a:endParaRPr lang="es-AR" sz="2000" b="1" dirty="0"/>
          </a:p>
          <a:p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A0CEDE-C8AE-467C-A2EA-A52DC4E1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193"/>
            <a:ext cx="5067300" cy="35818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B1C3F7-FB3B-464C-907A-2F64D8FE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12" y="3462261"/>
            <a:ext cx="37528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492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00495 -0.44167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220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0.00182 -0.44375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2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0C797-F42A-4F45-BAF8-56752ED6DB6E}"/>
              </a:ext>
            </a:extLst>
          </p:cNvPr>
          <p:cNvSpPr txBox="1"/>
          <p:nvPr/>
        </p:nvSpPr>
        <p:spPr>
          <a:xfrm>
            <a:off x="1742023" y="459052"/>
            <a:ext cx="3398518" cy="274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SFK + GS +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Regresión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Logística</a:t>
            </a:r>
            <a:r>
              <a:rPr lang="en-US" sz="4800" dirty="0">
                <a:solidFill>
                  <a:srgbClr val="002060"/>
                </a:solidFill>
              </a:rPr>
              <a:t> SIN PCA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CCAFCD-D4A3-42CC-9C07-482E30572249}"/>
              </a:ext>
            </a:extLst>
          </p:cNvPr>
          <p:cNvSpPr txBox="1"/>
          <p:nvPr/>
        </p:nvSpPr>
        <p:spPr>
          <a:xfrm>
            <a:off x="6696538" y="7231998"/>
            <a:ext cx="20366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2060"/>
                </a:solidFill>
              </a:rPr>
              <a:t>Train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Accuracy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0.650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Recall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0.678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Precision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0.634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F1: </a:t>
            </a:r>
            <a:r>
              <a:rPr lang="es-AR" sz="2000" b="1" dirty="0"/>
              <a:t>0.656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ACU: </a:t>
            </a:r>
            <a:r>
              <a:rPr lang="es-AR" sz="2000" b="1" dirty="0"/>
              <a:t>0.702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3E59CD-ADEC-4DC1-A90F-BB05DF791F4A}"/>
              </a:ext>
            </a:extLst>
          </p:cNvPr>
          <p:cNvSpPr txBox="1"/>
          <p:nvPr/>
        </p:nvSpPr>
        <p:spPr>
          <a:xfrm>
            <a:off x="9129915" y="7231998"/>
            <a:ext cx="20366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2060"/>
                </a:solidFill>
              </a:rPr>
              <a:t>Test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Accuracy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0.630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Recall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0.664</a:t>
            </a:r>
          </a:p>
          <a:p>
            <a:r>
              <a:rPr lang="es-AR" sz="2000" b="1" dirty="0" err="1">
                <a:solidFill>
                  <a:srgbClr val="002060"/>
                </a:solidFill>
              </a:rPr>
              <a:t>Precision</a:t>
            </a:r>
            <a:r>
              <a:rPr lang="es-AR" sz="2000" b="1" dirty="0">
                <a:solidFill>
                  <a:srgbClr val="002060"/>
                </a:solidFill>
              </a:rPr>
              <a:t>: </a:t>
            </a:r>
            <a:r>
              <a:rPr lang="es-AR" sz="2000" b="1" dirty="0"/>
              <a:t>0.614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F1: </a:t>
            </a:r>
            <a:r>
              <a:rPr lang="es-AR" sz="2000" b="1" dirty="0"/>
              <a:t>0.638</a:t>
            </a:r>
          </a:p>
          <a:p>
            <a:r>
              <a:rPr lang="es-AR" sz="2000" b="1" dirty="0">
                <a:solidFill>
                  <a:srgbClr val="002060"/>
                </a:solidFill>
              </a:rPr>
              <a:t>ACU: </a:t>
            </a:r>
            <a:r>
              <a:rPr lang="es-AR" sz="2000" b="1" dirty="0"/>
              <a:t>0.681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B112BE-6345-4D28-A067-9876417C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86" y="261937"/>
            <a:ext cx="4962914" cy="353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F5D064-055F-40F6-8C0F-CF250DDF0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41" y="3693848"/>
            <a:ext cx="3771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768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00455 -0.38611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19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00456 -0.38611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52157E6F-28AC-43CF-96DA-37A11FDD02F7}"/>
              </a:ext>
            </a:extLst>
          </p:cNvPr>
          <p:cNvSpPr txBox="1"/>
          <p:nvPr/>
        </p:nvSpPr>
        <p:spPr>
          <a:xfrm>
            <a:off x="258792" y="2129502"/>
            <a:ext cx="2457903" cy="221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Accuracy  por </a:t>
            </a:r>
            <a:r>
              <a:rPr lang="en-US" sz="4800" dirty="0" err="1">
                <a:solidFill>
                  <a:srgbClr val="002060"/>
                </a:solidFill>
              </a:rPr>
              <a:t>método</a:t>
            </a:r>
            <a:endParaRPr lang="en-US" sz="4800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913A47-FE09-49B6-B4B1-C31453007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20" y="205898"/>
            <a:ext cx="8567738" cy="644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-0.7804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52157E6F-28AC-43CF-96DA-37A11FDD02F7}"/>
              </a:ext>
            </a:extLst>
          </p:cNvPr>
          <p:cNvSpPr txBox="1"/>
          <p:nvPr/>
        </p:nvSpPr>
        <p:spPr>
          <a:xfrm>
            <a:off x="3941689" y="3023754"/>
            <a:ext cx="4308621" cy="810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Muchas</a:t>
            </a:r>
            <a:r>
              <a:rPr lang="en-US" sz="4800" dirty="0">
                <a:solidFill>
                  <a:srgbClr val="002060"/>
                </a:solidFill>
              </a:rPr>
              <a:t> gracias!</a:t>
            </a:r>
          </a:p>
        </p:txBody>
      </p:sp>
    </p:spTree>
    <p:extLst>
      <p:ext uri="{BB962C8B-B14F-4D97-AF65-F5344CB8AC3E}">
        <p14:creationId xmlns:p14="http://schemas.microsoft.com/office/powerpoint/2010/main" val="18717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224F52E-289D-4F88-8A9D-31FAD1F2CAD6}"/>
              </a:ext>
            </a:extLst>
          </p:cNvPr>
          <p:cNvSpPr txBox="1"/>
          <p:nvPr/>
        </p:nvSpPr>
        <p:spPr>
          <a:xfrm>
            <a:off x="1655535" y="7514969"/>
            <a:ext cx="3859893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4000" dirty="0" err="1"/>
              <a:t>Dataset</a:t>
            </a:r>
            <a:r>
              <a:rPr lang="es-AR" sz="4000" dirty="0"/>
              <a:t> elegido: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2A5B8A-181D-4791-AD4D-CFAE08C9FEDD}"/>
              </a:ext>
            </a:extLst>
          </p:cNvPr>
          <p:cNvSpPr/>
          <p:nvPr/>
        </p:nvSpPr>
        <p:spPr>
          <a:xfrm>
            <a:off x="1655535" y="8557229"/>
            <a:ext cx="528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i="0" dirty="0">
                <a:effectLst/>
                <a:latin typeface="OpenSans"/>
              </a:rPr>
              <a:t>Información del Mapa de Oportunidades Comerciales</a:t>
            </a:r>
            <a:endParaRPr lang="es-AR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9215A6-1E06-47D0-8914-72324F0A1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7" y="5855001"/>
            <a:ext cx="1876687" cy="65731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9BD7A76-63D4-4408-B9F3-64CAC529D3AE}"/>
              </a:ext>
            </a:extLst>
          </p:cNvPr>
          <p:cNvSpPr/>
          <p:nvPr/>
        </p:nvSpPr>
        <p:spPr>
          <a:xfrm>
            <a:off x="6517822" y="5998994"/>
            <a:ext cx="323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2060"/>
                </a:solidFill>
                <a:latin typeface="OpenSans"/>
              </a:rPr>
              <a:t>Fuente: </a:t>
            </a:r>
            <a:r>
              <a:rPr lang="es-AR" dirty="0">
                <a:latin typeface="OpenSans"/>
                <a:hlinkClick r:id="rId3"/>
              </a:rPr>
              <a:t>data.buenosaires.gob.ar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6CDB37-B822-4471-BBFB-CC7FC81F5001}"/>
              </a:ext>
            </a:extLst>
          </p:cNvPr>
          <p:cNvSpPr txBox="1"/>
          <p:nvPr/>
        </p:nvSpPr>
        <p:spPr>
          <a:xfrm>
            <a:off x="12952800" y="3807565"/>
            <a:ext cx="864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Realizar un modelo de clasificación que nos permita determinar si un nuevo comercio podría sobrevivir o no en CABA.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B856FB-A9BD-45C5-AD9B-702066BCFDD9}"/>
              </a:ext>
            </a:extLst>
          </p:cNvPr>
          <p:cNvSpPr txBox="1"/>
          <p:nvPr/>
        </p:nvSpPr>
        <p:spPr>
          <a:xfrm>
            <a:off x="12980096" y="3050435"/>
            <a:ext cx="3859893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3200" dirty="0"/>
              <a:t>Objetivo:</a:t>
            </a:r>
          </a:p>
        </p:txBody>
      </p:sp>
    </p:spTree>
    <p:extLst>
      <p:ext uri="{BB962C8B-B14F-4D97-AF65-F5344CB8AC3E}">
        <p14:creationId xmlns:p14="http://schemas.microsoft.com/office/powerpoint/2010/main" val="3550348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0056 -0.8916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-445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00352 -0.8678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434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448 0.77408 L -0.91706 0.04723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3634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904 0.86875 L -0.92175 0.06759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4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27B411-1D1F-4B43-A2F2-C9291A397475}"/>
              </a:ext>
            </a:extLst>
          </p:cNvPr>
          <p:cNvSpPr txBox="1"/>
          <p:nvPr/>
        </p:nvSpPr>
        <p:spPr>
          <a:xfrm>
            <a:off x="480804" y="311830"/>
            <a:ext cx="4608030" cy="646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3600" dirty="0"/>
              <a:t>Variables iniciales: 28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4B2EE1-FF95-47E2-B15F-C7770B89DA8E}"/>
              </a:ext>
            </a:extLst>
          </p:cNvPr>
          <p:cNvSpPr txBox="1"/>
          <p:nvPr/>
        </p:nvSpPr>
        <p:spPr>
          <a:xfrm>
            <a:off x="480805" y="1039418"/>
            <a:ext cx="5615195" cy="23083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1600" dirty="0" err="1"/>
              <a:t>Dummies</a:t>
            </a:r>
            <a:r>
              <a:rPr lang="es-AR" sz="1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1600" dirty="0" err="1"/>
              <a:t>ID_Zona</a:t>
            </a:r>
            <a:endParaRPr lang="es-AR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1600" dirty="0"/>
              <a:t>Rubro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1600" dirty="0"/>
              <a:t>RUBRO_PREDOMINANTE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1600" dirty="0"/>
              <a:t>RUBRO_MENOS_PREDOMINANTE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1600" dirty="0"/>
              <a:t>FACTURACION_PROM_RUBRO_PREDOMINANTE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1600" dirty="0"/>
              <a:t>FACTURACION_PROM_RUBRO_MENOS_PREDOMINANTE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1600" dirty="0"/>
              <a:t>NIVEL_LOCALES_RUBRO_PREDOMINANTE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1600" dirty="0"/>
              <a:t>NIVEL_LOCALES_RUBRO_MENOS_PREDOMINANTE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C4F305-26DD-48B1-9F52-136907CCF217}"/>
              </a:ext>
            </a:extLst>
          </p:cNvPr>
          <p:cNvSpPr txBox="1"/>
          <p:nvPr/>
        </p:nvSpPr>
        <p:spPr>
          <a:xfrm>
            <a:off x="480804" y="3429000"/>
            <a:ext cx="4608030" cy="646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3600" dirty="0"/>
              <a:t>Con </a:t>
            </a:r>
            <a:r>
              <a:rPr lang="es-AR" sz="3600" dirty="0" err="1"/>
              <a:t>dummies</a:t>
            </a:r>
            <a:r>
              <a:rPr lang="es-AR" sz="3600" dirty="0"/>
              <a:t>: 218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B31661-F197-4255-9667-6D352C9651D6}"/>
              </a:ext>
            </a:extLst>
          </p:cNvPr>
          <p:cNvSpPr txBox="1"/>
          <p:nvPr/>
        </p:nvSpPr>
        <p:spPr>
          <a:xfrm>
            <a:off x="480804" y="4156589"/>
            <a:ext cx="4608030" cy="14773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1800" dirty="0"/>
              <a:t>Tomamos la variable SUPERVIVENCIA y creamos la variable NIVEL_SUPERVIVENCIA con las siguientes categorías: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/>
              <a:t>1: SUPERVIVENCIA &gt;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/>
              <a:t>0: SUPERVIVENCIA &lt;=80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B85345-6533-45D7-BC72-1502A5FEC4DA}"/>
              </a:ext>
            </a:extLst>
          </p:cNvPr>
          <p:cNvSpPr txBox="1"/>
          <p:nvPr/>
        </p:nvSpPr>
        <p:spPr>
          <a:xfrm>
            <a:off x="480804" y="5818581"/>
            <a:ext cx="4873074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2400" dirty="0"/>
              <a:t>Cantidad de observaciones: 20.038</a:t>
            </a:r>
            <a:r>
              <a:rPr lang="es-AR" sz="1800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907B5A-4707-4350-BB81-EEE00F23F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809" y="142565"/>
            <a:ext cx="5500177" cy="65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218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B3D730A-79D1-4E91-9A7F-A9213564CD5A}"/>
              </a:ext>
            </a:extLst>
          </p:cNvPr>
          <p:cNvSpPr txBox="1"/>
          <p:nvPr/>
        </p:nvSpPr>
        <p:spPr>
          <a:xfrm>
            <a:off x="432766" y="2644170"/>
            <a:ext cx="4285008" cy="15696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3200" dirty="0"/>
              <a:t>Análisis de correlación en relación a la variable objetivo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EB15D0-5E4B-4C32-B40F-810F524A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542" y="129726"/>
            <a:ext cx="6755390" cy="65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619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27B411-1D1F-4B43-A2F2-C9291A397475}"/>
              </a:ext>
            </a:extLst>
          </p:cNvPr>
          <p:cNvSpPr txBox="1"/>
          <p:nvPr/>
        </p:nvSpPr>
        <p:spPr>
          <a:xfrm>
            <a:off x="3639613" y="0"/>
            <a:ext cx="4706102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4000" dirty="0"/>
              <a:t>Análisis de los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1CF5B1-47A9-4B25-AE34-E78368D3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13" y="707886"/>
            <a:ext cx="6423174" cy="58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66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27B411-1D1F-4B43-A2F2-C9291A397475}"/>
              </a:ext>
            </a:extLst>
          </p:cNvPr>
          <p:cNvSpPr txBox="1"/>
          <p:nvPr/>
        </p:nvSpPr>
        <p:spPr>
          <a:xfrm>
            <a:off x="3639613" y="0"/>
            <a:ext cx="4706102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4000" dirty="0"/>
              <a:t>Análisis de los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6EFF69-2881-4C25-9966-DE5E9AF9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862012"/>
            <a:ext cx="62769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15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27B411-1D1F-4B43-A2F2-C9291A397475}"/>
              </a:ext>
            </a:extLst>
          </p:cNvPr>
          <p:cNvSpPr txBox="1"/>
          <p:nvPr/>
        </p:nvSpPr>
        <p:spPr>
          <a:xfrm>
            <a:off x="3639613" y="0"/>
            <a:ext cx="4706102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4000" dirty="0"/>
              <a:t>Análisis de los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3DFE8C-5A14-4D03-A4D1-9A6F4E3E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862012"/>
            <a:ext cx="62769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4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27B411-1D1F-4B43-A2F2-C9291A397475}"/>
              </a:ext>
            </a:extLst>
          </p:cNvPr>
          <p:cNvSpPr txBox="1"/>
          <p:nvPr/>
        </p:nvSpPr>
        <p:spPr>
          <a:xfrm>
            <a:off x="3639613" y="0"/>
            <a:ext cx="4706102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4000" dirty="0"/>
              <a:t>Análisis de los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A4762F-F098-4FFB-81C3-A9A57965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0" y="919369"/>
            <a:ext cx="11603660" cy="57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22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27B411-1D1F-4B43-A2F2-C9291A397475}"/>
              </a:ext>
            </a:extLst>
          </p:cNvPr>
          <p:cNvSpPr txBox="1"/>
          <p:nvPr/>
        </p:nvSpPr>
        <p:spPr>
          <a:xfrm>
            <a:off x="3639613" y="0"/>
            <a:ext cx="4706102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s-AR"/>
            </a:defPPr>
            <a:lvl1pPr>
              <a:defRPr sz="5400" b="1">
                <a:ln/>
                <a:solidFill>
                  <a:srgbClr val="002060"/>
                </a:solidFill>
                <a:latin typeface="Abadi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sz="4000" dirty="0"/>
              <a:t>Análisis de los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CE0EA0-753B-4A6D-BAA1-F3B31C1C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1" y="853658"/>
            <a:ext cx="11592958" cy="5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51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363</Words>
  <Application>Microsoft Office PowerPoint</Application>
  <PresentationFormat>Panorámica</PresentationFormat>
  <Paragraphs>97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OpenSans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 Panizza</dc:creator>
  <cp:lastModifiedBy>LENOVO</cp:lastModifiedBy>
  <cp:revision>71</cp:revision>
  <dcterms:created xsi:type="dcterms:W3CDTF">2020-07-25T19:03:01Z</dcterms:created>
  <dcterms:modified xsi:type="dcterms:W3CDTF">2020-07-29T13:06:28Z</dcterms:modified>
</cp:coreProperties>
</file>