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23"/>
  </p:notesMasterIdLst>
  <p:sldIdLst>
    <p:sldId id="256" r:id="rId2"/>
    <p:sldId id="257" r:id="rId3"/>
    <p:sldId id="264" r:id="rId4"/>
    <p:sldId id="268" r:id="rId5"/>
    <p:sldId id="274" r:id="rId6"/>
    <p:sldId id="275" r:id="rId7"/>
    <p:sldId id="277" r:id="rId8"/>
    <p:sldId id="278" r:id="rId9"/>
    <p:sldId id="271" r:id="rId10"/>
    <p:sldId id="279" r:id="rId11"/>
    <p:sldId id="280" r:id="rId12"/>
    <p:sldId id="283" r:id="rId13"/>
    <p:sldId id="285" r:id="rId14"/>
    <p:sldId id="262" r:id="rId15"/>
    <p:sldId id="261" r:id="rId16"/>
    <p:sldId id="263" r:id="rId17"/>
    <p:sldId id="282" r:id="rId18"/>
    <p:sldId id="267" r:id="rId19"/>
    <p:sldId id="260" r:id="rId20"/>
    <p:sldId id="266" r:id="rId21"/>
    <p:sldId id="281" r:id="rId22"/>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Light" panose="020F0302020204030204" pitchFamily="34" charset="0"/>
        <a:ea typeface="+mn-ea"/>
        <a:cs typeface="+mn-cs"/>
      </a:defRPr>
    </a:lvl5pPr>
    <a:lvl6pPr marL="2286000" algn="l" defTabSz="914400" rtl="0" eaLnBrk="1" latinLnBrk="0" hangingPunct="1">
      <a:defRPr kern="1200">
        <a:solidFill>
          <a:schemeClr val="tx1"/>
        </a:solidFill>
        <a:latin typeface="Calibri Light" panose="020F0302020204030204" pitchFamily="34" charset="0"/>
        <a:ea typeface="+mn-ea"/>
        <a:cs typeface="+mn-cs"/>
      </a:defRPr>
    </a:lvl6pPr>
    <a:lvl7pPr marL="2743200" algn="l" defTabSz="914400" rtl="0" eaLnBrk="1" latinLnBrk="0" hangingPunct="1">
      <a:defRPr kern="1200">
        <a:solidFill>
          <a:schemeClr val="tx1"/>
        </a:solidFill>
        <a:latin typeface="Calibri Light" panose="020F0302020204030204" pitchFamily="34" charset="0"/>
        <a:ea typeface="+mn-ea"/>
        <a:cs typeface="+mn-cs"/>
      </a:defRPr>
    </a:lvl7pPr>
    <a:lvl8pPr marL="3200400" algn="l" defTabSz="914400" rtl="0" eaLnBrk="1" latinLnBrk="0" hangingPunct="1">
      <a:defRPr kern="1200">
        <a:solidFill>
          <a:schemeClr val="tx1"/>
        </a:solidFill>
        <a:latin typeface="Calibri Light" panose="020F0302020204030204" pitchFamily="34" charset="0"/>
        <a:ea typeface="+mn-ea"/>
        <a:cs typeface="+mn-cs"/>
      </a:defRPr>
    </a:lvl8pPr>
    <a:lvl9pPr marL="3657600" algn="l" defTabSz="914400" rtl="0" eaLnBrk="1" latinLnBrk="0" hangingPunct="1">
      <a:defRPr kern="1200">
        <a:solidFill>
          <a:schemeClr val="tx1"/>
        </a:solidFill>
        <a:latin typeface="Calibri Light" panose="020F030202020403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1" d="100"/>
          <a:sy n="101" d="100"/>
        </p:scale>
        <p:origin x="912" y="108"/>
      </p:cViewPr>
      <p:guideLst>
        <p:guide orient="horz" pos="279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829C75-C3C1-4CDB-4EE1-8BA14424B7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FB2A2A21-379B-4754-9745-20A319890D9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6C351E65-963A-4FD4-A0BD-8AB700FB2C00}" type="datetimeFigureOut">
              <a:rPr lang="LID4096"/>
              <a:pPr>
                <a:defRPr/>
              </a:pPr>
              <a:t>02/24/2025</a:t>
            </a:fld>
            <a:endParaRPr lang="en-DE"/>
          </a:p>
        </p:txBody>
      </p:sp>
      <p:sp>
        <p:nvSpPr>
          <p:cNvPr id="4" name="Slide Image Placeholder 3">
            <a:extLst>
              <a:ext uri="{FF2B5EF4-FFF2-40B4-BE49-F238E27FC236}">
                <a16:creationId xmlns:a16="http://schemas.microsoft.com/office/drawing/2014/main" id="{1BB52FEF-0427-8ADE-8C95-FF27195869D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35064E8-FB3B-87E4-78DA-8B193F5B6D6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6CF6E226-5251-75C4-ADDD-78C5698EFAFA}"/>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4544A584-0CDC-101A-1F45-77375946BF62}"/>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ptos" panose="020B0004020202020204" pitchFamily="34" charset="0"/>
              </a:defRPr>
            </a:lvl1pPr>
          </a:lstStyle>
          <a:p>
            <a:pPr>
              <a:defRPr/>
            </a:pPr>
            <a:fld id="{A1B6ECBF-C217-4743-9578-2D9F210519B3}"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ptzero.me/"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6C555DDC-F72C-A878-C4C2-31E4D71378C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C9C08761-1EE3-88EE-B47E-A54B7A31DB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There are more possibilities. Just a selection. </a:t>
            </a:r>
          </a:p>
          <a:p>
            <a:pPr eaLnBrk="1" hangingPunct="1">
              <a:spcBef>
                <a:spcPct val="0"/>
              </a:spcBef>
            </a:pPr>
            <a:endParaRPr lang="en-AU" altLang="de-DE"/>
          </a:p>
          <a:p>
            <a:pPr eaLnBrk="1" hangingPunct="1">
              <a:spcBef>
                <a:spcPct val="0"/>
              </a:spcBef>
            </a:pPr>
            <a:r>
              <a:rPr lang="en-AU" altLang="de-DE"/>
              <a:t>https://www.researchtoaction.org/2024/04/ai-in-research-its-uses-and-limitations/</a:t>
            </a:r>
            <a:endParaRPr lang="de-DE" altLang="de-DE"/>
          </a:p>
        </p:txBody>
      </p:sp>
      <p:sp>
        <p:nvSpPr>
          <p:cNvPr id="8196" name="Slide Number Placeholder 3">
            <a:extLst>
              <a:ext uri="{FF2B5EF4-FFF2-40B4-BE49-F238E27FC236}">
                <a16:creationId xmlns:a16="http://schemas.microsoft.com/office/drawing/2014/main" id="{C0B964D8-1591-0219-ED4B-7A6311D9B83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22CC8E28-D462-4D39-9E3F-BC0D59EEF599}" type="slidenum">
              <a:rPr lang="de-DE" altLang="de-DE" smtClean="0">
                <a:latin typeface="Aptos" panose="020B0004020202020204" pitchFamily="34" charset="0"/>
              </a:rPr>
              <a:pPr/>
              <a:t>2</a:t>
            </a:fld>
            <a:endParaRPr lang="de-DE" altLang="de-DE">
              <a:latin typeface="Aptos" panose="020B00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F2BFA717-2A3F-BDAA-F66E-E486B4DD11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5C932DD4-5BF4-F83F-A8CD-7F067703A66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https://www.unep.org/news-and-stories/story/ai-has-environmental-problem-heres-what-world-can-do-about</a:t>
            </a:r>
            <a:endParaRPr lang="de-DE" altLang="de-DE"/>
          </a:p>
        </p:txBody>
      </p:sp>
      <p:sp>
        <p:nvSpPr>
          <p:cNvPr id="35844" name="Slide Number Placeholder 3">
            <a:extLst>
              <a:ext uri="{FF2B5EF4-FFF2-40B4-BE49-F238E27FC236}">
                <a16:creationId xmlns:a16="http://schemas.microsoft.com/office/drawing/2014/main" id="{B4114E78-7663-7190-2EFE-983D5BE5F4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46A83BDD-26F8-4EB7-83AC-0AB885FF6F46}" type="slidenum">
              <a:rPr lang="de-DE" altLang="de-DE" smtClean="0">
                <a:latin typeface="Aptos" panose="020B0004020202020204" pitchFamily="34" charset="0"/>
              </a:rPr>
              <a:pPr/>
              <a:t>20</a:t>
            </a:fld>
            <a:endParaRPr lang="de-DE" altLang="de-DE">
              <a:latin typeface="Aptos" panose="020B00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82165C01-9802-BF84-D797-7A34D16C51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99736B1B-9FE9-A37E-F8DC-050C76ACF8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https://www.researchtoaction.org/2024/04/ai-in-research-its-uses-and-limitations/</a:t>
            </a:r>
            <a:endParaRPr lang="de-DE" altLang="de-DE"/>
          </a:p>
        </p:txBody>
      </p:sp>
      <p:sp>
        <p:nvSpPr>
          <p:cNvPr id="10244" name="Slide Number Placeholder 3">
            <a:extLst>
              <a:ext uri="{FF2B5EF4-FFF2-40B4-BE49-F238E27FC236}">
                <a16:creationId xmlns:a16="http://schemas.microsoft.com/office/drawing/2014/main" id="{2E1E95A2-1004-9AB4-10B1-E9622B36BA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C0CC61F1-C0CA-40C2-8595-A840E2C7630E}" type="slidenum">
              <a:rPr lang="de-DE" altLang="de-DE" smtClean="0">
                <a:latin typeface="Aptos" panose="020B0004020202020204" pitchFamily="34" charset="0"/>
              </a:rPr>
              <a:pPr/>
              <a:t>3</a:t>
            </a:fld>
            <a:endParaRPr lang="de-DE" altLang="de-DE">
              <a:latin typeface="Aptos" panose="020B00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7EA92CD5-8A5F-0354-823D-198287822C9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ED6809FB-0542-91DB-5209-CBE94919706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https://www.researchtoaction.org/2024/04/ai-in-research-its-uses-and-limitations/</a:t>
            </a:r>
            <a:endParaRPr lang="de-DE" altLang="de-DE"/>
          </a:p>
        </p:txBody>
      </p:sp>
      <p:sp>
        <p:nvSpPr>
          <p:cNvPr id="12292" name="Slide Number Placeholder 3">
            <a:extLst>
              <a:ext uri="{FF2B5EF4-FFF2-40B4-BE49-F238E27FC236}">
                <a16:creationId xmlns:a16="http://schemas.microsoft.com/office/drawing/2014/main" id="{21BA2C1F-6DB7-2615-20C8-1FB8AEB8517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8ED105C3-AE20-4BDE-9B74-127721B0B469}" type="slidenum">
              <a:rPr lang="de-DE" altLang="de-DE" smtClean="0">
                <a:latin typeface="Aptos" panose="020B0004020202020204" pitchFamily="34" charset="0"/>
              </a:rPr>
              <a:pPr/>
              <a:t>4</a:t>
            </a:fld>
            <a:endParaRPr lang="de-DE" altLang="de-DE">
              <a:latin typeface="Aptos" panose="020B00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AE278D5C-CB59-BE59-FDB7-0C3A24D0025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50350AAE-219B-2378-A1B9-1DCEDFBEBE2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
        <p:nvSpPr>
          <p:cNvPr id="18436" name="Slide Number Placeholder 3">
            <a:extLst>
              <a:ext uri="{FF2B5EF4-FFF2-40B4-BE49-F238E27FC236}">
                <a16:creationId xmlns:a16="http://schemas.microsoft.com/office/drawing/2014/main" id="{2D1C366B-CA2E-C60A-BB72-5A7C64D894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81248563-4F36-4A60-B8DA-62CAB344A8D7}" type="slidenum">
              <a:rPr lang="de-DE" altLang="de-DE" smtClean="0">
                <a:latin typeface="Aptos" panose="020B0004020202020204" pitchFamily="34" charset="0"/>
              </a:rPr>
              <a:pPr/>
              <a:t>9</a:t>
            </a:fld>
            <a:endParaRPr lang="de-DE" altLang="de-DE">
              <a:latin typeface="Aptos" panose="020B00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BF96C54A-7C0A-7038-E7A2-616B5B00914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282EB9A6-8B5C-83FA-022A-97AE9583A51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de-DE" altLang="de-DE"/>
          </a:p>
        </p:txBody>
      </p:sp>
      <p:sp>
        <p:nvSpPr>
          <p:cNvPr id="20484" name="Slide Number Placeholder 3">
            <a:extLst>
              <a:ext uri="{FF2B5EF4-FFF2-40B4-BE49-F238E27FC236}">
                <a16:creationId xmlns:a16="http://schemas.microsoft.com/office/drawing/2014/main" id="{A92FFCE6-C5CC-53F6-94DF-9B6C7C453D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834AFCFA-FB77-41D2-9472-20BFA08BFF74}" type="slidenum">
              <a:rPr lang="de-DE" altLang="de-DE" smtClean="0">
                <a:latin typeface="Aptos" panose="020B0004020202020204" pitchFamily="34" charset="0"/>
              </a:rPr>
              <a:pPr/>
              <a:t>10</a:t>
            </a:fld>
            <a:endParaRPr lang="de-DE" altLang="de-DE">
              <a:latin typeface="Aptos" panose="020B00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6D513C74-DAE5-8E9A-C7AB-804E5F3A22C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6BD31E40-8AF7-54BD-D77D-A82767ADD4A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https://www.sciencedirect.com/journal/journal-of-experimental-marine-biology-and-ecology/publish/guide-for-authors</a:t>
            </a:r>
            <a:endParaRPr lang="de-DE" altLang="de-DE"/>
          </a:p>
        </p:txBody>
      </p:sp>
      <p:sp>
        <p:nvSpPr>
          <p:cNvPr id="25604" name="Slide Number Placeholder 3">
            <a:extLst>
              <a:ext uri="{FF2B5EF4-FFF2-40B4-BE49-F238E27FC236}">
                <a16:creationId xmlns:a16="http://schemas.microsoft.com/office/drawing/2014/main" id="{3D7F1DCF-F1CB-FE2D-F439-FBD58EEB97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B50DEC29-9B51-4957-977B-B8C409392C3C}" type="slidenum">
              <a:rPr lang="de-DE" altLang="de-DE" smtClean="0">
                <a:latin typeface="Aptos" panose="020B0004020202020204" pitchFamily="34" charset="0"/>
              </a:rPr>
              <a:pPr/>
              <a:t>14</a:t>
            </a:fld>
            <a:endParaRPr lang="de-DE" altLang="de-DE">
              <a:latin typeface="Aptos" panose="020B00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5B3916C-E94E-2F9C-7CD4-B5BA04AC783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4EC645E4-5AC4-6AAF-6432-9F3E6B0EB17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de-DE"/>
              <a:t>(</a:t>
            </a:r>
            <a:r>
              <a:rPr lang="en-US" altLang="de-DE" u="sng">
                <a:hlinkClick r:id="rId3"/>
              </a:rPr>
              <a:t>https://gptzero.me/</a:t>
            </a:r>
            <a:r>
              <a:rPr lang="en-US" altLang="de-DE"/>
              <a:t>), </a:t>
            </a:r>
            <a:endParaRPr lang="de-DE" altLang="de-DE"/>
          </a:p>
        </p:txBody>
      </p:sp>
      <p:sp>
        <p:nvSpPr>
          <p:cNvPr id="27652" name="Slide Number Placeholder 3">
            <a:extLst>
              <a:ext uri="{FF2B5EF4-FFF2-40B4-BE49-F238E27FC236}">
                <a16:creationId xmlns:a16="http://schemas.microsoft.com/office/drawing/2014/main" id="{1293B35C-ED0A-B9A9-BEBF-3BFDB23D075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46F7DB1B-7C12-41A5-8FE4-54C54B315E21}" type="slidenum">
              <a:rPr lang="de-DE" altLang="de-DE" smtClean="0">
                <a:latin typeface="Aptos" panose="020B0004020202020204" pitchFamily="34" charset="0"/>
              </a:rPr>
              <a:pPr/>
              <a:t>15</a:t>
            </a:fld>
            <a:endParaRPr lang="de-DE" altLang="de-DE">
              <a:latin typeface="Aptos" panose="020B00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DC4AD5F-2BCA-6286-8053-2452B86E63E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42429028-CAE9-2591-27C0-DA28C558C7E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https://www.sciencedirect.com/science/article/pii/S2468023024002402</a:t>
            </a:r>
            <a:endParaRPr lang="de-DE" altLang="de-DE"/>
          </a:p>
        </p:txBody>
      </p:sp>
      <p:sp>
        <p:nvSpPr>
          <p:cNvPr id="29700" name="Slide Number Placeholder 3">
            <a:extLst>
              <a:ext uri="{FF2B5EF4-FFF2-40B4-BE49-F238E27FC236}">
                <a16:creationId xmlns:a16="http://schemas.microsoft.com/office/drawing/2014/main" id="{8F765CF4-31C8-E630-DF02-EA1799888E2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33C9417E-629B-4584-92CB-9CFC6140C2D7}" type="slidenum">
              <a:rPr lang="de-DE" altLang="de-DE" smtClean="0">
                <a:latin typeface="Aptos" panose="020B0004020202020204" pitchFamily="34" charset="0"/>
              </a:rPr>
              <a:pPr/>
              <a:t>16</a:t>
            </a:fld>
            <a:endParaRPr lang="de-DE" altLang="de-DE">
              <a:latin typeface="Aptos" panose="020B00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58202C23-0F35-F762-CB5C-852AA73F6B4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29933A81-09D2-33ED-B2A3-D9C344570BF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AU" altLang="de-DE"/>
              <a:t>https://english.elpais.com/technology/2024-10-24/humans-are-already-repeating-words-learned-from-chatgpt-such-as-delve-and-meticulous.html</a:t>
            </a:r>
            <a:endParaRPr lang="de-DE" altLang="de-DE"/>
          </a:p>
        </p:txBody>
      </p:sp>
      <p:sp>
        <p:nvSpPr>
          <p:cNvPr id="33796" name="Slide Number Placeholder 3">
            <a:extLst>
              <a:ext uri="{FF2B5EF4-FFF2-40B4-BE49-F238E27FC236}">
                <a16:creationId xmlns:a16="http://schemas.microsoft.com/office/drawing/2014/main" id="{179605F9-A07C-DF7E-EEAE-856DACC4FFC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fld id="{AF83676B-B042-4D32-A1C0-FCF310A96CAA}" type="slidenum">
              <a:rPr lang="de-DE" altLang="de-DE" smtClean="0">
                <a:latin typeface="Aptos" panose="020B0004020202020204" pitchFamily="34" charset="0"/>
              </a:rPr>
              <a:pPr/>
              <a:t>19</a:t>
            </a:fld>
            <a:endParaRPr lang="de-DE" altLang="de-DE">
              <a:latin typeface="Aptos" panose="020B00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B15C04-CABD-7CB5-0040-8B9895742E65}"/>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Date Placeholder 6">
            <a:extLst>
              <a:ext uri="{FF2B5EF4-FFF2-40B4-BE49-F238E27FC236}">
                <a16:creationId xmlns:a16="http://schemas.microsoft.com/office/drawing/2014/main" id="{B971945E-8472-D04D-7D1E-A99DB88A702F}"/>
              </a:ext>
            </a:extLst>
          </p:cNvPr>
          <p:cNvSpPr>
            <a:spLocks noGrp="1"/>
          </p:cNvSpPr>
          <p:nvPr>
            <p:ph type="dt" sz="half" idx="10"/>
          </p:nvPr>
        </p:nvSpPr>
        <p:spPr/>
        <p:txBody>
          <a:bodyPr/>
          <a:lstStyle>
            <a:lvl1pPr>
              <a:defRPr>
                <a:solidFill>
                  <a:srgbClr val="FFFFFF">
                    <a:alpha val="80000"/>
                  </a:srgbClr>
                </a:solidFill>
              </a:defRPr>
            </a:lvl1pPr>
          </a:lstStyle>
          <a:p>
            <a:pPr>
              <a:defRPr/>
            </a:pPr>
            <a:fld id="{5EB362DE-1360-4E77-B914-114B4320C363}" type="datetimeFigureOut">
              <a:rPr lang="LID4096"/>
              <a:pPr>
                <a:defRPr/>
              </a:pPr>
              <a:t>02/24/2025</a:t>
            </a:fld>
            <a:endParaRPr lang="en-DE"/>
          </a:p>
        </p:txBody>
      </p:sp>
      <p:sp>
        <p:nvSpPr>
          <p:cNvPr id="6" name="Footer Placeholder 7">
            <a:extLst>
              <a:ext uri="{FF2B5EF4-FFF2-40B4-BE49-F238E27FC236}">
                <a16:creationId xmlns:a16="http://schemas.microsoft.com/office/drawing/2014/main" id="{CB69228F-8449-D2D2-9521-3890F26F8D52}"/>
              </a:ext>
            </a:extLst>
          </p:cNvPr>
          <p:cNvSpPr>
            <a:spLocks noGrp="1"/>
          </p:cNvSpPr>
          <p:nvPr>
            <p:ph type="ftr" sz="quarter" idx="11"/>
          </p:nvPr>
        </p:nvSpPr>
        <p:spPr/>
        <p:txBody>
          <a:bodyPr/>
          <a:lstStyle>
            <a:lvl1pPr>
              <a:defRPr>
                <a:solidFill>
                  <a:srgbClr val="FFFFFF">
                    <a:alpha val="80000"/>
                  </a:srgbClr>
                </a:solidFill>
              </a:defRPr>
            </a:lvl1pPr>
          </a:lstStyle>
          <a:p>
            <a:pPr>
              <a:defRPr/>
            </a:pPr>
            <a:endParaRPr lang="en-DE"/>
          </a:p>
        </p:txBody>
      </p:sp>
      <p:sp>
        <p:nvSpPr>
          <p:cNvPr id="7" name="Slide Number Placeholder 8">
            <a:extLst>
              <a:ext uri="{FF2B5EF4-FFF2-40B4-BE49-F238E27FC236}">
                <a16:creationId xmlns:a16="http://schemas.microsoft.com/office/drawing/2014/main" id="{3114EBEE-F480-34AB-C244-D2188019D8BA}"/>
              </a:ext>
            </a:extLst>
          </p:cNvPr>
          <p:cNvSpPr>
            <a:spLocks noGrp="1"/>
          </p:cNvSpPr>
          <p:nvPr>
            <p:ph type="sldNum" sz="quarter" idx="12"/>
          </p:nvPr>
        </p:nvSpPr>
        <p:spPr/>
        <p:txBody>
          <a:bodyPr/>
          <a:lstStyle>
            <a:lvl1pPr>
              <a:defRPr>
                <a:solidFill>
                  <a:srgbClr val="FFFFFF"/>
                </a:solidFill>
              </a:defRPr>
            </a:lvl1pPr>
          </a:lstStyle>
          <a:p>
            <a:pPr>
              <a:defRPr/>
            </a:pPr>
            <a:fld id="{C6DA1481-AD04-4A5C-B39E-DC3336BE93E5}" type="slidenum">
              <a:rPr lang="de-DE" altLang="en-US"/>
              <a:pPr>
                <a:defRPr/>
              </a:pPr>
              <a:t>‹#›</a:t>
            </a:fld>
            <a:endParaRPr lang="de-DE" altLang="en-US"/>
          </a:p>
        </p:txBody>
      </p:sp>
    </p:spTree>
    <p:extLst>
      <p:ext uri="{BB962C8B-B14F-4D97-AF65-F5344CB8AC3E}">
        <p14:creationId xmlns:p14="http://schemas.microsoft.com/office/powerpoint/2010/main" val="259563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CD6618-825F-52CC-9738-A73AC487E0B7}"/>
              </a:ext>
            </a:extLst>
          </p:cNvPr>
          <p:cNvSpPr>
            <a:spLocks noGrp="1"/>
          </p:cNvSpPr>
          <p:nvPr>
            <p:ph type="dt" sz="half" idx="10"/>
          </p:nvPr>
        </p:nvSpPr>
        <p:spPr/>
        <p:txBody>
          <a:bodyPr/>
          <a:lstStyle>
            <a:lvl1pPr>
              <a:defRPr/>
            </a:lvl1pPr>
          </a:lstStyle>
          <a:p>
            <a:pPr>
              <a:defRPr/>
            </a:pPr>
            <a:fld id="{A657E627-28CD-43C5-B7BD-684D85AF6312}" type="datetimeFigureOut">
              <a:rPr lang="LID4096"/>
              <a:pPr>
                <a:defRPr/>
              </a:pPr>
              <a:t>02/24/2025</a:t>
            </a:fld>
            <a:endParaRPr lang="en-DE"/>
          </a:p>
        </p:txBody>
      </p:sp>
      <p:sp>
        <p:nvSpPr>
          <p:cNvPr id="5" name="Footer Placeholder 4">
            <a:extLst>
              <a:ext uri="{FF2B5EF4-FFF2-40B4-BE49-F238E27FC236}">
                <a16:creationId xmlns:a16="http://schemas.microsoft.com/office/drawing/2014/main" id="{0BC00F74-05DC-0F72-66A7-001EEA6D5C0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4D73A0E-A4CD-A845-AEB2-002B132E5513}"/>
              </a:ext>
            </a:extLst>
          </p:cNvPr>
          <p:cNvSpPr>
            <a:spLocks noGrp="1"/>
          </p:cNvSpPr>
          <p:nvPr>
            <p:ph type="sldNum" sz="quarter" idx="12"/>
          </p:nvPr>
        </p:nvSpPr>
        <p:spPr/>
        <p:txBody>
          <a:bodyPr/>
          <a:lstStyle>
            <a:lvl1pPr>
              <a:defRPr/>
            </a:lvl1pPr>
          </a:lstStyle>
          <a:p>
            <a:pPr>
              <a:defRPr/>
            </a:pPr>
            <a:fld id="{8F8D5610-3F97-4DC8-956F-4A50B5B3CE45}" type="slidenum">
              <a:rPr lang="de-DE" altLang="en-US"/>
              <a:pPr>
                <a:defRPr/>
              </a:pPr>
              <a:t>‹#›</a:t>
            </a:fld>
            <a:endParaRPr lang="de-DE" altLang="en-US"/>
          </a:p>
        </p:txBody>
      </p:sp>
    </p:spTree>
    <p:extLst>
      <p:ext uri="{BB962C8B-B14F-4D97-AF65-F5344CB8AC3E}">
        <p14:creationId xmlns:p14="http://schemas.microsoft.com/office/powerpoint/2010/main" val="333763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3E45B4E-0D4F-A45D-8DF7-EFAA35620A49}"/>
              </a:ext>
            </a:extLst>
          </p:cNvPr>
          <p:cNvSpPr>
            <a:spLocks noGrp="1"/>
          </p:cNvSpPr>
          <p:nvPr>
            <p:ph type="dt" sz="half" idx="10"/>
          </p:nvPr>
        </p:nvSpPr>
        <p:spPr/>
        <p:txBody>
          <a:bodyPr/>
          <a:lstStyle>
            <a:lvl1pPr>
              <a:defRPr/>
            </a:lvl1pPr>
          </a:lstStyle>
          <a:p>
            <a:pPr>
              <a:defRPr/>
            </a:pPr>
            <a:fld id="{0E57D053-BF25-4583-860C-8ABA6BAD51CD}" type="datetimeFigureOut">
              <a:rPr lang="LID4096"/>
              <a:pPr>
                <a:defRPr/>
              </a:pPr>
              <a:t>02/24/2025</a:t>
            </a:fld>
            <a:endParaRPr lang="en-DE"/>
          </a:p>
        </p:txBody>
      </p:sp>
      <p:sp>
        <p:nvSpPr>
          <p:cNvPr id="5" name="Footer Placeholder 4">
            <a:extLst>
              <a:ext uri="{FF2B5EF4-FFF2-40B4-BE49-F238E27FC236}">
                <a16:creationId xmlns:a16="http://schemas.microsoft.com/office/drawing/2014/main" id="{65FD44C2-2ED8-F9FF-1407-DC5AA685F3BF}"/>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E2DD5843-3246-F289-9155-75B173D767CB}"/>
              </a:ext>
            </a:extLst>
          </p:cNvPr>
          <p:cNvSpPr>
            <a:spLocks noGrp="1"/>
          </p:cNvSpPr>
          <p:nvPr>
            <p:ph type="sldNum" sz="quarter" idx="12"/>
          </p:nvPr>
        </p:nvSpPr>
        <p:spPr/>
        <p:txBody>
          <a:bodyPr/>
          <a:lstStyle>
            <a:lvl1pPr>
              <a:defRPr/>
            </a:lvl1pPr>
          </a:lstStyle>
          <a:p>
            <a:pPr>
              <a:defRPr/>
            </a:pPr>
            <a:fld id="{083CB09C-A360-4071-B210-A425947407D2}" type="slidenum">
              <a:rPr lang="de-DE" altLang="en-US"/>
              <a:pPr>
                <a:defRPr/>
              </a:pPr>
              <a:t>‹#›</a:t>
            </a:fld>
            <a:endParaRPr lang="de-DE" altLang="en-US"/>
          </a:p>
        </p:txBody>
      </p:sp>
    </p:spTree>
    <p:extLst>
      <p:ext uri="{BB962C8B-B14F-4D97-AF65-F5344CB8AC3E}">
        <p14:creationId xmlns:p14="http://schemas.microsoft.com/office/powerpoint/2010/main" val="3866502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106D3E-0DBA-5B46-2693-B4000402B5AC}"/>
              </a:ext>
            </a:extLst>
          </p:cNvPr>
          <p:cNvSpPr>
            <a:spLocks noGrp="1"/>
          </p:cNvSpPr>
          <p:nvPr>
            <p:ph type="dt" sz="half" idx="10"/>
          </p:nvPr>
        </p:nvSpPr>
        <p:spPr/>
        <p:txBody>
          <a:bodyPr/>
          <a:lstStyle>
            <a:lvl1pPr>
              <a:defRPr/>
            </a:lvl1pPr>
          </a:lstStyle>
          <a:p>
            <a:pPr>
              <a:defRPr/>
            </a:pPr>
            <a:fld id="{1980C9BA-879D-43BD-9C5E-E3CBF55F3957}" type="datetimeFigureOut">
              <a:rPr lang="LID4096"/>
              <a:pPr>
                <a:defRPr/>
              </a:pPr>
              <a:t>02/24/2025</a:t>
            </a:fld>
            <a:endParaRPr lang="en-DE"/>
          </a:p>
        </p:txBody>
      </p:sp>
      <p:sp>
        <p:nvSpPr>
          <p:cNvPr id="5" name="Footer Placeholder 4">
            <a:extLst>
              <a:ext uri="{FF2B5EF4-FFF2-40B4-BE49-F238E27FC236}">
                <a16:creationId xmlns:a16="http://schemas.microsoft.com/office/drawing/2014/main" id="{1E8DFCA9-8048-850F-EC42-1E294C510A22}"/>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5A01440F-2EB4-38E7-D2F9-28672FD65A16}"/>
              </a:ext>
            </a:extLst>
          </p:cNvPr>
          <p:cNvSpPr>
            <a:spLocks noGrp="1"/>
          </p:cNvSpPr>
          <p:nvPr>
            <p:ph type="sldNum" sz="quarter" idx="12"/>
          </p:nvPr>
        </p:nvSpPr>
        <p:spPr/>
        <p:txBody>
          <a:bodyPr/>
          <a:lstStyle>
            <a:lvl1pPr>
              <a:defRPr/>
            </a:lvl1pPr>
          </a:lstStyle>
          <a:p>
            <a:pPr>
              <a:defRPr/>
            </a:pPr>
            <a:fld id="{3428E1F2-BBF8-45DC-ABDC-8C0E109E46DE}" type="slidenum">
              <a:rPr lang="de-DE" altLang="en-US"/>
              <a:pPr>
                <a:defRPr/>
              </a:pPr>
              <a:t>‹#›</a:t>
            </a:fld>
            <a:endParaRPr lang="de-DE" altLang="en-US"/>
          </a:p>
        </p:txBody>
      </p:sp>
    </p:spTree>
    <p:extLst>
      <p:ext uri="{BB962C8B-B14F-4D97-AF65-F5344CB8AC3E}">
        <p14:creationId xmlns:p14="http://schemas.microsoft.com/office/powerpoint/2010/main" val="369434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0837F9-C37E-2930-3D5D-7B078337C0A9}"/>
              </a:ext>
            </a:extLst>
          </p:cNvPr>
          <p:cNvSpPr>
            <a:spLocks noGrp="1"/>
          </p:cNvSpPr>
          <p:nvPr>
            <p:ph type="dt" sz="half" idx="10"/>
          </p:nvPr>
        </p:nvSpPr>
        <p:spPr/>
        <p:txBody>
          <a:bodyPr/>
          <a:lstStyle>
            <a:lvl1pPr>
              <a:defRPr/>
            </a:lvl1pPr>
          </a:lstStyle>
          <a:p>
            <a:pPr>
              <a:defRPr/>
            </a:pPr>
            <a:fld id="{E8805005-7B16-456A-90A1-3CB60EB8AADC}" type="datetimeFigureOut">
              <a:rPr lang="LID4096"/>
              <a:pPr>
                <a:defRPr/>
              </a:pPr>
              <a:t>02/24/2025</a:t>
            </a:fld>
            <a:endParaRPr lang="en-DE"/>
          </a:p>
        </p:txBody>
      </p:sp>
      <p:sp>
        <p:nvSpPr>
          <p:cNvPr id="5" name="Footer Placeholder 4">
            <a:extLst>
              <a:ext uri="{FF2B5EF4-FFF2-40B4-BE49-F238E27FC236}">
                <a16:creationId xmlns:a16="http://schemas.microsoft.com/office/drawing/2014/main" id="{4E6DF469-57D6-D7C6-D654-047A208C432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81CD0455-BADE-A2AE-205D-E0CB47CA8DCE}"/>
              </a:ext>
            </a:extLst>
          </p:cNvPr>
          <p:cNvSpPr>
            <a:spLocks noGrp="1"/>
          </p:cNvSpPr>
          <p:nvPr>
            <p:ph type="sldNum" sz="quarter" idx="12"/>
          </p:nvPr>
        </p:nvSpPr>
        <p:spPr/>
        <p:txBody>
          <a:bodyPr/>
          <a:lstStyle>
            <a:lvl1pPr>
              <a:defRPr/>
            </a:lvl1pPr>
          </a:lstStyle>
          <a:p>
            <a:pPr>
              <a:defRPr/>
            </a:pPr>
            <a:fld id="{5F4E6D23-110A-47EB-BF26-DA184D1CB1DC}" type="slidenum">
              <a:rPr lang="de-DE" altLang="en-US"/>
              <a:pPr>
                <a:defRPr/>
              </a:pPr>
              <a:t>‹#›</a:t>
            </a:fld>
            <a:endParaRPr lang="de-DE" altLang="en-US"/>
          </a:p>
        </p:txBody>
      </p:sp>
    </p:spTree>
    <p:extLst>
      <p:ext uri="{BB962C8B-B14F-4D97-AF65-F5344CB8AC3E}">
        <p14:creationId xmlns:p14="http://schemas.microsoft.com/office/powerpoint/2010/main" val="358351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87D59730-8C45-CCAC-E23C-F87EE1AE6043}"/>
              </a:ext>
            </a:extLst>
          </p:cNvPr>
          <p:cNvSpPr>
            <a:spLocks noGrp="1"/>
          </p:cNvSpPr>
          <p:nvPr>
            <p:ph type="dt" sz="half" idx="10"/>
          </p:nvPr>
        </p:nvSpPr>
        <p:spPr/>
        <p:txBody>
          <a:bodyPr/>
          <a:lstStyle>
            <a:lvl1pPr>
              <a:defRPr/>
            </a:lvl1pPr>
          </a:lstStyle>
          <a:p>
            <a:pPr>
              <a:defRPr/>
            </a:pPr>
            <a:fld id="{A7139F9F-F94A-425C-9D73-8D810849BAFA}" type="datetimeFigureOut">
              <a:rPr lang="LID4096"/>
              <a:pPr>
                <a:defRPr/>
              </a:pPr>
              <a:t>02/24/2025</a:t>
            </a:fld>
            <a:endParaRPr lang="en-DE"/>
          </a:p>
        </p:txBody>
      </p:sp>
      <p:sp>
        <p:nvSpPr>
          <p:cNvPr id="6" name="Footer Placeholder 4">
            <a:extLst>
              <a:ext uri="{FF2B5EF4-FFF2-40B4-BE49-F238E27FC236}">
                <a16:creationId xmlns:a16="http://schemas.microsoft.com/office/drawing/2014/main" id="{4B6FC32D-AF20-66C6-9214-E11FFE19853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5">
            <a:extLst>
              <a:ext uri="{FF2B5EF4-FFF2-40B4-BE49-F238E27FC236}">
                <a16:creationId xmlns:a16="http://schemas.microsoft.com/office/drawing/2014/main" id="{BF8F9BAA-91C9-C661-D334-30DC497C1D56}"/>
              </a:ext>
            </a:extLst>
          </p:cNvPr>
          <p:cNvSpPr>
            <a:spLocks noGrp="1"/>
          </p:cNvSpPr>
          <p:nvPr>
            <p:ph type="sldNum" sz="quarter" idx="12"/>
          </p:nvPr>
        </p:nvSpPr>
        <p:spPr/>
        <p:txBody>
          <a:bodyPr/>
          <a:lstStyle>
            <a:lvl1pPr>
              <a:defRPr/>
            </a:lvl1pPr>
          </a:lstStyle>
          <a:p>
            <a:pPr>
              <a:defRPr/>
            </a:pPr>
            <a:fld id="{8539E74C-B439-4138-A8DC-E4B117FA935D}" type="slidenum">
              <a:rPr lang="de-DE" altLang="en-US"/>
              <a:pPr>
                <a:defRPr/>
              </a:pPr>
              <a:t>‹#›</a:t>
            </a:fld>
            <a:endParaRPr lang="de-DE" altLang="en-US"/>
          </a:p>
        </p:txBody>
      </p:sp>
    </p:spTree>
    <p:extLst>
      <p:ext uri="{BB962C8B-B14F-4D97-AF65-F5344CB8AC3E}">
        <p14:creationId xmlns:p14="http://schemas.microsoft.com/office/powerpoint/2010/main" val="2908274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3">
            <a:extLst>
              <a:ext uri="{FF2B5EF4-FFF2-40B4-BE49-F238E27FC236}">
                <a16:creationId xmlns:a16="http://schemas.microsoft.com/office/drawing/2014/main" id="{8C20C219-53AE-644A-28CB-139148F74F0A}"/>
              </a:ext>
            </a:extLst>
          </p:cNvPr>
          <p:cNvSpPr>
            <a:spLocks noGrp="1"/>
          </p:cNvSpPr>
          <p:nvPr>
            <p:ph type="dt" sz="half" idx="10"/>
          </p:nvPr>
        </p:nvSpPr>
        <p:spPr/>
        <p:txBody>
          <a:bodyPr/>
          <a:lstStyle>
            <a:lvl1pPr>
              <a:defRPr/>
            </a:lvl1pPr>
          </a:lstStyle>
          <a:p>
            <a:pPr>
              <a:defRPr/>
            </a:pPr>
            <a:fld id="{A2D2C0FF-F7C3-4301-8BE9-CC2CEE5558E8}" type="datetimeFigureOut">
              <a:rPr lang="LID4096"/>
              <a:pPr>
                <a:defRPr/>
              </a:pPr>
              <a:t>02/24/2025</a:t>
            </a:fld>
            <a:endParaRPr lang="en-DE"/>
          </a:p>
        </p:txBody>
      </p:sp>
      <p:sp>
        <p:nvSpPr>
          <p:cNvPr id="7" name="Footer Placeholder 4">
            <a:extLst>
              <a:ext uri="{FF2B5EF4-FFF2-40B4-BE49-F238E27FC236}">
                <a16:creationId xmlns:a16="http://schemas.microsoft.com/office/drawing/2014/main" id="{7FA6465A-A4BE-355D-7838-08C687B45E3C}"/>
              </a:ext>
            </a:extLst>
          </p:cNvPr>
          <p:cNvSpPr>
            <a:spLocks noGrp="1"/>
          </p:cNvSpPr>
          <p:nvPr>
            <p:ph type="ftr" sz="quarter" idx="11"/>
          </p:nvPr>
        </p:nvSpPr>
        <p:spPr/>
        <p:txBody>
          <a:bodyPr/>
          <a:lstStyle>
            <a:lvl1pPr>
              <a:defRPr/>
            </a:lvl1pPr>
          </a:lstStyle>
          <a:p>
            <a:pPr>
              <a:defRPr/>
            </a:pPr>
            <a:endParaRPr lang="en-DE"/>
          </a:p>
        </p:txBody>
      </p:sp>
      <p:sp>
        <p:nvSpPr>
          <p:cNvPr id="8" name="Slide Number Placeholder 5">
            <a:extLst>
              <a:ext uri="{FF2B5EF4-FFF2-40B4-BE49-F238E27FC236}">
                <a16:creationId xmlns:a16="http://schemas.microsoft.com/office/drawing/2014/main" id="{A0E9A835-C340-0ABF-D3A5-49B9F7AAC0D5}"/>
              </a:ext>
            </a:extLst>
          </p:cNvPr>
          <p:cNvSpPr>
            <a:spLocks noGrp="1"/>
          </p:cNvSpPr>
          <p:nvPr>
            <p:ph type="sldNum" sz="quarter" idx="12"/>
          </p:nvPr>
        </p:nvSpPr>
        <p:spPr/>
        <p:txBody>
          <a:bodyPr/>
          <a:lstStyle>
            <a:lvl1pPr>
              <a:defRPr/>
            </a:lvl1pPr>
          </a:lstStyle>
          <a:p>
            <a:pPr>
              <a:defRPr/>
            </a:pPr>
            <a:fld id="{55015E97-630E-4A67-A057-8B9F5E84167F}" type="slidenum">
              <a:rPr lang="de-DE" altLang="en-US"/>
              <a:pPr>
                <a:defRPr/>
              </a:pPr>
              <a:t>‹#›</a:t>
            </a:fld>
            <a:endParaRPr lang="de-DE" altLang="en-US"/>
          </a:p>
        </p:txBody>
      </p:sp>
    </p:spTree>
    <p:extLst>
      <p:ext uri="{BB962C8B-B14F-4D97-AF65-F5344CB8AC3E}">
        <p14:creationId xmlns:p14="http://schemas.microsoft.com/office/powerpoint/2010/main" val="1639334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3">
            <a:extLst>
              <a:ext uri="{FF2B5EF4-FFF2-40B4-BE49-F238E27FC236}">
                <a16:creationId xmlns:a16="http://schemas.microsoft.com/office/drawing/2014/main" id="{9728D588-7EA4-5683-D6F2-21BA224FA5CE}"/>
              </a:ext>
            </a:extLst>
          </p:cNvPr>
          <p:cNvSpPr>
            <a:spLocks noGrp="1"/>
          </p:cNvSpPr>
          <p:nvPr>
            <p:ph type="dt" sz="half" idx="10"/>
          </p:nvPr>
        </p:nvSpPr>
        <p:spPr/>
        <p:txBody>
          <a:bodyPr/>
          <a:lstStyle>
            <a:lvl1pPr>
              <a:defRPr/>
            </a:lvl1pPr>
          </a:lstStyle>
          <a:p>
            <a:pPr>
              <a:defRPr/>
            </a:pPr>
            <a:fld id="{1677FEF4-52DD-454C-83FF-704812D0B37B}" type="datetimeFigureOut">
              <a:rPr lang="LID4096"/>
              <a:pPr>
                <a:defRPr/>
              </a:pPr>
              <a:t>02/24/2025</a:t>
            </a:fld>
            <a:endParaRPr lang="en-DE"/>
          </a:p>
        </p:txBody>
      </p:sp>
      <p:sp>
        <p:nvSpPr>
          <p:cNvPr id="3" name="Footer Placeholder 4">
            <a:extLst>
              <a:ext uri="{FF2B5EF4-FFF2-40B4-BE49-F238E27FC236}">
                <a16:creationId xmlns:a16="http://schemas.microsoft.com/office/drawing/2014/main" id="{9C799FEC-6880-5CBE-A04A-1CAB3601D2E4}"/>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5">
            <a:extLst>
              <a:ext uri="{FF2B5EF4-FFF2-40B4-BE49-F238E27FC236}">
                <a16:creationId xmlns:a16="http://schemas.microsoft.com/office/drawing/2014/main" id="{29CA04A4-97CA-AF37-C4C0-8B7A14ABCAB1}"/>
              </a:ext>
            </a:extLst>
          </p:cNvPr>
          <p:cNvSpPr>
            <a:spLocks noGrp="1"/>
          </p:cNvSpPr>
          <p:nvPr>
            <p:ph type="sldNum" sz="quarter" idx="12"/>
          </p:nvPr>
        </p:nvSpPr>
        <p:spPr/>
        <p:txBody>
          <a:bodyPr/>
          <a:lstStyle>
            <a:lvl1pPr>
              <a:defRPr/>
            </a:lvl1pPr>
          </a:lstStyle>
          <a:p>
            <a:pPr>
              <a:defRPr/>
            </a:pPr>
            <a:fld id="{BA390031-CC16-4531-8879-E1A72477C2A1}" type="slidenum">
              <a:rPr lang="de-DE" altLang="en-US"/>
              <a:pPr>
                <a:defRPr/>
              </a:pPr>
              <a:t>‹#›</a:t>
            </a:fld>
            <a:endParaRPr lang="de-DE" altLang="en-US"/>
          </a:p>
        </p:txBody>
      </p:sp>
    </p:spTree>
    <p:extLst>
      <p:ext uri="{BB962C8B-B14F-4D97-AF65-F5344CB8AC3E}">
        <p14:creationId xmlns:p14="http://schemas.microsoft.com/office/powerpoint/2010/main" val="86770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03FDA3-D141-E77E-745B-86F40B18279A}"/>
              </a:ext>
            </a:extLst>
          </p:cNvPr>
          <p:cNvSpPr>
            <a:spLocks noGrp="1"/>
          </p:cNvSpPr>
          <p:nvPr>
            <p:ph type="dt" sz="half" idx="10"/>
          </p:nvPr>
        </p:nvSpPr>
        <p:spPr/>
        <p:txBody>
          <a:bodyPr/>
          <a:lstStyle>
            <a:lvl1pPr>
              <a:defRPr/>
            </a:lvl1pPr>
          </a:lstStyle>
          <a:p>
            <a:pPr>
              <a:defRPr/>
            </a:pPr>
            <a:fld id="{E49CAD25-C14F-4B59-BAF7-1972547333F6}" type="datetimeFigureOut">
              <a:rPr lang="LID4096"/>
              <a:pPr>
                <a:defRPr/>
              </a:pPr>
              <a:t>02/24/2025</a:t>
            </a:fld>
            <a:endParaRPr lang="en-DE"/>
          </a:p>
        </p:txBody>
      </p:sp>
      <p:sp>
        <p:nvSpPr>
          <p:cNvPr id="3" name="Footer Placeholder 4">
            <a:extLst>
              <a:ext uri="{FF2B5EF4-FFF2-40B4-BE49-F238E27FC236}">
                <a16:creationId xmlns:a16="http://schemas.microsoft.com/office/drawing/2014/main" id="{D0570682-F9FB-1B18-E07C-442CE1AED347}"/>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5">
            <a:extLst>
              <a:ext uri="{FF2B5EF4-FFF2-40B4-BE49-F238E27FC236}">
                <a16:creationId xmlns:a16="http://schemas.microsoft.com/office/drawing/2014/main" id="{E9167A23-52F5-A0A3-05F5-4D7E8E562E2C}"/>
              </a:ext>
            </a:extLst>
          </p:cNvPr>
          <p:cNvSpPr>
            <a:spLocks noGrp="1"/>
          </p:cNvSpPr>
          <p:nvPr>
            <p:ph type="sldNum" sz="quarter" idx="12"/>
          </p:nvPr>
        </p:nvSpPr>
        <p:spPr/>
        <p:txBody>
          <a:bodyPr/>
          <a:lstStyle>
            <a:lvl1pPr>
              <a:defRPr/>
            </a:lvl1pPr>
          </a:lstStyle>
          <a:p>
            <a:pPr>
              <a:defRPr/>
            </a:pPr>
            <a:fld id="{C8E079D6-38F0-47D6-81F2-CDFB41AE400B}" type="slidenum">
              <a:rPr lang="de-DE" altLang="en-US"/>
              <a:pPr>
                <a:defRPr/>
              </a:pPr>
              <a:t>‹#›</a:t>
            </a:fld>
            <a:endParaRPr lang="de-DE" altLang="en-US"/>
          </a:p>
        </p:txBody>
      </p:sp>
    </p:spTree>
    <p:extLst>
      <p:ext uri="{BB962C8B-B14F-4D97-AF65-F5344CB8AC3E}">
        <p14:creationId xmlns:p14="http://schemas.microsoft.com/office/powerpoint/2010/main" val="3099243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0A3A4E-FD49-339A-960A-9311885CBAFF}"/>
              </a:ext>
            </a:extLst>
          </p:cNvPr>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FC275B8-102F-04AA-A0AB-684D91530266}"/>
              </a:ext>
            </a:extLst>
          </p:cNvPr>
          <p:cNvSpPr>
            <a:spLocks noGrp="1"/>
          </p:cNvSpPr>
          <p:nvPr>
            <p:ph type="dt" sz="half" idx="10"/>
          </p:nvPr>
        </p:nvSpPr>
        <p:spPr/>
        <p:txBody>
          <a:bodyPr/>
          <a:lstStyle>
            <a:lvl1pPr>
              <a:defRPr/>
            </a:lvl1pPr>
          </a:lstStyle>
          <a:p>
            <a:pPr>
              <a:defRPr/>
            </a:pPr>
            <a:fld id="{781A15BE-57CA-4513-83C6-78085E54410A}" type="datetimeFigureOut">
              <a:rPr lang="LID4096"/>
              <a:pPr>
                <a:defRPr/>
              </a:pPr>
              <a:t>02/24/2025</a:t>
            </a:fld>
            <a:endParaRPr lang="en-DE"/>
          </a:p>
        </p:txBody>
      </p:sp>
      <p:sp>
        <p:nvSpPr>
          <p:cNvPr id="6" name="Footer Placeholder 5">
            <a:extLst>
              <a:ext uri="{FF2B5EF4-FFF2-40B4-BE49-F238E27FC236}">
                <a16:creationId xmlns:a16="http://schemas.microsoft.com/office/drawing/2014/main" id="{95D9B9EF-0AFC-41DF-75F5-F0F2CA762D6A}"/>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09E25FED-1C37-ACEB-E157-77F170DECA21}"/>
              </a:ext>
            </a:extLst>
          </p:cNvPr>
          <p:cNvSpPr>
            <a:spLocks noGrp="1"/>
          </p:cNvSpPr>
          <p:nvPr>
            <p:ph type="sldNum" sz="quarter" idx="12"/>
          </p:nvPr>
        </p:nvSpPr>
        <p:spPr/>
        <p:txBody>
          <a:bodyPr/>
          <a:lstStyle>
            <a:lvl1pPr>
              <a:defRPr>
                <a:solidFill>
                  <a:srgbClr val="FFFFFF"/>
                </a:solidFill>
              </a:defRPr>
            </a:lvl1pPr>
          </a:lstStyle>
          <a:p>
            <a:pPr>
              <a:defRPr/>
            </a:pPr>
            <a:fld id="{A78F98E1-A0EA-4BA3-BD88-463BCC793E57}" type="slidenum">
              <a:rPr lang="de-DE" altLang="en-US"/>
              <a:pPr>
                <a:defRPr/>
              </a:pPr>
              <a:t>‹#›</a:t>
            </a:fld>
            <a:endParaRPr lang="de-DE" altLang="en-US"/>
          </a:p>
        </p:txBody>
      </p:sp>
    </p:spTree>
    <p:extLst>
      <p:ext uri="{BB962C8B-B14F-4D97-AF65-F5344CB8AC3E}">
        <p14:creationId xmlns:p14="http://schemas.microsoft.com/office/powerpoint/2010/main" val="1198168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rtlCol="0">
            <a:normAutofit/>
          </a:bodyPr>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1">
            <a:extLst>
              <a:ext uri="{FF2B5EF4-FFF2-40B4-BE49-F238E27FC236}">
                <a16:creationId xmlns:a16="http://schemas.microsoft.com/office/drawing/2014/main" id="{D818D333-F1BA-AFDB-9562-F8E18826C45E}"/>
              </a:ext>
            </a:extLst>
          </p:cNvPr>
          <p:cNvSpPr>
            <a:spLocks noGrp="1"/>
          </p:cNvSpPr>
          <p:nvPr>
            <p:ph type="dt" sz="half" idx="10"/>
          </p:nvPr>
        </p:nvSpPr>
        <p:spPr/>
        <p:txBody>
          <a:bodyPr/>
          <a:lstStyle>
            <a:lvl1pPr>
              <a:defRPr>
                <a:solidFill>
                  <a:srgbClr val="FFFFFF">
                    <a:alpha val="80000"/>
                  </a:srgbClr>
                </a:solidFill>
              </a:defRPr>
            </a:lvl1pPr>
          </a:lstStyle>
          <a:p>
            <a:pPr>
              <a:defRPr/>
            </a:pPr>
            <a:fld id="{3DF8C057-2F14-4E6D-AABF-B363888902AA}" type="datetimeFigureOut">
              <a:rPr lang="LID4096"/>
              <a:pPr>
                <a:defRPr/>
              </a:pPr>
              <a:t>02/24/2025</a:t>
            </a:fld>
            <a:endParaRPr lang="en-DE"/>
          </a:p>
        </p:txBody>
      </p:sp>
      <p:sp>
        <p:nvSpPr>
          <p:cNvPr id="6" name="Footer Placeholder 12">
            <a:extLst>
              <a:ext uri="{FF2B5EF4-FFF2-40B4-BE49-F238E27FC236}">
                <a16:creationId xmlns:a16="http://schemas.microsoft.com/office/drawing/2014/main" id="{C8D4A8B5-3DDD-DDE8-6426-748D34081F0C}"/>
              </a:ext>
            </a:extLst>
          </p:cNvPr>
          <p:cNvSpPr>
            <a:spLocks noGrp="1"/>
          </p:cNvSpPr>
          <p:nvPr>
            <p:ph type="ftr" sz="quarter" idx="11"/>
          </p:nvPr>
        </p:nvSpPr>
        <p:spPr/>
        <p:txBody>
          <a:bodyPr/>
          <a:lstStyle>
            <a:lvl1pPr>
              <a:defRPr>
                <a:solidFill>
                  <a:srgbClr val="FFFFFF">
                    <a:alpha val="80000"/>
                  </a:srgbClr>
                </a:solidFill>
              </a:defRPr>
            </a:lvl1pPr>
          </a:lstStyle>
          <a:p>
            <a:pPr>
              <a:defRPr/>
            </a:pPr>
            <a:endParaRPr lang="en-DE"/>
          </a:p>
        </p:txBody>
      </p:sp>
      <p:sp>
        <p:nvSpPr>
          <p:cNvPr id="7" name="Slide Number Placeholder 13">
            <a:extLst>
              <a:ext uri="{FF2B5EF4-FFF2-40B4-BE49-F238E27FC236}">
                <a16:creationId xmlns:a16="http://schemas.microsoft.com/office/drawing/2014/main" id="{B9DA2861-C2A1-D400-D858-75CB55C41874}"/>
              </a:ext>
            </a:extLst>
          </p:cNvPr>
          <p:cNvSpPr>
            <a:spLocks noGrp="1"/>
          </p:cNvSpPr>
          <p:nvPr>
            <p:ph type="sldNum" sz="quarter" idx="12"/>
          </p:nvPr>
        </p:nvSpPr>
        <p:spPr/>
        <p:txBody>
          <a:bodyPr/>
          <a:lstStyle>
            <a:lvl1pPr>
              <a:defRPr>
                <a:solidFill>
                  <a:srgbClr val="FFFFFF"/>
                </a:solidFill>
              </a:defRPr>
            </a:lvl1pPr>
          </a:lstStyle>
          <a:p>
            <a:pPr>
              <a:defRPr/>
            </a:pPr>
            <a:fld id="{960941A5-B2DA-4711-9B67-7FB9883A108F}" type="slidenum">
              <a:rPr lang="de-DE" altLang="en-US"/>
              <a:pPr>
                <a:defRPr/>
              </a:pPr>
              <a:t>‹#›</a:t>
            </a:fld>
            <a:endParaRPr lang="de-DE" altLang="en-US"/>
          </a:p>
        </p:txBody>
      </p:sp>
    </p:spTree>
    <p:extLst>
      <p:ext uri="{BB962C8B-B14F-4D97-AF65-F5344CB8AC3E}">
        <p14:creationId xmlns:p14="http://schemas.microsoft.com/office/powerpoint/2010/main" val="389654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493BED-12F6-849E-EE93-69DE44ADD36F}"/>
              </a:ext>
            </a:extLst>
          </p:cNvPr>
          <p:cNvSpPr>
            <a:spLocks noGrp="1"/>
          </p:cNvSpPr>
          <p:nvPr>
            <p:ph type="title"/>
          </p:nvPr>
        </p:nvSpPr>
        <p:spPr>
          <a:xfrm>
            <a:off x="657225" y="500063"/>
            <a:ext cx="10772775" cy="16573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a:extLst>
              <a:ext uri="{FF2B5EF4-FFF2-40B4-BE49-F238E27FC236}">
                <a16:creationId xmlns:a16="http://schemas.microsoft.com/office/drawing/2014/main" id="{626287FB-53BA-EA52-29C2-824EA8350019}"/>
              </a:ext>
            </a:extLst>
          </p:cNvPr>
          <p:cNvSpPr>
            <a:spLocks noGrp="1" noChangeArrowheads="1"/>
          </p:cNvSpPr>
          <p:nvPr>
            <p:ph type="body" idx="1"/>
          </p:nvPr>
        </p:nvSpPr>
        <p:spPr bwMode="auto">
          <a:xfrm>
            <a:off x="676275" y="2011363"/>
            <a:ext cx="10753725"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de-DE"/>
              <a:t>Click to edit Master text styles</a:t>
            </a:r>
          </a:p>
          <a:p>
            <a:pPr lvl="1"/>
            <a:r>
              <a:rPr lang="en-US" altLang="de-DE"/>
              <a:t>Second level</a:t>
            </a:r>
          </a:p>
          <a:p>
            <a:pPr lvl="2"/>
            <a:r>
              <a:rPr lang="en-US" altLang="de-DE"/>
              <a:t>Third level</a:t>
            </a:r>
          </a:p>
          <a:p>
            <a:pPr lvl="3"/>
            <a:r>
              <a:rPr lang="en-US" altLang="de-DE"/>
              <a:t>Fourth level</a:t>
            </a:r>
          </a:p>
          <a:p>
            <a:pPr lvl="4"/>
            <a:r>
              <a:rPr lang="en-US" altLang="de-DE"/>
              <a:t>Fifth level</a:t>
            </a:r>
          </a:p>
        </p:txBody>
      </p:sp>
      <p:sp>
        <p:nvSpPr>
          <p:cNvPr id="4" name="Date Placeholder 3">
            <a:extLst>
              <a:ext uri="{FF2B5EF4-FFF2-40B4-BE49-F238E27FC236}">
                <a16:creationId xmlns:a16="http://schemas.microsoft.com/office/drawing/2014/main" id="{35C4E555-E36B-8192-3B39-201A39912642}"/>
              </a:ext>
            </a:extLst>
          </p:cNvPr>
          <p:cNvSpPr>
            <a:spLocks noGrp="1"/>
          </p:cNvSpPr>
          <p:nvPr>
            <p:ph type="dt" sz="half" idx="2"/>
          </p:nvPr>
        </p:nvSpPr>
        <p:spPr>
          <a:xfrm>
            <a:off x="685800" y="6411913"/>
            <a:ext cx="4114800" cy="228600"/>
          </a:xfrm>
          <a:prstGeom prst="rect">
            <a:avLst/>
          </a:prstGeom>
        </p:spPr>
        <p:txBody>
          <a:bodyPr vert="horz" lIns="91440" tIns="45720" rIns="91440" bIns="45720" rtlCol="0" anchor="ctr"/>
          <a:lstStyle>
            <a:lvl1pPr algn="l" eaLnBrk="1" fontAlgn="auto" hangingPunct="1">
              <a:spcBef>
                <a:spcPts val="0"/>
              </a:spcBef>
              <a:spcAft>
                <a:spcPts val="0"/>
              </a:spcAft>
              <a:defRPr sz="950">
                <a:solidFill>
                  <a:schemeClr val="tx1">
                    <a:alpha val="80000"/>
                  </a:schemeClr>
                </a:solidFill>
                <a:latin typeface="+mn-lt"/>
              </a:defRPr>
            </a:lvl1pPr>
          </a:lstStyle>
          <a:p>
            <a:pPr>
              <a:defRPr/>
            </a:pPr>
            <a:fld id="{CD13D5B0-0D2D-4972-A607-70697838A19A}" type="datetimeFigureOut">
              <a:rPr lang="LID4096"/>
              <a:pPr>
                <a:defRPr/>
              </a:pPr>
              <a:t>02/24/2025</a:t>
            </a:fld>
            <a:endParaRPr lang="en-DE"/>
          </a:p>
        </p:txBody>
      </p:sp>
      <p:sp>
        <p:nvSpPr>
          <p:cNvPr id="5" name="Footer Placeholder 4">
            <a:extLst>
              <a:ext uri="{FF2B5EF4-FFF2-40B4-BE49-F238E27FC236}">
                <a16:creationId xmlns:a16="http://schemas.microsoft.com/office/drawing/2014/main" id="{322A8395-B29D-A015-8C73-C84683DE8D84}"/>
              </a:ext>
            </a:extLst>
          </p:cNvPr>
          <p:cNvSpPr>
            <a:spLocks noGrp="1"/>
          </p:cNvSpPr>
          <p:nvPr>
            <p:ph type="ftr" sz="quarter" idx="3"/>
          </p:nvPr>
        </p:nvSpPr>
        <p:spPr>
          <a:xfrm>
            <a:off x="685800" y="6554788"/>
            <a:ext cx="5029200" cy="228600"/>
          </a:xfrm>
          <a:prstGeom prst="rect">
            <a:avLst/>
          </a:prstGeom>
        </p:spPr>
        <p:txBody>
          <a:bodyPr vert="horz" lIns="91440" tIns="45720" rIns="91440" bIns="45720" rtlCol="0" anchor="ctr"/>
          <a:lstStyle>
            <a:lvl1pPr algn="l" eaLnBrk="1" fontAlgn="auto" hangingPunct="1">
              <a:spcBef>
                <a:spcPts val="0"/>
              </a:spcBef>
              <a:spcAft>
                <a:spcPts val="0"/>
              </a:spcAft>
              <a:defRPr sz="950" cap="all" baseline="0">
                <a:solidFill>
                  <a:schemeClr val="tx1">
                    <a:alpha val="80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4D1BF23D-82ED-FF77-A5B3-524D51660CC8}"/>
              </a:ext>
            </a:extLst>
          </p:cNvPr>
          <p:cNvSpPr>
            <a:spLocks noGrp="1"/>
          </p:cNvSpPr>
          <p:nvPr>
            <p:ph type="sldNum" sz="quarter" idx="4"/>
          </p:nvPr>
        </p:nvSpPr>
        <p:spPr>
          <a:xfrm>
            <a:off x="8764588" y="5876925"/>
            <a:ext cx="2925762" cy="13970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300">
                <a:solidFill>
                  <a:srgbClr val="50B4C8"/>
                </a:solidFill>
              </a:defRPr>
            </a:lvl1pPr>
          </a:lstStyle>
          <a:p>
            <a:pPr>
              <a:defRPr/>
            </a:pPr>
            <a:fld id="{7D13F160-7918-4C1E-880A-8DFBE97B3347}"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sldLayoutIdLst>
    <p:sldLayoutId id="2147483894" r:id="rId1"/>
    <p:sldLayoutId id="2147483886" r:id="rId2"/>
    <p:sldLayoutId id="2147483887" r:id="rId3"/>
    <p:sldLayoutId id="2147483888" r:id="rId4"/>
    <p:sldLayoutId id="2147483889" r:id="rId5"/>
    <p:sldLayoutId id="2147483890" r:id="rId6"/>
    <p:sldLayoutId id="2147483891" r:id="rId7"/>
    <p:sldLayoutId id="2147483895" r:id="rId8"/>
    <p:sldLayoutId id="2147483896" r:id="rId9"/>
    <p:sldLayoutId id="2147483892" r:id="rId10"/>
    <p:sldLayoutId id="2147483893" r:id="rId11"/>
  </p:sldLayoutIdLst>
  <p:txStyles>
    <p:titleStyle>
      <a:lvl1pPr algn="l" rtl="0" eaLnBrk="0" fontAlgn="base" hangingPunct="0">
        <a:lnSpc>
          <a:spcPct val="85000"/>
        </a:lnSpc>
        <a:spcBef>
          <a:spcPct val="0"/>
        </a:spcBef>
        <a:spcAft>
          <a:spcPct val="0"/>
        </a:spcAft>
        <a:defRPr sz="5400" kern="1200" spc="-120">
          <a:solidFill>
            <a:schemeClr val="accent1"/>
          </a:solidFill>
          <a:latin typeface="+mj-lt"/>
          <a:ea typeface="+mj-ea"/>
          <a:cs typeface="+mj-cs"/>
        </a:defRPr>
      </a:lvl1pPr>
      <a:lvl2pPr algn="l" rtl="0" eaLnBrk="0" fontAlgn="base" hangingPunct="0">
        <a:lnSpc>
          <a:spcPct val="85000"/>
        </a:lnSpc>
        <a:spcBef>
          <a:spcPct val="0"/>
        </a:spcBef>
        <a:spcAft>
          <a:spcPct val="0"/>
        </a:spcAft>
        <a:defRPr sz="5400">
          <a:solidFill>
            <a:schemeClr val="accent1"/>
          </a:solidFill>
          <a:latin typeface="Calibri Light" panose="020F0302020204030204" pitchFamily="34" charset="0"/>
        </a:defRPr>
      </a:lvl2pPr>
      <a:lvl3pPr algn="l" rtl="0" eaLnBrk="0" fontAlgn="base" hangingPunct="0">
        <a:lnSpc>
          <a:spcPct val="85000"/>
        </a:lnSpc>
        <a:spcBef>
          <a:spcPct val="0"/>
        </a:spcBef>
        <a:spcAft>
          <a:spcPct val="0"/>
        </a:spcAft>
        <a:defRPr sz="5400">
          <a:solidFill>
            <a:schemeClr val="accent1"/>
          </a:solidFill>
          <a:latin typeface="Calibri Light" panose="020F0302020204030204" pitchFamily="34" charset="0"/>
        </a:defRPr>
      </a:lvl3pPr>
      <a:lvl4pPr algn="l" rtl="0" eaLnBrk="0" fontAlgn="base" hangingPunct="0">
        <a:lnSpc>
          <a:spcPct val="85000"/>
        </a:lnSpc>
        <a:spcBef>
          <a:spcPct val="0"/>
        </a:spcBef>
        <a:spcAft>
          <a:spcPct val="0"/>
        </a:spcAft>
        <a:defRPr sz="5400">
          <a:solidFill>
            <a:schemeClr val="accent1"/>
          </a:solidFill>
          <a:latin typeface="Calibri Light" panose="020F0302020204030204" pitchFamily="34" charset="0"/>
        </a:defRPr>
      </a:lvl4pPr>
      <a:lvl5pPr algn="l" rtl="0" eaLnBrk="0" fontAlgn="base" hangingPunct="0">
        <a:lnSpc>
          <a:spcPct val="85000"/>
        </a:lnSpc>
        <a:spcBef>
          <a:spcPct val="0"/>
        </a:spcBef>
        <a:spcAft>
          <a:spcPct val="0"/>
        </a:spcAft>
        <a:defRPr sz="5400">
          <a:solidFill>
            <a:schemeClr val="accent1"/>
          </a:solidFill>
          <a:latin typeface="Calibri Light" panose="020F0302020204030204" pitchFamily="34" charset="0"/>
        </a:defRPr>
      </a:lvl5pPr>
      <a:lvl6pPr marL="457200" algn="l" rtl="0" fontAlgn="base">
        <a:lnSpc>
          <a:spcPct val="85000"/>
        </a:lnSpc>
        <a:spcBef>
          <a:spcPct val="0"/>
        </a:spcBef>
        <a:spcAft>
          <a:spcPct val="0"/>
        </a:spcAft>
        <a:defRPr sz="5400">
          <a:solidFill>
            <a:schemeClr val="accent1"/>
          </a:solidFill>
          <a:latin typeface="Calibri Light" panose="020F0302020204030204" pitchFamily="34" charset="0"/>
        </a:defRPr>
      </a:lvl6pPr>
      <a:lvl7pPr marL="914400" algn="l" rtl="0" fontAlgn="base">
        <a:lnSpc>
          <a:spcPct val="85000"/>
        </a:lnSpc>
        <a:spcBef>
          <a:spcPct val="0"/>
        </a:spcBef>
        <a:spcAft>
          <a:spcPct val="0"/>
        </a:spcAft>
        <a:defRPr sz="5400">
          <a:solidFill>
            <a:schemeClr val="accent1"/>
          </a:solidFill>
          <a:latin typeface="Calibri Light" panose="020F0302020204030204" pitchFamily="34" charset="0"/>
        </a:defRPr>
      </a:lvl7pPr>
      <a:lvl8pPr marL="1371600" algn="l" rtl="0" fontAlgn="base">
        <a:lnSpc>
          <a:spcPct val="85000"/>
        </a:lnSpc>
        <a:spcBef>
          <a:spcPct val="0"/>
        </a:spcBef>
        <a:spcAft>
          <a:spcPct val="0"/>
        </a:spcAft>
        <a:defRPr sz="5400">
          <a:solidFill>
            <a:schemeClr val="accent1"/>
          </a:solidFill>
          <a:latin typeface="Calibri Light" panose="020F0302020204030204" pitchFamily="34" charset="0"/>
        </a:defRPr>
      </a:lvl8pPr>
      <a:lvl9pPr marL="1828800" algn="l" rtl="0" fontAlgn="base">
        <a:lnSpc>
          <a:spcPct val="85000"/>
        </a:lnSpc>
        <a:spcBef>
          <a:spcPct val="0"/>
        </a:spcBef>
        <a:spcAft>
          <a:spcPct val="0"/>
        </a:spcAft>
        <a:defRPr sz="5400">
          <a:solidFill>
            <a:schemeClr val="accent1"/>
          </a:solidFill>
          <a:latin typeface="Calibri Light" panose="020F0302020204030204" pitchFamily="34" charset="0"/>
        </a:defRPr>
      </a:lvl9pPr>
    </p:titleStyle>
    <p:bodyStyle>
      <a:lvl1pPr marL="90488" indent="-90488" algn="l" rtl="0" eaLnBrk="0" fontAlgn="base" hangingPunct="0">
        <a:lnSpc>
          <a:spcPct val="85000"/>
        </a:lnSpc>
        <a:spcBef>
          <a:spcPts val="1300"/>
        </a:spcBef>
        <a:spcAft>
          <a:spcPct val="0"/>
        </a:spcAft>
        <a:buFont typeface="Arial" panose="020B0604020202020204" pitchFamily="34" charset="0"/>
        <a:buChar char=" "/>
        <a:defRPr sz="2400" kern="1200">
          <a:solidFill>
            <a:srgbClr val="262626"/>
          </a:solidFill>
          <a:latin typeface="+mn-lt"/>
          <a:ea typeface="+mn-ea"/>
          <a:cs typeface="+mn-cs"/>
        </a:defRPr>
      </a:lvl1pPr>
      <a:lvl2pPr marL="346075" indent="-342900" algn="l" rtl="0" eaLnBrk="0" fontAlgn="base" hangingPunct="0">
        <a:lnSpc>
          <a:spcPct val="85000"/>
        </a:lnSpc>
        <a:spcBef>
          <a:spcPts val="600"/>
        </a:spcBef>
        <a:spcAft>
          <a:spcPct val="0"/>
        </a:spcAft>
        <a:buFont typeface="Arial" panose="020B0604020202020204" pitchFamily="34" charset="0"/>
        <a:buChar char=" "/>
        <a:defRPr sz="2400" kern="1200">
          <a:solidFill>
            <a:srgbClr val="262626"/>
          </a:solidFill>
          <a:latin typeface="+mn-lt"/>
          <a:ea typeface="+mn-ea"/>
          <a:cs typeface="+mn-cs"/>
        </a:defRPr>
      </a:lvl2pPr>
      <a:lvl3pPr marL="547688" indent="-547688" algn="l" rtl="0" eaLnBrk="0" fontAlgn="base" hangingPunct="0">
        <a:lnSpc>
          <a:spcPct val="85000"/>
        </a:lnSpc>
        <a:spcBef>
          <a:spcPts val="600"/>
        </a:spcBef>
        <a:spcAft>
          <a:spcPct val="0"/>
        </a:spcAft>
        <a:buFont typeface="Arial" panose="020B0604020202020204" pitchFamily="34" charset="0"/>
        <a:buChar char=" "/>
        <a:defRPr sz="2000" i="1" kern="1200">
          <a:solidFill>
            <a:srgbClr val="262626"/>
          </a:solidFill>
          <a:latin typeface="+mn-lt"/>
          <a:ea typeface="+mn-ea"/>
          <a:cs typeface="+mn-cs"/>
        </a:defRPr>
      </a:lvl3pPr>
      <a:lvl4pPr marL="822325" indent="-822325" algn="l" rtl="0" eaLnBrk="0" fontAlgn="base" hangingPunct="0">
        <a:lnSpc>
          <a:spcPct val="85000"/>
        </a:lnSpc>
        <a:spcBef>
          <a:spcPts val="600"/>
        </a:spcBef>
        <a:spcAft>
          <a:spcPct val="0"/>
        </a:spcAft>
        <a:buFont typeface="Arial" panose="020B0604020202020204" pitchFamily="34" charset="0"/>
        <a:buChar char=" "/>
        <a:defRPr kern="1200">
          <a:solidFill>
            <a:srgbClr val="262626"/>
          </a:solidFill>
          <a:latin typeface="+mn-lt"/>
          <a:ea typeface="+mn-ea"/>
          <a:cs typeface="+mn-cs"/>
        </a:defRPr>
      </a:lvl4pPr>
      <a:lvl5pPr marL="1096963" indent="-1096963" algn="l" rtl="0" eaLnBrk="0" fontAlgn="base" hangingPunct="0">
        <a:lnSpc>
          <a:spcPct val="85000"/>
        </a:lnSpc>
        <a:spcBef>
          <a:spcPts val="600"/>
        </a:spcBef>
        <a:spcAft>
          <a:spcPct val="0"/>
        </a:spcAft>
        <a:buFont typeface="Arial" panose="020B0604020202020204" pitchFamily="34" charset="0"/>
        <a:buChar char=" "/>
        <a:defRPr kern="1200">
          <a:solidFill>
            <a:srgbClr val="262626"/>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s://www.connectedpapers.com/main/75f5ec32ea98880f009632f5ad4fced505a6504c/Breeding-stage%2C-not-sex%2C-affects-foraging-characteristics-in-masked-boobies-at-Rapa-Nui/graph"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mistral.ai/" TargetMode="External"/><Relationship Id="rId2" Type="http://schemas.openxmlformats.org/officeDocument/2006/relationships/hyperlink" Target="https://www.arte.tv/en/videos/112907-104-A/arte-europe-weekly/" TargetMode="Externa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aleph-alpha.com/"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sciencedirect.com/journal/journal-of-experimental-marine-biology-and-ecology/publish/guide-for-author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ptzero.m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sciencedirect.com/science/article/pii/S2468023024002402"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hyperlink" Target="https://www.frontiersin.org/journals/cell-and-developmental-biology/articles/10.3389/fcell.2023.1339390/full" TargetMode="External"/><Relationship Id="rId7"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hyperlink" Target="https://www.nature.com/articles/d41586-024-03542-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toaction.org/2024/04/ai-in-research-its-uses-and-limitations/" TargetMode="External"/><Relationship Id="rId2" Type="http://schemas.openxmlformats.org/officeDocument/2006/relationships/hyperlink" Target="https://www.nature.com/articles/d41586-023-02980-0" TargetMode="Externa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english.elpais.com/technology/2024-10-24/humans-are-already-repeating-words-learned-from-chatgpt-such-as-delve-and-meticulous.html" TargetMode="Externa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hyperlink" Target="https://app.grammarly.com/" TargetMode="External"/><Relationship Id="rId3" Type="http://schemas.openxmlformats.org/officeDocument/2006/relationships/hyperlink" Target="https://chatgpt.com/" TargetMode="External"/><Relationship Id="rId7" Type="http://schemas.openxmlformats.org/officeDocument/2006/relationships/hyperlink" Target="https://quillbot.com/" TargetMode="External"/><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connectedpapers.com/" TargetMode="External"/><Relationship Id="rId11" Type="http://schemas.openxmlformats.org/officeDocument/2006/relationships/hyperlink" Target="https://www.researchtoaction.org/2024/04/ai-in-research-its-uses-and-limitations/" TargetMode="External"/><Relationship Id="rId5" Type="http://schemas.openxmlformats.org/officeDocument/2006/relationships/hyperlink" Target="https://scite.ai/" TargetMode="External"/><Relationship Id="rId10" Type="http://schemas.openxmlformats.org/officeDocument/2006/relationships/hyperlink" Target="https://www.bing.com/images/create?brdr=1" TargetMode="External"/><Relationship Id="rId4" Type="http://schemas.openxmlformats.org/officeDocument/2006/relationships/hyperlink" Target="https://www.perplexity.ai/" TargetMode="External"/><Relationship Id="rId9" Type="http://schemas.openxmlformats.org/officeDocument/2006/relationships/hyperlink" Target="https://www.deepl.co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unep.org/news-and-stories/story/ai-has-environmental-problem-heres-what-world-can-do-abou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www.theguardian.com/news/2024/oct/04/the-crunch-chatgpt-environmental-impact-and-the-singability-of-taylor-swift-songs"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toaction.org/2024/04/ai-in-research-its-uses-and-limitation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www.brilworks.com/blog/limitations-of-generative-a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SEkGLj0bwAU"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hatgpt.com/"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atgp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7811-C823-D8A9-7514-7B03606B4E83}"/>
              </a:ext>
            </a:extLst>
          </p:cNvPr>
          <p:cNvSpPr>
            <a:spLocks noGrp="1"/>
          </p:cNvSpPr>
          <p:nvPr>
            <p:ph type="ctrTitle"/>
          </p:nvPr>
        </p:nvSpPr>
        <p:spPr>
          <a:xfrm>
            <a:off x="603250" y="769938"/>
            <a:ext cx="10782300" cy="3352800"/>
          </a:xfrm>
        </p:spPr>
        <p:txBody>
          <a:bodyPr/>
          <a:lstStyle/>
          <a:p>
            <a:pPr algn="ctr" eaLnBrk="1" fontAlgn="auto" hangingPunct="1">
              <a:spcAft>
                <a:spcPts val="0"/>
              </a:spcAft>
              <a:defRPr/>
            </a:pPr>
            <a:r>
              <a:rPr lang="en-US" sz="19900" dirty="0">
                <a:solidFill>
                  <a:schemeClr val="accent1"/>
                </a:solidFill>
              </a:rPr>
              <a:t>AI</a:t>
            </a:r>
            <a:endParaRPr lang="en-DE" sz="19900" dirty="0">
              <a:solidFill>
                <a:schemeClr val="accent1"/>
              </a:solidFill>
            </a:endParaRPr>
          </a:p>
        </p:txBody>
      </p:sp>
      <p:sp>
        <p:nvSpPr>
          <p:cNvPr id="3" name="Subtitle 2">
            <a:extLst>
              <a:ext uri="{FF2B5EF4-FFF2-40B4-BE49-F238E27FC236}">
                <a16:creationId xmlns:a16="http://schemas.microsoft.com/office/drawing/2014/main" id="{9B6B8B14-2D00-1137-F8F2-797006AB1117}"/>
              </a:ext>
            </a:extLst>
          </p:cNvPr>
          <p:cNvSpPr>
            <a:spLocks noGrp="1"/>
          </p:cNvSpPr>
          <p:nvPr>
            <p:ph type="subTitle" idx="1"/>
          </p:nvPr>
        </p:nvSpPr>
        <p:spPr>
          <a:xfrm>
            <a:off x="666750" y="4206875"/>
            <a:ext cx="10868025" cy="1646238"/>
          </a:xfrm>
        </p:spPr>
        <p:txBody>
          <a:bodyPr rtlCol="0">
            <a:normAutofit fontScale="92500" lnSpcReduction="10000"/>
          </a:bodyPr>
          <a:lstStyle/>
          <a:p>
            <a:pPr algn="ctr" eaLnBrk="1" fontAlgn="auto" hangingPunct="1">
              <a:spcAft>
                <a:spcPts val="0"/>
              </a:spcAft>
              <a:defRPr/>
            </a:pPr>
            <a:r>
              <a:rPr lang="en-US" sz="6000" b="1" dirty="0">
                <a:solidFill>
                  <a:schemeClr val="accent1"/>
                </a:solidFill>
              </a:rPr>
              <a:t>ChatGPT and other tools</a:t>
            </a:r>
          </a:p>
          <a:p>
            <a:pPr algn="ctr" eaLnBrk="1" fontAlgn="auto" hangingPunct="1">
              <a:spcAft>
                <a:spcPts val="0"/>
              </a:spcAft>
              <a:defRPr/>
            </a:pPr>
            <a:r>
              <a:rPr lang="en-US" sz="2800" b="1" dirty="0">
                <a:solidFill>
                  <a:schemeClr val="bg1">
                    <a:lumMod val="50000"/>
                  </a:schemeClr>
                </a:solidFill>
              </a:rPr>
              <a:t>Feb 2025</a:t>
            </a:r>
          </a:p>
          <a:p>
            <a:pPr algn="ctr" eaLnBrk="1" fontAlgn="auto" hangingPunct="1">
              <a:spcAft>
                <a:spcPts val="0"/>
              </a:spcAft>
              <a:defRPr/>
            </a:pPr>
            <a:r>
              <a:rPr lang="en-US" sz="2400" b="1" dirty="0">
                <a:solidFill>
                  <a:schemeClr val="bg1">
                    <a:lumMod val="50000"/>
                  </a:schemeClr>
                </a:solidFill>
              </a:rPr>
              <a:t>Miriam Lerma &amp; Dagmar </a:t>
            </a:r>
            <a:r>
              <a:rPr lang="en-US" sz="2400" b="1" dirty="0" err="1">
                <a:solidFill>
                  <a:schemeClr val="bg1">
                    <a:lumMod val="50000"/>
                  </a:schemeClr>
                </a:solidFill>
              </a:rPr>
              <a:t>Cimiotti</a:t>
            </a:r>
            <a:endParaRPr lang="en-US" sz="2800" b="1"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6B161-E2A9-ADA2-BA06-3CA0A223EB51}"/>
              </a:ext>
            </a:extLst>
          </p:cNvPr>
          <p:cNvSpPr>
            <a:spLocks noGrp="1"/>
          </p:cNvSpPr>
          <p:nvPr>
            <p:ph type="title"/>
          </p:nvPr>
        </p:nvSpPr>
        <p:spPr>
          <a:xfrm>
            <a:off x="657225" y="500063"/>
            <a:ext cx="11382375" cy="1347787"/>
          </a:xfrm>
        </p:spPr>
        <p:txBody>
          <a:bodyPr/>
          <a:lstStyle/>
          <a:p>
            <a:pPr eaLnBrk="1" fontAlgn="auto" hangingPunct="1">
              <a:spcAft>
                <a:spcPts val="0"/>
              </a:spcAft>
              <a:defRPr/>
            </a:pPr>
            <a:r>
              <a:rPr lang="en-US" dirty="0"/>
              <a:t>Perplexity.ai</a:t>
            </a:r>
            <a:endParaRPr lang="en-DE" dirty="0"/>
          </a:p>
        </p:txBody>
      </p:sp>
      <p:pic>
        <p:nvPicPr>
          <p:cNvPr id="19459" name="Grafik 5">
            <a:extLst>
              <a:ext uri="{FF2B5EF4-FFF2-40B4-BE49-F238E27FC236}">
                <a16:creationId xmlns:a16="http://schemas.microsoft.com/office/drawing/2014/main" id="{69EE1ECC-5F29-AFF2-1121-7A1E15F953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75" y="1376363"/>
            <a:ext cx="5273675" cy="52292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9F76919-BB41-AFEA-373F-41F8D5676BF8}"/>
              </a:ext>
            </a:extLst>
          </p:cNvPr>
          <p:cNvSpPr>
            <a:spLocks noGrp="1" noChangeArrowheads="1"/>
          </p:cNvSpPr>
          <p:nvPr>
            <p:ph idx="1"/>
          </p:nvPr>
        </p:nvSpPr>
        <p:spPr>
          <a:xfrm>
            <a:off x="828675" y="2001838"/>
            <a:ext cx="4033838" cy="1989137"/>
          </a:xfrm>
        </p:spPr>
        <p:txBody>
          <a:bodyPr/>
          <a:lstStyle/>
          <a:p>
            <a:pPr marL="0" indent="0" eaLnBrk="1" hangingPunct="1">
              <a:buFont typeface="Arial" panose="020B0604020202020204" pitchFamily="34" charset="0"/>
              <a:buNone/>
              <a:defRPr/>
            </a:pPr>
            <a:r>
              <a:rPr lang="en-AU" altLang="de-DE" sz="2000" dirty="0"/>
              <a:t>For literature search:</a:t>
            </a:r>
          </a:p>
          <a:p>
            <a:pPr eaLnBrk="1" hangingPunct="1">
              <a:buFontTx/>
              <a:buChar char="-"/>
              <a:defRPr/>
            </a:pPr>
            <a:r>
              <a:rPr lang="en-AU" altLang="de-DE" sz="2000" dirty="0"/>
              <a:t>Includes grey literature</a:t>
            </a:r>
          </a:p>
          <a:p>
            <a:pPr eaLnBrk="1" hangingPunct="1">
              <a:buFontTx/>
              <a:buChar char="-"/>
              <a:defRPr/>
            </a:pPr>
            <a:r>
              <a:rPr lang="en-AU" altLang="de-DE" sz="2000" dirty="0"/>
              <a:t>Peer-review and </a:t>
            </a:r>
            <a:r>
              <a:rPr lang="en-AU" altLang="de-DE" sz="2000" b="1" dirty="0"/>
              <a:t>grey literature </a:t>
            </a:r>
            <a:r>
              <a:rPr lang="en-AU" altLang="de-DE" sz="2000" dirty="0"/>
              <a:t>seem to be considered equally relevant </a:t>
            </a:r>
          </a:p>
          <a:p>
            <a:pPr eaLnBrk="1" hangingPunct="1">
              <a:buFontTx/>
              <a:buChar char="-"/>
              <a:defRPr/>
            </a:pPr>
            <a:r>
              <a:rPr lang="en-AU" altLang="de-DE" sz="2000" dirty="0"/>
              <a:t>Gives data-resources with links</a:t>
            </a:r>
          </a:p>
          <a:p>
            <a:pPr marL="0" indent="0" eaLnBrk="1" hangingPunct="1">
              <a:buFont typeface="Arial" panose="020B0604020202020204" pitchFamily="34" charset="0"/>
              <a:buNone/>
              <a:defRPr/>
            </a:pPr>
            <a:endParaRPr lang="de-DE" alt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pic>
        <p:nvPicPr>
          <p:cNvPr id="21506" name="Grafik 3">
            <a:extLst>
              <a:ext uri="{FF2B5EF4-FFF2-40B4-BE49-F238E27FC236}">
                <a16:creationId xmlns:a16="http://schemas.microsoft.com/office/drawing/2014/main" id="{106A3821-066B-9344-3E9F-00CB310AB0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6300" y="2157413"/>
            <a:ext cx="7067550" cy="43783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A45C065-5501-8196-575D-E4D9E3700BA4}"/>
              </a:ext>
            </a:extLst>
          </p:cNvPr>
          <p:cNvSpPr>
            <a:spLocks noGrp="1"/>
          </p:cNvSpPr>
          <p:nvPr>
            <p:ph type="title"/>
          </p:nvPr>
        </p:nvSpPr>
        <p:spPr/>
        <p:txBody>
          <a:bodyPr/>
          <a:lstStyle/>
          <a:p>
            <a:pPr eaLnBrk="1" fontAlgn="auto" hangingPunct="1">
              <a:spcAft>
                <a:spcPts val="0"/>
              </a:spcAft>
              <a:defRPr/>
            </a:pPr>
            <a:r>
              <a:rPr lang="en-US" dirty="0"/>
              <a:t>Scite.ai</a:t>
            </a:r>
            <a:endParaRPr lang="en-DE" dirty="0"/>
          </a:p>
        </p:txBody>
      </p:sp>
      <p:sp>
        <p:nvSpPr>
          <p:cNvPr id="2" name="Content Placeholder 2">
            <a:extLst>
              <a:ext uri="{FF2B5EF4-FFF2-40B4-BE49-F238E27FC236}">
                <a16:creationId xmlns:a16="http://schemas.microsoft.com/office/drawing/2014/main" id="{6EA414C4-82AD-7910-F1EB-F8115AFD9CBC}"/>
              </a:ext>
            </a:extLst>
          </p:cNvPr>
          <p:cNvSpPr>
            <a:spLocks noGrp="1" noChangeArrowheads="1"/>
          </p:cNvSpPr>
          <p:nvPr>
            <p:ph idx="1"/>
          </p:nvPr>
        </p:nvSpPr>
        <p:spPr>
          <a:xfrm>
            <a:off x="762000" y="2001838"/>
            <a:ext cx="3209925" cy="1884362"/>
          </a:xfrm>
        </p:spPr>
        <p:txBody>
          <a:bodyPr/>
          <a:lstStyle/>
          <a:p>
            <a:pPr marL="0" indent="0" eaLnBrk="1" hangingPunct="1">
              <a:buFont typeface="Arial" panose="020B0604020202020204" pitchFamily="34" charset="0"/>
              <a:buNone/>
              <a:defRPr/>
            </a:pPr>
            <a:r>
              <a:rPr lang="en-AU" altLang="de-DE" sz="2000" dirty="0"/>
              <a:t>For literature search:</a:t>
            </a:r>
          </a:p>
          <a:p>
            <a:pPr eaLnBrk="1" hangingPunct="1">
              <a:buFontTx/>
              <a:buChar char="-"/>
              <a:defRPr/>
            </a:pPr>
            <a:r>
              <a:rPr lang="en-AU" altLang="de-DE" sz="2000" dirty="0"/>
              <a:t>Helpful but </a:t>
            </a:r>
            <a:r>
              <a:rPr lang="en-AU" altLang="de-DE" sz="2000" b="1" dirty="0"/>
              <a:t>limited</a:t>
            </a:r>
            <a:r>
              <a:rPr lang="en-AU" altLang="de-DE" sz="2000" dirty="0"/>
              <a:t> in the number of free prompts</a:t>
            </a:r>
          </a:p>
          <a:p>
            <a:pPr eaLnBrk="1" hangingPunct="1">
              <a:buFontTx/>
              <a:buChar char="-"/>
              <a:defRPr/>
            </a:pPr>
            <a:r>
              <a:rPr lang="en-AU" altLang="de-DE" sz="2000" dirty="0"/>
              <a:t>Information still needs to be double-checked</a:t>
            </a:r>
          </a:p>
          <a:p>
            <a:pPr marL="0" indent="0" eaLnBrk="1" hangingPunct="1">
              <a:buFont typeface="Arial" panose="020B0604020202020204" pitchFamily="34" charset="0"/>
              <a:buNone/>
              <a:defRPr/>
            </a:pPr>
            <a:endParaRPr lang="de-DE" altLang="de-DE" dirty="0"/>
          </a:p>
        </p:txBody>
      </p:sp>
      <p:sp>
        <p:nvSpPr>
          <p:cNvPr id="3" name="Rectangle 2">
            <a:extLst>
              <a:ext uri="{FF2B5EF4-FFF2-40B4-BE49-F238E27FC236}">
                <a16:creationId xmlns:a16="http://schemas.microsoft.com/office/drawing/2014/main" id="{75F69118-912A-A13D-6697-493B39A6F4D4}"/>
              </a:ext>
            </a:extLst>
          </p:cNvPr>
          <p:cNvSpPr/>
          <p:nvPr/>
        </p:nvSpPr>
        <p:spPr>
          <a:xfrm>
            <a:off x="4940300" y="3886200"/>
            <a:ext cx="4171950" cy="254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a:defRPr/>
            </a:pPr>
            <a:endParaRPr lang="en-DE"/>
          </a:p>
        </p:txBody>
      </p:sp>
      <p:pic>
        <p:nvPicPr>
          <p:cNvPr id="21510" name="Picture 5">
            <a:extLst>
              <a:ext uri="{FF2B5EF4-FFF2-40B4-BE49-F238E27FC236}">
                <a16:creationId xmlns:a16="http://schemas.microsoft.com/office/drawing/2014/main" id="{117807BD-0731-85AA-3635-4F813A0F6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5388" y="3937000"/>
            <a:ext cx="1889125" cy="242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4A06CE1-6E9D-CADA-3528-E5943D36B030}"/>
              </a:ext>
            </a:extLst>
          </p:cNvPr>
          <p:cNvSpPr>
            <a:spLocks noGrp="1"/>
          </p:cNvSpPr>
          <p:nvPr>
            <p:ph type="title"/>
          </p:nvPr>
        </p:nvSpPr>
        <p:spPr/>
        <p:txBody>
          <a:bodyPr/>
          <a:lstStyle/>
          <a:p>
            <a:pPr eaLnBrk="1" fontAlgn="auto" hangingPunct="1">
              <a:spcAft>
                <a:spcPts val="0"/>
              </a:spcAft>
              <a:defRPr/>
            </a:pPr>
            <a:r>
              <a:rPr lang="en-US" dirty="0"/>
              <a:t>Connected papers</a:t>
            </a:r>
            <a:endParaRPr lang="en-DE" dirty="0"/>
          </a:p>
        </p:txBody>
      </p:sp>
      <p:pic>
        <p:nvPicPr>
          <p:cNvPr id="22531" name="Picture 2">
            <a:extLst>
              <a:ext uri="{FF2B5EF4-FFF2-40B4-BE49-F238E27FC236}">
                <a16:creationId xmlns:a16="http://schemas.microsoft.com/office/drawing/2014/main" id="{7E6F7533-FF4B-6161-4C12-27BCBEF477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688" y="3348038"/>
            <a:ext cx="3114675" cy="2705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2532" name="Picture 5">
            <a:extLst>
              <a:ext uri="{FF2B5EF4-FFF2-40B4-BE49-F238E27FC236}">
                <a16:creationId xmlns:a16="http://schemas.microsoft.com/office/drawing/2014/main" id="{75CE7CA4-8440-C4C1-F5CD-9076FDA85B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763713"/>
            <a:ext cx="5035550" cy="45942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0D733F8-5B62-92C7-1401-72BD98203120}"/>
              </a:ext>
            </a:extLst>
          </p:cNvPr>
          <p:cNvSpPr>
            <a:spLocks noGrp="1" noChangeArrowheads="1"/>
          </p:cNvSpPr>
          <p:nvPr>
            <p:ph idx="1"/>
          </p:nvPr>
        </p:nvSpPr>
        <p:spPr>
          <a:xfrm>
            <a:off x="762000" y="1839913"/>
            <a:ext cx="3209925" cy="1365250"/>
          </a:xfrm>
        </p:spPr>
        <p:txBody>
          <a:bodyPr/>
          <a:lstStyle/>
          <a:p>
            <a:pPr marL="0" indent="0" eaLnBrk="1" hangingPunct="1">
              <a:buFont typeface="Arial" panose="020B0604020202020204" pitchFamily="34" charset="0"/>
              <a:buNone/>
              <a:defRPr/>
            </a:pPr>
            <a:r>
              <a:rPr lang="en-AU" altLang="de-DE" sz="2000" dirty="0"/>
              <a:t>For literature search:</a:t>
            </a:r>
          </a:p>
          <a:p>
            <a:pPr eaLnBrk="1" hangingPunct="1">
              <a:buFontTx/>
              <a:buChar char="-"/>
              <a:defRPr/>
            </a:pPr>
            <a:r>
              <a:rPr lang="en-AU" altLang="de-DE" sz="2000" dirty="0"/>
              <a:t>Helpful for literature search, but most (if not all) literature must have a </a:t>
            </a:r>
            <a:r>
              <a:rPr lang="en-AU" altLang="de-DE" sz="2000" b="1" dirty="0"/>
              <a:t>doi</a:t>
            </a:r>
            <a:r>
              <a:rPr lang="en-AU" altLang="de-DE" sz="2000" dirty="0"/>
              <a:t>.</a:t>
            </a:r>
          </a:p>
          <a:p>
            <a:pPr marL="0" indent="0" eaLnBrk="1" hangingPunct="1">
              <a:buFont typeface="Arial" panose="020B0604020202020204" pitchFamily="34" charset="0"/>
              <a:buNone/>
              <a:defRPr/>
            </a:pPr>
            <a:endParaRPr lang="de-DE" altLang="de-DE" dirty="0"/>
          </a:p>
        </p:txBody>
      </p:sp>
      <p:sp>
        <p:nvSpPr>
          <p:cNvPr id="22534" name="TextBox 8">
            <a:extLst>
              <a:ext uri="{FF2B5EF4-FFF2-40B4-BE49-F238E27FC236}">
                <a16:creationId xmlns:a16="http://schemas.microsoft.com/office/drawing/2014/main" id="{EDC2EE5E-ED10-5BEB-2004-585DB563D24F}"/>
              </a:ext>
            </a:extLst>
          </p:cNvPr>
          <p:cNvSpPr txBox="1">
            <a:spLocks noChangeArrowheads="1"/>
          </p:cNvSpPr>
          <p:nvPr/>
        </p:nvSpPr>
        <p:spPr bwMode="auto">
          <a:xfrm>
            <a:off x="9220200" y="6488113"/>
            <a:ext cx="2971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4"/>
              </a:rPr>
              <a:t>Connected papers</a:t>
            </a:r>
            <a:endParaRPr lang="de-DE" alt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1F1-86D6-7AC2-434F-C7E4511E4193}"/>
              </a:ext>
            </a:extLst>
          </p:cNvPr>
          <p:cNvSpPr>
            <a:spLocks noGrp="1"/>
          </p:cNvSpPr>
          <p:nvPr>
            <p:ph type="title"/>
          </p:nvPr>
        </p:nvSpPr>
        <p:spPr/>
        <p:txBody>
          <a:bodyPr/>
          <a:lstStyle/>
          <a:p>
            <a:pPr>
              <a:defRPr/>
            </a:pPr>
            <a:r>
              <a:rPr lang="en-US" dirty="0"/>
              <a:t>AI Europe alternatives</a:t>
            </a:r>
            <a:endParaRPr lang="en-DE" dirty="0"/>
          </a:p>
        </p:txBody>
      </p:sp>
      <p:sp>
        <p:nvSpPr>
          <p:cNvPr id="23555" name="TextBox 3">
            <a:extLst>
              <a:ext uri="{FF2B5EF4-FFF2-40B4-BE49-F238E27FC236}">
                <a16:creationId xmlns:a16="http://schemas.microsoft.com/office/drawing/2014/main" id="{E58946A3-23C0-2A83-AC3F-27591A0536DC}"/>
              </a:ext>
            </a:extLst>
          </p:cNvPr>
          <p:cNvSpPr txBox="1">
            <a:spLocks noChangeArrowheads="1"/>
          </p:cNvSpPr>
          <p:nvPr/>
        </p:nvSpPr>
        <p:spPr bwMode="auto">
          <a:xfrm>
            <a:off x="10829925" y="6488113"/>
            <a:ext cx="13620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2"/>
              </a:rPr>
              <a:t>arte</a:t>
            </a:r>
            <a:endParaRPr lang="de-DE" altLang="de-DE"/>
          </a:p>
        </p:txBody>
      </p:sp>
      <p:sp>
        <p:nvSpPr>
          <p:cNvPr id="23556" name="Content Placeholder 6">
            <a:extLst>
              <a:ext uri="{FF2B5EF4-FFF2-40B4-BE49-F238E27FC236}">
                <a16:creationId xmlns:a16="http://schemas.microsoft.com/office/drawing/2014/main" id="{4EDA66C8-AB37-0427-AC1E-7CA1129D00B1}"/>
              </a:ext>
            </a:extLst>
          </p:cNvPr>
          <p:cNvSpPr>
            <a:spLocks noGrp="1" noChangeArrowheads="1"/>
          </p:cNvSpPr>
          <p:nvPr>
            <p:ph idx="1"/>
          </p:nvPr>
        </p:nvSpPr>
        <p:spPr>
          <a:xfrm>
            <a:off x="676275" y="2011363"/>
            <a:ext cx="5073650" cy="1179512"/>
          </a:xfrm>
        </p:spPr>
        <p:txBody>
          <a:bodyPr/>
          <a:lstStyle/>
          <a:p>
            <a:r>
              <a:rPr lang="en-US" altLang="en-DE" sz="2000"/>
              <a:t>- </a:t>
            </a:r>
            <a:r>
              <a:rPr lang="en-US" altLang="en-DE" sz="2000">
                <a:hlinkClick r:id="rId3"/>
              </a:rPr>
              <a:t>Mistral AI </a:t>
            </a:r>
            <a:r>
              <a:rPr lang="en-US" altLang="en-DE" sz="2000"/>
              <a:t>(France)</a:t>
            </a:r>
          </a:p>
          <a:p>
            <a:r>
              <a:rPr lang="en-US" altLang="en-DE" sz="2000"/>
              <a:t>- </a:t>
            </a:r>
            <a:r>
              <a:rPr lang="en-US" altLang="en-DE" sz="2000">
                <a:hlinkClick r:id="rId4"/>
              </a:rPr>
              <a:t>Aleph alpha </a:t>
            </a:r>
            <a:r>
              <a:rPr lang="en-US" altLang="en-DE" sz="2000"/>
              <a:t>(Germany)</a:t>
            </a:r>
            <a:endParaRPr lang="en-DE" altLang="en-DE" sz="2000"/>
          </a:p>
        </p:txBody>
      </p:sp>
      <p:pic>
        <p:nvPicPr>
          <p:cNvPr id="23557" name="Picture 8" descr="A logo with text on it&#10;&#10;AI-generated content may be incorrect.">
            <a:extLst>
              <a:ext uri="{FF2B5EF4-FFF2-40B4-BE49-F238E27FC236}">
                <a16:creationId xmlns:a16="http://schemas.microsoft.com/office/drawing/2014/main" id="{D7719677-BEEF-9796-DCC6-D7862E7CCE49}"/>
              </a:ext>
            </a:extLst>
          </p:cNvPr>
          <p:cNvPicPr>
            <a:picLocks noChangeAspect="1"/>
          </p:cNvPicPr>
          <p:nvPr/>
        </p:nvPicPr>
        <p:blipFill>
          <a:blip r:embed="rId5">
            <a:extLst>
              <a:ext uri="{28A0092B-C50C-407E-A947-70E740481C1C}">
                <a14:useLocalDpi xmlns:a14="http://schemas.microsoft.com/office/drawing/2010/main" val="0"/>
              </a:ext>
            </a:extLst>
          </a:blip>
          <a:srcRect l="33833" t="36720" r="31749" b="33215"/>
          <a:stretch>
            <a:fillRect/>
          </a:stretch>
        </p:blipFill>
        <p:spPr bwMode="auto">
          <a:xfrm>
            <a:off x="5232400" y="1862138"/>
            <a:ext cx="4195763" cy="18049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3558" name="Picture 10">
            <a:extLst>
              <a:ext uri="{FF2B5EF4-FFF2-40B4-BE49-F238E27FC236}">
                <a16:creationId xmlns:a16="http://schemas.microsoft.com/office/drawing/2014/main" id="{89C24CCB-3979-1AA4-F758-E7F05BF59087}"/>
              </a:ext>
            </a:extLst>
          </p:cNvPr>
          <p:cNvPicPr>
            <a:picLocks noChangeAspect="1"/>
          </p:cNvPicPr>
          <p:nvPr/>
        </p:nvPicPr>
        <p:blipFill>
          <a:blip r:embed="rId6">
            <a:extLst>
              <a:ext uri="{28A0092B-C50C-407E-A947-70E740481C1C}">
                <a14:useLocalDpi xmlns:a14="http://schemas.microsoft.com/office/drawing/2010/main" val="0"/>
              </a:ext>
            </a:extLst>
          </a:blip>
          <a:srcRect l="4688" r="13379"/>
          <a:stretch>
            <a:fillRect/>
          </a:stretch>
        </p:blipFill>
        <p:spPr bwMode="auto">
          <a:xfrm>
            <a:off x="5232400" y="3908425"/>
            <a:ext cx="4084638" cy="1362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7F9E-F84F-EE84-FF22-BBEEF06E9733}"/>
              </a:ext>
            </a:extLst>
          </p:cNvPr>
          <p:cNvSpPr>
            <a:spLocks noGrp="1"/>
          </p:cNvSpPr>
          <p:nvPr>
            <p:ph type="title"/>
          </p:nvPr>
        </p:nvSpPr>
        <p:spPr/>
        <p:txBody>
          <a:bodyPr/>
          <a:lstStyle/>
          <a:p>
            <a:pPr eaLnBrk="1" fontAlgn="auto" hangingPunct="1">
              <a:spcAft>
                <a:spcPts val="0"/>
              </a:spcAft>
              <a:defRPr/>
            </a:pPr>
            <a:r>
              <a:rPr lang="en-US" dirty="0"/>
              <a:t>In Research: Journals</a:t>
            </a:r>
            <a:endParaRPr lang="en-DE" dirty="0"/>
          </a:p>
        </p:txBody>
      </p:sp>
      <p:sp>
        <p:nvSpPr>
          <p:cNvPr id="3" name="Content Placeholder 2">
            <a:extLst>
              <a:ext uri="{FF2B5EF4-FFF2-40B4-BE49-F238E27FC236}">
                <a16:creationId xmlns:a16="http://schemas.microsoft.com/office/drawing/2014/main" id="{C130BEFF-1F6F-C265-97AE-DD955A7957BF}"/>
              </a:ext>
            </a:extLst>
          </p:cNvPr>
          <p:cNvSpPr>
            <a:spLocks noGrp="1"/>
          </p:cNvSpPr>
          <p:nvPr>
            <p:ph idx="1"/>
          </p:nvPr>
        </p:nvSpPr>
        <p:spPr>
          <a:xfrm>
            <a:off x="676275" y="2011363"/>
            <a:ext cx="11066463" cy="4732337"/>
          </a:xfrm>
        </p:spPr>
        <p:txBody>
          <a:bodyPr rtlCol="0">
            <a:normAutofit lnSpcReduction="10000"/>
          </a:bodyPr>
          <a:lstStyle/>
          <a:p>
            <a:pPr marL="0" indent="0" eaLnBrk="1" fontAlgn="auto" hangingPunct="1">
              <a:spcAft>
                <a:spcPts val="0"/>
              </a:spcAft>
              <a:buFont typeface="Arial" panose="020B0604020202020204" pitchFamily="34" charset="0"/>
              <a:buNone/>
              <a:defRPr/>
            </a:pPr>
            <a:r>
              <a:rPr lang="en-US" sz="2000" b="1" dirty="0">
                <a:solidFill>
                  <a:srgbClr val="1F1F1F"/>
                </a:solidFill>
              </a:rPr>
              <a:t>Declaration of generative AI in scientific writing</a:t>
            </a:r>
          </a:p>
          <a:p>
            <a:pPr marL="0" indent="0" eaLnBrk="1" fontAlgn="auto" hangingPunct="1">
              <a:spcAft>
                <a:spcPts val="0"/>
              </a:spcAft>
              <a:buFont typeface="Arial" panose="020B0604020202020204" pitchFamily="34" charset="0"/>
              <a:buNone/>
              <a:defRPr/>
            </a:pPr>
            <a:r>
              <a:rPr lang="en-US" sz="2000" dirty="0">
                <a:solidFill>
                  <a:srgbClr val="1F1F1F"/>
                </a:solidFill>
              </a:rPr>
              <a:t>Authors must declare the use of generative AI in scientific writing upon submission of the paper. The following guidance refers only to the writing process, and not to the use of AI tools to analyze and draw insights from data as part of the research process:</a:t>
            </a:r>
          </a:p>
          <a:p>
            <a:pPr marL="0" indent="0" eaLnBrk="1" fontAlgn="auto" hangingPunct="1">
              <a:spcAft>
                <a:spcPts val="0"/>
              </a:spcAft>
              <a:buFont typeface="Arial" panose="020B0604020202020204" pitchFamily="34" charset="0"/>
              <a:buNone/>
              <a:defRPr/>
            </a:pPr>
            <a:r>
              <a:rPr lang="en-US" sz="2000" dirty="0">
                <a:solidFill>
                  <a:srgbClr val="1F1F1F"/>
                </a:solidFill>
              </a:rPr>
              <a:t>Generative AI and AI-assisted technologies should </a:t>
            </a:r>
            <a:r>
              <a:rPr lang="en-US" sz="2000" b="1" dirty="0">
                <a:solidFill>
                  <a:schemeClr val="accent1">
                    <a:lumMod val="75000"/>
                  </a:schemeClr>
                </a:solidFill>
              </a:rPr>
              <a:t>only be used </a:t>
            </a:r>
            <a:r>
              <a:rPr lang="en-US" sz="2000" dirty="0">
                <a:solidFill>
                  <a:srgbClr val="1F1F1F"/>
                </a:solidFill>
              </a:rPr>
              <a:t>in the writing process </a:t>
            </a:r>
            <a:r>
              <a:rPr lang="en-US" sz="2000" b="1" dirty="0">
                <a:solidFill>
                  <a:schemeClr val="accent1">
                    <a:lumMod val="75000"/>
                  </a:schemeClr>
                </a:solidFill>
              </a:rPr>
              <a:t>to improve the readability </a:t>
            </a:r>
            <a:r>
              <a:rPr lang="en-US" sz="2000" dirty="0">
                <a:solidFill>
                  <a:srgbClr val="1F1F1F"/>
                </a:solidFill>
              </a:rPr>
              <a:t>and language of the manuscript.</a:t>
            </a:r>
          </a:p>
          <a:p>
            <a:pPr marL="0" indent="0" eaLnBrk="1" fontAlgn="auto" hangingPunct="1">
              <a:spcAft>
                <a:spcPts val="0"/>
              </a:spcAft>
              <a:buFont typeface="Arial" panose="020B0604020202020204" pitchFamily="34" charset="0"/>
              <a:buNone/>
              <a:defRPr/>
            </a:pPr>
            <a:r>
              <a:rPr lang="en-US" sz="2000" dirty="0">
                <a:solidFill>
                  <a:srgbClr val="1F1F1F"/>
                </a:solidFill>
              </a:rPr>
              <a:t>The technology must be applied </a:t>
            </a:r>
            <a:r>
              <a:rPr lang="en-US" sz="2000" b="1" dirty="0">
                <a:solidFill>
                  <a:schemeClr val="accent1">
                    <a:lumMod val="75000"/>
                  </a:schemeClr>
                </a:solidFill>
              </a:rPr>
              <a:t>with human oversight and control </a:t>
            </a:r>
            <a:r>
              <a:rPr lang="en-US" sz="2000" dirty="0">
                <a:solidFill>
                  <a:srgbClr val="1F1F1F"/>
                </a:solidFill>
              </a:rPr>
              <a:t>and authors should carefully review and edit the result, as AI can generate authoritative-sounding output that can be incorrect, incomplete or biased. Authors are ultimately responsible and accountable for the contents of the work.</a:t>
            </a:r>
          </a:p>
          <a:p>
            <a:pPr marL="0" indent="0" eaLnBrk="1" fontAlgn="auto" hangingPunct="1">
              <a:spcAft>
                <a:spcPts val="0"/>
              </a:spcAft>
              <a:buFont typeface="Arial" panose="020B0604020202020204" pitchFamily="34" charset="0"/>
              <a:buNone/>
              <a:defRPr/>
            </a:pPr>
            <a:r>
              <a:rPr lang="en-US" sz="2000" dirty="0">
                <a:solidFill>
                  <a:srgbClr val="1F1F1F"/>
                </a:solidFill>
              </a:rPr>
              <a:t>Authors must </a:t>
            </a:r>
            <a:r>
              <a:rPr lang="en-US" sz="2000" b="1" dirty="0">
                <a:solidFill>
                  <a:schemeClr val="accent1">
                    <a:lumMod val="75000"/>
                  </a:schemeClr>
                </a:solidFill>
              </a:rPr>
              <a:t>not</a:t>
            </a:r>
            <a:r>
              <a:rPr lang="en-US" sz="2000" dirty="0">
                <a:solidFill>
                  <a:srgbClr val="0070C0"/>
                </a:solidFill>
              </a:rPr>
              <a:t> </a:t>
            </a:r>
            <a:r>
              <a:rPr lang="en-US" sz="2000" dirty="0">
                <a:solidFill>
                  <a:srgbClr val="1F1F1F"/>
                </a:solidFill>
              </a:rPr>
              <a:t>list or cite AI and AI-assisted technologies </a:t>
            </a:r>
            <a:r>
              <a:rPr lang="en-US" sz="2000" b="1" dirty="0">
                <a:solidFill>
                  <a:schemeClr val="accent1">
                    <a:lumMod val="75000"/>
                  </a:schemeClr>
                </a:solidFill>
              </a:rPr>
              <a:t>as an author </a:t>
            </a:r>
            <a:r>
              <a:rPr lang="en-US" sz="2000" dirty="0">
                <a:solidFill>
                  <a:srgbClr val="1F1F1F"/>
                </a:solidFill>
              </a:rPr>
              <a:t>or co-author on the manuscript since authorship implies responsibilities and tasks that can only be attributed to and performed by humans.</a:t>
            </a:r>
          </a:p>
          <a:p>
            <a:pPr marL="0" indent="0" eaLnBrk="1" fontAlgn="auto" hangingPunct="1">
              <a:spcAft>
                <a:spcPts val="0"/>
              </a:spcAft>
              <a:buFont typeface="Arial" panose="020B0604020202020204" pitchFamily="34" charset="0"/>
              <a:buNone/>
              <a:defRPr/>
            </a:pPr>
            <a:r>
              <a:rPr lang="en-US" sz="2000" dirty="0">
                <a:solidFill>
                  <a:srgbClr val="1F1F1F"/>
                </a:solidFill>
              </a:rPr>
              <a:t>The use of generative AI and AI-assisted technologies in scientific writing </a:t>
            </a:r>
            <a:r>
              <a:rPr lang="en-US" sz="2000" b="1" dirty="0">
                <a:solidFill>
                  <a:schemeClr val="accent1">
                    <a:lumMod val="75000"/>
                  </a:schemeClr>
                </a:solidFill>
              </a:rPr>
              <a:t>must be declared </a:t>
            </a:r>
            <a:r>
              <a:rPr lang="en-US" sz="2000" dirty="0">
                <a:solidFill>
                  <a:srgbClr val="1F1F1F"/>
                </a:solidFill>
              </a:rPr>
              <a:t>by adding a statement at the end of the manuscript when the paper is first submitted. The statement will appear in the published work and should be placed in a new section before the references list.</a:t>
            </a:r>
          </a:p>
        </p:txBody>
      </p:sp>
      <p:sp>
        <p:nvSpPr>
          <p:cNvPr id="24580" name="TextBox 3">
            <a:extLst>
              <a:ext uri="{FF2B5EF4-FFF2-40B4-BE49-F238E27FC236}">
                <a16:creationId xmlns:a16="http://schemas.microsoft.com/office/drawing/2014/main" id="{7B4A795B-D727-63B9-95DC-87EA70761572}"/>
              </a:ext>
            </a:extLst>
          </p:cNvPr>
          <p:cNvSpPr txBox="1">
            <a:spLocks noChangeArrowheads="1"/>
          </p:cNvSpPr>
          <p:nvPr/>
        </p:nvSpPr>
        <p:spPr bwMode="auto">
          <a:xfrm>
            <a:off x="6096000" y="6488113"/>
            <a:ext cx="60817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3"/>
              </a:rPr>
              <a:t>Journal of Experimental Marine Biology and Ecology</a:t>
            </a:r>
            <a:endParaRPr lang="de-DE" altLang="de-DE"/>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D433-0B74-1EDA-5686-D11E1F47D290}"/>
              </a:ext>
            </a:extLst>
          </p:cNvPr>
          <p:cNvSpPr>
            <a:spLocks noGrp="1"/>
          </p:cNvSpPr>
          <p:nvPr>
            <p:ph type="title"/>
          </p:nvPr>
        </p:nvSpPr>
        <p:spPr/>
        <p:txBody>
          <a:bodyPr/>
          <a:lstStyle/>
          <a:p>
            <a:pPr eaLnBrk="1" fontAlgn="auto" hangingPunct="1">
              <a:spcAft>
                <a:spcPts val="0"/>
              </a:spcAft>
              <a:defRPr/>
            </a:pPr>
            <a:r>
              <a:rPr lang="en-US" dirty="0"/>
              <a:t>In Research: Reviewers</a:t>
            </a:r>
            <a:endParaRPr lang="en-DE" dirty="0"/>
          </a:p>
        </p:txBody>
      </p:sp>
      <p:sp>
        <p:nvSpPr>
          <p:cNvPr id="26627" name="Content Placeholder 2">
            <a:extLst>
              <a:ext uri="{FF2B5EF4-FFF2-40B4-BE49-F238E27FC236}">
                <a16:creationId xmlns:a16="http://schemas.microsoft.com/office/drawing/2014/main" id="{1D0306D4-4B82-BAC4-13D0-2E4FEF637E7D}"/>
              </a:ext>
            </a:extLst>
          </p:cNvPr>
          <p:cNvSpPr>
            <a:spLocks noGrp="1" noChangeArrowheads="1"/>
          </p:cNvSpPr>
          <p:nvPr>
            <p:ph idx="1"/>
          </p:nvPr>
        </p:nvSpPr>
        <p:spPr>
          <a:xfrm>
            <a:off x="676275" y="2011363"/>
            <a:ext cx="6994525" cy="3695700"/>
          </a:xfrm>
        </p:spPr>
        <p:txBody>
          <a:bodyPr/>
          <a:lstStyle/>
          <a:p>
            <a:pPr eaLnBrk="1" hangingPunct="1">
              <a:defRPr/>
            </a:pPr>
            <a:r>
              <a:rPr lang="en-US" altLang="de-DE" sz="2000" dirty="0">
                <a:solidFill>
                  <a:schemeClr val="tx1"/>
                </a:solidFill>
              </a:rPr>
              <a:t>Reviews </a:t>
            </a:r>
            <a:r>
              <a:rPr lang="en-US" altLang="de-DE" sz="2000" b="1" dirty="0">
                <a:solidFill>
                  <a:schemeClr val="tx1"/>
                </a:solidFill>
              </a:rPr>
              <a:t>can be </a:t>
            </a:r>
            <a:r>
              <a:rPr lang="en-US" altLang="de-DE" sz="2000" b="1" dirty="0">
                <a:solidFill>
                  <a:schemeClr val="accent1">
                    <a:lumMod val="75000"/>
                  </a:schemeClr>
                </a:solidFill>
              </a:rPr>
              <a:t>discarded</a:t>
            </a:r>
            <a:r>
              <a:rPr lang="en-US" altLang="de-DE" sz="2000" b="1" dirty="0">
                <a:solidFill>
                  <a:schemeClr val="tx1"/>
                </a:solidFill>
              </a:rPr>
              <a:t> if they are found to be primarily generated by an AI software</a:t>
            </a:r>
            <a:r>
              <a:rPr lang="en-US" altLang="de-DE" sz="2000" dirty="0">
                <a:solidFill>
                  <a:schemeClr val="tx1"/>
                </a:solidFill>
              </a:rPr>
              <a:t>.</a:t>
            </a:r>
          </a:p>
          <a:p>
            <a:pPr eaLnBrk="1" hangingPunct="1">
              <a:defRPr/>
            </a:pPr>
            <a:r>
              <a:rPr lang="en-US" altLang="de-DE" sz="2000" dirty="0">
                <a:solidFill>
                  <a:schemeClr val="tx1"/>
                </a:solidFill>
              </a:rPr>
              <a:t>Journals are using AI detectors to identify if the review was human generated. For example: </a:t>
            </a:r>
            <a:r>
              <a:rPr lang="en-US" altLang="de-DE" sz="2000" dirty="0">
                <a:solidFill>
                  <a:schemeClr val="tx1"/>
                </a:solidFill>
                <a:hlinkClick r:id="rId3"/>
              </a:rPr>
              <a:t>gptzero</a:t>
            </a:r>
            <a:endParaRPr lang="en-US" altLang="de-DE" sz="2000" dirty="0">
              <a:solidFill>
                <a:schemeClr val="tx1"/>
              </a:solidFill>
            </a:endParaRPr>
          </a:p>
        </p:txBody>
      </p:sp>
      <p:pic>
        <p:nvPicPr>
          <p:cNvPr id="26628" name="Picture 4">
            <a:extLst>
              <a:ext uri="{FF2B5EF4-FFF2-40B4-BE49-F238E27FC236}">
                <a16:creationId xmlns:a16="http://schemas.microsoft.com/office/drawing/2014/main" id="{1CEC6ACB-2D0E-9203-B0BD-31C3CEFFFC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25" y="2497138"/>
            <a:ext cx="4478338" cy="34464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pic>
        <p:nvPicPr>
          <p:cNvPr id="26629" name="Picture 6">
            <a:extLst>
              <a:ext uri="{FF2B5EF4-FFF2-40B4-BE49-F238E27FC236}">
                <a16:creationId xmlns:a16="http://schemas.microsoft.com/office/drawing/2014/main" id="{900FD89C-2803-E38E-A8FF-1F4EA5C825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3670300"/>
            <a:ext cx="6637338" cy="227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1BE16-49F5-CCBE-DAB7-C839A1FED6B2}"/>
              </a:ext>
            </a:extLst>
          </p:cNvPr>
          <p:cNvSpPr>
            <a:spLocks noGrp="1"/>
          </p:cNvSpPr>
          <p:nvPr>
            <p:ph type="title"/>
          </p:nvPr>
        </p:nvSpPr>
        <p:spPr/>
        <p:txBody>
          <a:bodyPr/>
          <a:lstStyle/>
          <a:p>
            <a:pPr eaLnBrk="1" fontAlgn="auto" hangingPunct="1">
              <a:spcAft>
                <a:spcPts val="0"/>
              </a:spcAft>
              <a:defRPr/>
            </a:pPr>
            <a:r>
              <a:rPr lang="en-US" dirty="0"/>
              <a:t>In Research: Authors</a:t>
            </a:r>
            <a:endParaRPr lang="en-DE" dirty="0"/>
          </a:p>
        </p:txBody>
      </p:sp>
      <p:pic>
        <p:nvPicPr>
          <p:cNvPr id="28675" name="Picture 6" descr="A screenshot of a document&#10;&#10;Description automatically generated">
            <a:extLst>
              <a:ext uri="{FF2B5EF4-FFF2-40B4-BE49-F238E27FC236}">
                <a16:creationId xmlns:a16="http://schemas.microsoft.com/office/drawing/2014/main" id="{2A960DC1-29B9-E574-DCB6-2F62AB291FD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2763" y="3116263"/>
            <a:ext cx="1471612" cy="1657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676" name="Picture 8">
            <a:extLst>
              <a:ext uri="{FF2B5EF4-FFF2-40B4-BE49-F238E27FC236}">
                <a16:creationId xmlns:a16="http://schemas.microsoft.com/office/drawing/2014/main" id="{94205596-2E13-6B4B-80EF-06E47C5188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884738"/>
            <a:ext cx="50069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10">
            <a:extLst>
              <a:ext uri="{FF2B5EF4-FFF2-40B4-BE49-F238E27FC236}">
                <a16:creationId xmlns:a16="http://schemas.microsoft.com/office/drawing/2014/main" id="{DFD5C020-6E10-1FFE-754E-E5D988F48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5408613"/>
            <a:ext cx="5006975"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TextBox 11">
            <a:extLst>
              <a:ext uri="{FF2B5EF4-FFF2-40B4-BE49-F238E27FC236}">
                <a16:creationId xmlns:a16="http://schemas.microsoft.com/office/drawing/2014/main" id="{14951EAF-C53D-5A62-13F4-6D04D226BA25}"/>
              </a:ext>
            </a:extLst>
          </p:cNvPr>
          <p:cNvSpPr txBox="1">
            <a:spLocks noChangeArrowheads="1"/>
          </p:cNvSpPr>
          <p:nvPr/>
        </p:nvSpPr>
        <p:spPr bwMode="auto">
          <a:xfrm>
            <a:off x="8772525" y="6456363"/>
            <a:ext cx="3349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6"/>
              </a:rPr>
              <a:t>Surfaces and interfaces</a:t>
            </a:r>
            <a:endParaRPr lang="de-DE" altLang="de-DE"/>
          </a:p>
        </p:txBody>
      </p:sp>
      <p:pic>
        <p:nvPicPr>
          <p:cNvPr id="28679" name="Picture 13">
            <a:extLst>
              <a:ext uri="{FF2B5EF4-FFF2-40B4-BE49-F238E27FC236}">
                <a16:creationId xmlns:a16="http://schemas.microsoft.com/office/drawing/2014/main" id="{3D3C65DE-D358-F456-BD87-27A21512E8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4337" r="14696"/>
          <a:stretch>
            <a:fillRect/>
          </a:stretch>
        </p:blipFill>
        <p:spPr bwMode="auto">
          <a:xfrm>
            <a:off x="9544050" y="2011363"/>
            <a:ext cx="18859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6" descr="A screenshot of a document&#10;&#10;Description automatically generated">
            <a:extLst>
              <a:ext uri="{FF2B5EF4-FFF2-40B4-BE49-F238E27FC236}">
                <a16:creationId xmlns:a16="http://schemas.microsoft.com/office/drawing/2014/main" id="{1CA7919C-039C-94A6-A81F-DD06BB56005D}"/>
              </a:ext>
            </a:extLst>
          </p:cNvPr>
          <p:cNvPicPr>
            <a:picLocks noChangeAspect="1"/>
          </p:cNvPicPr>
          <p:nvPr/>
        </p:nvPicPr>
        <p:blipFill>
          <a:blip r:embed="rId3">
            <a:extLst>
              <a:ext uri="{28A0092B-C50C-407E-A947-70E740481C1C}">
                <a14:useLocalDpi xmlns:a14="http://schemas.microsoft.com/office/drawing/2010/main" val="0"/>
              </a:ext>
            </a:extLst>
          </a:blip>
          <a:srcRect l="-2" t="82346" r="36777" b="6296"/>
          <a:stretch>
            <a:fillRect/>
          </a:stretch>
        </p:blipFill>
        <p:spPr bwMode="auto">
          <a:xfrm>
            <a:off x="2181225" y="3695700"/>
            <a:ext cx="4237038"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28681" name="Picture 17">
            <a:extLst>
              <a:ext uri="{FF2B5EF4-FFF2-40B4-BE49-F238E27FC236}">
                <a16:creationId xmlns:a16="http://schemas.microsoft.com/office/drawing/2014/main" id="{ED96681B-4ABF-4B47-3415-8E582B084BD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14337" t="74641" r="14696" b="3291"/>
          <a:stretch>
            <a:fillRect/>
          </a:stretch>
        </p:blipFill>
        <p:spPr bwMode="auto">
          <a:xfrm>
            <a:off x="6616700" y="4324350"/>
            <a:ext cx="4932363" cy="128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a16="http://schemas.microsoft.com/office/drawing/2014/main" id="{FD063D44-45D1-D135-130E-9DC8813956C8}"/>
              </a:ext>
            </a:extLst>
          </p:cNvPr>
          <p:cNvSpPr/>
          <p:nvPr/>
        </p:nvSpPr>
        <p:spPr>
          <a:xfrm>
            <a:off x="9725025" y="4352925"/>
            <a:ext cx="1704975" cy="1905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dirty="0"/>
          </a:p>
        </p:txBody>
      </p:sp>
      <p:sp>
        <p:nvSpPr>
          <p:cNvPr id="28683" name="Content Placeholder 2">
            <a:extLst>
              <a:ext uri="{FF2B5EF4-FFF2-40B4-BE49-F238E27FC236}">
                <a16:creationId xmlns:a16="http://schemas.microsoft.com/office/drawing/2014/main" id="{A1B1DBF2-1F1F-A8BA-F1BD-71D53F94105B}"/>
              </a:ext>
            </a:extLst>
          </p:cNvPr>
          <p:cNvSpPr>
            <a:spLocks noGrp="1" noChangeArrowheads="1"/>
          </p:cNvSpPr>
          <p:nvPr>
            <p:ph idx="1"/>
          </p:nvPr>
        </p:nvSpPr>
        <p:spPr>
          <a:xfrm>
            <a:off x="628650" y="1973263"/>
            <a:ext cx="8748713" cy="1031875"/>
          </a:xfrm>
        </p:spPr>
        <p:txBody>
          <a:bodyPr/>
          <a:lstStyle/>
          <a:p>
            <a:pPr eaLnBrk="1" hangingPunct="1">
              <a:defRPr/>
            </a:pPr>
            <a:r>
              <a:rPr lang="en-US" altLang="de-DE" sz="2000" dirty="0">
                <a:solidFill>
                  <a:schemeClr val="tx1"/>
                </a:solidFill>
              </a:rPr>
              <a:t>Authors should be careful when using this technology and </a:t>
            </a:r>
            <a:r>
              <a:rPr lang="en-US" altLang="en-US" sz="2000" dirty="0">
                <a:solidFill>
                  <a:srgbClr val="1F1F1F"/>
                </a:solidFill>
              </a:rPr>
              <a:t>carefully </a:t>
            </a:r>
            <a:r>
              <a:rPr lang="en-US" altLang="en-US" sz="2000" b="1" dirty="0">
                <a:solidFill>
                  <a:srgbClr val="1F1F1F"/>
                </a:solidFill>
              </a:rPr>
              <a:t>review and edit the result.</a:t>
            </a:r>
            <a:r>
              <a:rPr lang="en-US" altLang="en-US" sz="2000" dirty="0">
                <a:solidFill>
                  <a:srgbClr val="1F1F1F"/>
                </a:solidFill>
              </a:rPr>
              <a:t> Authors are ultimately </a:t>
            </a:r>
            <a:r>
              <a:rPr lang="en-US" altLang="en-US" sz="2000" b="1" dirty="0">
                <a:solidFill>
                  <a:schemeClr val="accent1">
                    <a:lumMod val="75000"/>
                  </a:schemeClr>
                </a:solidFill>
              </a:rPr>
              <a:t>responsible and accountable </a:t>
            </a:r>
            <a:r>
              <a:rPr lang="en-US" altLang="en-US" sz="2000" dirty="0">
                <a:solidFill>
                  <a:srgbClr val="1F1F1F"/>
                </a:solidFill>
              </a:rPr>
              <a:t>for the contents of the work.</a:t>
            </a:r>
          </a:p>
          <a:p>
            <a:pPr eaLnBrk="1" hangingPunct="1">
              <a:defRPr/>
            </a:pPr>
            <a:endParaRPr lang="en-US" altLang="de-DE"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4D3EA5CC-699D-8061-D2BD-CEC0156D0A6A}"/>
              </a:ext>
            </a:extLst>
          </p:cNvPr>
          <p:cNvCxnSpPr>
            <a:cxnSpLocks/>
          </p:cNvCxnSpPr>
          <p:nvPr/>
        </p:nvCxnSpPr>
        <p:spPr>
          <a:xfrm>
            <a:off x="7035800" y="4314825"/>
            <a:ext cx="1136650" cy="215900"/>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13EFBCC1-05E2-64D5-F193-A73C9586F036}"/>
              </a:ext>
            </a:extLst>
          </p:cNvPr>
          <p:cNvSpPr>
            <a:spLocks noGrp="1"/>
          </p:cNvSpPr>
          <p:nvPr>
            <p:ph type="title"/>
          </p:nvPr>
        </p:nvSpPr>
        <p:spPr/>
        <p:txBody>
          <a:bodyPr/>
          <a:lstStyle/>
          <a:p>
            <a:pPr>
              <a:defRPr/>
            </a:pPr>
            <a:r>
              <a:rPr lang="en-US" dirty="0"/>
              <a:t>In Research: Authors</a:t>
            </a:r>
            <a:endParaRPr lang="en-DE" dirty="0"/>
          </a:p>
        </p:txBody>
      </p:sp>
      <p:sp>
        <p:nvSpPr>
          <p:cNvPr id="30724" name="Content Placeholder 6">
            <a:extLst>
              <a:ext uri="{FF2B5EF4-FFF2-40B4-BE49-F238E27FC236}">
                <a16:creationId xmlns:a16="http://schemas.microsoft.com/office/drawing/2014/main" id="{F682B3CC-584A-53EB-F2FD-4A0BB1F8D1EF}"/>
              </a:ext>
            </a:extLst>
          </p:cNvPr>
          <p:cNvSpPr>
            <a:spLocks noGrp="1" noChangeArrowheads="1"/>
          </p:cNvSpPr>
          <p:nvPr>
            <p:ph idx="1"/>
          </p:nvPr>
        </p:nvSpPr>
        <p:spPr>
          <a:xfrm>
            <a:off x="676275" y="2011363"/>
            <a:ext cx="10753725" cy="531812"/>
          </a:xfrm>
        </p:spPr>
        <p:txBody>
          <a:bodyPr/>
          <a:lstStyle/>
          <a:p>
            <a:pPr marL="0" indent="0">
              <a:buFont typeface="Arial" panose="020B0604020202020204" pitchFamily="34" charset="0"/>
              <a:buNone/>
            </a:pPr>
            <a:r>
              <a:rPr lang="en-US" altLang="en-DE" sz="2000"/>
              <a:t>Images generated using AI also had </a:t>
            </a:r>
            <a:r>
              <a:rPr lang="en-US" altLang="en-DE" sz="2000" b="1"/>
              <a:t>been retracted.</a:t>
            </a:r>
            <a:endParaRPr lang="en-DE" altLang="en-DE" sz="2000" b="1"/>
          </a:p>
        </p:txBody>
      </p:sp>
      <p:pic>
        <p:nvPicPr>
          <p:cNvPr id="30725" name="Picture 8">
            <a:extLst>
              <a:ext uri="{FF2B5EF4-FFF2-40B4-BE49-F238E27FC236}">
                <a16:creationId xmlns:a16="http://schemas.microsoft.com/office/drawing/2014/main" id="{D5D0A509-7F83-1255-8A31-87C15F771D2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09675" y="4391025"/>
            <a:ext cx="5948363" cy="625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26" name="TextBox 10">
            <a:extLst>
              <a:ext uri="{FF2B5EF4-FFF2-40B4-BE49-F238E27FC236}">
                <a16:creationId xmlns:a16="http://schemas.microsoft.com/office/drawing/2014/main" id="{A93F2693-A1C4-6232-1EA7-113667B5A3D2}"/>
              </a:ext>
            </a:extLst>
          </p:cNvPr>
          <p:cNvSpPr txBox="1">
            <a:spLocks noChangeArrowheads="1"/>
          </p:cNvSpPr>
          <p:nvPr/>
        </p:nvSpPr>
        <p:spPr bwMode="auto">
          <a:xfrm>
            <a:off x="8924925" y="6357938"/>
            <a:ext cx="30972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3"/>
              </a:rPr>
              <a:t>Frontiers</a:t>
            </a:r>
            <a:r>
              <a:rPr lang="en-US" altLang="de-DE"/>
              <a:t>, </a:t>
            </a:r>
            <a:r>
              <a:rPr lang="en-US" altLang="de-DE">
                <a:hlinkClick r:id="rId4"/>
              </a:rPr>
              <a:t>Nature</a:t>
            </a:r>
            <a:r>
              <a:rPr lang="en-US" altLang="en-DE"/>
              <a:t>. </a:t>
            </a:r>
            <a:endParaRPr lang="de-DE" altLang="de-DE"/>
          </a:p>
        </p:txBody>
      </p:sp>
      <p:pic>
        <p:nvPicPr>
          <p:cNvPr id="30727" name="Picture 12">
            <a:extLst>
              <a:ext uri="{FF2B5EF4-FFF2-40B4-BE49-F238E27FC236}">
                <a16:creationId xmlns:a16="http://schemas.microsoft.com/office/drawing/2014/main" id="{10F75393-703A-E48D-4E83-42E9418B4BE4}"/>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710488" y="1328738"/>
            <a:ext cx="2762250" cy="3429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0728" name="Picture 14">
            <a:extLst>
              <a:ext uri="{FF2B5EF4-FFF2-40B4-BE49-F238E27FC236}">
                <a16:creationId xmlns:a16="http://schemas.microsoft.com/office/drawing/2014/main" id="{606A09B4-4917-86D4-ECAE-EA9DD3A1E4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9625" y="2698750"/>
            <a:ext cx="6272213" cy="1625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0729" name="Picture 20">
            <a:extLst>
              <a:ext uri="{FF2B5EF4-FFF2-40B4-BE49-F238E27FC236}">
                <a16:creationId xmlns:a16="http://schemas.microsoft.com/office/drawing/2014/main" id="{BB78035D-52AF-C367-92F2-7180F8E9C32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1975" y="5686425"/>
            <a:ext cx="7429500" cy="819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0730" name="Content Placeholder 6">
            <a:extLst>
              <a:ext uri="{FF2B5EF4-FFF2-40B4-BE49-F238E27FC236}">
                <a16:creationId xmlns:a16="http://schemas.microsoft.com/office/drawing/2014/main" id="{5185E9A9-1E96-6EB8-7D47-F3A616E2A85E}"/>
              </a:ext>
            </a:extLst>
          </p:cNvPr>
          <p:cNvSpPr txBox="1">
            <a:spLocks/>
          </p:cNvSpPr>
          <p:nvPr/>
        </p:nvSpPr>
        <p:spPr bwMode="auto">
          <a:xfrm>
            <a:off x="657225" y="5154613"/>
            <a:ext cx="10753725"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ts val="1300"/>
              </a:spcBef>
              <a:buFont typeface="Arial" panose="020B0604020202020204" pitchFamily="34" charset="0"/>
              <a:buChar char=" "/>
              <a:defRPr sz="2400">
                <a:solidFill>
                  <a:srgbClr val="262626"/>
                </a:solidFill>
                <a:latin typeface="Calibri Light" panose="020F0302020204030204" pitchFamily="34" charset="0"/>
              </a:defRPr>
            </a:lvl1pPr>
            <a:lvl2pPr marL="346075" indent="-342900">
              <a:lnSpc>
                <a:spcPct val="85000"/>
              </a:lnSpc>
              <a:spcBef>
                <a:spcPts val="600"/>
              </a:spcBef>
              <a:buFont typeface="Arial" panose="020B0604020202020204" pitchFamily="34" charset="0"/>
              <a:buChar char=" "/>
              <a:defRPr sz="2400">
                <a:solidFill>
                  <a:srgbClr val="262626"/>
                </a:solidFill>
                <a:latin typeface="Calibri Light" panose="020F0302020204030204" pitchFamily="34" charset="0"/>
              </a:defRPr>
            </a:lvl2pPr>
            <a:lvl3pPr marL="547688" indent="-547688">
              <a:lnSpc>
                <a:spcPct val="85000"/>
              </a:lnSpc>
              <a:spcBef>
                <a:spcPts val="600"/>
              </a:spcBef>
              <a:buFont typeface="Arial" panose="020B0604020202020204" pitchFamily="34" charset="0"/>
              <a:buChar char=" "/>
              <a:defRPr sz="2000" i="1">
                <a:solidFill>
                  <a:srgbClr val="262626"/>
                </a:solidFill>
                <a:latin typeface="Calibri Light" panose="020F0302020204030204" pitchFamily="34" charset="0"/>
              </a:defRPr>
            </a:lvl3pPr>
            <a:lvl4pPr marL="822325" indent="-822325">
              <a:lnSpc>
                <a:spcPct val="85000"/>
              </a:lnSpc>
              <a:spcBef>
                <a:spcPts val="600"/>
              </a:spcBef>
              <a:buFont typeface="Arial" panose="020B0604020202020204" pitchFamily="34" charset="0"/>
              <a:buChar char=" "/>
              <a:defRPr>
                <a:solidFill>
                  <a:srgbClr val="262626"/>
                </a:solidFill>
                <a:latin typeface="Calibri Light" panose="020F0302020204030204" pitchFamily="34" charset="0"/>
              </a:defRPr>
            </a:lvl4pPr>
            <a:lvl5pPr marL="1096963" indent="-1096963">
              <a:lnSpc>
                <a:spcPct val="85000"/>
              </a:lnSpc>
              <a:spcBef>
                <a:spcPts val="600"/>
              </a:spcBef>
              <a:buFont typeface="Arial" panose="020B0604020202020204" pitchFamily="34" charset="0"/>
              <a:buChar char=" "/>
              <a:defRPr>
                <a:solidFill>
                  <a:srgbClr val="262626"/>
                </a:solidFill>
                <a:latin typeface="Calibri Light" panose="020F0302020204030204" pitchFamily="34" charset="0"/>
              </a:defRPr>
            </a:lvl5pPr>
            <a:lvl6pPr marL="15541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6pPr>
            <a:lvl7pPr marL="20113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7pPr>
            <a:lvl8pPr marL="24685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8pPr>
            <a:lvl9pPr marL="29257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9pPr>
          </a:lstStyle>
          <a:p>
            <a:pPr defTabSz="914400">
              <a:buFont typeface="Arial" panose="020B0604020202020204" pitchFamily="34" charset="0"/>
              <a:buNone/>
            </a:pPr>
            <a:r>
              <a:rPr lang="en-US" altLang="en-DE" sz="2000"/>
              <a:t>There are negative implications while using misleading images.</a:t>
            </a:r>
            <a:endParaRPr lang="en-DE" altLang="en-DE" sz="20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1D444-23A3-443C-3355-F6CEEEFE60ED}"/>
              </a:ext>
            </a:extLst>
          </p:cNvPr>
          <p:cNvSpPr>
            <a:spLocks noGrp="1"/>
          </p:cNvSpPr>
          <p:nvPr>
            <p:ph type="title"/>
          </p:nvPr>
        </p:nvSpPr>
        <p:spPr/>
        <p:txBody>
          <a:bodyPr/>
          <a:lstStyle/>
          <a:p>
            <a:pPr eaLnBrk="1" fontAlgn="auto" hangingPunct="1">
              <a:spcAft>
                <a:spcPts val="0"/>
              </a:spcAft>
              <a:defRPr/>
            </a:pPr>
            <a:r>
              <a:rPr lang="en-US" dirty="0"/>
              <a:t>Potential</a:t>
            </a:r>
            <a:endParaRPr lang="en-DE" dirty="0"/>
          </a:p>
        </p:txBody>
      </p:sp>
      <p:sp>
        <p:nvSpPr>
          <p:cNvPr id="3" name="Content Placeholder 2">
            <a:extLst>
              <a:ext uri="{FF2B5EF4-FFF2-40B4-BE49-F238E27FC236}">
                <a16:creationId xmlns:a16="http://schemas.microsoft.com/office/drawing/2014/main" id="{8CF87926-F57D-A46C-4020-70F2204E4957}"/>
              </a:ext>
            </a:extLst>
          </p:cNvPr>
          <p:cNvSpPr>
            <a:spLocks noGrp="1"/>
          </p:cNvSpPr>
          <p:nvPr>
            <p:ph idx="1"/>
          </p:nvPr>
        </p:nvSpPr>
        <p:spPr>
          <a:xfrm>
            <a:off x="676275" y="2011363"/>
            <a:ext cx="10753725" cy="1150937"/>
          </a:xfrm>
        </p:spPr>
        <p:txBody>
          <a:bodyPr rtlCol="0">
            <a:normAutofit/>
          </a:bodyPr>
          <a:lstStyle/>
          <a:p>
            <a:pPr marL="0" indent="0" eaLnBrk="1" fontAlgn="auto" hangingPunct="1">
              <a:spcAft>
                <a:spcPts val="0"/>
              </a:spcAft>
              <a:buFont typeface="Arial" panose="020B0604020202020204" pitchFamily="34" charset="0"/>
              <a:buNone/>
              <a:defRPr/>
            </a:pPr>
            <a:r>
              <a:rPr lang="en-US" dirty="0">
                <a:solidFill>
                  <a:schemeClr val="tx1">
                    <a:lumMod val="85000"/>
                    <a:lumOff val="15000"/>
                  </a:schemeClr>
                </a:solidFill>
              </a:rPr>
              <a:t>ChatGPT and its counterparts are here to stay. For this reason, it is crucial to understand its capabilities in the research field, as well as its limitations and potential ethical shortcomings. </a:t>
            </a:r>
          </a:p>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p:txBody>
      </p:sp>
      <p:sp>
        <p:nvSpPr>
          <p:cNvPr id="31748" name="TextBox 4">
            <a:extLst>
              <a:ext uri="{FF2B5EF4-FFF2-40B4-BE49-F238E27FC236}">
                <a16:creationId xmlns:a16="http://schemas.microsoft.com/office/drawing/2014/main" id="{1DB9DF60-800D-7078-DC13-EC0ECD849711}"/>
              </a:ext>
            </a:extLst>
          </p:cNvPr>
          <p:cNvSpPr txBox="1">
            <a:spLocks noChangeArrowheads="1"/>
          </p:cNvSpPr>
          <p:nvPr/>
        </p:nvSpPr>
        <p:spPr bwMode="auto">
          <a:xfrm>
            <a:off x="9351963" y="6221413"/>
            <a:ext cx="28400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2"/>
              </a:rPr>
              <a:t>Nature</a:t>
            </a:r>
            <a:endParaRPr lang="de-DE" altLang="de-DE"/>
          </a:p>
          <a:p>
            <a:pPr eaLnBrk="1" hangingPunct="1"/>
            <a:r>
              <a:rPr lang="en-US" altLang="de-DE"/>
              <a:t>Source: </a:t>
            </a:r>
            <a:r>
              <a:rPr lang="en-US" altLang="de-DE">
                <a:hlinkClick r:id="rId3"/>
              </a:rPr>
              <a:t>ResearchToAction</a:t>
            </a:r>
            <a:endParaRPr lang="en-US" altLang="de-DE"/>
          </a:p>
          <a:p>
            <a:pPr eaLnBrk="1" hangingPunct="1"/>
            <a:endParaRPr lang="de-DE" altLang="de-DE"/>
          </a:p>
        </p:txBody>
      </p:sp>
      <p:pic>
        <p:nvPicPr>
          <p:cNvPr id="31749" name="Picture 5">
            <a:extLst>
              <a:ext uri="{FF2B5EF4-FFF2-40B4-BE49-F238E27FC236}">
                <a16:creationId xmlns:a16="http://schemas.microsoft.com/office/drawing/2014/main" id="{9189B5CD-3D47-CA3F-E297-8851F26F8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t="17737"/>
          <a:stretch>
            <a:fillRect/>
          </a:stretch>
        </p:blipFill>
        <p:spPr bwMode="auto">
          <a:xfrm>
            <a:off x="904875" y="3259138"/>
            <a:ext cx="7048500"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4">
            <a:extLst>
              <a:ext uri="{FF2B5EF4-FFF2-40B4-BE49-F238E27FC236}">
                <a16:creationId xmlns:a16="http://schemas.microsoft.com/office/drawing/2014/main" id="{EA7C1AE1-7C4B-F200-71C2-082E229F07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1963" y="5162550"/>
            <a:ext cx="644683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E2748-173C-E1E0-2447-47C16FB6D5EA}"/>
              </a:ext>
            </a:extLst>
          </p:cNvPr>
          <p:cNvSpPr>
            <a:spLocks noGrp="1"/>
          </p:cNvSpPr>
          <p:nvPr>
            <p:ph type="title"/>
          </p:nvPr>
        </p:nvSpPr>
        <p:spPr/>
        <p:txBody>
          <a:bodyPr/>
          <a:lstStyle/>
          <a:p>
            <a:pPr eaLnBrk="1" fontAlgn="auto" hangingPunct="1">
              <a:spcAft>
                <a:spcPts val="0"/>
              </a:spcAft>
              <a:defRPr/>
            </a:pPr>
            <a:r>
              <a:rPr lang="en-US" dirty="0"/>
              <a:t>Change in language</a:t>
            </a:r>
            <a:endParaRPr lang="en-DE" dirty="0"/>
          </a:p>
        </p:txBody>
      </p:sp>
      <p:pic>
        <p:nvPicPr>
          <p:cNvPr id="32771" name="Picture 4">
            <a:extLst>
              <a:ext uri="{FF2B5EF4-FFF2-40B4-BE49-F238E27FC236}">
                <a16:creationId xmlns:a16="http://schemas.microsoft.com/office/drawing/2014/main" id="{7CC804F8-0DF9-1A80-C2BB-44A2B6E816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2088" y="4084638"/>
            <a:ext cx="912495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2" name="Picture 6">
            <a:extLst>
              <a:ext uri="{FF2B5EF4-FFF2-40B4-BE49-F238E27FC236}">
                <a16:creationId xmlns:a16="http://schemas.microsoft.com/office/drawing/2014/main" id="{916848DC-2877-3E99-7485-2340A6DEA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575" y="1898650"/>
            <a:ext cx="7458075" cy="203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TextBox 9">
            <a:extLst>
              <a:ext uri="{FF2B5EF4-FFF2-40B4-BE49-F238E27FC236}">
                <a16:creationId xmlns:a16="http://schemas.microsoft.com/office/drawing/2014/main" id="{9CFE44A8-3331-C04F-BE06-D592FD16B786}"/>
              </a:ext>
            </a:extLst>
          </p:cNvPr>
          <p:cNvSpPr txBox="1">
            <a:spLocks noChangeArrowheads="1"/>
          </p:cNvSpPr>
          <p:nvPr/>
        </p:nvSpPr>
        <p:spPr bwMode="auto">
          <a:xfrm>
            <a:off x="9402763" y="6484938"/>
            <a:ext cx="2840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5"/>
              </a:rPr>
              <a:t>El Pais Newspaper</a:t>
            </a:r>
            <a:endParaRPr lang="de-DE" altLang="de-D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237C-16A3-9E6D-ED74-296DD179452A}"/>
              </a:ext>
            </a:extLst>
          </p:cNvPr>
          <p:cNvSpPr>
            <a:spLocks noGrp="1"/>
          </p:cNvSpPr>
          <p:nvPr>
            <p:ph type="title"/>
          </p:nvPr>
        </p:nvSpPr>
        <p:spPr/>
        <p:txBody>
          <a:bodyPr/>
          <a:lstStyle/>
          <a:p>
            <a:pPr eaLnBrk="1" fontAlgn="auto" hangingPunct="1">
              <a:spcAft>
                <a:spcPts val="0"/>
              </a:spcAft>
              <a:defRPr/>
            </a:pPr>
            <a:r>
              <a:rPr lang="en-US" dirty="0"/>
              <a:t>Artificial Intelligence</a:t>
            </a:r>
            <a:endParaRPr lang="en-DE" dirty="0"/>
          </a:p>
        </p:txBody>
      </p:sp>
      <p:sp>
        <p:nvSpPr>
          <p:cNvPr id="3" name="Content Placeholder 2">
            <a:extLst>
              <a:ext uri="{FF2B5EF4-FFF2-40B4-BE49-F238E27FC236}">
                <a16:creationId xmlns:a16="http://schemas.microsoft.com/office/drawing/2014/main" id="{8B744B0E-C988-0A50-2DB9-D7B5AAD61214}"/>
              </a:ext>
            </a:extLst>
          </p:cNvPr>
          <p:cNvSpPr>
            <a:spLocks noGrp="1"/>
          </p:cNvSpPr>
          <p:nvPr>
            <p:ph idx="1"/>
          </p:nvPr>
        </p:nvSpPr>
        <p:spPr>
          <a:xfrm>
            <a:off x="587375" y="1687513"/>
            <a:ext cx="10485438" cy="4473575"/>
          </a:xfrm>
        </p:spPr>
        <p:txBody>
          <a:bodyPr rtlCol="0">
            <a:normAutofit fontScale="70000" lnSpcReduction="20000"/>
          </a:bodyPr>
          <a:lstStyle/>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0" indent="0" eaLnBrk="1" fontAlgn="auto" hangingPunct="1">
              <a:spcAft>
                <a:spcPts val="0"/>
              </a:spcAft>
              <a:buFont typeface="Arial" panose="020B0604020202020204" pitchFamily="34" charset="0"/>
              <a:buNone/>
              <a:defRPr/>
            </a:pPr>
            <a:r>
              <a:rPr lang="en-US" dirty="0">
                <a:solidFill>
                  <a:schemeClr val="tx1">
                    <a:lumMod val="85000"/>
                    <a:lumOff val="15000"/>
                  </a:schemeClr>
                </a:solidFill>
              </a:rPr>
              <a:t>The term ‘artificial intelligence’ (AI) was first coined by John McCarthy at a conference in Dartmouth in 1956. Since then, a lot has happened. </a:t>
            </a:r>
          </a:p>
          <a:p>
            <a:pPr marL="0" indent="0" eaLnBrk="1" fontAlgn="auto" hangingPunct="1">
              <a:spcAft>
                <a:spcPts val="0"/>
              </a:spcAft>
              <a:buFont typeface="Arial" panose="020B0604020202020204" pitchFamily="34" charset="0"/>
              <a:buNone/>
              <a:defRPr/>
            </a:pPr>
            <a:r>
              <a:rPr lang="en-US" dirty="0">
                <a:solidFill>
                  <a:schemeClr val="tx1">
                    <a:lumMod val="85000"/>
                    <a:lumOff val="15000"/>
                  </a:schemeClr>
                </a:solidFill>
              </a:rPr>
              <a:t>Large language models (LLM) are a type of AI and have enormous value across the entire value chain of research.  </a:t>
            </a:r>
          </a:p>
          <a:p>
            <a:pPr marL="0" indent="0" eaLnBrk="1" fontAlgn="auto" hangingPunct="1">
              <a:spcAft>
                <a:spcPts val="0"/>
              </a:spcAft>
              <a:buFont typeface="Arial" panose="020B0604020202020204" pitchFamily="34" charset="0"/>
              <a:buNone/>
              <a:defRPr/>
            </a:pPr>
            <a:endParaRPr lang="en-US" dirty="0">
              <a:solidFill>
                <a:schemeClr val="tx1">
                  <a:lumMod val="85000"/>
                  <a:lumOff val="15000"/>
                </a:schemeClr>
              </a:solidFill>
            </a:endParaRPr>
          </a:p>
          <a:p>
            <a:pPr marL="0" indent="0" eaLnBrk="1" fontAlgn="auto" hangingPunct="1">
              <a:spcAft>
                <a:spcPts val="0"/>
              </a:spcAft>
              <a:buFont typeface="Arial" panose="020B0604020202020204" pitchFamily="34" charset="0"/>
              <a:buNone/>
              <a:defRPr/>
            </a:pPr>
            <a:r>
              <a:rPr lang="en-US" dirty="0">
                <a:solidFill>
                  <a:schemeClr val="tx1">
                    <a:lumMod val="85000"/>
                    <a:lumOff val="15000"/>
                  </a:schemeClr>
                </a:solidFill>
              </a:rPr>
              <a:t>They have potential applications in the </a:t>
            </a:r>
            <a:r>
              <a:rPr lang="en-US" i="1" dirty="0">
                <a:solidFill>
                  <a:schemeClr val="tx1">
                    <a:lumMod val="85000"/>
                    <a:lumOff val="15000"/>
                  </a:schemeClr>
                </a:solidFill>
              </a:rPr>
              <a:t>automation of research techniques </a:t>
            </a:r>
          </a:p>
          <a:p>
            <a:pPr eaLnBrk="1" fontAlgn="auto" hangingPunct="1">
              <a:spcAft>
                <a:spcPts val="0"/>
              </a:spcAft>
              <a:buFontTx/>
              <a:buChar char="-"/>
              <a:defRPr/>
            </a:pPr>
            <a:r>
              <a:rPr lang="en-US" dirty="0">
                <a:solidFill>
                  <a:schemeClr val="tx1">
                    <a:lumMod val="85000"/>
                    <a:lumOff val="15000"/>
                  </a:schemeClr>
                </a:solidFill>
              </a:rPr>
              <a:t> Generating a hypothesis (</a:t>
            </a:r>
            <a:r>
              <a:rPr lang="en-AU" dirty="0" err="1">
                <a:solidFill>
                  <a:schemeClr val="tx1">
                    <a:lumMod val="85000"/>
                    <a:lumOff val="15000"/>
                  </a:schemeClr>
                </a:solidFill>
                <a:hlinkClick r:id="rId3"/>
              </a:rPr>
              <a:t>ChatGPT</a:t>
            </a:r>
            <a:r>
              <a:rPr lang="en-AU" dirty="0">
                <a:solidFill>
                  <a:schemeClr val="tx1">
                    <a:lumMod val="85000"/>
                    <a:lumOff val="15000"/>
                  </a:schemeClr>
                </a:solidFill>
              </a:rPr>
              <a:t>)</a:t>
            </a:r>
          </a:p>
          <a:p>
            <a:pPr eaLnBrk="1" fontAlgn="auto" hangingPunct="1">
              <a:spcAft>
                <a:spcPts val="0"/>
              </a:spcAft>
              <a:buFontTx/>
              <a:buChar char="-"/>
              <a:defRPr/>
            </a:pPr>
            <a:r>
              <a:rPr lang="en-US" dirty="0">
                <a:solidFill>
                  <a:schemeClr val="tx1">
                    <a:lumMod val="85000"/>
                    <a:lumOff val="15000"/>
                  </a:schemeClr>
                </a:solidFill>
              </a:rPr>
              <a:t> Searching for content and get the sources (“grey” literature, laws, scientific publications; </a:t>
            </a:r>
            <a:r>
              <a:rPr lang="en-US" dirty="0">
                <a:solidFill>
                  <a:schemeClr val="tx1">
                    <a:lumMod val="85000"/>
                    <a:lumOff val="15000"/>
                  </a:schemeClr>
                </a:solidFill>
                <a:hlinkClick r:id="rId4"/>
              </a:rPr>
              <a:t>perplexity.ai</a:t>
            </a:r>
            <a:r>
              <a:rPr lang="en-US" dirty="0">
                <a:solidFill>
                  <a:schemeClr val="tx1">
                    <a:lumMod val="85000"/>
                    <a:lumOff val="15000"/>
                  </a:schemeClr>
                </a:solidFill>
              </a:rPr>
              <a:t>)</a:t>
            </a:r>
          </a:p>
          <a:p>
            <a:pPr marL="91440" indent="-91440" eaLnBrk="1" fontAlgn="auto" hangingPunct="1">
              <a:spcAft>
                <a:spcPts val="0"/>
              </a:spcAft>
              <a:buFontTx/>
              <a:buChar char="-"/>
              <a:defRPr/>
            </a:pPr>
            <a:r>
              <a:rPr lang="en-US" dirty="0">
                <a:solidFill>
                  <a:schemeClr val="tx1">
                    <a:lumMod val="85000"/>
                    <a:lumOff val="15000"/>
                  </a:schemeClr>
                </a:solidFill>
              </a:rPr>
              <a:t> Searching scientifically published content (</a:t>
            </a:r>
            <a:r>
              <a:rPr lang="en-US" dirty="0" err="1">
                <a:solidFill>
                  <a:schemeClr val="tx1">
                    <a:lumMod val="85000"/>
                    <a:lumOff val="15000"/>
                  </a:schemeClr>
                </a:solidFill>
                <a:hlinkClick r:id="rId5"/>
              </a:rPr>
              <a:t>scite</a:t>
            </a:r>
            <a:r>
              <a:rPr lang="en-US" dirty="0">
                <a:solidFill>
                  <a:schemeClr val="tx1">
                    <a:lumMod val="85000"/>
                    <a:lumOff val="15000"/>
                  </a:schemeClr>
                </a:solidFill>
              </a:rPr>
              <a:t>, </a:t>
            </a:r>
            <a:r>
              <a:rPr lang="en-US" dirty="0" err="1">
                <a:solidFill>
                  <a:schemeClr val="tx1">
                    <a:lumMod val="85000"/>
                    <a:lumOff val="15000"/>
                  </a:schemeClr>
                </a:solidFill>
                <a:hlinkClick r:id="rId6"/>
              </a:rPr>
              <a:t>connectedpapers</a:t>
            </a:r>
            <a:r>
              <a:rPr lang="en-US" dirty="0">
                <a:solidFill>
                  <a:schemeClr val="tx1">
                    <a:lumMod val="85000"/>
                    <a:lumOff val="15000"/>
                  </a:schemeClr>
                </a:solidFill>
              </a:rPr>
              <a:t>)</a:t>
            </a:r>
          </a:p>
          <a:p>
            <a:pPr marL="0" indent="0" eaLnBrk="1" fontAlgn="auto" hangingPunct="1">
              <a:spcAft>
                <a:spcPts val="0"/>
              </a:spcAft>
              <a:buFont typeface="Arial" panose="020B0604020202020204" pitchFamily="34" charset="0"/>
              <a:buNone/>
              <a:defRPr/>
            </a:pPr>
            <a:r>
              <a:rPr lang="en-US" dirty="0">
                <a:solidFill>
                  <a:schemeClr val="tx1">
                    <a:lumMod val="85000"/>
                    <a:lumOff val="15000"/>
                  </a:schemeClr>
                </a:solidFill>
              </a:rPr>
              <a:t>- Assist in writing scripts for QGIS (Quantum GIS) and R programming, and Excel-questions (</a:t>
            </a:r>
            <a:r>
              <a:rPr lang="en-AU" dirty="0">
                <a:solidFill>
                  <a:schemeClr val="tx1">
                    <a:lumMod val="85000"/>
                    <a:lumOff val="15000"/>
                  </a:schemeClr>
                </a:solidFill>
                <a:hlinkClick r:id="rId3"/>
              </a:rPr>
              <a:t>ChatGPT</a:t>
            </a:r>
            <a:r>
              <a:rPr lang="en-AU" dirty="0">
                <a:solidFill>
                  <a:schemeClr val="tx1">
                    <a:lumMod val="85000"/>
                    <a:lumOff val="15000"/>
                  </a:schemeClr>
                </a:solidFill>
              </a:rPr>
              <a:t>)</a:t>
            </a:r>
            <a:endParaRPr lang="en-US" dirty="0">
              <a:solidFill>
                <a:schemeClr val="tx1">
                  <a:lumMod val="85000"/>
                  <a:lumOff val="15000"/>
                </a:schemeClr>
              </a:solidFill>
            </a:endParaRPr>
          </a:p>
          <a:p>
            <a:pPr marL="91440" indent="-91440" eaLnBrk="1" fontAlgn="auto" hangingPunct="1">
              <a:spcAft>
                <a:spcPts val="0"/>
              </a:spcAft>
              <a:buFontTx/>
              <a:buChar char="-"/>
              <a:defRPr/>
            </a:pPr>
            <a:r>
              <a:rPr lang="en-US" dirty="0">
                <a:solidFill>
                  <a:schemeClr val="tx1">
                    <a:lumMod val="85000"/>
                    <a:lumOff val="15000"/>
                  </a:schemeClr>
                </a:solidFill>
              </a:rPr>
              <a:t> Detecting plagiarism (</a:t>
            </a:r>
            <a:r>
              <a:rPr lang="en-US" dirty="0" err="1">
                <a:solidFill>
                  <a:schemeClr val="tx1">
                    <a:lumMod val="85000"/>
                    <a:lumOff val="15000"/>
                  </a:schemeClr>
                </a:solidFill>
                <a:hlinkClick r:id="rId7"/>
              </a:rPr>
              <a:t>quillbot</a:t>
            </a:r>
            <a:r>
              <a:rPr lang="en-US" dirty="0">
                <a:solidFill>
                  <a:schemeClr val="tx1">
                    <a:lumMod val="85000"/>
                    <a:lumOff val="15000"/>
                  </a:schemeClr>
                </a:solidFill>
              </a:rPr>
              <a:t>)</a:t>
            </a:r>
          </a:p>
          <a:p>
            <a:pPr eaLnBrk="1" fontAlgn="auto" hangingPunct="1">
              <a:spcAft>
                <a:spcPts val="0"/>
              </a:spcAft>
              <a:buFontTx/>
              <a:buChar char="-"/>
              <a:defRPr/>
            </a:pPr>
            <a:r>
              <a:rPr lang="en-US" dirty="0">
                <a:solidFill>
                  <a:schemeClr val="tx1">
                    <a:lumMod val="85000"/>
                    <a:lumOff val="15000"/>
                  </a:schemeClr>
                </a:solidFill>
              </a:rPr>
              <a:t> Improving readability (</a:t>
            </a:r>
            <a:r>
              <a:rPr lang="en-US" dirty="0">
                <a:solidFill>
                  <a:schemeClr val="tx1">
                    <a:lumMod val="85000"/>
                    <a:lumOff val="15000"/>
                  </a:schemeClr>
                </a:solidFill>
                <a:hlinkClick r:id="rId8"/>
              </a:rPr>
              <a:t>Grammarly</a:t>
            </a:r>
            <a:r>
              <a:rPr lang="en-US" dirty="0">
                <a:solidFill>
                  <a:schemeClr val="tx1">
                    <a:lumMod val="85000"/>
                    <a:lumOff val="15000"/>
                  </a:schemeClr>
                </a:solidFill>
              </a:rPr>
              <a:t>, </a:t>
            </a:r>
            <a:r>
              <a:rPr lang="en-US" dirty="0" err="1">
                <a:solidFill>
                  <a:schemeClr val="tx1">
                    <a:lumMod val="85000"/>
                    <a:lumOff val="15000"/>
                  </a:schemeClr>
                </a:solidFill>
                <a:hlinkClick r:id="rId3"/>
              </a:rPr>
              <a:t>ChatGPT</a:t>
            </a:r>
            <a:r>
              <a:rPr lang="en-US" dirty="0">
                <a:solidFill>
                  <a:schemeClr val="tx1">
                    <a:lumMod val="85000"/>
                    <a:lumOff val="15000"/>
                  </a:schemeClr>
                </a:solidFill>
              </a:rPr>
              <a:t>)</a:t>
            </a:r>
          </a:p>
          <a:p>
            <a:pPr eaLnBrk="1" fontAlgn="auto" hangingPunct="1">
              <a:spcAft>
                <a:spcPts val="0"/>
              </a:spcAft>
              <a:buFontTx/>
              <a:buChar char="-"/>
              <a:defRPr/>
            </a:pPr>
            <a:r>
              <a:rPr lang="en-US" dirty="0">
                <a:solidFill>
                  <a:schemeClr val="tx1">
                    <a:lumMod val="85000"/>
                    <a:lumOff val="15000"/>
                  </a:schemeClr>
                </a:solidFill>
              </a:rPr>
              <a:t> Translating (</a:t>
            </a:r>
            <a:r>
              <a:rPr lang="en-US" dirty="0" err="1">
                <a:solidFill>
                  <a:schemeClr val="tx1">
                    <a:lumMod val="85000"/>
                    <a:lumOff val="15000"/>
                  </a:schemeClr>
                </a:solidFill>
                <a:hlinkClick r:id="rId9"/>
              </a:rPr>
              <a:t>deepl</a:t>
            </a:r>
            <a:r>
              <a:rPr lang="en-US" dirty="0">
                <a:solidFill>
                  <a:schemeClr val="tx1">
                    <a:lumMod val="85000"/>
                    <a:lumOff val="15000"/>
                  </a:schemeClr>
                </a:solidFill>
              </a:rPr>
              <a:t>)</a:t>
            </a:r>
          </a:p>
          <a:p>
            <a:pPr eaLnBrk="1" fontAlgn="auto" hangingPunct="1">
              <a:spcAft>
                <a:spcPts val="0"/>
              </a:spcAft>
              <a:buFontTx/>
              <a:buChar char="-"/>
              <a:defRPr/>
            </a:pPr>
            <a:r>
              <a:rPr lang="en-US" dirty="0">
                <a:solidFill>
                  <a:schemeClr val="tx1">
                    <a:lumMod val="85000"/>
                    <a:lumOff val="15000"/>
                  </a:schemeClr>
                </a:solidFill>
              </a:rPr>
              <a:t> Creating pictures for presentations / posters (</a:t>
            </a:r>
            <a:r>
              <a:rPr lang="en-US" dirty="0">
                <a:solidFill>
                  <a:schemeClr val="tx1">
                    <a:lumMod val="85000"/>
                    <a:lumOff val="15000"/>
                  </a:schemeClr>
                </a:solidFill>
                <a:hlinkClick r:id="rId10"/>
              </a:rPr>
              <a:t>Image Creator from Bing</a:t>
            </a:r>
            <a:r>
              <a:rPr lang="en-US" dirty="0">
                <a:solidFill>
                  <a:schemeClr val="tx1">
                    <a:lumMod val="85000"/>
                    <a:lumOff val="15000"/>
                  </a:schemeClr>
                </a:solidFill>
              </a:rPr>
              <a:t>)</a:t>
            </a:r>
          </a:p>
          <a:p>
            <a:pPr eaLnBrk="1" fontAlgn="auto" hangingPunct="1">
              <a:spcAft>
                <a:spcPts val="0"/>
              </a:spcAft>
              <a:buFontTx/>
              <a:buChar char="-"/>
              <a:defRPr/>
            </a:pPr>
            <a:endParaRPr lang="en-US" dirty="0">
              <a:solidFill>
                <a:schemeClr val="tx1">
                  <a:lumMod val="85000"/>
                  <a:lumOff val="15000"/>
                </a:schemeClr>
              </a:solidFill>
            </a:endParaRPr>
          </a:p>
          <a:p>
            <a:pPr marL="91440" indent="-91440" eaLnBrk="1" fontAlgn="auto" hangingPunct="1">
              <a:spcAft>
                <a:spcPts val="0"/>
              </a:spcAft>
              <a:defRPr/>
            </a:pPr>
            <a:endParaRPr lang="en-US" dirty="0">
              <a:solidFill>
                <a:schemeClr val="tx1">
                  <a:lumMod val="85000"/>
                  <a:lumOff val="15000"/>
                </a:schemeClr>
              </a:solidFill>
            </a:endParaRPr>
          </a:p>
        </p:txBody>
      </p:sp>
      <p:sp>
        <p:nvSpPr>
          <p:cNvPr id="7172" name="TextBox 4">
            <a:extLst>
              <a:ext uri="{FF2B5EF4-FFF2-40B4-BE49-F238E27FC236}">
                <a16:creationId xmlns:a16="http://schemas.microsoft.com/office/drawing/2014/main" id="{1275AECC-E03E-B783-9B98-C808EC4B44ED}"/>
              </a:ext>
            </a:extLst>
          </p:cNvPr>
          <p:cNvSpPr txBox="1">
            <a:spLocks noChangeArrowheads="1"/>
          </p:cNvSpPr>
          <p:nvPr/>
        </p:nvSpPr>
        <p:spPr bwMode="auto">
          <a:xfrm>
            <a:off x="9402763" y="6484938"/>
            <a:ext cx="2789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11"/>
              </a:rPr>
              <a:t>ResearchToAction</a:t>
            </a:r>
            <a:endParaRPr lang="de-DE" altLang="de-DE"/>
          </a:p>
        </p:txBody>
      </p:sp>
      <p:pic>
        <p:nvPicPr>
          <p:cNvPr id="7173" name="Grafik 4">
            <a:extLst>
              <a:ext uri="{FF2B5EF4-FFF2-40B4-BE49-F238E27FC236}">
                <a16:creationId xmlns:a16="http://schemas.microsoft.com/office/drawing/2014/main" id="{DD988314-C418-7C56-2627-88BCF1886B3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04425" y="4206875"/>
            <a:ext cx="1930400"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feld 5">
            <a:extLst>
              <a:ext uri="{FF2B5EF4-FFF2-40B4-BE49-F238E27FC236}">
                <a16:creationId xmlns:a16="http://schemas.microsoft.com/office/drawing/2014/main" id="{D44F5DD2-CF91-0102-8D36-53A8A641D960}"/>
              </a:ext>
            </a:extLst>
          </p:cNvPr>
          <p:cNvSpPr txBox="1"/>
          <p:nvPr/>
        </p:nvSpPr>
        <p:spPr>
          <a:xfrm>
            <a:off x="9364663" y="6107113"/>
            <a:ext cx="3316287" cy="254000"/>
          </a:xfrm>
          <a:prstGeom prst="rect">
            <a:avLst/>
          </a:prstGeom>
          <a:noFill/>
        </p:spPr>
        <p:txBody>
          <a:bodyPr>
            <a:spAutoFit/>
          </a:bodyPr>
          <a:lstStyle/>
          <a:p>
            <a:pPr>
              <a:defRPr/>
            </a:pPr>
            <a:r>
              <a:rPr lang="de-DE" sz="1050" dirty="0"/>
              <a:t>Picture: Made </a:t>
            </a:r>
            <a:r>
              <a:rPr lang="de-DE" sz="1050" dirty="0" err="1"/>
              <a:t>with</a:t>
            </a:r>
            <a:r>
              <a:rPr lang="de-DE" sz="1050" dirty="0"/>
              <a:t> Image Creator </a:t>
            </a:r>
            <a:r>
              <a:rPr lang="de-DE" sz="1050" dirty="0" err="1"/>
              <a:t>from</a:t>
            </a:r>
            <a:r>
              <a:rPr lang="de-DE" sz="1050" dirty="0"/>
              <a:t> Bing.com</a:t>
            </a:r>
            <a:endParaRPr lang="en-GB"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BA46-2B92-6EE2-E165-CAF5B7604C69}"/>
              </a:ext>
            </a:extLst>
          </p:cNvPr>
          <p:cNvSpPr>
            <a:spLocks noGrp="1"/>
          </p:cNvSpPr>
          <p:nvPr>
            <p:ph type="title"/>
          </p:nvPr>
        </p:nvSpPr>
        <p:spPr/>
        <p:txBody>
          <a:bodyPr/>
          <a:lstStyle/>
          <a:p>
            <a:pPr eaLnBrk="1" fontAlgn="auto" hangingPunct="1">
              <a:spcAft>
                <a:spcPts val="0"/>
              </a:spcAft>
              <a:defRPr/>
            </a:pPr>
            <a:r>
              <a:rPr lang="en-US" dirty="0"/>
              <a:t>Environmental impacts</a:t>
            </a:r>
            <a:endParaRPr lang="en-DE" dirty="0"/>
          </a:p>
        </p:txBody>
      </p:sp>
      <p:sp>
        <p:nvSpPr>
          <p:cNvPr id="3" name="Content Placeholder 2">
            <a:extLst>
              <a:ext uri="{FF2B5EF4-FFF2-40B4-BE49-F238E27FC236}">
                <a16:creationId xmlns:a16="http://schemas.microsoft.com/office/drawing/2014/main" id="{311445A5-1990-C550-1553-7A041E53AF93}"/>
              </a:ext>
            </a:extLst>
          </p:cNvPr>
          <p:cNvSpPr>
            <a:spLocks noGrp="1"/>
          </p:cNvSpPr>
          <p:nvPr>
            <p:ph idx="1"/>
          </p:nvPr>
        </p:nvSpPr>
        <p:spPr>
          <a:xfrm>
            <a:off x="676275" y="2011363"/>
            <a:ext cx="7400925" cy="3767137"/>
          </a:xfrm>
        </p:spPr>
        <p:txBody>
          <a:bodyPr rtlCol="0">
            <a:normAutofit/>
          </a:bodyPr>
          <a:lstStyle/>
          <a:p>
            <a:pPr marL="0" indent="0" eaLnBrk="1" fontAlgn="auto" hangingPunct="1">
              <a:spcAft>
                <a:spcPts val="0"/>
              </a:spcAft>
              <a:buFont typeface="Arial" panose="020B0604020202020204" pitchFamily="34" charset="0"/>
              <a:buNone/>
              <a:defRPr/>
            </a:pPr>
            <a:r>
              <a:rPr lang="en-US" sz="2000" dirty="0">
                <a:solidFill>
                  <a:schemeClr val="tx1">
                    <a:lumMod val="85000"/>
                    <a:lumOff val="15000"/>
                  </a:schemeClr>
                </a:solidFill>
              </a:rPr>
              <a:t>There is a negative side to the explosion of AI and its associated infrastructure, according to a growing body of research. </a:t>
            </a:r>
          </a:p>
          <a:p>
            <a:pPr marL="0" indent="0" eaLnBrk="1" fontAlgn="auto" hangingPunct="1">
              <a:spcAft>
                <a:spcPts val="0"/>
              </a:spcAft>
              <a:buFont typeface="Arial" panose="020B0604020202020204" pitchFamily="34" charset="0"/>
              <a:buNone/>
              <a:defRPr/>
            </a:pPr>
            <a:r>
              <a:rPr lang="en-US" sz="2000" dirty="0">
                <a:solidFill>
                  <a:schemeClr val="tx1">
                    <a:lumMod val="85000"/>
                    <a:lumOff val="15000"/>
                  </a:schemeClr>
                </a:solidFill>
              </a:rPr>
              <a:t>The proliferating data centers that house AI servers </a:t>
            </a:r>
            <a:r>
              <a:rPr lang="en-US" sz="2000" b="1" dirty="0">
                <a:solidFill>
                  <a:schemeClr val="tx1">
                    <a:lumMod val="85000"/>
                    <a:lumOff val="15000"/>
                  </a:schemeClr>
                </a:solidFill>
              </a:rPr>
              <a:t>produce electronic waste.</a:t>
            </a:r>
            <a:r>
              <a:rPr lang="en-US" sz="2000" dirty="0">
                <a:solidFill>
                  <a:schemeClr val="tx1">
                    <a:lumMod val="85000"/>
                    <a:lumOff val="15000"/>
                  </a:schemeClr>
                </a:solidFill>
              </a:rPr>
              <a:t> </a:t>
            </a:r>
          </a:p>
          <a:p>
            <a:pPr marL="0" indent="0" eaLnBrk="1" fontAlgn="auto" hangingPunct="1">
              <a:spcAft>
                <a:spcPts val="0"/>
              </a:spcAft>
              <a:buFont typeface="Arial" panose="020B0604020202020204" pitchFamily="34" charset="0"/>
              <a:buNone/>
              <a:defRPr/>
            </a:pPr>
            <a:r>
              <a:rPr lang="en-US" sz="2000" dirty="0">
                <a:solidFill>
                  <a:schemeClr val="tx1">
                    <a:lumMod val="85000"/>
                    <a:lumOff val="15000"/>
                  </a:schemeClr>
                </a:solidFill>
              </a:rPr>
              <a:t>They are </a:t>
            </a:r>
            <a:r>
              <a:rPr lang="en-US" sz="2000" b="1" dirty="0">
                <a:solidFill>
                  <a:schemeClr val="tx1">
                    <a:lumMod val="85000"/>
                    <a:lumOff val="15000"/>
                  </a:schemeClr>
                </a:solidFill>
              </a:rPr>
              <a:t>large consumers of water</a:t>
            </a:r>
            <a:r>
              <a:rPr lang="en-US" sz="2000" dirty="0">
                <a:solidFill>
                  <a:schemeClr val="tx1">
                    <a:lumMod val="85000"/>
                    <a:lumOff val="15000"/>
                  </a:schemeClr>
                </a:solidFill>
              </a:rPr>
              <a:t>, which is becoming scarce in many places. </a:t>
            </a:r>
          </a:p>
          <a:p>
            <a:pPr marL="0" indent="0" eaLnBrk="1" fontAlgn="auto" hangingPunct="1">
              <a:spcAft>
                <a:spcPts val="0"/>
              </a:spcAft>
              <a:buFont typeface="Arial" panose="020B0604020202020204" pitchFamily="34" charset="0"/>
              <a:buNone/>
              <a:defRPr/>
            </a:pPr>
            <a:r>
              <a:rPr lang="en-US" sz="2000" dirty="0">
                <a:solidFill>
                  <a:schemeClr val="tx1">
                    <a:lumMod val="85000"/>
                    <a:lumOff val="15000"/>
                  </a:schemeClr>
                </a:solidFill>
              </a:rPr>
              <a:t>They rely on critical minerals and rare elements, which are often </a:t>
            </a:r>
            <a:r>
              <a:rPr lang="en-US" sz="2000" b="1" dirty="0">
                <a:solidFill>
                  <a:schemeClr val="tx1">
                    <a:lumMod val="85000"/>
                    <a:lumOff val="15000"/>
                  </a:schemeClr>
                </a:solidFill>
              </a:rPr>
              <a:t>mined unsustainably</a:t>
            </a:r>
            <a:r>
              <a:rPr lang="en-US" sz="2000" dirty="0">
                <a:solidFill>
                  <a:schemeClr val="tx1">
                    <a:lumMod val="85000"/>
                    <a:lumOff val="15000"/>
                  </a:schemeClr>
                </a:solidFill>
              </a:rPr>
              <a:t>. </a:t>
            </a:r>
          </a:p>
          <a:p>
            <a:pPr marL="0" indent="0" eaLnBrk="1" fontAlgn="auto" hangingPunct="1">
              <a:spcAft>
                <a:spcPts val="0"/>
              </a:spcAft>
              <a:buFont typeface="Arial" panose="020B0604020202020204" pitchFamily="34" charset="0"/>
              <a:buNone/>
              <a:defRPr/>
            </a:pPr>
            <a:r>
              <a:rPr lang="en-US" sz="2000" dirty="0">
                <a:solidFill>
                  <a:schemeClr val="tx1">
                    <a:lumMod val="85000"/>
                    <a:lumOff val="15000"/>
                  </a:schemeClr>
                </a:solidFill>
              </a:rPr>
              <a:t>And they use </a:t>
            </a:r>
            <a:r>
              <a:rPr lang="en-US" sz="2000" b="1" dirty="0">
                <a:solidFill>
                  <a:schemeClr val="tx1">
                    <a:lumMod val="85000"/>
                    <a:lumOff val="15000"/>
                  </a:schemeClr>
                </a:solidFill>
              </a:rPr>
              <a:t>massive amounts of electricity</a:t>
            </a:r>
            <a:r>
              <a:rPr lang="en-US" sz="2000" dirty="0">
                <a:solidFill>
                  <a:schemeClr val="tx1">
                    <a:lumMod val="85000"/>
                    <a:lumOff val="15000"/>
                  </a:schemeClr>
                </a:solidFill>
              </a:rPr>
              <a:t>, spurring the emission of planet-warming greenhouse gases.  </a:t>
            </a:r>
            <a:endParaRPr lang="en-DE" sz="2000" dirty="0">
              <a:solidFill>
                <a:schemeClr val="tx1">
                  <a:lumMod val="85000"/>
                  <a:lumOff val="15000"/>
                </a:schemeClr>
              </a:solidFill>
            </a:endParaRPr>
          </a:p>
        </p:txBody>
      </p:sp>
      <p:sp>
        <p:nvSpPr>
          <p:cNvPr id="34820" name="TextBox 3">
            <a:extLst>
              <a:ext uri="{FF2B5EF4-FFF2-40B4-BE49-F238E27FC236}">
                <a16:creationId xmlns:a16="http://schemas.microsoft.com/office/drawing/2014/main" id="{9A536FB8-DC89-C8BF-0037-9D93586B3078}"/>
              </a:ext>
            </a:extLst>
          </p:cNvPr>
          <p:cNvSpPr txBox="1">
            <a:spLocks noChangeArrowheads="1"/>
          </p:cNvSpPr>
          <p:nvPr/>
        </p:nvSpPr>
        <p:spPr bwMode="auto">
          <a:xfrm>
            <a:off x="8213725" y="6165850"/>
            <a:ext cx="3978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3"/>
              </a:rPr>
              <a:t>UNEP</a:t>
            </a:r>
            <a:endParaRPr lang="en-US" altLang="de-DE"/>
          </a:p>
          <a:p>
            <a:pPr eaLnBrk="1" hangingPunct="1"/>
            <a:r>
              <a:rPr lang="en-US" altLang="de-DE"/>
              <a:t>Source: </a:t>
            </a:r>
            <a:r>
              <a:rPr lang="en-US" altLang="de-DE">
                <a:hlinkClick r:id="rId4"/>
              </a:rPr>
              <a:t>The Guardian (Washington post)</a:t>
            </a:r>
            <a:endParaRPr lang="de-DE" altLang="de-DE"/>
          </a:p>
        </p:txBody>
      </p:sp>
      <p:pic>
        <p:nvPicPr>
          <p:cNvPr id="34821" name="Picture 2" descr="Illustration showing the water usage of generating a 100-word email with GPT-4: once requires 519 ml (slightly over 1 bottle), while weekly for a year requires 27 litres (about 1.43 water cooler jugs).">
            <a:extLst>
              <a:ext uri="{FF2B5EF4-FFF2-40B4-BE49-F238E27FC236}">
                <a16:creationId xmlns:a16="http://schemas.microsoft.com/office/drawing/2014/main" id="{89D96C49-9388-6992-810C-6A13C2A449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26438" y="238125"/>
            <a:ext cx="3551237" cy="571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ADCC-BA5F-C5DE-6098-A2E898B869BA}"/>
              </a:ext>
            </a:extLst>
          </p:cNvPr>
          <p:cNvSpPr>
            <a:spLocks noGrp="1"/>
          </p:cNvSpPr>
          <p:nvPr>
            <p:ph type="title"/>
          </p:nvPr>
        </p:nvSpPr>
        <p:spPr/>
        <p:txBody>
          <a:bodyPr/>
          <a:lstStyle/>
          <a:p>
            <a:pPr>
              <a:defRPr/>
            </a:pPr>
            <a:r>
              <a:rPr lang="en-US" dirty="0"/>
              <a:t>Take-home messages</a:t>
            </a:r>
            <a:endParaRPr lang="en-DE" dirty="0"/>
          </a:p>
        </p:txBody>
      </p:sp>
      <p:sp>
        <p:nvSpPr>
          <p:cNvPr id="36867" name="Content Placeholder 2">
            <a:extLst>
              <a:ext uri="{FF2B5EF4-FFF2-40B4-BE49-F238E27FC236}">
                <a16:creationId xmlns:a16="http://schemas.microsoft.com/office/drawing/2014/main" id="{7D87BAAA-961D-9145-D0C1-6C3876A195E8}"/>
              </a:ext>
            </a:extLst>
          </p:cNvPr>
          <p:cNvSpPr>
            <a:spLocks noGrp="1" noChangeArrowheads="1"/>
          </p:cNvSpPr>
          <p:nvPr>
            <p:ph idx="1"/>
          </p:nvPr>
        </p:nvSpPr>
        <p:spPr>
          <a:xfrm>
            <a:off x="676275" y="2011363"/>
            <a:ext cx="10753725" cy="2425700"/>
          </a:xfrm>
        </p:spPr>
        <p:txBody>
          <a:bodyPr/>
          <a:lstStyle/>
          <a:p>
            <a:r>
              <a:rPr lang="en-US" altLang="en-DE"/>
              <a:t>AI tools are </a:t>
            </a:r>
            <a:r>
              <a:rPr lang="en-US" altLang="en-DE" b="1"/>
              <a:t>here to stay</a:t>
            </a:r>
            <a:r>
              <a:rPr lang="en-US" altLang="en-DE"/>
              <a:t>, and many researchers are already using them. </a:t>
            </a:r>
          </a:p>
          <a:p>
            <a:r>
              <a:rPr lang="en-US" altLang="en-DE"/>
              <a:t>AI tools </a:t>
            </a:r>
            <a:r>
              <a:rPr lang="en-US" altLang="en-DE" b="1"/>
              <a:t>save us a lot of time</a:t>
            </a:r>
            <a:r>
              <a:rPr lang="en-US" altLang="en-DE"/>
              <a:t>, but we must be careful when evaluating the responses they give us; critical thinking becomes key. Do not blindly trust the information—always double-check. </a:t>
            </a:r>
          </a:p>
          <a:p>
            <a:r>
              <a:rPr lang="en-US" altLang="en-DE"/>
              <a:t>We must also be </a:t>
            </a:r>
            <a:r>
              <a:rPr lang="en-US" altLang="en-DE" b="1"/>
              <a:t>mindful </a:t>
            </a:r>
            <a:r>
              <a:rPr lang="en-US" altLang="en-DE"/>
              <a:t>of using these technologies, as they have a real impact on the environment.</a:t>
            </a:r>
          </a:p>
        </p:txBody>
      </p:sp>
      <p:pic>
        <p:nvPicPr>
          <p:cNvPr id="36868" name="Graphic 4" descr="Artificial Intelligence outline">
            <a:extLst>
              <a:ext uri="{FF2B5EF4-FFF2-40B4-BE49-F238E27FC236}">
                <a16:creationId xmlns:a16="http://schemas.microsoft.com/office/drawing/2014/main" id="{69C64380-D1E4-5CBC-DB26-AA2FDF5CA4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2825" y="5900738"/>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4A556-A715-C046-2B8F-406827651564}"/>
              </a:ext>
            </a:extLst>
          </p:cNvPr>
          <p:cNvSpPr>
            <a:spLocks noGrp="1"/>
          </p:cNvSpPr>
          <p:nvPr>
            <p:ph type="title"/>
          </p:nvPr>
        </p:nvSpPr>
        <p:spPr/>
        <p:txBody>
          <a:bodyPr/>
          <a:lstStyle/>
          <a:p>
            <a:pPr eaLnBrk="1" fontAlgn="auto" hangingPunct="1">
              <a:spcAft>
                <a:spcPts val="0"/>
              </a:spcAft>
              <a:defRPr/>
            </a:pPr>
            <a:r>
              <a:rPr lang="en-US" dirty="0"/>
              <a:t>Limitations</a:t>
            </a:r>
            <a:endParaRPr lang="en-DE" dirty="0"/>
          </a:p>
        </p:txBody>
      </p:sp>
      <p:sp>
        <p:nvSpPr>
          <p:cNvPr id="9219" name="Content Placeholder 2">
            <a:extLst>
              <a:ext uri="{FF2B5EF4-FFF2-40B4-BE49-F238E27FC236}">
                <a16:creationId xmlns:a16="http://schemas.microsoft.com/office/drawing/2014/main" id="{CABEAC7D-50C1-2E83-7DED-A139ED0A23E8}"/>
              </a:ext>
            </a:extLst>
          </p:cNvPr>
          <p:cNvSpPr>
            <a:spLocks noGrp="1" noChangeArrowheads="1"/>
          </p:cNvSpPr>
          <p:nvPr>
            <p:ph idx="1"/>
          </p:nvPr>
        </p:nvSpPr>
        <p:spPr>
          <a:xfrm>
            <a:off x="762000" y="2011363"/>
            <a:ext cx="6143625" cy="4476750"/>
          </a:xfrm>
        </p:spPr>
        <p:txBody>
          <a:bodyPr/>
          <a:lstStyle/>
          <a:p>
            <a:pPr eaLnBrk="1" hangingPunct="1"/>
            <a:r>
              <a:rPr lang="en-US" altLang="de-DE" sz="2000"/>
              <a:t>AI relies heavily on the quality of input data and researchers need to be mindful of this fact. </a:t>
            </a:r>
          </a:p>
          <a:p>
            <a:pPr eaLnBrk="1" hangingPunct="1"/>
            <a:r>
              <a:rPr lang="en-US" altLang="de-DE" sz="2000" b="1"/>
              <a:t>Biased or incomplete datasets can lead to inaccurate insights. </a:t>
            </a:r>
          </a:p>
          <a:p>
            <a:pPr eaLnBrk="1" hangingPunct="1"/>
            <a:endParaRPr lang="en-US" altLang="de-DE" sz="2000" b="1"/>
          </a:p>
          <a:p>
            <a:pPr eaLnBrk="1" hangingPunct="1"/>
            <a:r>
              <a:rPr lang="en-US" altLang="de-DE" sz="2000"/>
              <a:t>Additionally, it can be extremely difficult – and sometimes impossible – to know how complex machine learning models have arrived at a particular decision. </a:t>
            </a:r>
          </a:p>
          <a:p>
            <a:pPr eaLnBrk="1" hangingPunct="1"/>
            <a:r>
              <a:rPr lang="en-US" altLang="de-DE" sz="2000"/>
              <a:t>This is known as the </a:t>
            </a:r>
            <a:r>
              <a:rPr lang="en-US" altLang="de-DE" sz="2000" b="1"/>
              <a:t>‘black box’ </a:t>
            </a:r>
            <a:r>
              <a:rPr lang="en-US" altLang="de-DE" sz="2000"/>
              <a:t>problem and means it can be challenging for humans to understand how the model arrived at a particular conclusion or prediction based on its input data.</a:t>
            </a:r>
          </a:p>
        </p:txBody>
      </p:sp>
      <p:sp>
        <p:nvSpPr>
          <p:cNvPr id="9220" name="TextBox 3">
            <a:extLst>
              <a:ext uri="{FF2B5EF4-FFF2-40B4-BE49-F238E27FC236}">
                <a16:creationId xmlns:a16="http://schemas.microsoft.com/office/drawing/2014/main" id="{0DB4B1F3-1BC2-B729-99B9-A023C3749C7C}"/>
              </a:ext>
            </a:extLst>
          </p:cNvPr>
          <p:cNvSpPr txBox="1">
            <a:spLocks noChangeArrowheads="1"/>
          </p:cNvSpPr>
          <p:nvPr/>
        </p:nvSpPr>
        <p:spPr bwMode="auto">
          <a:xfrm>
            <a:off x="8653463" y="6488113"/>
            <a:ext cx="35385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3"/>
              </a:rPr>
              <a:t>ResearchToAction</a:t>
            </a:r>
            <a:r>
              <a:rPr lang="en-US" altLang="de-DE"/>
              <a:t>, </a:t>
            </a:r>
            <a:r>
              <a:rPr lang="en-US" altLang="de-DE">
                <a:hlinkClick r:id="rId4"/>
              </a:rPr>
              <a:t>brilworks</a:t>
            </a:r>
            <a:endParaRPr lang="de-DE" altLang="de-DE"/>
          </a:p>
        </p:txBody>
      </p:sp>
      <p:pic>
        <p:nvPicPr>
          <p:cNvPr id="9221" name="Picture 4" descr="A diagram of machine learning&#10;&#10;Description automatically generated">
            <a:extLst>
              <a:ext uri="{FF2B5EF4-FFF2-40B4-BE49-F238E27FC236}">
                <a16:creationId xmlns:a16="http://schemas.microsoft.com/office/drawing/2014/main" id="{FD218B21-B4B9-9EB9-D7C8-3EA701B1A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3488" y="1689100"/>
            <a:ext cx="4067175"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8442-4709-F0F1-95BD-33A8C191E50D}"/>
              </a:ext>
            </a:extLst>
          </p:cNvPr>
          <p:cNvSpPr>
            <a:spLocks noGrp="1"/>
          </p:cNvSpPr>
          <p:nvPr>
            <p:ph type="title"/>
          </p:nvPr>
        </p:nvSpPr>
        <p:spPr/>
        <p:txBody>
          <a:bodyPr/>
          <a:lstStyle/>
          <a:p>
            <a:pPr eaLnBrk="1" fontAlgn="auto" hangingPunct="1">
              <a:spcAft>
                <a:spcPts val="0"/>
              </a:spcAft>
              <a:defRPr/>
            </a:pPr>
            <a:r>
              <a:rPr lang="en-US" dirty="0"/>
              <a:t>ChatGPT?</a:t>
            </a:r>
            <a:endParaRPr lang="en-DE" dirty="0"/>
          </a:p>
        </p:txBody>
      </p:sp>
      <p:sp>
        <p:nvSpPr>
          <p:cNvPr id="11267" name="TextBox 4">
            <a:extLst>
              <a:ext uri="{FF2B5EF4-FFF2-40B4-BE49-F238E27FC236}">
                <a16:creationId xmlns:a16="http://schemas.microsoft.com/office/drawing/2014/main" id="{2081A527-E85C-B5D6-7D1F-E122857AF9DD}"/>
              </a:ext>
            </a:extLst>
          </p:cNvPr>
          <p:cNvSpPr txBox="1">
            <a:spLocks noChangeArrowheads="1"/>
          </p:cNvSpPr>
          <p:nvPr/>
        </p:nvSpPr>
        <p:spPr bwMode="auto">
          <a:xfrm>
            <a:off x="8932863" y="6046788"/>
            <a:ext cx="9159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hlinkClick r:id="rId3"/>
              </a:rPr>
              <a:t>TedTalk</a:t>
            </a:r>
            <a:endParaRPr lang="de-DE" altLang="de-DE"/>
          </a:p>
        </p:txBody>
      </p:sp>
      <p:sp>
        <p:nvSpPr>
          <p:cNvPr id="11268" name="TextBox 6">
            <a:extLst>
              <a:ext uri="{FF2B5EF4-FFF2-40B4-BE49-F238E27FC236}">
                <a16:creationId xmlns:a16="http://schemas.microsoft.com/office/drawing/2014/main" id="{126E74BE-553F-47C8-191F-072AF203BE07}"/>
              </a:ext>
            </a:extLst>
          </p:cNvPr>
          <p:cNvSpPr txBox="1">
            <a:spLocks noChangeArrowheads="1"/>
          </p:cNvSpPr>
          <p:nvPr/>
        </p:nvSpPr>
        <p:spPr bwMode="auto">
          <a:xfrm>
            <a:off x="769938" y="2894013"/>
            <a:ext cx="6488112" cy="17541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algn="just" eaLnBrk="1" hangingPunct="1"/>
            <a:r>
              <a:rPr lang="en-US" altLang="de-DE"/>
              <a:t>ChatGPT is a type of </a:t>
            </a:r>
            <a:r>
              <a:rPr lang="en-US" altLang="de-DE" b="1"/>
              <a:t>narrow AI</a:t>
            </a:r>
            <a:r>
              <a:rPr lang="en-US" altLang="de-DE"/>
              <a:t> (also known as weak AI) because it is designed to perform specific tasks, such as natural language processing and generation, within a defined scope. It does not possess general intelligence or self-awareness, and </a:t>
            </a:r>
            <a:r>
              <a:rPr lang="en-US" altLang="de-DE" b="1"/>
              <a:t>its capabilities are limited to the tasks it's trained on, such as answering questions and generating text based on input.</a:t>
            </a:r>
            <a:endParaRPr lang="de-DE" altLang="de-DE" b="1"/>
          </a:p>
        </p:txBody>
      </p:sp>
      <p:sp>
        <p:nvSpPr>
          <p:cNvPr id="11269" name="TextBox 8">
            <a:extLst>
              <a:ext uri="{FF2B5EF4-FFF2-40B4-BE49-F238E27FC236}">
                <a16:creationId xmlns:a16="http://schemas.microsoft.com/office/drawing/2014/main" id="{EDD8598B-6BB4-8B32-78C6-793B7141669A}"/>
              </a:ext>
            </a:extLst>
          </p:cNvPr>
          <p:cNvSpPr txBox="1">
            <a:spLocks noChangeArrowheads="1"/>
          </p:cNvSpPr>
          <p:nvPr/>
        </p:nvSpPr>
        <p:spPr bwMode="auto">
          <a:xfrm>
            <a:off x="769938" y="4922838"/>
            <a:ext cx="6488112"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algn="just" eaLnBrk="1" hangingPunct="1"/>
            <a:r>
              <a:rPr lang="en-US" altLang="de-DE"/>
              <a:t>ChatGPT creators include </a:t>
            </a:r>
            <a:r>
              <a:rPr lang="en-US" altLang="de-DE" b="1"/>
              <a:t>Ilya Sutskever</a:t>
            </a:r>
            <a:r>
              <a:rPr lang="en-US" altLang="de-DE"/>
              <a:t>, chief scientist and cofounder OpenAI. His company was showered with billions of dollars by Microsoft. Among founders are Elon Musk and Amazon Web Services.  </a:t>
            </a:r>
            <a:endParaRPr lang="de-DE" altLang="de-DE"/>
          </a:p>
        </p:txBody>
      </p:sp>
      <p:pic>
        <p:nvPicPr>
          <p:cNvPr id="11270" name="Picture 12">
            <a:extLst>
              <a:ext uri="{FF2B5EF4-FFF2-40B4-BE49-F238E27FC236}">
                <a16:creationId xmlns:a16="http://schemas.microsoft.com/office/drawing/2014/main" id="{8913B8AF-D3EB-42C0-6DD3-9A3337B3EA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7050" y="2927350"/>
            <a:ext cx="248602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Box 9">
            <a:extLst>
              <a:ext uri="{FF2B5EF4-FFF2-40B4-BE49-F238E27FC236}">
                <a16:creationId xmlns:a16="http://schemas.microsoft.com/office/drawing/2014/main" id="{12A686C3-3CED-335A-1D2F-A7EF2C96F013}"/>
              </a:ext>
            </a:extLst>
          </p:cNvPr>
          <p:cNvSpPr txBox="1">
            <a:spLocks noChangeArrowheads="1"/>
          </p:cNvSpPr>
          <p:nvPr/>
        </p:nvSpPr>
        <p:spPr bwMode="auto">
          <a:xfrm>
            <a:off x="657225" y="1935163"/>
            <a:ext cx="113125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sz="2000"/>
              <a:t>OpenAI announced the groundbreaking release of ChatGPT in 2022, an online chatbot that enables users to interact with the GPT-3.5 language model.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2E92-5BCB-6E86-B987-9E6B5D1BF929}"/>
              </a:ext>
            </a:extLst>
          </p:cNvPr>
          <p:cNvSpPr>
            <a:spLocks noGrp="1"/>
          </p:cNvSpPr>
          <p:nvPr>
            <p:ph type="title"/>
          </p:nvPr>
        </p:nvSpPr>
        <p:spPr/>
        <p:txBody>
          <a:bodyPr/>
          <a:lstStyle/>
          <a:p>
            <a:pPr eaLnBrk="1" fontAlgn="auto" hangingPunct="1">
              <a:spcAft>
                <a:spcPts val="0"/>
              </a:spcAft>
              <a:defRPr/>
            </a:pPr>
            <a:r>
              <a:rPr lang="en-US" dirty="0"/>
              <a:t>Trying </a:t>
            </a:r>
            <a:r>
              <a:rPr lang="en-US" dirty="0" err="1"/>
              <a:t>ChatGPT</a:t>
            </a:r>
            <a:endParaRPr lang="en-DE" dirty="0"/>
          </a:p>
        </p:txBody>
      </p:sp>
      <p:sp>
        <p:nvSpPr>
          <p:cNvPr id="10" name="Content Placeholder 2">
            <a:extLst>
              <a:ext uri="{FF2B5EF4-FFF2-40B4-BE49-F238E27FC236}">
                <a16:creationId xmlns:a16="http://schemas.microsoft.com/office/drawing/2014/main" id="{8CECDA5F-3527-CBBF-ACA5-F8F0F8AFB29E}"/>
              </a:ext>
            </a:extLst>
          </p:cNvPr>
          <p:cNvSpPr>
            <a:spLocks noGrp="1" noChangeArrowheads="1"/>
          </p:cNvSpPr>
          <p:nvPr>
            <p:ph idx="1"/>
          </p:nvPr>
        </p:nvSpPr>
        <p:spPr>
          <a:xfrm>
            <a:off x="657225" y="2001838"/>
            <a:ext cx="6918325" cy="1657350"/>
          </a:xfrm>
        </p:spPr>
        <p:txBody>
          <a:bodyPr/>
          <a:lstStyle/>
          <a:p>
            <a:pPr marL="0" indent="0" eaLnBrk="1" hangingPunct="1">
              <a:buFont typeface="Arial" panose="020B0604020202020204" pitchFamily="34" charset="0"/>
              <a:buNone/>
              <a:defRPr/>
            </a:pPr>
            <a:r>
              <a:rPr lang="en-AU" altLang="de-DE" sz="2000" dirty="0"/>
              <a:t>Options:</a:t>
            </a:r>
          </a:p>
          <a:p>
            <a:pPr marL="457200" indent="-457200" eaLnBrk="1" hangingPunct="1">
              <a:buFont typeface="Arial" panose="020B0604020202020204" pitchFamily="34" charset="0"/>
              <a:buAutoNum type="arabicParenBoth"/>
              <a:defRPr/>
            </a:pPr>
            <a:r>
              <a:rPr lang="en-AU" altLang="de-DE" sz="2000" dirty="0"/>
              <a:t>Link: webpage </a:t>
            </a:r>
            <a:r>
              <a:rPr lang="en-AU" altLang="de-DE" sz="2000" dirty="0">
                <a:hlinkClick r:id="rId2"/>
              </a:rPr>
              <a:t>https://chatgpt.com/</a:t>
            </a:r>
            <a:endParaRPr lang="en-AU" altLang="de-DE" sz="2000" dirty="0"/>
          </a:p>
          <a:p>
            <a:pPr marL="0" indent="0" eaLnBrk="1" hangingPunct="1">
              <a:buFont typeface="Arial" panose="020B0604020202020204" pitchFamily="34" charset="0"/>
              <a:buNone/>
              <a:defRPr/>
            </a:pPr>
            <a:r>
              <a:rPr lang="en-AU" altLang="de-DE" sz="2000" dirty="0"/>
              <a:t>- Newest update: Jan. 2025 (Version </a:t>
            </a:r>
            <a:r>
              <a:rPr lang="en-AU" altLang="de-DE" sz="2000" dirty="0" err="1"/>
              <a:t>ChatGPT</a:t>
            </a:r>
            <a:r>
              <a:rPr lang="en-AU" altLang="de-DE" sz="2000" dirty="0"/>
              <a:t> 4omini)</a:t>
            </a:r>
          </a:p>
          <a:p>
            <a:pPr marL="0" indent="0" eaLnBrk="1" hangingPunct="1">
              <a:buFont typeface="Arial" panose="020B0604020202020204" pitchFamily="34" charset="0"/>
              <a:buNone/>
              <a:defRPr/>
            </a:pPr>
            <a:r>
              <a:rPr lang="en-AU" altLang="de-DE" sz="2000" dirty="0"/>
              <a:t>- Free</a:t>
            </a:r>
            <a:endParaRPr lang="de-DE" altLang="de-DE" sz="2000" dirty="0"/>
          </a:p>
        </p:txBody>
      </p:sp>
      <p:pic>
        <p:nvPicPr>
          <p:cNvPr id="13316" name="Picture 13">
            <a:extLst>
              <a:ext uri="{FF2B5EF4-FFF2-40B4-BE49-F238E27FC236}">
                <a16:creationId xmlns:a16="http://schemas.microsoft.com/office/drawing/2014/main" id="{E80A2B1F-4934-6CB2-65FB-9E11AF4B27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4300" y="4087813"/>
            <a:ext cx="6815138" cy="26654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3317" name="Picture 4">
            <a:extLst>
              <a:ext uri="{FF2B5EF4-FFF2-40B4-BE49-F238E27FC236}">
                <a16:creationId xmlns:a16="http://schemas.microsoft.com/office/drawing/2014/main" id="{DACE656D-80EC-E686-7D7A-52C82FB18B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48650" y="793750"/>
            <a:ext cx="3756025" cy="3168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3318" name="Content Placeholder 2">
            <a:extLst>
              <a:ext uri="{FF2B5EF4-FFF2-40B4-BE49-F238E27FC236}">
                <a16:creationId xmlns:a16="http://schemas.microsoft.com/office/drawing/2014/main" id="{04D79EF3-21DA-952B-475F-CE3970330F50}"/>
              </a:ext>
            </a:extLst>
          </p:cNvPr>
          <p:cNvSpPr txBox="1">
            <a:spLocks noChangeArrowheads="1"/>
          </p:cNvSpPr>
          <p:nvPr/>
        </p:nvSpPr>
        <p:spPr bwMode="auto">
          <a:xfrm>
            <a:off x="657225" y="4017963"/>
            <a:ext cx="4467225"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85000"/>
              </a:lnSpc>
              <a:spcBef>
                <a:spcPts val="1300"/>
              </a:spcBef>
              <a:buFont typeface="Arial" panose="020B0604020202020204" pitchFamily="34" charset="0"/>
              <a:buChar char=" "/>
              <a:defRPr sz="2400">
                <a:solidFill>
                  <a:srgbClr val="262626"/>
                </a:solidFill>
                <a:latin typeface="Calibri Light" panose="020F0302020204030204" pitchFamily="34" charset="0"/>
              </a:defRPr>
            </a:lvl1pPr>
            <a:lvl2pPr marL="346075" indent="-342900">
              <a:lnSpc>
                <a:spcPct val="85000"/>
              </a:lnSpc>
              <a:spcBef>
                <a:spcPts val="600"/>
              </a:spcBef>
              <a:buFont typeface="Arial" panose="020B0604020202020204" pitchFamily="34" charset="0"/>
              <a:buChar char=" "/>
              <a:defRPr sz="2400">
                <a:solidFill>
                  <a:srgbClr val="262626"/>
                </a:solidFill>
                <a:latin typeface="Calibri Light" panose="020F0302020204030204" pitchFamily="34" charset="0"/>
              </a:defRPr>
            </a:lvl2pPr>
            <a:lvl3pPr marL="547688" indent="-547688">
              <a:lnSpc>
                <a:spcPct val="85000"/>
              </a:lnSpc>
              <a:spcBef>
                <a:spcPts val="600"/>
              </a:spcBef>
              <a:buFont typeface="Arial" panose="020B0604020202020204" pitchFamily="34" charset="0"/>
              <a:buChar char=" "/>
              <a:defRPr sz="2000" i="1">
                <a:solidFill>
                  <a:srgbClr val="262626"/>
                </a:solidFill>
                <a:latin typeface="Calibri Light" panose="020F0302020204030204" pitchFamily="34" charset="0"/>
              </a:defRPr>
            </a:lvl3pPr>
            <a:lvl4pPr marL="822325" indent="-822325">
              <a:lnSpc>
                <a:spcPct val="85000"/>
              </a:lnSpc>
              <a:spcBef>
                <a:spcPts val="600"/>
              </a:spcBef>
              <a:buFont typeface="Arial" panose="020B0604020202020204" pitchFamily="34" charset="0"/>
              <a:buChar char=" "/>
              <a:defRPr>
                <a:solidFill>
                  <a:srgbClr val="262626"/>
                </a:solidFill>
                <a:latin typeface="Calibri Light" panose="020F0302020204030204" pitchFamily="34" charset="0"/>
              </a:defRPr>
            </a:lvl4pPr>
            <a:lvl5pPr marL="1096963" indent="-1096963">
              <a:lnSpc>
                <a:spcPct val="85000"/>
              </a:lnSpc>
              <a:spcBef>
                <a:spcPts val="600"/>
              </a:spcBef>
              <a:buFont typeface="Arial" panose="020B0604020202020204" pitchFamily="34" charset="0"/>
              <a:buChar char=" "/>
              <a:defRPr>
                <a:solidFill>
                  <a:srgbClr val="262626"/>
                </a:solidFill>
                <a:latin typeface="Calibri Light" panose="020F0302020204030204" pitchFamily="34" charset="0"/>
              </a:defRPr>
            </a:lvl5pPr>
            <a:lvl6pPr marL="15541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6pPr>
            <a:lvl7pPr marL="20113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7pPr>
            <a:lvl8pPr marL="24685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8pPr>
            <a:lvl9pPr marL="2925763" indent="-1096963" eaLnBrk="0" fontAlgn="base" hangingPunct="0">
              <a:lnSpc>
                <a:spcPct val="85000"/>
              </a:lnSpc>
              <a:spcBef>
                <a:spcPts val="600"/>
              </a:spcBef>
              <a:spcAft>
                <a:spcPct val="0"/>
              </a:spcAft>
              <a:buFont typeface="Arial" panose="020B0604020202020204" pitchFamily="34" charset="0"/>
              <a:buChar char=" "/>
              <a:defRPr>
                <a:solidFill>
                  <a:srgbClr val="262626"/>
                </a:solidFill>
                <a:latin typeface="Calibri Light" panose="020F0302020204030204" pitchFamily="34" charset="0"/>
              </a:defRPr>
            </a:lvl9pPr>
          </a:lstStyle>
          <a:p>
            <a:pPr defTabSz="914400" eaLnBrk="1" hangingPunct="1">
              <a:buFont typeface="Arial" panose="020B0604020202020204" pitchFamily="34" charset="0"/>
              <a:buNone/>
            </a:pPr>
            <a:r>
              <a:rPr lang="de-DE" altLang="de-DE" sz="2000"/>
              <a:t>Why „Log in?“</a:t>
            </a:r>
          </a:p>
          <a:p>
            <a:pPr defTabSz="914400" eaLnBrk="1" hangingPunct="1">
              <a:buFont typeface="Arial" panose="020B0604020202020204" pitchFamily="34" charset="0"/>
              <a:buNone/>
            </a:pPr>
            <a:r>
              <a:rPr lang="de-DE" altLang="de-DE" sz="2000">
                <a:sym typeface="Wingdings" panose="05000000000000000000" pitchFamily="2" charset="2"/>
              </a:rPr>
              <a:t> </a:t>
            </a:r>
            <a:r>
              <a:rPr lang="de-DE" altLang="de-DE" sz="2000"/>
              <a:t>More personalysed and continous support (timeline). </a:t>
            </a:r>
          </a:p>
          <a:p>
            <a:pPr defTabSz="914400" eaLnBrk="1" hangingPunct="1">
              <a:buFont typeface="Arial" panose="020B0604020202020204" pitchFamily="34" charset="0"/>
              <a:buNone/>
            </a:pPr>
            <a:r>
              <a:rPr lang="de-DE" altLang="de-DE" sz="2000"/>
              <a:t>Not really necessary.  </a:t>
            </a:r>
          </a:p>
        </p:txBody>
      </p:sp>
      <p:sp>
        <p:nvSpPr>
          <p:cNvPr id="3" name="Rectangle 2">
            <a:extLst>
              <a:ext uri="{FF2B5EF4-FFF2-40B4-BE49-F238E27FC236}">
                <a16:creationId xmlns:a16="http://schemas.microsoft.com/office/drawing/2014/main" id="{E39183E4-C105-068E-DB5E-7FE3DE19F9FF}"/>
              </a:ext>
            </a:extLst>
          </p:cNvPr>
          <p:cNvSpPr/>
          <p:nvPr/>
        </p:nvSpPr>
        <p:spPr>
          <a:xfrm>
            <a:off x="9067800" y="3297238"/>
            <a:ext cx="2352675" cy="4730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811AD-7BCE-EA5A-4365-D8AE400A7D35}"/>
              </a:ext>
            </a:extLst>
          </p:cNvPr>
          <p:cNvSpPr>
            <a:spLocks noGrp="1"/>
          </p:cNvSpPr>
          <p:nvPr>
            <p:ph type="title"/>
          </p:nvPr>
        </p:nvSpPr>
        <p:spPr/>
        <p:txBody>
          <a:bodyPr/>
          <a:lstStyle/>
          <a:p>
            <a:pPr eaLnBrk="1" fontAlgn="auto" hangingPunct="1">
              <a:spcAft>
                <a:spcPts val="0"/>
              </a:spcAft>
              <a:defRPr/>
            </a:pPr>
            <a:r>
              <a:rPr lang="en-US" dirty="0"/>
              <a:t>Trying </a:t>
            </a:r>
            <a:r>
              <a:rPr lang="en-US" dirty="0" err="1"/>
              <a:t>ChatGPT</a:t>
            </a:r>
            <a:endParaRPr lang="en-DE" dirty="0"/>
          </a:p>
        </p:txBody>
      </p:sp>
      <p:sp>
        <p:nvSpPr>
          <p:cNvPr id="10" name="Content Placeholder 2">
            <a:extLst>
              <a:ext uri="{FF2B5EF4-FFF2-40B4-BE49-F238E27FC236}">
                <a16:creationId xmlns:a16="http://schemas.microsoft.com/office/drawing/2014/main" id="{0EDD3E62-6AD4-4F82-C4D4-67CDCF5E13D7}"/>
              </a:ext>
            </a:extLst>
          </p:cNvPr>
          <p:cNvSpPr>
            <a:spLocks noGrp="1" noChangeArrowheads="1"/>
          </p:cNvSpPr>
          <p:nvPr>
            <p:ph idx="1"/>
          </p:nvPr>
        </p:nvSpPr>
        <p:spPr>
          <a:xfrm>
            <a:off x="657225" y="2000250"/>
            <a:ext cx="7213600" cy="3557588"/>
          </a:xfrm>
        </p:spPr>
        <p:txBody>
          <a:bodyPr/>
          <a:lstStyle/>
          <a:p>
            <a:pPr marL="0" indent="0" eaLnBrk="1" hangingPunct="1">
              <a:buFont typeface="Arial" panose="020B0604020202020204" pitchFamily="34" charset="0"/>
              <a:buNone/>
              <a:defRPr/>
            </a:pPr>
            <a:r>
              <a:rPr lang="en-AU" altLang="de-DE" sz="2000" dirty="0"/>
              <a:t>Options:</a:t>
            </a:r>
          </a:p>
          <a:p>
            <a:pPr marL="457200" indent="-457200" eaLnBrk="1" hangingPunct="1">
              <a:buFont typeface="Arial" panose="020B0604020202020204" pitchFamily="34" charset="0"/>
              <a:buAutoNum type="arabicParenBoth"/>
              <a:defRPr/>
            </a:pPr>
            <a:r>
              <a:rPr lang="en-AU" altLang="de-DE" sz="2000" dirty="0"/>
              <a:t>Link: webpage </a:t>
            </a:r>
            <a:r>
              <a:rPr lang="en-AU" altLang="de-DE" sz="2000" dirty="0">
                <a:hlinkClick r:id="rId2"/>
              </a:rPr>
              <a:t>https://chatgpt.com/</a:t>
            </a:r>
            <a:endParaRPr lang="en-AU" altLang="de-DE" sz="2000" dirty="0"/>
          </a:p>
          <a:p>
            <a:pPr marL="457200" indent="-457200" eaLnBrk="1" hangingPunct="1">
              <a:buFont typeface="Arial" panose="020B0604020202020204" pitchFamily="34" charset="0"/>
              <a:buAutoNum type="arabicParenBoth"/>
              <a:defRPr/>
            </a:pPr>
            <a:r>
              <a:rPr lang="en-AU" altLang="de-DE" sz="2000" dirty="0"/>
              <a:t>ChatGPT Plus: </a:t>
            </a:r>
          </a:p>
          <a:p>
            <a:pPr eaLnBrk="1" hangingPunct="1">
              <a:buFontTx/>
              <a:buChar char="-"/>
              <a:defRPr/>
            </a:pPr>
            <a:r>
              <a:rPr lang="en-AU" altLang="de-DE" sz="2000" dirty="0"/>
              <a:t> Necessary to log in </a:t>
            </a:r>
          </a:p>
          <a:p>
            <a:pPr eaLnBrk="1" hangingPunct="1">
              <a:buFontTx/>
              <a:buChar char="-"/>
              <a:defRPr/>
            </a:pPr>
            <a:r>
              <a:rPr lang="en-AU" altLang="de-DE" sz="2000" dirty="0"/>
              <a:t> 23 EUR</a:t>
            </a:r>
          </a:p>
          <a:p>
            <a:pPr eaLnBrk="1" hangingPunct="1">
              <a:buFontTx/>
              <a:buChar char="-"/>
              <a:defRPr/>
            </a:pPr>
            <a:r>
              <a:rPr lang="en-AU" altLang="de-DE" sz="2000" dirty="0"/>
              <a:t> Always newest ChatGPT version possible</a:t>
            </a:r>
          </a:p>
          <a:p>
            <a:pPr eaLnBrk="1" hangingPunct="1">
              <a:buFontTx/>
              <a:buChar char="-"/>
              <a:defRPr/>
            </a:pPr>
            <a:r>
              <a:rPr lang="en-AU" altLang="de-DE" sz="2000" dirty="0"/>
              <a:t> More “thinking processes” before answering</a:t>
            </a:r>
          </a:p>
          <a:p>
            <a:pPr eaLnBrk="1" hangingPunct="1">
              <a:buFontTx/>
              <a:buChar char="-"/>
              <a:defRPr/>
            </a:pPr>
            <a:r>
              <a:rPr lang="en-AU" altLang="de-DE" sz="2000" dirty="0"/>
              <a:t> Still fast and working when too many people use ChatGPT</a:t>
            </a:r>
          </a:p>
          <a:p>
            <a:pPr marL="598487" lvl="1" eaLnBrk="1" hangingPunct="1">
              <a:buFontTx/>
              <a:buChar char="-"/>
              <a:defRPr/>
            </a:pPr>
            <a:endParaRPr lang="en-AU" altLang="de-DE" dirty="0"/>
          </a:p>
          <a:p>
            <a:pPr marL="457200" indent="-457200" eaLnBrk="1" hangingPunct="1">
              <a:buFont typeface="Arial" panose="020B0604020202020204" pitchFamily="34" charset="0"/>
              <a:buAutoNum type="arabicParenBoth"/>
              <a:defRPr/>
            </a:pPr>
            <a:endParaRPr lang="en-AU" altLang="de-DE" dirty="0"/>
          </a:p>
          <a:p>
            <a:pPr marL="0" indent="0" eaLnBrk="1" hangingPunct="1">
              <a:buFont typeface="Arial" panose="020B0604020202020204" pitchFamily="34" charset="0"/>
              <a:buNone/>
              <a:defRPr/>
            </a:pPr>
            <a:endParaRPr lang="de-DE" altLang="de-DE" dirty="0"/>
          </a:p>
        </p:txBody>
      </p:sp>
      <p:pic>
        <p:nvPicPr>
          <p:cNvPr id="14340" name="Picture 3">
            <a:extLst>
              <a:ext uri="{FF2B5EF4-FFF2-40B4-BE49-F238E27FC236}">
                <a16:creationId xmlns:a16="http://schemas.microsoft.com/office/drawing/2014/main" id="{1EE9F4E7-C7C7-7F9F-5576-E6B8E020A4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029450" y="2200275"/>
            <a:ext cx="4824413" cy="2978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CCDE-BE15-2DAF-0C28-BD9B79D43D37}"/>
              </a:ext>
            </a:extLst>
          </p:cNvPr>
          <p:cNvSpPr>
            <a:spLocks noGrp="1"/>
          </p:cNvSpPr>
          <p:nvPr>
            <p:ph type="title"/>
          </p:nvPr>
        </p:nvSpPr>
        <p:spPr/>
        <p:txBody>
          <a:bodyPr/>
          <a:lstStyle/>
          <a:p>
            <a:pPr eaLnBrk="1" fontAlgn="auto" hangingPunct="1">
              <a:spcAft>
                <a:spcPts val="0"/>
              </a:spcAft>
              <a:defRPr/>
            </a:pPr>
            <a:r>
              <a:rPr lang="en-US" dirty="0"/>
              <a:t>Trying </a:t>
            </a:r>
            <a:r>
              <a:rPr lang="en-US" dirty="0" err="1"/>
              <a:t>ChatGPT</a:t>
            </a:r>
            <a:endParaRPr lang="en-DE" dirty="0"/>
          </a:p>
        </p:txBody>
      </p:sp>
      <p:sp>
        <p:nvSpPr>
          <p:cNvPr id="10" name="Content Placeholder 2">
            <a:extLst>
              <a:ext uri="{FF2B5EF4-FFF2-40B4-BE49-F238E27FC236}">
                <a16:creationId xmlns:a16="http://schemas.microsoft.com/office/drawing/2014/main" id="{60C11ADC-7F6F-F569-3CEF-68CAA3310648}"/>
              </a:ext>
            </a:extLst>
          </p:cNvPr>
          <p:cNvSpPr>
            <a:spLocks noGrp="1" noChangeArrowheads="1"/>
          </p:cNvSpPr>
          <p:nvPr>
            <p:ph idx="1"/>
          </p:nvPr>
        </p:nvSpPr>
        <p:spPr>
          <a:xfrm>
            <a:off x="711200" y="2003425"/>
            <a:ext cx="11106150" cy="2254250"/>
          </a:xfrm>
        </p:spPr>
        <p:txBody>
          <a:bodyPr/>
          <a:lstStyle/>
          <a:p>
            <a:pPr marL="0" indent="0" eaLnBrk="1" hangingPunct="1">
              <a:buFont typeface="Arial" panose="020B0604020202020204" pitchFamily="34" charset="0"/>
              <a:buNone/>
              <a:defRPr/>
            </a:pPr>
            <a:r>
              <a:rPr lang="en-AU" altLang="de-DE" sz="2000" dirty="0"/>
              <a:t>Options:</a:t>
            </a:r>
          </a:p>
          <a:p>
            <a:pPr marL="457200" indent="-457200" eaLnBrk="1" hangingPunct="1">
              <a:buFont typeface="Arial" panose="020B0604020202020204" pitchFamily="34" charset="0"/>
              <a:buAutoNum type="arabicParenBoth"/>
              <a:defRPr/>
            </a:pPr>
            <a:r>
              <a:rPr lang="en-AU" altLang="de-DE" sz="2000" dirty="0"/>
              <a:t>Link: webpage </a:t>
            </a:r>
            <a:r>
              <a:rPr lang="en-AU" altLang="de-DE" sz="2000" dirty="0">
                <a:hlinkClick r:id="rId2"/>
              </a:rPr>
              <a:t>https://chatgpt.com/</a:t>
            </a:r>
            <a:endParaRPr lang="en-AU" altLang="de-DE" sz="2000" dirty="0"/>
          </a:p>
          <a:p>
            <a:pPr marL="457200" indent="-457200" eaLnBrk="1" hangingPunct="1">
              <a:buFont typeface="Arial" panose="020B0604020202020204" pitchFamily="34" charset="0"/>
              <a:buAutoNum type="arabicParenBoth"/>
              <a:defRPr/>
            </a:pPr>
            <a:r>
              <a:rPr lang="en-AU" altLang="de-DE" sz="2000" dirty="0" err="1"/>
              <a:t>ChatGPT</a:t>
            </a:r>
            <a:r>
              <a:rPr lang="en-AU" altLang="de-DE" sz="2000" dirty="0"/>
              <a:t> Plus</a:t>
            </a:r>
          </a:p>
          <a:p>
            <a:pPr marL="457200" indent="-457200" eaLnBrk="1" hangingPunct="1">
              <a:buFont typeface="Arial" panose="020B0604020202020204" pitchFamily="34" charset="0"/>
              <a:buAutoNum type="arabicParenBoth"/>
              <a:defRPr/>
            </a:pPr>
            <a:r>
              <a:rPr lang="en-AU" altLang="de-DE" sz="2000" dirty="0"/>
              <a:t>App: </a:t>
            </a:r>
          </a:p>
          <a:p>
            <a:pPr marL="0" indent="0" eaLnBrk="1" hangingPunct="1">
              <a:buFont typeface="Arial" panose="020B0604020202020204" pitchFamily="34" charset="0"/>
              <a:buNone/>
              <a:defRPr/>
            </a:pPr>
            <a:r>
              <a:rPr lang="en-AU" altLang="de-DE" sz="2000" dirty="0"/>
              <a:t>Just nicer to handle on smartphone. Same functions as web version. </a:t>
            </a:r>
          </a:p>
          <a:p>
            <a:pPr marL="457200" indent="-457200" eaLnBrk="1" hangingPunct="1">
              <a:buFont typeface="Arial" panose="020B0604020202020204" pitchFamily="34" charset="0"/>
              <a:buAutoNum type="arabicParenBoth"/>
              <a:defRPr/>
            </a:pPr>
            <a:endParaRPr lang="en-AU" altLang="de-DE" dirty="0"/>
          </a:p>
          <a:p>
            <a:pPr marL="457200" indent="-457200" eaLnBrk="1" hangingPunct="1">
              <a:buFont typeface="Arial" panose="020B0604020202020204" pitchFamily="34" charset="0"/>
              <a:buAutoNum type="arabicParenBoth"/>
              <a:defRPr/>
            </a:pPr>
            <a:endParaRPr lang="en-AU" altLang="de-DE" dirty="0"/>
          </a:p>
          <a:p>
            <a:pPr marL="0" indent="0" eaLnBrk="1" hangingPunct="1">
              <a:buFont typeface="Arial" panose="020B0604020202020204" pitchFamily="34" charset="0"/>
              <a:buNone/>
              <a:defRPr/>
            </a:pPr>
            <a:endParaRPr lang="de-DE" altLang="de-DE" dirty="0"/>
          </a:p>
        </p:txBody>
      </p:sp>
      <p:pic>
        <p:nvPicPr>
          <p:cNvPr id="15364" name="Picture 3">
            <a:extLst>
              <a:ext uri="{FF2B5EF4-FFF2-40B4-BE49-F238E27FC236}">
                <a16:creationId xmlns:a16="http://schemas.microsoft.com/office/drawing/2014/main" id="{B144D339-184D-939D-6361-409B944030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0382" t="38110" r="31076"/>
          <a:stretch>
            <a:fillRect/>
          </a:stretch>
        </p:blipFill>
        <p:spPr bwMode="auto">
          <a:xfrm>
            <a:off x="3581400" y="4164013"/>
            <a:ext cx="4229100"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2176-EA48-ECB6-F341-0D6E7E16574C}"/>
              </a:ext>
            </a:extLst>
          </p:cNvPr>
          <p:cNvSpPr>
            <a:spLocks noGrp="1"/>
          </p:cNvSpPr>
          <p:nvPr>
            <p:ph type="title"/>
          </p:nvPr>
        </p:nvSpPr>
        <p:spPr/>
        <p:txBody>
          <a:bodyPr/>
          <a:lstStyle/>
          <a:p>
            <a:pPr eaLnBrk="1" fontAlgn="auto" hangingPunct="1">
              <a:spcAft>
                <a:spcPts val="0"/>
              </a:spcAft>
              <a:defRPr/>
            </a:pPr>
            <a:r>
              <a:rPr lang="en-US" dirty="0"/>
              <a:t>Trying </a:t>
            </a:r>
            <a:r>
              <a:rPr lang="en-US" dirty="0" err="1"/>
              <a:t>ChatGPT</a:t>
            </a:r>
            <a:endParaRPr lang="en-DE" dirty="0"/>
          </a:p>
        </p:txBody>
      </p:sp>
      <p:sp>
        <p:nvSpPr>
          <p:cNvPr id="16387" name="Content Placeholder 2">
            <a:extLst>
              <a:ext uri="{FF2B5EF4-FFF2-40B4-BE49-F238E27FC236}">
                <a16:creationId xmlns:a16="http://schemas.microsoft.com/office/drawing/2014/main" id="{307D0F89-0BA9-838B-3210-6C31D84180CF}"/>
              </a:ext>
            </a:extLst>
          </p:cNvPr>
          <p:cNvSpPr>
            <a:spLocks noGrp="1" noChangeArrowheads="1"/>
          </p:cNvSpPr>
          <p:nvPr>
            <p:ph idx="1"/>
          </p:nvPr>
        </p:nvSpPr>
        <p:spPr>
          <a:xfrm>
            <a:off x="762000" y="2001838"/>
            <a:ext cx="4033838" cy="1074737"/>
          </a:xfrm>
        </p:spPr>
        <p:txBody>
          <a:bodyPr/>
          <a:lstStyle/>
          <a:p>
            <a:pPr marL="0" indent="0" eaLnBrk="1" hangingPunct="1">
              <a:buFont typeface="Arial" panose="020B0604020202020204" pitchFamily="34" charset="0"/>
              <a:buNone/>
            </a:pPr>
            <a:r>
              <a:rPr lang="en-AU" altLang="de-DE" sz="2000"/>
              <a:t>For tutorials and problem solving: </a:t>
            </a:r>
          </a:p>
          <a:p>
            <a:pPr marL="0" indent="0" eaLnBrk="1" hangingPunct="1">
              <a:buFont typeface="Arial" panose="020B0604020202020204" pitchFamily="34" charset="0"/>
              <a:buNone/>
            </a:pPr>
            <a:r>
              <a:rPr lang="en-AU" altLang="de-DE" sz="2000"/>
              <a:t>- Incredibly helpful and time saving</a:t>
            </a:r>
          </a:p>
          <a:p>
            <a:pPr marL="0" indent="0" eaLnBrk="1" hangingPunct="1">
              <a:buFont typeface="Arial" panose="020B0604020202020204" pitchFamily="34" charset="0"/>
              <a:buNone/>
            </a:pPr>
            <a:endParaRPr lang="de-DE" altLang="de-DE"/>
          </a:p>
        </p:txBody>
      </p:sp>
      <p:pic>
        <p:nvPicPr>
          <p:cNvPr id="16388" name="Grafik 2">
            <a:extLst>
              <a:ext uri="{FF2B5EF4-FFF2-40B4-BE49-F238E27FC236}">
                <a16:creationId xmlns:a16="http://schemas.microsoft.com/office/drawing/2014/main" id="{64400655-8023-F442-C528-8E4FB8653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6850" y="1974850"/>
            <a:ext cx="6424613" cy="43513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69734-E96A-C005-6D9B-606174DB502C}"/>
              </a:ext>
            </a:extLst>
          </p:cNvPr>
          <p:cNvSpPr>
            <a:spLocks noGrp="1"/>
          </p:cNvSpPr>
          <p:nvPr>
            <p:ph type="title"/>
          </p:nvPr>
        </p:nvSpPr>
        <p:spPr/>
        <p:txBody>
          <a:bodyPr/>
          <a:lstStyle/>
          <a:p>
            <a:pPr eaLnBrk="1" fontAlgn="auto" hangingPunct="1">
              <a:spcAft>
                <a:spcPts val="0"/>
              </a:spcAft>
              <a:defRPr/>
            </a:pPr>
            <a:r>
              <a:rPr lang="en-US" dirty="0"/>
              <a:t>Mistakes in </a:t>
            </a:r>
            <a:r>
              <a:rPr lang="en-US" dirty="0" err="1"/>
              <a:t>ChatGPT</a:t>
            </a:r>
            <a:r>
              <a:rPr lang="en-US" dirty="0"/>
              <a:t> </a:t>
            </a:r>
            <a:endParaRPr lang="en-DE" dirty="0"/>
          </a:p>
        </p:txBody>
      </p:sp>
      <p:pic>
        <p:nvPicPr>
          <p:cNvPr id="17411" name="Grafik 3">
            <a:extLst>
              <a:ext uri="{FF2B5EF4-FFF2-40B4-BE49-F238E27FC236}">
                <a16:creationId xmlns:a16="http://schemas.microsoft.com/office/drawing/2014/main" id="{AABB5C45-391D-6A84-9BF3-E98A54854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0263" y="1860550"/>
            <a:ext cx="7327900" cy="4497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cxnSp>
        <p:nvCxnSpPr>
          <p:cNvPr id="5" name="Gerader Verbinder 4">
            <a:extLst>
              <a:ext uri="{FF2B5EF4-FFF2-40B4-BE49-F238E27FC236}">
                <a16:creationId xmlns:a16="http://schemas.microsoft.com/office/drawing/2014/main" id="{A5EBDC71-B1F0-55C0-97AE-AEB4290E9796}"/>
              </a:ext>
            </a:extLst>
          </p:cNvPr>
          <p:cNvCxnSpPr>
            <a:cxnSpLocks/>
          </p:cNvCxnSpPr>
          <p:nvPr/>
        </p:nvCxnSpPr>
        <p:spPr>
          <a:xfrm>
            <a:off x="5078413" y="3032125"/>
            <a:ext cx="6381750" cy="2951163"/>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C16076A9-6868-89AE-2717-D2CB84F8CDE8}"/>
              </a:ext>
            </a:extLst>
          </p:cNvPr>
          <p:cNvCxnSpPr>
            <a:cxnSpLocks/>
          </p:cNvCxnSpPr>
          <p:nvPr/>
        </p:nvCxnSpPr>
        <p:spPr>
          <a:xfrm flipV="1">
            <a:off x="4979988" y="3011488"/>
            <a:ext cx="6648450" cy="2962275"/>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7414" name="TextBox 9">
            <a:extLst>
              <a:ext uri="{FF2B5EF4-FFF2-40B4-BE49-F238E27FC236}">
                <a16:creationId xmlns:a16="http://schemas.microsoft.com/office/drawing/2014/main" id="{720A3F3F-9709-6DB1-1CF1-F7B490844F74}"/>
              </a:ext>
            </a:extLst>
          </p:cNvPr>
          <p:cNvSpPr txBox="1">
            <a:spLocks noChangeArrowheads="1"/>
          </p:cNvSpPr>
          <p:nvPr/>
        </p:nvSpPr>
        <p:spPr bwMode="auto">
          <a:xfrm>
            <a:off x="9402763" y="6484938"/>
            <a:ext cx="2787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Light" panose="020F0302020204030204" pitchFamily="34" charset="0"/>
              </a:defRPr>
            </a:lvl1pPr>
            <a:lvl2pPr marL="742950" indent="-285750">
              <a:defRPr>
                <a:solidFill>
                  <a:schemeClr val="tx1"/>
                </a:solidFill>
                <a:latin typeface="Calibri Light" panose="020F0302020204030204" pitchFamily="34" charset="0"/>
              </a:defRPr>
            </a:lvl2pPr>
            <a:lvl3pPr marL="1143000" indent="-228600">
              <a:defRPr>
                <a:solidFill>
                  <a:schemeClr val="tx1"/>
                </a:solidFill>
                <a:latin typeface="Calibri Light" panose="020F0302020204030204" pitchFamily="34" charset="0"/>
              </a:defRPr>
            </a:lvl3pPr>
            <a:lvl4pPr marL="1600200" indent="-228600">
              <a:defRPr>
                <a:solidFill>
                  <a:schemeClr val="tx1"/>
                </a:solidFill>
                <a:latin typeface="Calibri Light" panose="020F0302020204030204" pitchFamily="34" charset="0"/>
              </a:defRPr>
            </a:lvl4pPr>
            <a:lvl5pPr marL="2057400" indent="-228600">
              <a:defRPr>
                <a:solidFill>
                  <a:schemeClr val="tx1"/>
                </a:solidFill>
                <a:latin typeface="Calibri Light" panose="020F0302020204030204" pitchFamily="34" charset="0"/>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defRPr>
            </a:lvl9pPr>
          </a:lstStyle>
          <a:p>
            <a:pPr eaLnBrk="1" hangingPunct="1"/>
            <a:r>
              <a:rPr lang="en-US" altLang="de-DE"/>
              <a:t>Source: </a:t>
            </a:r>
            <a:r>
              <a:rPr lang="en-US" altLang="de-DE">
                <a:hlinkClick r:id="rId4"/>
              </a:rPr>
              <a:t>https://chatgpt.com</a:t>
            </a:r>
            <a:endParaRPr lang="de-DE" altLang="de-DE"/>
          </a:p>
        </p:txBody>
      </p:sp>
      <p:sp>
        <p:nvSpPr>
          <p:cNvPr id="3" name="Content Placeholder 2">
            <a:extLst>
              <a:ext uri="{FF2B5EF4-FFF2-40B4-BE49-F238E27FC236}">
                <a16:creationId xmlns:a16="http://schemas.microsoft.com/office/drawing/2014/main" id="{208312AC-FF4D-E4D7-7973-9D0943FD8912}"/>
              </a:ext>
            </a:extLst>
          </p:cNvPr>
          <p:cNvSpPr>
            <a:spLocks noGrp="1" noChangeArrowheads="1"/>
          </p:cNvSpPr>
          <p:nvPr>
            <p:ph idx="1"/>
          </p:nvPr>
        </p:nvSpPr>
        <p:spPr>
          <a:xfrm>
            <a:off x="835025" y="2001838"/>
            <a:ext cx="4033838" cy="1792287"/>
          </a:xfrm>
        </p:spPr>
        <p:txBody>
          <a:bodyPr/>
          <a:lstStyle/>
          <a:p>
            <a:pPr marL="0" indent="0" eaLnBrk="1" hangingPunct="1">
              <a:buFont typeface="Arial" panose="020B0604020202020204" pitchFamily="34" charset="0"/>
              <a:buNone/>
              <a:defRPr/>
            </a:pPr>
            <a:r>
              <a:rPr lang="en-AU" altLang="de-DE" sz="2000" dirty="0"/>
              <a:t>For literature search:</a:t>
            </a:r>
          </a:p>
          <a:p>
            <a:pPr>
              <a:defRPr/>
            </a:pPr>
            <a:r>
              <a:rPr lang="de-DE" altLang="en-DE" sz="2000" dirty="0"/>
              <a:t>- Journal</a:t>
            </a:r>
            <a:r>
              <a:rPr lang="en-GB" altLang="en-DE" sz="2000" dirty="0"/>
              <a:t> exists</a:t>
            </a:r>
          </a:p>
          <a:p>
            <a:pPr>
              <a:defRPr/>
            </a:pPr>
            <a:r>
              <a:rPr lang="de-DE" altLang="en-DE" sz="2000" dirty="0"/>
              <a:t>- A</a:t>
            </a:r>
            <a:r>
              <a:rPr lang="en-GB" altLang="en-DE" sz="2000" dirty="0" err="1"/>
              <a:t>uthors</a:t>
            </a:r>
            <a:r>
              <a:rPr lang="en-GB" altLang="en-DE" sz="2000" dirty="0"/>
              <a:t> exist</a:t>
            </a:r>
          </a:p>
          <a:p>
            <a:pPr>
              <a:defRPr/>
            </a:pPr>
            <a:r>
              <a:rPr lang="de-DE" altLang="en-DE" sz="2000" b="1" dirty="0"/>
              <a:t>Paper: Doesn‘t exist</a:t>
            </a:r>
          </a:p>
          <a:p>
            <a:pPr marL="0" indent="0" eaLnBrk="1" hangingPunct="1">
              <a:buFont typeface="Arial" panose="020B0604020202020204" pitchFamily="34" charset="0"/>
              <a:buNone/>
              <a:defRPr/>
            </a:pPr>
            <a:r>
              <a:rPr lang="en-AU" altLang="de-DE" sz="2000" dirty="0"/>
              <a:t> </a:t>
            </a:r>
            <a:endParaRPr lang="de-DE" altLang="de-DE" sz="2000" dirty="0"/>
          </a:p>
        </p:txBody>
      </p:sp>
    </p:spTree>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1335</Words>
  <Application>Microsoft Office PowerPoint</Application>
  <PresentationFormat>Widescreen</PresentationFormat>
  <Paragraphs>142</Paragraphs>
  <Slides>21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 Light</vt:lpstr>
      <vt:lpstr>Arial</vt:lpstr>
      <vt:lpstr>Aptos</vt:lpstr>
      <vt:lpstr>Wingdings</vt:lpstr>
      <vt:lpstr>Metropolitan</vt:lpstr>
      <vt:lpstr>AI</vt:lpstr>
      <vt:lpstr>Artificial Intelligence</vt:lpstr>
      <vt:lpstr>Limitations</vt:lpstr>
      <vt:lpstr>ChatGPT?</vt:lpstr>
      <vt:lpstr>Trying ChatGPT</vt:lpstr>
      <vt:lpstr>Trying ChatGPT</vt:lpstr>
      <vt:lpstr>Trying ChatGPT</vt:lpstr>
      <vt:lpstr>Trying ChatGPT</vt:lpstr>
      <vt:lpstr>Mistakes in ChatGPT </vt:lpstr>
      <vt:lpstr>Perplexity.ai</vt:lpstr>
      <vt:lpstr>Scite.ai</vt:lpstr>
      <vt:lpstr>Connected papers</vt:lpstr>
      <vt:lpstr>AI Europe alternatives</vt:lpstr>
      <vt:lpstr>In Research: Journals</vt:lpstr>
      <vt:lpstr>In Research: Reviewers</vt:lpstr>
      <vt:lpstr>In Research: Authors</vt:lpstr>
      <vt:lpstr>In Research: Authors</vt:lpstr>
      <vt:lpstr>Potential</vt:lpstr>
      <vt:lpstr>Change in language</vt:lpstr>
      <vt:lpstr>Environmental impacts</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Miriam Lerma</dc:creator>
  <cp:lastModifiedBy>Miriam Lerma</cp:lastModifiedBy>
  <cp:revision>38</cp:revision>
  <dcterms:created xsi:type="dcterms:W3CDTF">2025-01-17T09:43:49Z</dcterms:created>
  <dcterms:modified xsi:type="dcterms:W3CDTF">2025-02-24T10:58:00Z</dcterms:modified>
</cp:coreProperties>
</file>